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embeddedFontLst>
    <p:embeddedFont>
      <p:font typeface="Garamond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7" roundtripDataSignature="AMtx7mgZCEfxIneFc+Mp5MicYNDz7PlY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Garamond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Garamond-italic.fntdata"/><Relationship Id="rId14" Type="http://schemas.openxmlformats.org/officeDocument/2006/relationships/font" Target="fonts/Garamond-bold.fntdata"/><Relationship Id="rId17" Type="http://customschemas.google.com/relationships/presentationmetadata" Target="metadata"/><Relationship Id="rId16" Type="http://schemas.openxmlformats.org/officeDocument/2006/relationships/font" Target="fonts/Garamon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/>
          <p:nvPr/>
        </p:nvSpPr>
        <p:spPr>
          <a:xfrm>
            <a:off x="0" y="0"/>
            <a:ext cx="12192000" cy="571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3"/>
          <p:cNvSpPr txBox="1"/>
          <p:nvPr>
            <p:ph type="title"/>
          </p:nvPr>
        </p:nvSpPr>
        <p:spPr>
          <a:xfrm>
            <a:off x="609600" y="3153095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b="0" sz="5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0" name="Google Shape;20;p13"/>
          <p:cNvCxnSpPr/>
          <p:nvPr/>
        </p:nvCxnSpPr>
        <p:spPr>
          <a:xfrm>
            <a:off x="0" y="57531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" name="Google Shape;21;p13"/>
          <p:cNvSpPr txBox="1"/>
          <p:nvPr>
            <p:ph idx="1" type="body"/>
          </p:nvPr>
        </p:nvSpPr>
        <p:spPr>
          <a:xfrm>
            <a:off x="603250" y="5864054"/>
            <a:ext cx="10972800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" type="body"/>
          </p:nvPr>
        </p:nvSpPr>
        <p:spPr>
          <a:xfrm rot="5400000">
            <a:off x="3867150" y="-1085850"/>
            <a:ext cx="445770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22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3"/>
          <p:cNvSpPr/>
          <p:nvPr/>
        </p:nvSpPr>
        <p:spPr>
          <a:xfrm>
            <a:off x="9310254" y="0"/>
            <a:ext cx="288174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" name="Google Shape;79;p23"/>
          <p:cNvCxnSpPr/>
          <p:nvPr/>
        </p:nvCxnSpPr>
        <p:spPr>
          <a:xfrm flipH="1">
            <a:off x="9310254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" name="Google Shape;80;p23"/>
          <p:cNvSpPr txBox="1"/>
          <p:nvPr>
            <p:ph type="title"/>
          </p:nvPr>
        </p:nvSpPr>
        <p:spPr>
          <a:xfrm rot="5400000">
            <a:off x="7905750" y="2266950"/>
            <a:ext cx="5486399" cy="232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" type="body"/>
          </p:nvPr>
        </p:nvSpPr>
        <p:spPr>
          <a:xfrm rot="5400000">
            <a:off x="2147887" y="-623888"/>
            <a:ext cx="5486399" cy="810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23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3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4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14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/>
          <p:nvPr/>
        </p:nvSpPr>
        <p:spPr>
          <a:xfrm>
            <a:off x="0" y="4572000"/>
            <a:ext cx="12192000" cy="16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5"/>
          <p:cNvSpPr txBox="1"/>
          <p:nvPr>
            <p:ph type="ctrTitle"/>
          </p:nvPr>
        </p:nvSpPr>
        <p:spPr>
          <a:xfrm>
            <a:off x="609600" y="4740333"/>
            <a:ext cx="10972800" cy="1263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31" name="Google Shape;31;p15"/>
          <p:cNvCxnSpPr/>
          <p:nvPr/>
        </p:nvCxnSpPr>
        <p:spPr>
          <a:xfrm>
            <a:off x="0" y="62103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" name="Google Shape;32;p15"/>
          <p:cNvSpPr txBox="1"/>
          <p:nvPr>
            <p:ph idx="1" type="subTitle"/>
          </p:nvPr>
        </p:nvSpPr>
        <p:spPr>
          <a:xfrm>
            <a:off x="609600" y="6286500"/>
            <a:ext cx="10972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12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spcBef>
                <a:spcPts val="8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pic>
        <p:nvPicPr>
          <p:cNvPr descr="Closeup of test tubes" id="33" name="Google Shape;3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" y="0"/>
            <a:ext cx="12188951" cy="457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" type="body"/>
          </p:nvPr>
        </p:nvSpPr>
        <p:spPr>
          <a:xfrm>
            <a:off x="1066800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37" name="Google Shape;37;p16"/>
          <p:cNvSpPr txBox="1"/>
          <p:nvPr>
            <p:ph idx="2" type="body"/>
          </p:nvPr>
        </p:nvSpPr>
        <p:spPr>
          <a:xfrm>
            <a:off x="6373091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38" name="Google Shape;38;p16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16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6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7"/>
          <p:cNvSpPr txBox="1"/>
          <p:nvPr>
            <p:ph idx="1" type="body"/>
          </p:nvPr>
        </p:nvSpPr>
        <p:spPr>
          <a:xfrm>
            <a:off x="106680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17"/>
          <p:cNvSpPr txBox="1"/>
          <p:nvPr>
            <p:ph idx="2" type="body"/>
          </p:nvPr>
        </p:nvSpPr>
        <p:spPr>
          <a:xfrm>
            <a:off x="106680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5" name="Google Shape;45;p17"/>
          <p:cNvSpPr txBox="1"/>
          <p:nvPr>
            <p:ph idx="3" type="body"/>
          </p:nvPr>
        </p:nvSpPr>
        <p:spPr>
          <a:xfrm>
            <a:off x="637032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17"/>
          <p:cNvSpPr txBox="1"/>
          <p:nvPr>
            <p:ph idx="4" type="body"/>
          </p:nvPr>
        </p:nvSpPr>
        <p:spPr>
          <a:xfrm>
            <a:off x="637032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17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17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18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8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19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9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0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Google Shape;61;p20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2" name="Google Shape;62;p20"/>
          <p:cNvSpPr txBox="1"/>
          <p:nvPr>
            <p:ph type="title"/>
          </p:nvPr>
        </p:nvSpPr>
        <p:spPr>
          <a:xfrm>
            <a:off x="380519" y="465512"/>
            <a:ext cx="350616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" type="body"/>
          </p:nvPr>
        </p:nvSpPr>
        <p:spPr>
          <a:xfrm>
            <a:off x="380519" y="3746500"/>
            <a:ext cx="3506162" cy="24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20"/>
          <p:cNvSpPr txBox="1"/>
          <p:nvPr>
            <p:ph idx="2" type="body"/>
          </p:nvPr>
        </p:nvSpPr>
        <p:spPr>
          <a:xfrm>
            <a:off x="4699000" y="465513"/>
            <a:ext cx="7048500" cy="593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spcBef>
                <a:spcPts val="2200"/>
              </a:spcBef>
              <a:spcAft>
                <a:spcPts val="0"/>
              </a:spcAft>
              <a:buSzPts val="2200"/>
              <a:buChar char="•"/>
              <a:defRPr sz="22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21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8" name="Google Shape;68;p21"/>
          <p:cNvSpPr txBox="1"/>
          <p:nvPr>
            <p:ph type="title"/>
          </p:nvPr>
        </p:nvSpPr>
        <p:spPr>
          <a:xfrm>
            <a:off x="384048" y="466344"/>
            <a:ext cx="350215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1"/>
          <p:cNvSpPr txBox="1"/>
          <p:nvPr>
            <p:ph idx="1" type="body"/>
          </p:nvPr>
        </p:nvSpPr>
        <p:spPr>
          <a:xfrm>
            <a:off x="384048" y="3749040"/>
            <a:ext cx="3502152" cy="2423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descr="An empty placeholder to add an image. Click on the placeholder and select the image that you wish to add" id="70" name="Google Shape;70;p21"/>
          <p:cNvSpPr/>
          <p:nvPr>
            <p:ph idx="2" type="pic"/>
          </p:nvPr>
        </p:nvSpPr>
        <p:spPr>
          <a:xfrm>
            <a:off x="4309872" y="0"/>
            <a:ext cx="7882128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731500">
            <a:normAutofit/>
          </a:bodyPr>
          <a:lstStyle>
            <a:lvl1pPr lvl="0" marR="0" rtl="0" algn="ctr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/>
          <p:nvPr/>
        </p:nvSpPr>
        <p:spPr>
          <a:xfrm>
            <a:off x="0" y="0"/>
            <a:ext cx="12192000" cy="137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cxnSp>
        <p:nvCxnSpPr>
          <p:cNvPr id="12" name="Google Shape;12;p12"/>
          <p:cNvCxnSpPr/>
          <p:nvPr/>
        </p:nvCxnSpPr>
        <p:spPr>
          <a:xfrm>
            <a:off x="0" y="13716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" name="Google Shape;13;p12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2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2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hyperlink" Target="https://unsplash.com/@eyefish73?utm_source=unsplash&amp;utm_medium=referral&amp;utm_content=creditCopyText" TargetMode="External"/><Relationship Id="rId5" Type="http://schemas.openxmlformats.org/officeDocument/2006/relationships/hyperlink" Target="https://unsplash.com/s/photos/hokie-stone?utm_source=unsplash&amp;utm_medium=referral&amp;utm_content=creditCopyText" TargetMode="External"/><Relationship Id="rId6" Type="http://schemas.openxmlformats.org/officeDocument/2006/relationships/image" Target="../media/image1.png"/><Relationship Id="rId7" Type="http://schemas.openxmlformats.org/officeDocument/2006/relationships/hyperlink" Target="http://hdl.handle.net/10919/102735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hdl.handle.net/10919/102735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hdl.handle.net/10919/10273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hdl.handle.net/10919/102735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hdl.handle.net/10919/102735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hdl.handle.net/10919/102735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hdl.handle.net/10919/102735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title"/>
          </p:nvPr>
        </p:nvSpPr>
        <p:spPr>
          <a:xfrm>
            <a:off x="661181" y="626618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Strategic Management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1"/>
          <p:cNvSpPr txBox="1"/>
          <p:nvPr>
            <p:ph idx="1" type="body"/>
          </p:nvPr>
        </p:nvSpPr>
        <p:spPr>
          <a:xfrm>
            <a:off x="2700996" y="3319185"/>
            <a:ext cx="6790007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11: Class Exercises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Values, Ethical Decisions, and Implementation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243839" y="6063232"/>
            <a:ext cx="6783494" cy="45004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43839" y="6071919"/>
            <a:ext cx="702056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Instructor Name | Name of Institution</a:t>
            </a:r>
            <a:endParaRPr/>
          </a:p>
        </p:txBody>
      </p:sp>
      <p:cxnSp>
        <p:nvCxnSpPr>
          <p:cNvPr id="94" name="Google Shape;94;p1"/>
          <p:cNvCxnSpPr/>
          <p:nvPr/>
        </p:nvCxnSpPr>
        <p:spPr>
          <a:xfrm>
            <a:off x="11722" y="5587442"/>
            <a:ext cx="12180277" cy="33997"/>
          </a:xfrm>
          <a:prstGeom prst="straightConnector1">
            <a:avLst/>
          </a:prstGeom>
          <a:noFill/>
          <a:ln cap="flat" cmpd="sng" w="63500">
            <a:solidFill>
              <a:srgbClr val="EE6C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descr="Unless otherwise noted, this slide deck is (c) Virginia Polytechnic Institute and State University. It is released under a  Creative Commons Attribution NonCommercial ShareAlike 3.0 license (CC BY NC-SA 3.0)    &#10;" id="95" name="Google Shape;95;p1"/>
          <p:cNvSpPr/>
          <p:nvPr/>
        </p:nvSpPr>
        <p:spPr>
          <a:xfrm>
            <a:off x="661181" y="5371431"/>
            <a:ext cx="921433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Unless otherwise noted, this slide deck is (c) Virginia Polytechnic Institute and State University. It is released under a  Creative Commons Attribution NonCommercial ShareAlike 3.0 license (CC BY NC-SA 3.0)   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9073414" y="6496911"/>
            <a:ext cx="393673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Photo by </a:t>
            </a:r>
            <a:r>
              <a:rPr lang="en-US" sz="1800" u="sng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Jon Sailer</a:t>
            </a: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 on </a:t>
            </a:r>
            <a:r>
              <a:rPr lang="en-US" sz="1800" u="sng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Unsplash</a:t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descr="Unless otherwise noted, this slide deck is (c) Virginia Polytechnic Institute and State University. It is released under a  Creative Commons Attribution NonCommercial ShareAlike 3.0 license (CC BY NC-SA 3.0)" id="97" name="Google Shape;97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597" y="5275766"/>
            <a:ext cx="649459" cy="24419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"/>
          <p:cNvSpPr/>
          <p:nvPr/>
        </p:nvSpPr>
        <p:spPr>
          <a:xfrm>
            <a:off x="9073414" y="6231160"/>
            <a:ext cx="3685310" cy="8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Values, Ethical Decisions &amp; Implementation, &amp; Corporate Governance</a:t>
            </a:r>
            <a:endParaRPr/>
          </a:p>
        </p:txBody>
      </p:sp>
      <p:sp>
        <p:nvSpPr>
          <p:cNvPr id="104" name="Google Shape;104;p2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Before we start: Write down 10 values that define you…</a:t>
            </a:r>
            <a:endParaRPr/>
          </a:p>
          <a:p>
            <a:pPr indent="-71120" lvl="0" marL="27432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34620" lvl="0" marL="27432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Today’s Agenda – Date Here</a:t>
            </a:r>
            <a:endParaRPr/>
          </a:p>
        </p:txBody>
      </p:sp>
      <p:sp>
        <p:nvSpPr>
          <p:cNvPr id="111" name="Google Shape;111;p3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News, Thoughts, Ideas for Chatter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Ethical Question of the Day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Is it ethical to mandate vaccinating all residents of a City (those who do not have a medical exemption) for Measles?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What if…what would you do?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In-class Team Check-in: Commitment &amp; Accountability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End of class announcement</a:t>
            </a:r>
            <a:endParaRPr/>
          </a:p>
          <a:p>
            <a:pPr indent="-134620" lvl="0" marL="27432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12" name="Google Shape;112;p3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Values, Ethical Decisions &amp; Implementation, &amp; Corporate Governance (Cont.)</a:t>
            </a:r>
            <a:endParaRPr/>
          </a:p>
        </p:txBody>
      </p:sp>
      <p:sp>
        <p:nvSpPr>
          <p:cNvPr id="118" name="Google Shape;118;p4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Before we start: Write down 10 values that define you…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3000"/>
              <a:buNone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Now make it 5 values…</a:t>
            </a:r>
            <a:endParaRPr/>
          </a:p>
          <a:p>
            <a:pPr indent="-285750" lvl="0" marL="28575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SzPts val="3000"/>
              <a:buFont typeface="Arial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How do you know?</a:t>
            </a:r>
            <a:endParaRPr/>
          </a:p>
          <a:p>
            <a:pPr indent="-285750" lvl="0" marL="285750" rtl="0" algn="l">
              <a:lnSpc>
                <a:spcPct val="90000"/>
              </a:lnSpc>
              <a:spcBef>
                <a:spcPts val="3400"/>
              </a:spcBef>
              <a:spcAft>
                <a:spcPts val="0"/>
              </a:spcAft>
              <a:buSzPts val="3000"/>
              <a:buFont typeface="Arial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How do you measure that you are behaving in accordance with these values?</a:t>
            </a:r>
            <a:endParaRPr/>
          </a:p>
          <a:p>
            <a:pPr indent="-285750" lvl="0" marL="285750" rtl="0" algn="l">
              <a:lnSpc>
                <a:spcPct val="90000"/>
              </a:lnSpc>
              <a:spcBef>
                <a:spcPts val="3400"/>
              </a:spcBef>
              <a:spcAft>
                <a:spcPts val="0"/>
              </a:spcAft>
              <a:buSzPts val="3000"/>
              <a:buFont typeface="Arial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How and when do these values get reprioritized, or even ignored?</a:t>
            </a:r>
            <a:endParaRPr/>
          </a:p>
          <a:p>
            <a:pPr indent="0" lvl="0" marL="0" rtl="0" algn="l">
              <a:spcBef>
                <a:spcPts val="34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71120" lvl="0" marL="27432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34620" lvl="0" marL="27432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19" name="Google Shape;119;p4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Organization Where you Want/Gave a job:</a:t>
            </a:r>
            <a:endParaRPr/>
          </a:p>
        </p:txBody>
      </p:sp>
      <p:sp>
        <p:nvSpPr>
          <p:cNvPr id="125" name="Google Shape;125;p5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What are their values?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What are their real values?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How can you tell?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How can you see them during an interview?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What will you do when they conflict with yours…and they will.</a:t>
            </a:r>
            <a:endParaRPr/>
          </a:p>
          <a:p>
            <a:pPr indent="-71120" lvl="0" marL="27432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71120" lvl="0" marL="27432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34620" lvl="0" marL="27432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26" name="Google Shape;126;p5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"/>
          <p:cNvSpPr txBox="1"/>
          <p:nvPr>
            <p:ph type="title"/>
          </p:nvPr>
        </p:nvSpPr>
        <p:spPr>
          <a:xfrm>
            <a:off x="1066800" y="288036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How will your values impact your job performance and career?</a:t>
            </a:r>
            <a:endParaRPr/>
          </a:p>
        </p:txBody>
      </p:sp>
      <p:sp>
        <p:nvSpPr>
          <p:cNvPr id="132" name="Google Shape;132;p6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1"/>
          <p:cNvSpPr txBox="1"/>
          <p:nvPr>
            <p:ph type="title"/>
          </p:nvPr>
        </p:nvSpPr>
        <p:spPr>
          <a:xfrm>
            <a:off x="1066800" y="288036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aramond"/>
              <a:buNone/>
            </a:pPr>
            <a:r>
              <a:rPr b="1" lang="en-US" sz="4000">
                <a:latin typeface="Garamond"/>
                <a:ea typeface="Garamond"/>
                <a:cs typeface="Garamond"/>
                <a:sym typeface="Garamond"/>
              </a:rPr>
              <a:t>Go make a (positive) difference in the world!</a:t>
            </a:r>
            <a:endParaRPr/>
          </a:p>
        </p:txBody>
      </p:sp>
      <p:sp>
        <p:nvSpPr>
          <p:cNvPr id="138" name="Google Shape;138;p11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Science Project 16x9">
  <a:themeElements>
    <a:clrScheme name="Custom 1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AcademicScience">
      <a:dk1>
        <a:srgbClr val="000000"/>
      </a:dk1>
      <a:lt1>
        <a:srgbClr val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2021-04-21T18:10:10Z</dcterms:created>
  <dc:creator>Call, Kylie</dc:creator>
</cp:coreProperties>
</file>