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Lst>
  <p:sldSz cx="43891200" cy="32918400"/>
  <p:notesSz cx="6858000" cy="9144000"/>
  <p:defaultTextStyle>
    <a:defPPr>
      <a:defRPr lang="en-US"/>
    </a:defPPr>
    <a:lvl1pPr marL="0" algn="l" defTabSz="2194560" rtl="0" eaLnBrk="1" latinLnBrk="0" hangingPunct="1">
      <a:defRPr sz="8640" kern="1200">
        <a:solidFill>
          <a:schemeClr val="tx1"/>
        </a:solidFill>
        <a:latin typeface="+mn-lt"/>
        <a:ea typeface="+mn-ea"/>
        <a:cs typeface="+mn-cs"/>
      </a:defRPr>
    </a:lvl1pPr>
    <a:lvl2pPr marL="2194560" algn="l" defTabSz="2194560" rtl="0" eaLnBrk="1" latinLnBrk="0" hangingPunct="1">
      <a:defRPr sz="8640" kern="1200">
        <a:solidFill>
          <a:schemeClr val="tx1"/>
        </a:solidFill>
        <a:latin typeface="+mn-lt"/>
        <a:ea typeface="+mn-ea"/>
        <a:cs typeface="+mn-cs"/>
      </a:defRPr>
    </a:lvl2pPr>
    <a:lvl3pPr marL="4389120" algn="l" defTabSz="2194560" rtl="0" eaLnBrk="1" latinLnBrk="0" hangingPunct="1">
      <a:defRPr sz="8640" kern="1200">
        <a:solidFill>
          <a:schemeClr val="tx1"/>
        </a:solidFill>
        <a:latin typeface="+mn-lt"/>
        <a:ea typeface="+mn-ea"/>
        <a:cs typeface="+mn-cs"/>
      </a:defRPr>
    </a:lvl3pPr>
    <a:lvl4pPr marL="6583680" algn="l" defTabSz="2194560" rtl="0" eaLnBrk="1" latinLnBrk="0" hangingPunct="1">
      <a:defRPr sz="8640" kern="1200">
        <a:solidFill>
          <a:schemeClr val="tx1"/>
        </a:solidFill>
        <a:latin typeface="+mn-lt"/>
        <a:ea typeface="+mn-ea"/>
        <a:cs typeface="+mn-cs"/>
      </a:defRPr>
    </a:lvl4pPr>
    <a:lvl5pPr marL="8778240" algn="l" defTabSz="2194560" rtl="0" eaLnBrk="1" latinLnBrk="0" hangingPunct="1">
      <a:defRPr sz="8640" kern="1200">
        <a:solidFill>
          <a:schemeClr val="tx1"/>
        </a:solidFill>
        <a:latin typeface="+mn-lt"/>
        <a:ea typeface="+mn-ea"/>
        <a:cs typeface="+mn-cs"/>
      </a:defRPr>
    </a:lvl5pPr>
    <a:lvl6pPr marL="10972800" algn="l" defTabSz="2194560" rtl="0" eaLnBrk="1" latinLnBrk="0" hangingPunct="1">
      <a:defRPr sz="8640" kern="1200">
        <a:solidFill>
          <a:schemeClr val="tx1"/>
        </a:solidFill>
        <a:latin typeface="+mn-lt"/>
        <a:ea typeface="+mn-ea"/>
        <a:cs typeface="+mn-cs"/>
      </a:defRPr>
    </a:lvl6pPr>
    <a:lvl7pPr marL="13167360" algn="l" defTabSz="2194560" rtl="0" eaLnBrk="1" latinLnBrk="0" hangingPunct="1">
      <a:defRPr sz="8640" kern="1200">
        <a:solidFill>
          <a:schemeClr val="tx1"/>
        </a:solidFill>
        <a:latin typeface="+mn-lt"/>
        <a:ea typeface="+mn-ea"/>
        <a:cs typeface="+mn-cs"/>
      </a:defRPr>
    </a:lvl7pPr>
    <a:lvl8pPr marL="15361920" algn="l" defTabSz="2194560" rtl="0" eaLnBrk="1" latinLnBrk="0" hangingPunct="1">
      <a:defRPr sz="8640" kern="1200">
        <a:solidFill>
          <a:schemeClr val="tx1"/>
        </a:solidFill>
        <a:latin typeface="+mn-lt"/>
        <a:ea typeface="+mn-ea"/>
        <a:cs typeface="+mn-cs"/>
      </a:defRPr>
    </a:lvl8pPr>
    <a:lvl9pPr marL="17556480" algn="l" defTabSz="2194560" rtl="0" eaLnBrk="1" latinLnBrk="0" hangingPunct="1">
      <a:defRPr sz="864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2349"/>
    <a:srgbClr val="EE683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autoAdjust="0"/>
    <p:restoredTop sz="94655" autoAdjust="0"/>
  </p:normalViewPr>
  <p:slideViewPr>
    <p:cSldViewPr snapToGrid="0" snapToObjects="1">
      <p:cViewPr>
        <p:scale>
          <a:sx n="33" d="100"/>
          <a:sy n="33" d="100"/>
        </p:scale>
        <p:origin x="-112" y="-80"/>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Rectangle 13"/>
          <p:cNvSpPr/>
          <p:nvPr userDrawn="1"/>
        </p:nvSpPr>
        <p:spPr>
          <a:xfrm>
            <a:off x="4437334" y="19077120"/>
            <a:ext cx="36369509" cy="8709120"/>
          </a:xfrm>
          <a:prstGeom prst="rect">
            <a:avLst/>
          </a:prstGeom>
          <a:solidFill>
            <a:srgbClr val="FFFFF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41472"/>
          </a:p>
        </p:txBody>
      </p:sp>
    </p:spTree>
    <p:extLst>
      <p:ext uri="{BB962C8B-B14F-4D97-AF65-F5344CB8AC3E}">
        <p14:creationId xmlns:p14="http://schemas.microsoft.com/office/powerpoint/2010/main" val="380926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121920" y="0"/>
            <a:ext cx="44104560" cy="15544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1472"/>
          </a:p>
        </p:txBody>
      </p:sp>
    </p:spTree>
    <p:extLst>
      <p:ext uri="{BB962C8B-B14F-4D97-AF65-F5344CB8AC3E}">
        <p14:creationId xmlns:p14="http://schemas.microsoft.com/office/powerpoint/2010/main" val="3291011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emf"/><Relationship Id="rId5"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4"/>
          <a:stretch>
            <a:fillRect/>
          </a:stretch>
        </p:blipFill>
        <p:spPr>
          <a:xfrm>
            <a:off x="33618950" y="29947411"/>
            <a:ext cx="7802880" cy="1645920"/>
          </a:xfrm>
          <a:prstGeom prst="rect">
            <a:avLst/>
          </a:prstGeom>
        </p:spPr>
      </p:pic>
      <p:sp>
        <p:nvSpPr>
          <p:cNvPr id="7" name="Rectangle 6"/>
          <p:cNvSpPr/>
          <p:nvPr userDrawn="1"/>
        </p:nvSpPr>
        <p:spPr>
          <a:xfrm>
            <a:off x="-30480" y="29260800"/>
            <a:ext cx="43921680" cy="2834640"/>
          </a:xfrm>
          <a:prstGeom prst="rect">
            <a:avLst/>
          </a:prstGeom>
          <a:solidFill>
            <a:srgbClr val="7F23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1472"/>
          </a:p>
        </p:txBody>
      </p:sp>
      <p:sp>
        <p:nvSpPr>
          <p:cNvPr id="8" name="Rectangle 7"/>
          <p:cNvSpPr/>
          <p:nvPr userDrawn="1"/>
        </p:nvSpPr>
        <p:spPr>
          <a:xfrm>
            <a:off x="-30480" y="32095438"/>
            <a:ext cx="43921680" cy="322430"/>
          </a:xfrm>
          <a:prstGeom prst="rect">
            <a:avLst/>
          </a:prstGeom>
          <a:solidFill>
            <a:srgbClr val="EE68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1472"/>
          </a:p>
        </p:txBody>
      </p:sp>
      <p:sp>
        <p:nvSpPr>
          <p:cNvPr id="13" name="Rectangle 12"/>
          <p:cNvSpPr/>
          <p:nvPr userDrawn="1"/>
        </p:nvSpPr>
        <p:spPr>
          <a:xfrm>
            <a:off x="-30480" y="476589"/>
            <a:ext cx="43921680" cy="838786"/>
          </a:xfrm>
          <a:prstGeom prst="rect">
            <a:avLst/>
          </a:prstGeom>
          <a:solidFill>
            <a:srgbClr val="7F23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1472"/>
          </a:p>
        </p:txBody>
      </p:sp>
      <p:pic>
        <p:nvPicPr>
          <p:cNvPr id="3" name="Picture 2" descr="VT_white_cmyk_invt®.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6179760" y="29935980"/>
            <a:ext cx="7101350" cy="1535429"/>
          </a:xfrm>
          <a:prstGeom prst="rect">
            <a:avLst/>
          </a:prstGeom>
        </p:spPr>
      </p:pic>
    </p:spTree>
    <p:extLst>
      <p:ext uri="{BB962C8B-B14F-4D97-AF65-F5344CB8AC3E}">
        <p14:creationId xmlns:p14="http://schemas.microsoft.com/office/powerpoint/2010/main" val="581063467"/>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xmlns:p14="http://schemas.microsoft.com/office/powerpoint/2010/main" id="1" dur="indefinite" restart="never" nodeType="tmRoot"/>
      </p:par>
    </p:tnLst>
  </p:timing>
  <p:txStyles>
    <p:titleStyle>
      <a:lvl1pPr algn="ctr" defTabSz="2194560" rtl="0" eaLnBrk="1" latinLnBrk="0" hangingPunct="1">
        <a:spcBef>
          <a:spcPct val="0"/>
        </a:spcBef>
        <a:buNone/>
        <a:defRPr sz="2112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36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4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2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40" kern="1200">
          <a:solidFill>
            <a:schemeClr val="tx1"/>
          </a:solidFill>
          <a:latin typeface="+mn-lt"/>
          <a:ea typeface="+mn-ea"/>
          <a:cs typeface="+mn-cs"/>
        </a:defRPr>
      </a:lvl1pPr>
      <a:lvl2pPr marL="2194560" algn="l" defTabSz="2194560" rtl="0" eaLnBrk="1" latinLnBrk="0" hangingPunct="1">
        <a:defRPr sz="8640" kern="1200">
          <a:solidFill>
            <a:schemeClr val="tx1"/>
          </a:solidFill>
          <a:latin typeface="+mn-lt"/>
          <a:ea typeface="+mn-ea"/>
          <a:cs typeface="+mn-cs"/>
        </a:defRPr>
      </a:lvl2pPr>
      <a:lvl3pPr marL="4389120" algn="l" defTabSz="2194560" rtl="0" eaLnBrk="1" latinLnBrk="0" hangingPunct="1">
        <a:defRPr sz="8640" kern="1200">
          <a:solidFill>
            <a:schemeClr val="tx1"/>
          </a:solidFill>
          <a:latin typeface="+mn-lt"/>
          <a:ea typeface="+mn-ea"/>
          <a:cs typeface="+mn-cs"/>
        </a:defRPr>
      </a:lvl3pPr>
      <a:lvl4pPr marL="6583680" algn="l" defTabSz="2194560" rtl="0" eaLnBrk="1" latinLnBrk="0" hangingPunct="1">
        <a:defRPr sz="8640" kern="1200">
          <a:solidFill>
            <a:schemeClr val="tx1"/>
          </a:solidFill>
          <a:latin typeface="+mn-lt"/>
          <a:ea typeface="+mn-ea"/>
          <a:cs typeface="+mn-cs"/>
        </a:defRPr>
      </a:lvl4pPr>
      <a:lvl5pPr marL="8778240" algn="l" defTabSz="2194560" rtl="0" eaLnBrk="1" latinLnBrk="0" hangingPunct="1">
        <a:defRPr sz="8640" kern="1200">
          <a:solidFill>
            <a:schemeClr val="tx1"/>
          </a:solidFill>
          <a:latin typeface="+mn-lt"/>
          <a:ea typeface="+mn-ea"/>
          <a:cs typeface="+mn-cs"/>
        </a:defRPr>
      </a:lvl5pPr>
      <a:lvl6pPr marL="10972800" algn="l" defTabSz="2194560" rtl="0" eaLnBrk="1" latinLnBrk="0" hangingPunct="1">
        <a:defRPr sz="8640" kern="1200">
          <a:solidFill>
            <a:schemeClr val="tx1"/>
          </a:solidFill>
          <a:latin typeface="+mn-lt"/>
          <a:ea typeface="+mn-ea"/>
          <a:cs typeface="+mn-cs"/>
        </a:defRPr>
      </a:lvl6pPr>
      <a:lvl7pPr marL="13167360" algn="l" defTabSz="2194560" rtl="0" eaLnBrk="1" latinLnBrk="0" hangingPunct="1">
        <a:defRPr sz="8640" kern="1200">
          <a:solidFill>
            <a:schemeClr val="tx1"/>
          </a:solidFill>
          <a:latin typeface="+mn-lt"/>
          <a:ea typeface="+mn-ea"/>
          <a:cs typeface="+mn-cs"/>
        </a:defRPr>
      </a:lvl7pPr>
      <a:lvl8pPr marL="15361920" algn="l" defTabSz="2194560" rtl="0" eaLnBrk="1" latinLnBrk="0" hangingPunct="1">
        <a:defRPr sz="8640" kern="1200">
          <a:solidFill>
            <a:schemeClr val="tx1"/>
          </a:solidFill>
          <a:latin typeface="+mn-lt"/>
          <a:ea typeface="+mn-ea"/>
          <a:cs typeface="+mn-cs"/>
        </a:defRPr>
      </a:lvl8pPr>
      <a:lvl9pPr marL="17556480" algn="l" defTabSz="219456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0"/>
          <p:cNvSpPr txBox="1">
            <a:spLocks noChangeArrowheads="1"/>
          </p:cNvSpPr>
          <p:nvPr/>
        </p:nvSpPr>
        <p:spPr bwMode="auto">
          <a:xfrm>
            <a:off x="1785257" y="1094352"/>
            <a:ext cx="39841713" cy="509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8638" tIns="184319" rIns="368638" bIns="184319">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0" dirty="0">
                <a:solidFill>
                  <a:srgbClr val="800000"/>
                </a:solidFill>
                <a:latin typeface="Baskerville Old Face" panose="02020602080505020303" pitchFamily="18" charset="0"/>
                <a:cs typeface="Times New Roman" panose="02020603050405020304" pitchFamily="18" charset="0"/>
              </a:rPr>
              <a:t>Using Transactional Web </a:t>
            </a:r>
            <a:r>
              <a:rPr lang="en-US" altLang="en-US" sz="12000" dirty="0" smtClean="0">
                <a:solidFill>
                  <a:srgbClr val="800000"/>
                </a:solidFill>
                <a:latin typeface="Baskerville Old Face" panose="02020602080505020303" pitchFamily="18" charset="0"/>
                <a:cs typeface="Times New Roman" panose="02020603050405020304" pitchFamily="18" charset="0"/>
              </a:rPr>
              <a:t>Archives To </a:t>
            </a:r>
            <a:r>
              <a:rPr lang="en-US" altLang="en-US" sz="12000" dirty="0">
                <a:solidFill>
                  <a:srgbClr val="800000"/>
                </a:solidFill>
                <a:latin typeface="Baskerville Old Face" panose="02020602080505020303" pitchFamily="18" charset="0"/>
                <a:cs typeface="Times New Roman" panose="02020603050405020304" pitchFamily="18" charset="0"/>
              </a:rPr>
              <a:t>Handle Server </a:t>
            </a:r>
            <a:r>
              <a:rPr lang="en-US" altLang="en-US" sz="12000" dirty="0" smtClean="0">
                <a:solidFill>
                  <a:srgbClr val="800000"/>
                </a:solidFill>
                <a:latin typeface="Baskerville Old Face" panose="02020602080505020303" pitchFamily="18" charset="0"/>
                <a:cs typeface="Times New Roman" panose="02020603050405020304" pitchFamily="18" charset="0"/>
              </a:rPr>
              <a:t>Errors </a:t>
            </a:r>
            <a:endParaRPr lang="nl-NL" altLang="en-US" sz="12000" baseline="30000" dirty="0">
              <a:solidFill>
                <a:schemeClr val="tx2"/>
              </a:solidFill>
              <a:latin typeface="Baskerville Old Face" panose="02020602080505020303" pitchFamily="18" charset="0"/>
              <a:cs typeface="Times New Roman" panose="02020603050405020304" pitchFamily="18" charset="0"/>
            </a:endParaRPr>
          </a:p>
          <a:p>
            <a:pPr algn="ctr" eaLnBrk="1" hangingPunct="1"/>
            <a:r>
              <a:rPr lang="en-US" altLang="en-US" sz="6000" dirty="0" err="1" smtClean="0">
                <a:latin typeface="Baskerville Old Face" panose="02020602080505020303" pitchFamily="18" charset="0"/>
                <a:cs typeface="Times New Roman" panose="02020603050405020304" pitchFamily="18" charset="0"/>
              </a:rPr>
              <a:t>Zhiwu</a:t>
            </a:r>
            <a:r>
              <a:rPr lang="en-US" altLang="en-US" sz="6000" dirty="0" smtClean="0">
                <a:latin typeface="Baskerville Old Face" panose="02020602080505020303" pitchFamily="18" charset="0"/>
                <a:cs typeface="Times New Roman" panose="02020603050405020304" pitchFamily="18" charset="0"/>
              </a:rPr>
              <a:t> </a:t>
            </a:r>
            <a:r>
              <a:rPr lang="en-US" altLang="en-US" sz="6000" dirty="0">
                <a:latin typeface="Baskerville Old Face" panose="02020602080505020303" pitchFamily="18" charset="0"/>
                <a:cs typeface="Times New Roman" panose="02020603050405020304" pitchFamily="18" charset="0"/>
              </a:rPr>
              <a:t>Xie</a:t>
            </a:r>
            <a:r>
              <a:rPr lang="en-US" altLang="en-US" sz="6000" baseline="30000" dirty="0">
                <a:latin typeface="Baskerville Old Face" panose="02020602080505020303" pitchFamily="18" charset="0"/>
                <a:cs typeface="Times New Roman" panose="02020603050405020304" pitchFamily="18" charset="0"/>
              </a:rPr>
              <a:t>1</a:t>
            </a:r>
            <a:r>
              <a:rPr lang="en-US" altLang="en-US" sz="6000" dirty="0">
                <a:latin typeface="Baskerville Old Face" panose="02020602080505020303" pitchFamily="18" charset="0"/>
                <a:cs typeface="Times New Roman" panose="02020603050405020304" pitchFamily="18" charset="0"/>
              </a:rPr>
              <a:t>, Prashant Chandrasekar</a:t>
            </a:r>
            <a:r>
              <a:rPr lang="en-US" altLang="en-US" sz="6000" baseline="30000" dirty="0">
                <a:latin typeface="Baskerville Old Face" panose="02020602080505020303" pitchFamily="18" charset="0"/>
                <a:cs typeface="Times New Roman" panose="02020603050405020304" pitchFamily="18" charset="0"/>
              </a:rPr>
              <a:t>2</a:t>
            </a:r>
            <a:r>
              <a:rPr lang="en-US" altLang="en-US" sz="6000" dirty="0">
                <a:latin typeface="Baskerville Old Face" panose="02020602080505020303" pitchFamily="18" charset="0"/>
                <a:cs typeface="Times New Roman" panose="02020603050405020304" pitchFamily="18" charset="0"/>
              </a:rPr>
              <a:t>, and Edward A. </a:t>
            </a:r>
            <a:r>
              <a:rPr lang="en-US" altLang="en-US" sz="6000" dirty="0" smtClean="0">
                <a:latin typeface="Baskerville Old Face" panose="02020602080505020303" pitchFamily="18" charset="0"/>
                <a:cs typeface="Times New Roman" panose="02020603050405020304" pitchFamily="18" charset="0"/>
              </a:rPr>
              <a:t>Fox</a:t>
            </a:r>
            <a:r>
              <a:rPr lang="en-US" altLang="en-US" sz="6000" baseline="30000" dirty="0" smtClean="0">
                <a:latin typeface="Baskerville Old Face" panose="02020602080505020303" pitchFamily="18" charset="0"/>
                <a:cs typeface="Times New Roman" panose="02020603050405020304" pitchFamily="18" charset="0"/>
              </a:rPr>
              <a:t>2</a:t>
            </a:r>
          </a:p>
          <a:p>
            <a:pPr algn="ctr" eaLnBrk="1" hangingPunct="1"/>
            <a:r>
              <a:rPr lang="en-US" altLang="en-US" sz="6000" baseline="30000" dirty="0">
                <a:latin typeface="Baskerville Old Face" panose="02020602080505020303" pitchFamily="18" charset="0"/>
                <a:cs typeface="Times New Roman" panose="02020603050405020304" pitchFamily="18" charset="0"/>
              </a:rPr>
              <a:t>1</a:t>
            </a:r>
            <a:r>
              <a:rPr lang="en-US" altLang="en-US" sz="6000" dirty="0">
                <a:latin typeface="Baskerville Old Face" panose="02020602080505020303" pitchFamily="18" charset="0"/>
                <a:cs typeface="Times New Roman" panose="02020603050405020304" pitchFamily="18" charset="0"/>
              </a:rPr>
              <a:t>University Libraries and </a:t>
            </a:r>
            <a:r>
              <a:rPr lang="en-US" altLang="en-US" sz="6000" baseline="30000" dirty="0">
                <a:latin typeface="Baskerville Old Face" panose="02020602080505020303" pitchFamily="18" charset="0"/>
                <a:cs typeface="Times New Roman" panose="02020603050405020304" pitchFamily="18" charset="0"/>
              </a:rPr>
              <a:t>2</a:t>
            </a:r>
            <a:r>
              <a:rPr lang="en-US" altLang="en-US" sz="6000" dirty="0">
                <a:latin typeface="Baskerville Old Face" panose="02020602080505020303" pitchFamily="18" charset="0"/>
                <a:cs typeface="Times New Roman" panose="02020603050405020304" pitchFamily="18" charset="0"/>
              </a:rPr>
              <a:t>Department of Computer </a:t>
            </a:r>
            <a:r>
              <a:rPr lang="en-US" altLang="en-US" sz="6000" dirty="0" smtClean="0">
                <a:latin typeface="Baskerville Old Face" panose="02020602080505020303" pitchFamily="18" charset="0"/>
                <a:cs typeface="Times New Roman" panose="02020603050405020304" pitchFamily="18" charset="0"/>
              </a:rPr>
              <a:t>Science, Virginia Tech, Blacksburg, VA, USA</a:t>
            </a:r>
          </a:p>
          <a:p>
            <a:pPr algn="ctr" eaLnBrk="1" hangingPunct="1"/>
            <a:endParaRPr lang="en-US" altLang="en-US" sz="4000" dirty="0">
              <a:solidFill>
                <a:schemeClr val="tx2"/>
              </a:solidFill>
              <a:latin typeface="Baskerville Old Face" panose="02020602080505020303" pitchFamily="18" charset="0"/>
              <a:cs typeface="Times New Roman" panose="02020603050405020304" pitchFamily="18" charset="0"/>
            </a:endParaRPr>
          </a:p>
          <a:p>
            <a:pPr algn="ctr" eaLnBrk="1" hangingPunct="1"/>
            <a:endParaRPr lang="en-US" altLang="en-US" sz="4000" b="1" i="1" baseline="30000" dirty="0">
              <a:solidFill>
                <a:schemeClr val="tx2"/>
              </a:solidFill>
              <a:latin typeface="Baskerville Old Face" panose="02020602080505020303" pitchFamily="18" charset="0"/>
            </a:endParaRPr>
          </a:p>
        </p:txBody>
      </p:sp>
      <p:sp>
        <p:nvSpPr>
          <p:cNvPr id="6" name="TextBox 5"/>
          <p:cNvSpPr txBox="1"/>
          <p:nvPr/>
        </p:nvSpPr>
        <p:spPr>
          <a:xfrm>
            <a:off x="1631321" y="5724018"/>
            <a:ext cx="12992665" cy="23332376"/>
          </a:xfrm>
          <a:prstGeom prst="rect">
            <a:avLst/>
          </a:prstGeom>
          <a:noFill/>
        </p:spPr>
        <p:txBody>
          <a:bodyPr wrap="square" lIns="368638" tIns="184319" rIns="368638" bIns="184319" rtlCol="0">
            <a:spAutoFit/>
          </a:bodyPr>
          <a:lstStyle/>
          <a:p>
            <a:pPr algn="just"/>
            <a:r>
              <a:rPr lang="en-US" altLang="en-US" sz="4400" b="1" dirty="0" smtClean="0">
                <a:solidFill>
                  <a:srgbClr val="800000"/>
                </a:solidFill>
                <a:latin typeface="Times New Roman" panose="02020603050405020304" pitchFamily="18" charset="0"/>
                <a:cs typeface="Times New Roman" panose="02020603050405020304" pitchFamily="18" charset="0"/>
              </a:rPr>
              <a:t>Motivation</a:t>
            </a:r>
          </a:p>
          <a:p>
            <a:pPr algn="just"/>
            <a:r>
              <a:rPr lang="en-US" altLang="en-US" sz="4400" dirty="0" smtClean="0">
                <a:solidFill>
                  <a:srgbClr val="000000"/>
                </a:solidFill>
                <a:latin typeface="Times New Roman" panose="02020603050405020304" pitchFamily="18" charset="0"/>
                <a:cs typeface="Times New Roman" panose="02020603050405020304" pitchFamily="18" charset="0"/>
              </a:rPr>
              <a:t>The low coverage of existing web archives may be attributed to the crawler-based </a:t>
            </a:r>
            <a:r>
              <a:rPr lang="en-US" altLang="en-US" sz="4400" dirty="0">
                <a:solidFill>
                  <a:srgbClr val="000000"/>
                </a:solidFill>
                <a:latin typeface="Times New Roman" panose="02020603050405020304" pitchFamily="18" charset="0"/>
                <a:cs typeface="Times New Roman" panose="02020603050405020304" pitchFamily="18" charset="0"/>
              </a:rPr>
              <a:t>web archiving </a:t>
            </a:r>
            <a:r>
              <a:rPr lang="en-US" altLang="en-US" sz="4400" dirty="0" smtClean="0">
                <a:solidFill>
                  <a:srgbClr val="000000"/>
                </a:solidFill>
                <a:latin typeface="Times New Roman" panose="02020603050405020304" pitchFamily="18" charset="0"/>
                <a:cs typeface="Times New Roman" panose="02020603050405020304" pitchFamily="18" charset="0"/>
              </a:rPr>
              <a:t>approach that dominates the web archiving community. More </a:t>
            </a:r>
            <a:r>
              <a:rPr lang="en-US" altLang="en-US" sz="4400" dirty="0">
                <a:solidFill>
                  <a:srgbClr val="000000"/>
                </a:solidFill>
                <a:latin typeface="Times New Roman" panose="02020603050405020304" pitchFamily="18" charset="0"/>
                <a:cs typeface="Times New Roman" panose="02020603050405020304" pitchFamily="18" charset="0"/>
              </a:rPr>
              <a:t>comprehensive web history </a:t>
            </a:r>
            <a:r>
              <a:rPr lang="en-US" altLang="en-US" sz="4400" dirty="0" smtClean="0">
                <a:solidFill>
                  <a:srgbClr val="000000"/>
                </a:solidFill>
                <a:latin typeface="Times New Roman" panose="02020603050405020304" pitchFamily="18" charset="0"/>
                <a:cs typeface="Times New Roman" panose="02020603050405020304" pitchFamily="18" charset="0"/>
              </a:rPr>
              <a:t>is only possible by shifting to transactional </a:t>
            </a:r>
            <a:r>
              <a:rPr lang="en-US" altLang="en-US" sz="4400" dirty="0">
                <a:solidFill>
                  <a:srgbClr val="000000"/>
                </a:solidFill>
                <a:latin typeface="Times New Roman" panose="02020603050405020304" pitchFamily="18" charset="0"/>
                <a:cs typeface="Times New Roman" panose="02020603050405020304" pitchFamily="18" charset="0"/>
              </a:rPr>
              <a:t>web archiving. However archiving web transactions requires cooperation from the website owner. </a:t>
            </a:r>
            <a:r>
              <a:rPr lang="en-US" sz="4400" dirty="0">
                <a:solidFill>
                  <a:srgbClr val="000000"/>
                </a:solidFill>
                <a:latin typeface="Times New Roman" panose="02020603050405020304" pitchFamily="18" charset="0"/>
                <a:cs typeface="Times New Roman" panose="02020603050405020304" pitchFamily="18" charset="0"/>
              </a:rPr>
              <a:t>Typical IT operations are preoccupied with their immediate needs and pay little attention to services whose benefits are longer term. It is therefore </a:t>
            </a:r>
            <a:r>
              <a:rPr lang="en-US" sz="4400" dirty="0" smtClean="0">
                <a:solidFill>
                  <a:srgbClr val="000000"/>
                </a:solidFill>
                <a:latin typeface="Times New Roman" panose="02020603050405020304" pitchFamily="18" charset="0"/>
                <a:cs typeface="Times New Roman" panose="02020603050405020304" pitchFamily="18" charset="0"/>
              </a:rPr>
              <a:t>crucial </a:t>
            </a:r>
            <a:r>
              <a:rPr lang="en-US" sz="4400" dirty="0">
                <a:solidFill>
                  <a:srgbClr val="000000"/>
                </a:solidFill>
                <a:latin typeface="Times New Roman" panose="02020603050405020304" pitchFamily="18" charset="0"/>
                <a:cs typeface="Times New Roman" panose="02020603050405020304" pitchFamily="18" charset="0"/>
              </a:rPr>
              <a:t>to expand the value proposition of web archiving beyond the pledged altruistic cause and make transactional web archives immediately useful to day-to-day IT operations. </a:t>
            </a:r>
          </a:p>
          <a:p>
            <a:pPr algn="just"/>
            <a:endParaRPr lang="en-US" sz="4400" b="1" dirty="0">
              <a:solidFill>
                <a:srgbClr val="800000"/>
              </a:solidFill>
              <a:latin typeface="Times New Roman" panose="02020603050405020304" pitchFamily="18" charset="0"/>
              <a:cs typeface="Times New Roman" panose="02020603050405020304" pitchFamily="18" charset="0"/>
            </a:endParaRPr>
          </a:p>
          <a:p>
            <a:pPr algn="just"/>
            <a:r>
              <a:rPr lang="en-US" sz="4400" b="1" dirty="0" smtClean="0">
                <a:solidFill>
                  <a:srgbClr val="7F2349"/>
                </a:solidFill>
                <a:latin typeface="Times New Roman" panose="02020603050405020304" pitchFamily="18" charset="0"/>
                <a:cs typeface="Times New Roman" panose="02020603050405020304" pitchFamily="18" charset="0"/>
              </a:rPr>
              <a:t>Approach</a:t>
            </a:r>
            <a:endParaRPr lang="en-US" sz="4400" dirty="0" smtClean="0">
              <a:solidFill>
                <a:srgbClr val="000000"/>
              </a:solidFill>
              <a:latin typeface="Times New Roman" panose="02020603050405020304" pitchFamily="18" charset="0"/>
              <a:cs typeface="Times New Roman" panose="02020603050405020304" pitchFamily="18" charset="0"/>
            </a:endParaRPr>
          </a:p>
          <a:p>
            <a:pPr algn="just"/>
            <a:r>
              <a:rPr lang="en-US" sz="4400" dirty="0" smtClean="0">
                <a:solidFill>
                  <a:srgbClr val="000000"/>
                </a:solidFill>
                <a:latin typeface="Times New Roman" panose="02020603050405020304" pitchFamily="18" charset="0"/>
                <a:cs typeface="Times New Roman" panose="02020603050405020304" pitchFamily="18" charset="0"/>
              </a:rPr>
              <a:t>Build a </a:t>
            </a:r>
            <a:r>
              <a:rPr lang="en-US" sz="4400" b="1" dirty="0" smtClean="0">
                <a:solidFill>
                  <a:srgbClr val="000000"/>
                </a:solidFill>
                <a:latin typeface="Times New Roman" panose="02020603050405020304" pitchFamily="18" charset="0"/>
                <a:cs typeface="Times New Roman" panose="02020603050405020304" pitchFamily="18" charset="0"/>
              </a:rPr>
              <a:t>UPS-like </a:t>
            </a:r>
            <a:r>
              <a:rPr lang="en-US" sz="4400" dirty="0" smtClean="0">
                <a:solidFill>
                  <a:srgbClr val="000000"/>
                </a:solidFill>
                <a:latin typeface="Times New Roman" panose="02020603050405020304" pitchFamily="18" charset="0"/>
                <a:cs typeface="Times New Roman" panose="02020603050405020304" pitchFamily="18" charset="0"/>
              </a:rPr>
              <a:t>service for websites, which leverages the transactional web archive as the “battery”. We </a:t>
            </a:r>
            <a:r>
              <a:rPr lang="en-US" sz="4400" dirty="0">
                <a:solidFill>
                  <a:srgbClr val="000000"/>
                </a:solidFill>
                <a:latin typeface="Times New Roman" panose="02020603050405020304" pitchFamily="18" charset="0"/>
                <a:cs typeface="Times New Roman" panose="02020603050405020304" pitchFamily="18" charset="0"/>
              </a:rPr>
              <a:t>present a web archiving application intended to improve website uptime, a core quality of service indicator for web operations. It takes the most recently archived representation of a web resource to handle application server failures. Webmasters benefit from this application because they gain precious time to recover from application server failures without disrupting the majority of their users’ web experience</a:t>
            </a:r>
            <a:r>
              <a:rPr lang="en-US" sz="4400" dirty="0" smtClean="0">
                <a:solidFill>
                  <a:srgbClr val="000000"/>
                </a:solidFill>
                <a:latin typeface="Times New Roman" panose="02020603050405020304" pitchFamily="18" charset="0"/>
                <a:cs typeface="Times New Roman" panose="02020603050405020304" pitchFamily="18" charset="0"/>
              </a:rPr>
              <a:t>.</a:t>
            </a:r>
          </a:p>
          <a:p>
            <a:pPr algn="just"/>
            <a:r>
              <a:rPr lang="en-US" sz="4400" dirty="0" smtClean="0">
                <a:solidFill>
                  <a:srgbClr val="000000"/>
                </a:solidFill>
                <a:latin typeface="Times New Roman" panose="02020603050405020304" pitchFamily="18" charset="0"/>
                <a:cs typeface="Times New Roman" panose="02020603050405020304" pitchFamily="18" charset="0"/>
              </a:rPr>
              <a:t> </a:t>
            </a:r>
            <a:endParaRPr lang="en-US" sz="4400" dirty="0">
              <a:solidFill>
                <a:srgbClr val="000000"/>
              </a:solidFill>
              <a:latin typeface="Times New Roman" panose="02020603050405020304" pitchFamily="18" charset="0"/>
              <a:cs typeface="Times New Roman" panose="02020603050405020304" pitchFamily="18" charset="0"/>
            </a:endParaRPr>
          </a:p>
          <a:p>
            <a:pPr algn="just"/>
            <a:r>
              <a:rPr lang="en-US" sz="4400" b="1" dirty="0" smtClean="0">
                <a:solidFill>
                  <a:srgbClr val="800000"/>
                </a:solidFill>
                <a:latin typeface="Times New Roman" panose="02020603050405020304" pitchFamily="18" charset="0"/>
                <a:cs typeface="Times New Roman" panose="02020603050405020304" pitchFamily="18" charset="0"/>
              </a:rPr>
              <a:t>Benefits</a:t>
            </a:r>
            <a:endParaRPr lang="en-US" sz="4400" dirty="0" smtClean="0">
              <a:solidFill>
                <a:srgbClr val="800000"/>
              </a:solidFill>
              <a:latin typeface="Times New Roman" panose="02020603050405020304" pitchFamily="18" charset="0"/>
              <a:cs typeface="Times New Roman" panose="02020603050405020304" pitchFamily="18" charset="0"/>
            </a:endParaRPr>
          </a:p>
          <a:p>
            <a:pPr algn="just"/>
            <a:r>
              <a:rPr lang="en-US" sz="4400" dirty="0" smtClean="0">
                <a:solidFill>
                  <a:srgbClr val="000000"/>
                </a:solidFill>
                <a:latin typeface="Times New Roman" panose="02020603050405020304" pitchFamily="18" charset="0"/>
                <a:cs typeface="Times New Roman" panose="02020603050405020304" pitchFamily="18" charset="0"/>
              </a:rPr>
              <a:t>1</a:t>
            </a:r>
            <a:r>
              <a:rPr lang="en-US" sz="4400" dirty="0">
                <a:solidFill>
                  <a:srgbClr val="000000"/>
                </a:solidFill>
                <a:latin typeface="Times New Roman" panose="02020603050405020304" pitchFamily="18" charset="0"/>
                <a:cs typeface="Times New Roman" panose="02020603050405020304" pitchFamily="18" charset="0"/>
              </a:rPr>
              <a:t>) </a:t>
            </a:r>
            <a:r>
              <a:rPr lang="en-US" sz="4400" dirty="0" smtClean="0">
                <a:solidFill>
                  <a:srgbClr val="000000"/>
                </a:solidFill>
                <a:latin typeface="Times New Roman" panose="02020603050405020304" pitchFamily="18" charset="0"/>
                <a:cs typeface="Times New Roman" panose="02020603050405020304" pitchFamily="18" charset="0"/>
              </a:rPr>
              <a:t>Mask website downtime from the end users </a:t>
            </a:r>
            <a:endParaRPr lang="en-US" sz="4400" dirty="0">
              <a:solidFill>
                <a:srgbClr val="000000"/>
              </a:solidFill>
              <a:latin typeface="Times New Roman" panose="02020603050405020304" pitchFamily="18" charset="0"/>
              <a:cs typeface="Times New Roman" panose="02020603050405020304" pitchFamily="18" charset="0"/>
            </a:endParaRPr>
          </a:p>
          <a:p>
            <a:pPr algn="just"/>
            <a:r>
              <a:rPr lang="en-US" sz="4400" dirty="0">
                <a:solidFill>
                  <a:srgbClr val="000000"/>
                </a:solidFill>
                <a:latin typeface="Times New Roman" panose="02020603050405020304" pitchFamily="18" charset="0"/>
                <a:cs typeface="Times New Roman" panose="02020603050405020304" pitchFamily="18" charset="0"/>
              </a:rPr>
              <a:t>2) Allows time for </a:t>
            </a:r>
            <a:r>
              <a:rPr lang="en-US" sz="4400" dirty="0" smtClean="0">
                <a:solidFill>
                  <a:srgbClr val="000000"/>
                </a:solidFill>
                <a:latin typeface="Times New Roman" panose="02020603050405020304" pitchFamily="18" charset="0"/>
                <a:cs typeface="Times New Roman" panose="02020603050405020304" pitchFamily="18" charset="0"/>
              </a:rPr>
              <a:t>webmaster to </a:t>
            </a:r>
            <a:r>
              <a:rPr lang="en-US" sz="4400" dirty="0">
                <a:solidFill>
                  <a:srgbClr val="000000"/>
                </a:solidFill>
                <a:latin typeface="Times New Roman" panose="02020603050405020304" pitchFamily="18" charset="0"/>
                <a:cs typeface="Times New Roman" panose="02020603050405020304" pitchFamily="18" charset="0"/>
              </a:rPr>
              <a:t>fix </a:t>
            </a:r>
            <a:r>
              <a:rPr lang="en-US" sz="4400" dirty="0" smtClean="0">
                <a:solidFill>
                  <a:srgbClr val="000000"/>
                </a:solidFill>
                <a:latin typeface="Times New Roman" panose="02020603050405020304" pitchFamily="18" charset="0"/>
                <a:cs typeface="Times New Roman" panose="02020603050405020304" pitchFamily="18" charset="0"/>
              </a:rPr>
              <a:t>server errors</a:t>
            </a:r>
            <a:endParaRPr lang="en-US" sz="4400" dirty="0">
              <a:solidFill>
                <a:srgbClr val="000000"/>
              </a:solidFill>
              <a:latin typeface="Times New Roman" panose="02020603050405020304" pitchFamily="18" charset="0"/>
              <a:cs typeface="Times New Roman" panose="02020603050405020304" pitchFamily="18" charset="0"/>
            </a:endParaRPr>
          </a:p>
          <a:p>
            <a:pPr algn="just"/>
            <a:r>
              <a:rPr lang="en-US" sz="4400" dirty="0">
                <a:solidFill>
                  <a:srgbClr val="000000"/>
                </a:solidFill>
                <a:latin typeface="Times New Roman" panose="02020603050405020304" pitchFamily="18" charset="0"/>
                <a:cs typeface="Times New Roman" panose="02020603050405020304" pitchFamily="18" charset="0"/>
              </a:rPr>
              <a:t>3) </a:t>
            </a:r>
            <a:r>
              <a:rPr lang="en-US" sz="4400" dirty="0" smtClean="0">
                <a:solidFill>
                  <a:srgbClr val="000000"/>
                </a:solidFill>
                <a:latin typeface="Times New Roman" panose="02020603050405020304" pitchFamily="18" charset="0"/>
                <a:cs typeface="Times New Roman" panose="02020603050405020304" pitchFamily="18" charset="0"/>
              </a:rPr>
              <a:t>More comprehensive web </a:t>
            </a:r>
            <a:r>
              <a:rPr lang="en-US" sz="4400" dirty="0">
                <a:solidFill>
                  <a:srgbClr val="000000"/>
                </a:solidFill>
                <a:latin typeface="Times New Roman" panose="02020603050405020304" pitchFamily="18" charset="0"/>
                <a:cs typeface="Times New Roman" panose="02020603050405020304" pitchFamily="18" charset="0"/>
              </a:rPr>
              <a:t>a</a:t>
            </a:r>
            <a:r>
              <a:rPr lang="en-US" sz="4400" dirty="0" smtClean="0">
                <a:solidFill>
                  <a:srgbClr val="000000"/>
                </a:solidFill>
                <a:latin typeface="Times New Roman" panose="02020603050405020304" pitchFamily="18" charset="0"/>
                <a:cs typeface="Times New Roman" panose="02020603050405020304" pitchFamily="18" charset="0"/>
              </a:rPr>
              <a:t>rchiving than crawlers</a:t>
            </a:r>
            <a:endParaRPr lang="en-US" sz="4400" dirty="0">
              <a:solidFill>
                <a:srgbClr val="000000"/>
              </a:solidFill>
              <a:latin typeface="Times New Roman" panose="02020603050405020304" pitchFamily="18" charset="0"/>
              <a:cs typeface="Times New Roman" panose="02020603050405020304" pitchFamily="18" charset="0"/>
            </a:endParaRPr>
          </a:p>
          <a:p>
            <a:pPr algn="just"/>
            <a:r>
              <a:rPr lang="en-US" sz="4400" dirty="0">
                <a:solidFill>
                  <a:srgbClr val="000000"/>
                </a:solidFill>
                <a:latin typeface="Times New Roman" panose="02020603050405020304" pitchFamily="18" charset="0"/>
                <a:cs typeface="Times New Roman" panose="02020603050405020304" pitchFamily="18" charset="0"/>
              </a:rPr>
              <a:t>4) </a:t>
            </a:r>
            <a:r>
              <a:rPr lang="en-US" sz="4400" dirty="0" smtClean="0">
                <a:solidFill>
                  <a:srgbClr val="000000"/>
                </a:solidFill>
                <a:latin typeface="Times New Roman" panose="02020603050405020304" pitchFamily="18" charset="0"/>
                <a:cs typeface="Times New Roman" panose="02020603050405020304" pitchFamily="18" charset="0"/>
              </a:rPr>
              <a:t>More persistent than </a:t>
            </a:r>
            <a:r>
              <a:rPr lang="en-US" sz="4400" dirty="0">
                <a:solidFill>
                  <a:srgbClr val="000000"/>
                </a:solidFill>
                <a:latin typeface="Times New Roman" panose="02020603050405020304" pitchFamily="18" charset="0"/>
                <a:cs typeface="Times New Roman" panose="02020603050405020304" pitchFamily="18" charset="0"/>
              </a:rPr>
              <a:t>web </a:t>
            </a:r>
            <a:r>
              <a:rPr lang="en-US" sz="4400" dirty="0" smtClean="0">
                <a:solidFill>
                  <a:srgbClr val="000000"/>
                </a:solidFill>
                <a:latin typeface="Times New Roman" panose="02020603050405020304" pitchFamily="18" charset="0"/>
                <a:cs typeface="Times New Roman" panose="02020603050405020304" pitchFamily="18" charset="0"/>
              </a:rPr>
              <a:t>cache</a:t>
            </a:r>
            <a:endParaRPr lang="en-US" sz="4400" dirty="0">
              <a:solidFill>
                <a:srgbClr val="000000"/>
              </a:solidFill>
              <a:latin typeface="Times New Roman" panose="02020603050405020304" pitchFamily="18" charset="0"/>
              <a:cs typeface="Times New Roman" panose="02020603050405020304" pitchFamily="18" charset="0"/>
            </a:endParaRPr>
          </a:p>
          <a:p>
            <a:pPr algn="just"/>
            <a:r>
              <a:rPr lang="en-US" sz="4400" dirty="0">
                <a:solidFill>
                  <a:srgbClr val="000000"/>
                </a:solidFill>
                <a:latin typeface="Times New Roman" panose="02020603050405020304" pitchFamily="18" charset="0"/>
                <a:cs typeface="Times New Roman" panose="02020603050405020304" pitchFamily="18" charset="0"/>
              </a:rPr>
              <a:t>5) F</a:t>
            </a:r>
            <a:r>
              <a:rPr lang="en-US" sz="4400" dirty="0" smtClean="0">
                <a:solidFill>
                  <a:srgbClr val="000000"/>
                </a:solidFill>
                <a:latin typeface="Times New Roman" panose="02020603050405020304" pitchFamily="18" charset="0"/>
                <a:cs typeface="Times New Roman" panose="02020603050405020304" pitchFamily="18" charset="0"/>
              </a:rPr>
              <a:t>iner granularity than regular backups</a:t>
            </a:r>
            <a:endParaRPr lang="en-US" sz="4400" dirty="0">
              <a:solidFill>
                <a:srgbClr val="000000"/>
              </a:solidFill>
              <a:latin typeface="Times New Roman" panose="02020603050405020304" pitchFamily="18" charset="0"/>
              <a:cs typeface="Times New Roman" panose="02020603050405020304" pitchFamily="18" charset="0"/>
            </a:endParaRPr>
          </a:p>
          <a:p>
            <a:pPr algn="just"/>
            <a:endParaRPr lang="en-US" sz="4000" dirty="0">
              <a:solidFill>
                <a:srgbClr val="000000"/>
              </a:solidFill>
              <a:latin typeface="Times New Roman" panose="02020603050405020304" pitchFamily="18" charset="0"/>
              <a:cs typeface="Times New Roman" panose="02020603050405020304" pitchFamily="18" charset="0"/>
            </a:endParaRPr>
          </a:p>
        </p:txBody>
      </p:sp>
      <p:pic>
        <p:nvPicPr>
          <p:cNvPr id="43" name="Picture 42"/>
          <p:cNvPicPr>
            <a:picLocks noChangeAspect="1"/>
          </p:cNvPicPr>
          <p:nvPr/>
        </p:nvPicPr>
        <p:blipFill>
          <a:blip r:embed="rId2"/>
          <a:stretch>
            <a:fillRect/>
          </a:stretch>
        </p:blipFill>
        <p:spPr>
          <a:xfrm>
            <a:off x="16228122" y="5585165"/>
            <a:ext cx="25514300" cy="12941300"/>
          </a:xfrm>
          <a:prstGeom prst="rect">
            <a:avLst/>
          </a:prstGeom>
        </p:spPr>
      </p:pic>
      <p:sp>
        <p:nvSpPr>
          <p:cNvPr id="44" name="TextBox 43"/>
          <p:cNvSpPr txBox="1"/>
          <p:nvPr/>
        </p:nvSpPr>
        <p:spPr>
          <a:xfrm>
            <a:off x="15124280" y="19242091"/>
            <a:ext cx="13469460" cy="9174647"/>
          </a:xfrm>
          <a:prstGeom prst="rect">
            <a:avLst/>
          </a:prstGeom>
          <a:noFill/>
        </p:spPr>
        <p:txBody>
          <a:bodyPr wrap="square" lIns="368638" tIns="184319" rIns="368638" bIns="184319" rtlCol="0">
            <a:spAutoFit/>
          </a:bodyPr>
          <a:lstStyle/>
          <a:p>
            <a:pPr algn="just"/>
            <a:r>
              <a:rPr lang="en-US" altLang="en-US" sz="4400" b="1" dirty="0" smtClean="0">
                <a:solidFill>
                  <a:srgbClr val="800000"/>
                </a:solidFill>
                <a:latin typeface="Times New Roman" panose="02020603050405020304" pitchFamily="18" charset="0"/>
                <a:cs typeface="Times New Roman" panose="02020603050405020304" pitchFamily="18" charset="0"/>
              </a:rPr>
              <a:t>System Architecture</a:t>
            </a:r>
          </a:p>
          <a:p>
            <a:pPr algn="just"/>
            <a:r>
              <a:rPr lang="en-US" altLang="en-US" sz="4400" dirty="0" smtClean="0">
                <a:solidFill>
                  <a:srgbClr val="000000"/>
                </a:solidFill>
                <a:latin typeface="Times New Roman" panose="02020603050405020304" pitchFamily="18" charset="0"/>
                <a:cs typeface="Times New Roman" panose="02020603050405020304" pitchFamily="18" charset="0"/>
              </a:rPr>
              <a:t>Assuming </a:t>
            </a:r>
            <a:r>
              <a:rPr lang="en-US" altLang="en-US" sz="4400" dirty="0">
                <a:solidFill>
                  <a:srgbClr val="000000"/>
                </a:solidFill>
                <a:latin typeface="Times New Roman" panose="02020603050405020304" pitchFamily="18" charset="0"/>
                <a:cs typeface="Times New Roman" panose="02020603050405020304" pitchFamily="18" charset="0"/>
              </a:rPr>
              <a:t>the typical 3-tier web server architecture, we </a:t>
            </a:r>
            <a:r>
              <a:rPr lang="en-US" sz="4400" dirty="0">
                <a:solidFill>
                  <a:srgbClr val="000000"/>
                </a:solidFill>
                <a:latin typeface="Times New Roman" panose="02020603050405020304" pitchFamily="18" charset="0"/>
                <a:cs typeface="Times New Roman" panose="02020603050405020304" pitchFamily="18" charset="0"/>
              </a:rPr>
              <a:t>includes </a:t>
            </a:r>
            <a:r>
              <a:rPr lang="en-US" sz="4400" dirty="0" err="1" smtClean="0">
                <a:solidFill>
                  <a:srgbClr val="000000"/>
                </a:solidFill>
                <a:latin typeface="Times New Roman" panose="02020603050405020304" pitchFamily="18" charset="0"/>
                <a:cs typeface="Times New Roman" panose="02020603050405020304" pitchFamily="18" charset="0"/>
              </a:rPr>
              <a:t>SiteStory</a:t>
            </a:r>
            <a:r>
              <a:rPr lang="en-US" sz="4400" dirty="0" smtClean="0">
                <a:solidFill>
                  <a:srgbClr val="000000"/>
                </a:solidFill>
                <a:latin typeface="Times New Roman" panose="02020603050405020304" pitchFamily="18" charset="0"/>
                <a:cs typeface="Times New Roman" panose="02020603050405020304" pitchFamily="18" charset="0"/>
              </a:rPr>
              <a:t>, </a:t>
            </a:r>
            <a:r>
              <a:rPr lang="en-US" sz="4400" dirty="0">
                <a:solidFill>
                  <a:srgbClr val="000000"/>
                </a:solidFill>
                <a:latin typeface="Times New Roman" panose="02020603050405020304" pitchFamily="18" charset="0"/>
                <a:cs typeface="Times New Roman" panose="02020603050405020304" pitchFamily="18" charset="0"/>
              </a:rPr>
              <a:t>a transactional web archiving tool developed by Los Alamos National Laboratory. </a:t>
            </a:r>
            <a:r>
              <a:rPr lang="en-US" sz="4400" dirty="0" err="1">
                <a:solidFill>
                  <a:srgbClr val="000000"/>
                </a:solidFill>
                <a:latin typeface="Times New Roman" panose="02020603050405020304" pitchFamily="18" charset="0"/>
                <a:cs typeface="Times New Roman" panose="02020603050405020304" pitchFamily="18" charset="0"/>
              </a:rPr>
              <a:t>SiteStory</a:t>
            </a:r>
            <a:r>
              <a:rPr lang="en-US" sz="4400" dirty="0">
                <a:solidFill>
                  <a:srgbClr val="000000"/>
                </a:solidFill>
                <a:latin typeface="Times New Roman" panose="02020603050405020304" pitchFamily="18" charset="0"/>
                <a:cs typeface="Times New Roman" panose="02020603050405020304" pitchFamily="18" charset="0"/>
              </a:rPr>
              <a:t> has two components: </a:t>
            </a:r>
            <a:r>
              <a:rPr lang="en-US" sz="4400" dirty="0" err="1">
                <a:solidFill>
                  <a:srgbClr val="000000"/>
                </a:solidFill>
                <a:latin typeface="Times New Roman" panose="02020603050405020304" pitchFamily="18" charset="0"/>
                <a:cs typeface="Times New Roman" panose="02020603050405020304" pitchFamily="18" charset="0"/>
              </a:rPr>
              <a:t>mod_sitestory</a:t>
            </a:r>
            <a:r>
              <a:rPr lang="en-US" sz="4400" dirty="0">
                <a:solidFill>
                  <a:srgbClr val="000000"/>
                </a:solidFill>
                <a:latin typeface="Times New Roman" panose="02020603050405020304" pitchFamily="18" charset="0"/>
                <a:cs typeface="Times New Roman" panose="02020603050405020304" pitchFamily="18" charset="0"/>
              </a:rPr>
              <a:t>, an Apache module installed and configured as part of the Apache frontend server, and </a:t>
            </a:r>
            <a:r>
              <a:rPr lang="en-US" sz="4400" dirty="0" err="1">
                <a:solidFill>
                  <a:srgbClr val="000000"/>
                </a:solidFill>
                <a:latin typeface="Times New Roman" panose="02020603050405020304" pitchFamily="18" charset="0"/>
                <a:cs typeface="Times New Roman" panose="02020603050405020304" pitchFamily="18" charset="0"/>
              </a:rPr>
              <a:t>SiteStory</a:t>
            </a:r>
            <a:r>
              <a:rPr lang="en-US" sz="4400" dirty="0">
                <a:solidFill>
                  <a:srgbClr val="000000"/>
                </a:solidFill>
                <a:latin typeface="Times New Roman" panose="02020603050405020304" pitchFamily="18" charset="0"/>
                <a:cs typeface="Times New Roman" panose="02020603050405020304" pitchFamily="18" charset="0"/>
              </a:rPr>
              <a:t> Web Archive, a Java application run in a Tomcat container that uses Berkeley DB to store the archived web content. </a:t>
            </a:r>
            <a:endParaRPr lang="en-US" sz="4400" dirty="0" smtClean="0">
              <a:solidFill>
                <a:srgbClr val="000000"/>
              </a:solidFill>
              <a:latin typeface="Times New Roman" panose="02020603050405020304" pitchFamily="18" charset="0"/>
              <a:cs typeface="Times New Roman" panose="02020603050405020304" pitchFamily="18" charset="0"/>
            </a:endParaRPr>
          </a:p>
          <a:p>
            <a:pPr algn="just"/>
            <a:endParaRPr lang="en-US" sz="4400" dirty="0" smtClean="0">
              <a:solidFill>
                <a:srgbClr val="000000"/>
              </a:solidFill>
              <a:latin typeface="Times New Roman" panose="02020603050405020304" pitchFamily="18" charset="0"/>
              <a:cs typeface="Times New Roman" panose="02020603050405020304" pitchFamily="18" charset="0"/>
            </a:endParaRPr>
          </a:p>
          <a:p>
            <a:pPr algn="just"/>
            <a:r>
              <a:rPr lang="en-US" altLang="en-US" sz="4400" dirty="0" smtClean="0">
                <a:solidFill>
                  <a:srgbClr val="000000"/>
                </a:solidFill>
                <a:latin typeface="Times New Roman" panose="02020603050405020304" pitchFamily="18" charset="0"/>
                <a:cs typeface="Times New Roman" panose="02020603050405020304" pitchFamily="18" charset="0"/>
              </a:rPr>
              <a:t>We then develop </a:t>
            </a:r>
            <a:r>
              <a:rPr lang="en-US" altLang="en-US" sz="4400" dirty="0" err="1" smtClean="0">
                <a:solidFill>
                  <a:srgbClr val="000000"/>
                </a:solidFill>
                <a:latin typeface="Times New Roman" panose="02020603050405020304" pitchFamily="18" charset="0"/>
                <a:cs typeface="Times New Roman" panose="02020603050405020304" pitchFamily="18" charset="0"/>
              </a:rPr>
              <a:t>mod_uws</a:t>
            </a:r>
            <a:r>
              <a:rPr lang="en-US" altLang="en-US" sz="4400" dirty="0" smtClean="0">
                <a:solidFill>
                  <a:srgbClr val="000000"/>
                </a:solidFill>
                <a:latin typeface="Times New Roman" panose="02020603050405020304" pitchFamily="18" charset="0"/>
                <a:cs typeface="Times New Roman" panose="02020603050405020304" pitchFamily="18" charset="0"/>
              </a:rPr>
              <a:t>, another Apache module installed in the same </a:t>
            </a:r>
            <a:r>
              <a:rPr lang="en-US" altLang="en-US" sz="4400" dirty="0" err="1" smtClean="0">
                <a:solidFill>
                  <a:srgbClr val="000000"/>
                </a:solidFill>
                <a:latin typeface="Times New Roman" panose="02020603050405020304" pitchFamily="18" charset="0"/>
                <a:cs typeface="Times New Roman" panose="02020603050405020304" pitchFamily="18" charset="0"/>
              </a:rPr>
              <a:t>fromend</a:t>
            </a:r>
            <a:r>
              <a:rPr lang="en-US" altLang="en-US" sz="4400" dirty="0" smtClean="0">
                <a:solidFill>
                  <a:srgbClr val="000000"/>
                </a:solidFill>
                <a:latin typeface="Times New Roman" panose="02020603050405020304" pitchFamily="18" charset="0"/>
                <a:cs typeface="Times New Roman" panose="02020603050405020304" pitchFamily="18" charset="0"/>
              </a:rPr>
              <a:t> server to handle server errors.</a:t>
            </a:r>
            <a:endParaRPr lang="en-US" altLang="en-US" sz="4400" dirty="0">
              <a:solidFill>
                <a:srgbClr val="000000"/>
              </a:solidFill>
              <a:latin typeface="Times New Roman" panose="02020603050405020304" pitchFamily="18" charset="0"/>
              <a:cs typeface="Times New Roman" panose="02020603050405020304" pitchFamily="18" charset="0"/>
            </a:endParaRPr>
          </a:p>
        </p:txBody>
      </p:sp>
      <p:sp>
        <p:nvSpPr>
          <p:cNvPr id="45" name="TextBox 44"/>
          <p:cNvSpPr txBox="1"/>
          <p:nvPr/>
        </p:nvSpPr>
        <p:spPr>
          <a:xfrm>
            <a:off x="28887174" y="19242091"/>
            <a:ext cx="13432512" cy="7143321"/>
          </a:xfrm>
          <a:prstGeom prst="rect">
            <a:avLst/>
          </a:prstGeom>
          <a:noFill/>
        </p:spPr>
        <p:txBody>
          <a:bodyPr wrap="square" lIns="368638" tIns="184319" rIns="368638" bIns="184319" rtlCol="0">
            <a:spAutoFit/>
          </a:bodyPr>
          <a:lstStyle/>
          <a:p>
            <a:pPr algn="just"/>
            <a:r>
              <a:rPr lang="en-US" altLang="en-US" sz="4400" b="1" dirty="0" smtClean="0">
                <a:solidFill>
                  <a:srgbClr val="800000"/>
                </a:solidFill>
                <a:latin typeface="Times New Roman" panose="02020603050405020304" pitchFamily="18" charset="0"/>
                <a:cs typeface="Times New Roman" panose="02020603050405020304" pitchFamily="18" charset="0"/>
              </a:rPr>
              <a:t>Error Handling Workflow</a:t>
            </a:r>
          </a:p>
          <a:p>
            <a:pPr marL="742950" indent="-742950" algn="just">
              <a:buAutoNum type="arabicParenR"/>
            </a:pPr>
            <a:r>
              <a:rPr lang="en-US" altLang="en-US" sz="4400" dirty="0" smtClean="0">
                <a:solidFill>
                  <a:srgbClr val="000000"/>
                </a:solidFill>
                <a:latin typeface="Times New Roman" panose="02020603050405020304" pitchFamily="18" charset="0"/>
                <a:cs typeface="Times New Roman" panose="02020603050405020304" pitchFamily="18" charset="0"/>
              </a:rPr>
              <a:t>The user sends a request to the frontend server</a:t>
            </a:r>
          </a:p>
          <a:p>
            <a:pPr marL="742950" indent="-742950" algn="just">
              <a:buAutoNum type="arabicParenR"/>
            </a:pPr>
            <a:r>
              <a:rPr lang="en-US" altLang="en-US" sz="4400" dirty="0" smtClean="0">
                <a:solidFill>
                  <a:srgbClr val="000000"/>
                </a:solidFill>
                <a:latin typeface="Times New Roman" panose="02020603050405020304" pitchFamily="18" charset="0"/>
                <a:cs typeface="Times New Roman" panose="02020603050405020304" pitchFamily="18" charset="0"/>
              </a:rPr>
              <a:t>The request is sent to the App Server</a:t>
            </a:r>
          </a:p>
          <a:p>
            <a:pPr marL="742950" indent="-742950" algn="just">
              <a:buAutoNum type="arabicParenR"/>
            </a:pPr>
            <a:r>
              <a:rPr lang="en-US" altLang="en-US" sz="4400" dirty="0" smtClean="0">
                <a:solidFill>
                  <a:srgbClr val="000000"/>
                </a:solidFill>
                <a:latin typeface="Times New Roman" panose="02020603050405020304" pitchFamily="18" charset="0"/>
                <a:cs typeface="Times New Roman" panose="02020603050405020304" pitchFamily="18" charset="0"/>
              </a:rPr>
              <a:t>The App Server returns 5xx error</a:t>
            </a:r>
          </a:p>
          <a:p>
            <a:pPr marL="742950" indent="-742950" algn="just">
              <a:buAutoNum type="arabicParenR"/>
            </a:pPr>
            <a:r>
              <a:rPr lang="en-US" altLang="en-US" sz="4400" dirty="0" err="1">
                <a:solidFill>
                  <a:srgbClr val="000000"/>
                </a:solidFill>
                <a:latin typeface="Times New Roman" panose="02020603050405020304" pitchFamily="18" charset="0"/>
                <a:cs typeface="Times New Roman" panose="02020603050405020304" pitchFamily="18" charset="0"/>
              </a:rPr>
              <a:t>m</a:t>
            </a:r>
            <a:r>
              <a:rPr lang="en-US" altLang="en-US" sz="4400" dirty="0" err="1" smtClean="0">
                <a:solidFill>
                  <a:srgbClr val="000000"/>
                </a:solidFill>
                <a:latin typeface="Times New Roman" panose="02020603050405020304" pitchFamily="18" charset="0"/>
                <a:cs typeface="Times New Roman" panose="02020603050405020304" pitchFamily="18" charset="0"/>
              </a:rPr>
              <a:t>od_uws</a:t>
            </a:r>
            <a:r>
              <a:rPr lang="en-US" altLang="en-US" sz="4400" dirty="0" smtClean="0">
                <a:solidFill>
                  <a:srgbClr val="000000"/>
                </a:solidFill>
                <a:latin typeface="Times New Roman" panose="02020603050405020304" pitchFamily="18" charset="0"/>
                <a:cs typeface="Times New Roman" panose="02020603050405020304" pitchFamily="18" charset="0"/>
              </a:rPr>
              <a:t> intercepts the error</a:t>
            </a:r>
          </a:p>
          <a:p>
            <a:pPr marL="742950" indent="-742950" algn="just">
              <a:buAutoNum type="arabicParenR"/>
            </a:pPr>
            <a:r>
              <a:rPr lang="en-US" altLang="en-US" sz="4400" dirty="0" err="1">
                <a:solidFill>
                  <a:srgbClr val="000000"/>
                </a:solidFill>
                <a:latin typeface="Times New Roman" panose="02020603050405020304" pitchFamily="18" charset="0"/>
                <a:cs typeface="Times New Roman" panose="02020603050405020304" pitchFamily="18" charset="0"/>
              </a:rPr>
              <a:t>m</a:t>
            </a:r>
            <a:r>
              <a:rPr lang="en-US" altLang="en-US" sz="4400" dirty="0" err="1" smtClean="0">
                <a:solidFill>
                  <a:srgbClr val="000000"/>
                </a:solidFill>
                <a:latin typeface="Times New Roman" panose="02020603050405020304" pitchFamily="18" charset="0"/>
                <a:cs typeface="Times New Roman" panose="02020603050405020304" pitchFamily="18" charset="0"/>
              </a:rPr>
              <a:t>od_uws</a:t>
            </a:r>
            <a:r>
              <a:rPr lang="en-US" altLang="en-US" sz="4400" dirty="0" smtClean="0">
                <a:solidFill>
                  <a:srgbClr val="000000"/>
                </a:solidFill>
                <a:latin typeface="Times New Roman" panose="02020603050405020304" pitchFamily="18" charset="0"/>
                <a:cs typeface="Times New Roman" panose="02020603050405020304" pitchFamily="18" charset="0"/>
              </a:rPr>
              <a:t> sends a Memento request to the </a:t>
            </a:r>
            <a:r>
              <a:rPr lang="en-US" altLang="en-US" sz="4400" dirty="0" err="1" smtClean="0">
                <a:solidFill>
                  <a:srgbClr val="000000"/>
                </a:solidFill>
                <a:latin typeface="Times New Roman" panose="02020603050405020304" pitchFamily="18" charset="0"/>
                <a:cs typeface="Times New Roman" panose="02020603050405020304" pitchFamily="18" charset="0"/>
              </a:rPr>
              <a:t>SiteStory</a:t>
            </a:r>
            <a:r>
              <a:rPr lang="en-US" altLang="en-US" sz="4400" dirty="0" smtClean="0">
                <a:solidFill>
                  <a:srgbClr val="000000"/>
                </a:solidFill>
                <a:latin typeface="Times New Roman" panose="02020603050405020304" pitchFamily="18" charset="0"/>
                <a:cs typeface="Times New Roman" panose="02020603050405020304" pitchFamily="18" charset="0"/>
              </a:rPr>
              <a:t> archive</a:t>
            </a:r>
          </a:p>
          <a:p>
            <a:pPr marL="742950" indent="-742950" algn="just">
              <a:buAutoNum type="arabicParenR"/>
            </a:pPr>
            <a:r>
              <a:rPr lang="en-US" altLang="en-US" sz="4400" dirty="0" smtClean="0">
                <a:solidFill>
                  <a:srgbClr val="000000"/>
                </a:solidFill>
                <a:latin typeface="Times New Roman" panose="02020603050405020304" pitchFamily="18" charset="0"/>
                <a:cs typeface="Times New Roman" panose="02020603050405020304" pitchFamily="18" charset="0"/>
              </a:rPr>
              <a:t>The </a:t>
            </a:r>
            <a:r>
              <a:rPr lang="en-US" altLang="en-US" sz="4400" dirty="0" err="1" smtClean="0">
                <a:solidFill>
                  <a:srgbClr val="000000"/>
                </a:solidFill>
                <a:latin typeface="Times New Roman" panose="02020603050405020304" pitchFamily="18" charset="0"/>
                <a:cs typeface="Times New Roman" panose="02020603050405020304" pitchFamily="18" charset="0"/>
              </a:rPr>
              <a:t>SiteStory</a:t>
            </a:r>
            <a:r>
              <a:rPr lang="en-US" altLang="en-US" sz="4400" dirty="0" smtClean="0">
                <a:solidFill>
                  <a:srgbClr val="000000"/>
                </a:solidFill>
                <a:latin typeface="Times New Roman" panose="02020603050405020304" pitchFamily="18" charset="0"/>
                <a:cs typeface="Times New Roman" panose="02020603050405020304" pitchFamily="18" charset="0"/>
              </a:rPr>
              <a:t> archive returns the most recently archived Memento</a:t>
            </a:r>
          </a:p>
          <a:p>
            <a:pPr marL="742950" indent="-742950" algn="just">
              <a:buAutoNum type="arabicParenR"/>
            </a:pPr>
            <a:r>
              <a:rPr lang="en-US" altLang="en-US" sz="4400" dirty="0" err="1">
                <a:solidFill>
                  <a:srgbClr val="000000"/>
                </a:solidFill>
                <a:latin typeface="Times New Roman" panose="02020603050405020304" pitchFamily="18" charset="0"/>
                <a:cs typeface="Times New Roman" panose="02020603050405020304" pitchFamily="18" charset="0"/>
              </a:rPr>
              <a:t>mod_uws</a:t>
            </a:r>
            <a:r>
              <a:rPr lang="en-US" altLang="en-US" sz="4400" dirty="0">
                <a:solidFill>
                  <a:srgbClr val="000000"/>
                </a:solidFill>
                <a:latin typeface="Times New Roman" panose="02020603050405020304" pitchFamily="18" charset="0"/>
                <a:cs typeface="Times New Roman" panose="02020603050405020304" pitchFamily="18" charset="0"/>
              </a:rPr>
              <a:t> </a:t>
            </a:r>
            <a:r>
              <a:rPr lang="en-US" altLang="en-US" sz="4400" dirty="0" smtClean="0">
                <a:solidFill>
                  <a:srgbClr val="000000"/>
                </a:solidFill>
                <a:latin typeface="Times New Roman" panose="02020603050405020304" pitchFamily="18" charset="0"/>
                <a:cs typeface="Times New Roman" panose="02020603050405020304" pitchFamily="18" charset="0"/>
              </a:rPr>
              <a:t>returns the Memento to the user</a:t>
            </a:r>
            <a:endParaRPr lang="en-US" sz="44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89355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205</TotalTime>
  <Words>418</Words>
  <Application>Microsoft Macintosh PowerPoint</Application>
  <PresentationFormat>Custom</PresentationFormat>
  <Paragraphs>27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Cisneros</dc:creator>
  <cp:lastModifiedBy>x</cp:lastModifiedBy>
  <cp:revision>23</cp:revision>
  <dcterms:created xsi:type="dcterms:W3CDTF">2014-10-27T16:28:22Z</dcterms:created>
  <dcterms:modified xsi:type="dcterms:W3CDTF">2016-06-25T19:59:55Z</dcterms:modified>
</cp:coreProperties>
</file>