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5" roundtripDataSignature="AMtx7mhzpYXo3OFQNu1LUZ6saTYx0vPL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customschemas.google.com/relationships/presentationmetadata" Target="metadata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Anita?</a:t>
            </a:r>
            <a:endParaRPr/>
          </a:p>
        </p:txBody>
      </p:sp>
      <p:sp>
        <p:nvSpPr>
          <p:cNvPr id="110" name="Google Shape;110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f22f433892_2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f22f433892_2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04" name="Google Shape;204;gf22f433892_2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22f433892_2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f22f433892_2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14" name="Google Shape;214;gf22f433892_2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f22f433892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f22f433892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f22f433892_0_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f22f433892_2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gf22f433892_2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</a:t>
            </a:r>
            <a:endParaRPr/>
          </a:p>
        </p:txBody>
      </p:sp>
      <p:sp>
        <p:nvSpPr>
          <p:cNvPr id="233" name="Google Shape;233;gf22f433892_2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22f433892_2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f22f433892_2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43" name="Google Shape;243;gf22f433892_2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f22f433892_2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f22f433892_2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</a:t>
            </a:r>
            <a:endParaRPr/>
          </a:p>
        </p:txBody>
      </p:sp>
      <p:sp>
        <p:nvSpPr>
          <p:cNvPr id="253" name="Google Shape;253;gf22f433892_2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f22f433892_2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f22f433892_2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62" name="Google Shape;262;gf22f433892_2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f22f433892_2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f22f433892_2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71" name="Google Shape;271;gf22f433892_2_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f22f433892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f22f433892_2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79" name="Google Shape;279;gf22f433892_2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f22f433892_2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f22f433892_2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Mandi</a:t>
            </a:r>
            <a:endParaRPr/>
          </a:p>
        </p:txBody>
      </p:sp>
      <p:sp>
        <p:nvSpPr>
          <p:cNvPr id="288" name="Google Shape;288;gf22f433892_2_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f22f433892_2_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f22f433892_2_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294" name="Google Shape;294;gf22f433892_2_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f22f433892_0_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f22f433892_0_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f22f433892_0_9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f22f433892_2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f22f433892_2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</a:t>
            </a:r>
            <a:endParaRPr/>
          </a:p>
        </p:txBody>
      </p:sp>
      <p:sp>
        <p:nvSpPr>
          <p:cNvPr id="314" name="Google Shape;314;gf22f433892_2_1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f22f433892_2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f22f433892_2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Mandi</a:t>
            </a:r>
            <a:endParaRPr/>
          </a:p>
        </p:txBody>
      </p:sp>
      <p:sp>
        <p:nvSpPr>
          <p:cNvPr id="323" name="Google Shape;323;gf22f433892_2_1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f22f433892_2_1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f22f433892_2_1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333" name="Google Shape;333;gf22f433892_2_1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f22f433892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f22f433892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344" name="Google Shape;344;gf22f433892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f22f433892_0_1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f22f433892_0_1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Mandi</a:t>
            </a:r>
            <a:endParaRPr/>
          </a:p>
        </p:txBody>
      </p:sp>
      <p:sp>
        <p:nvSpPr>
          <p:cNvPr id="353" name="Google Shape;353;gf22f433892_0_1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f22f433892_2_1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f22f433892_2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Mandi - Anita?</a:t>
            </a:r>
            <a:endParaRPr/>
          </a:p>
        </p:txBody>
      </p:sp>
      <p:sp>
        <p:nvSpPr>
          <p:cNvPr id="359" name="Google Shape;359;gf22f433892_2_1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f22f433892_2_1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f22f433892_2_1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</a:t>
            </a:r>
            <a:endParaRPr/>
          </a:p>
        </p:txBody>
      </p:sp>
      <p:sp>
        <p:nvSpPr>
          <p:cNvPr id="368" name="Google Shape;368;gf22f433892_2_1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f22f433892_2_1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f22f433892_2_1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gf22f433892_2_1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f04f39e047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f04f39e047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135" name="Google Shape;135;gf04f39e047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f22f433892_2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f22f433892_2_1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f22f433892_2_1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f22f433892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f22f433892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Photos of people are from Pexels under Pexel’s license</a:t>
            </a:r>
            <a:endParaRPr/>
          </a:p>
        </p:txBody>
      </p:sp>
      <p:sp>
        <p:nvSpPr>
          <p:cNvPr id="145" name="Google Shape;145;gf22f433892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22f433892_2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gf22f433892_2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Candice, Anita</a:t>
            </a:r>
            <a:endParaRPr/>
          </a:p>
        </p:txBody>
      </p:sp>
      <p:sp>
        <p:nvSpPr>
          <p:cNvPr id="157" name="Google Shape;157;gf22f433892_2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f22f433892_2_1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f22f433892_2_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Mandi</a:t>
            </a:r>
            <a:endParaRPr/>
          </a:p>
        </p:txBody>
      </p:sp>
      <p:sp>
        <p:nvSpPr>
          <p:cNvPr id="164" name="Google Shape;164;gf22f433892_2_1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22f433892_2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f22f433892_2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Anita</a:t>
            </a:r>
            <a:endParaRPr/>
          </a:p>
        </p:txBody>
      </p:sp>
      <p:sp>
        <p:nvSpPr>
          <p:cNvPr id="170" name="Google Shape;170;gf22f433892_2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22f433892_2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f22f433892_2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Candice</a:t>
            </a:r>
            <a:endParaRPr/>
          </a:p>
        </p:txBody>
      </p:sp>
      <p:sp>
        <p:nvSpPr>
          <p:cNvPr id="185" name="Google Shape;185;gf22f433892_2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22f433892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f22f433892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f22f433892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3814011"/>
            <a:ext cx="7804412" cy="305602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 txBox="1"/>
          <p:nvPr>
            <p:ph type="title"/>
          </p:nvPr>
        </p:nvSpPr>
        <p:spPr>
          <a:xfrm>
            <a:off x="1414921" y="1704996"/>
            <a:ext cx="6389491" cy="26141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200" lIns="457200" spcFirstLastPara="1" rIns="822950" wrap="square" tIns="4572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5000"/>
              <a:buFont typeface="Trebuchet MS"/>
              <a:buNone/>
              <a:defRPr sz="5000">
                <a:solidFill>
                  <a:srgbClr val="FF66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1" y="4903740"/>
            <a:ext cx="7804412" cy="794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274300" spcFirstLastPara="1" rIns="365750" wrap="square" tIns="274300">
            <a:sp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i="0" sz="2400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5"/>
          <p:cNvSpPr/>
          <p:nvPr/>
        </p:nvSpPr>
        <p:spPr>
          <a:xfrm rot="5400000">
            <a:off x="1045669" y="1301072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"/>
          <p:cNvSpPr/>
          <p:nvPr/>
        </p:nvSpPr>
        <p:spPr>
          <a:xfrm rot="-5400000">
            <a:off x="7563906" y="407864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41482" y="5906530"/>
            <a:ext cx="3605551" cy="751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55596" y="-23751"/>
            <a:ext cx="3866283" cy="3091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showMasterSp="0" type="vertTx">
  <p:cSld name="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91425" wrap="square" tIns="2743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 rot="5400000">
            <a:off x="2928750" y="-264926"/>
            <a:ext cx="5032375" cy="92134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2" type="sldNum"/>
          </p:nvPr>
        </p:nvSpPr>
        <p:spPr>
          <a:xfrm rot="5400000">
            <a:off x="-86212" y="597217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70188" y="2443438"/>
            <a:ext cx="1560791" cy="32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/>
          <p:nvPr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5"/>
          <p:cNvSpPr txBox="1"/>
          <p:nvPr>
            <p:ph type="title"/>
          </p:nvPr>
        </p:nvSpPr>
        <p:spPr>
          <a:xfrm>
            <a:off x="-264160" y="501543"/>
            <a:ext cx="5036185" cy="1440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640075" wrap="square" tIns="2743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5183188" y="501543"/>
            <a:ext cx="6172200" cy="535950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36575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800"/>
              <a:buChar char="▪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02" name="Google Shape;102;p15"/>
          <p:cNvSpPr txBox="1"/>
          <p:nvPr>
            <p:ph idx="2" type="body"/>
          </p:nvPr>
        </p:nvSpPr>
        <p:spPr>
          <a:xfrm>
            <a:off x="839788" y="2326340"/>
            <a:ext cx="3932237" cy="35426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3" name="Google Shape;103;p15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15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" name="Google Shape;106;p15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9403741" y="-381118"/>
            <a:ext cx="2452312" cy="316673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6"/>
          <p:cNvSpPr/>
          <p:nvPr/>
        </p:nvSpPr>
        <p:spPr>
          <a:xfrm>
            <a:off x="1201269" y="1969995"/>
            <a:ext cx="9869280" cy="43726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6"/>
          <p:cNvSpPr txBox="1"/>
          <p:nvPr>
            <p:ph type="title"/>
          </p:nvPr>
        </p:nvSpPr>
        <p:spPr>
          <a:xfrm>
            <a:off x="1" y="439252"/>
            <a:ext cx="10993119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1203515" y="1969995"/>
            <a:ext cx="9664993" cy="4372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1" name="Google Shape;31;p6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2" name="Google Shape;32;p6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6"/>
          <p:cNvSpPr/>
          <p:nvPr/>
        </p:nvSpPr>
        <p:spPr>
          <a:xfrm>
            <a:off x="0" y="-1707"/>
            <a:ext cx="539827" cy="686901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72615" r="-72615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34;p6"/>
          <p:cNvCxnSpPr/>
          <p:nvPr/>
        </p:nvCxnSpPr>
        <p:spPr>
          <a:xfrm flipH="1">
            <a:off x="10071179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5" name="Google Shape;3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86242" y="6332522"/>
            <a:ext cx="1560791" cy="32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7"/>
          <p:cNvSpPr/>
          <p:nvPr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7"/>
          <p:cNvPicPr preferRelativeResize="0"/>
          <p:nvPr/>
        </p:nvPicPr>
        <p:blipFill rotWithShape="1">
          <a:blip r:embed="rId2">
            <a:alphaModFix amt="37000"/>
          </a:blip>
          <a:srcRect b="32719" l="48729" r="-46171" t="-2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/>
          <p:nvPr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7"/>
          <p:cNvSpPr txBox="1"/>
          <p:nvPr>
            <p:ph idx="1" type="subTitle"/>
          </p:nvPr>
        </p:nvSpPr>
        <p:spPr>
          <a:xfrm>
            <a:off x="867335" y="2191871"/>
            <a:ext cx="9991165" cy="4680697"/>
          </a:xfrm>
          <a:prstGeom prst="rect">
            <a:avLst/>
          </a:prstGeom>
          <a:noFill/>
          <a:ln>
            <a:noFill/>
          </a:ln>
        </p:spPr>
        <p:txBody>
          <a:bodyPr anchorCtr="0" anchor="t" bIns="182875" lIns="457200" spcFirstLastPara="1" rIns="365750" wrap="square" tIns="182875">
            <a:noAutofit/>
          </a:bodyPr>
          <a:lstStyle>
            <a:lvl1pPr lv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2" name="Google Shape;42;p7"/>
          <p:cNvSpPr txBox="1"/>
          <p:nvPr>
            <p:ph type="ctrTitle"/>
          </p:nvPr>
        </p:nvSpPr>
        <p:spPr>
          <a:xfrm>
            <a:off x="0" y="513756"/>
            <a:ext cx="109862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280150" spcFirstLastPara="1" rIns="365750" wrap="square" tIns="2743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rebuchet MS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3" name="Google Shape;43;p7"/>
          <p:cNvPicPr preferRelativeResize="0"/>
          <p:nvPr/>
        </p:nvPicPr>
        <p:blipFill rotWithShape="1">
          <a:blip r:embed="rId3">
            <a:alphaModFix amt="28000"/>
          </a:blip>
          <a:srcRect b="54889" l="48730" r="-48730" t="-2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" name="Google Shape;46;p7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47" name="Google Shape;47;p7"/>
          <p:cNvCxnSpPr/>
          <p:nvPr/>
        </p:nvCxnSpPr>
        <p:spPr>
          <a:xfrm flipH="1">
            <a:off x="10071179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8" name="Google Shape;4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86242" y="6332522"/>
            <a:ext cx="1560791" cy="32516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7"/>
          <p:cNvSpPr/>
          <p:nvPr/>
        </p:nvSpPr>
        <p:spPr>
          <a:xfrm>
            <a:off x="0" y="0"/>
            <a:ext cx="539827" cy="686901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-72615" r="-72615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838200" y="302211"/>
            <a:ext cx="9981863" cy="17170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8"/>
          <p:cNvSpPr/>
          <p:nvPr/>
        </p:nvSpPr>
        <p:spPr>
          <a:xfrm>
            <a:off x="704848" y="116101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 txBox="1"/>
          <p:nvPr>
            <p:ph type="title"/>
          </p:nvPr>
        </p:nvSpPr>
        <p:spPr>
          <a:xfrm>
            <a:off x="838200" y="446209"/>
            <a:ext cx="10517188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548625" wrap="square" tIns="2743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/>
          <p:nvPr/>
        </p:nvSpPr>
        <p:spPr>
          <a:xfrm rot="10800000">
            <a:off x="11012706" y="3022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0" y="446209"/>
            <a:ext cx="11355388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548625" wrap="square" tIns="2743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274300" spcFirstLastPara="1" rIns="91425" wrap="square" tIns="2743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274300" spcFirstLastPara="1" rIns="91425" wrap="square" tIns="2743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9"/>
          <p:cNvSpPr/>
          <p:nvPr/>
        </p:nvSpPr>
        <p:spPr>
          <a:xfrm rot="10800000">
            <a:off x="11012706" y="3022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-29308" y="-23446"/>
            <a:ext cx="3263900" cy="885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6424860" y="4283241"/>
            <a:ext cx="6304550" cy="2586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36095" y="-36235"/>
            <a:ext cx="2905291" cy="309180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/>
          <p:nvPr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0"/>
          <p:cNvSpPr/>
          <p:nvPr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lt1">
              <a:alpha val="7176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10"/>
          <p:cNvSpPr txBox="1"/>
          <p:nvPr>
            <p:ph type="title"/>
          </p:nvPr>
        </p:nvSpPr>
        <p:spPr>
          <a:xfrm>
            <a:off x="0" y="446209"/>
            <a:ext cx="11355388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548625" wrap="square" tIns="2743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/>
          <p:nvPr/>
        </p:nvSpPr>
        <p:spPr>
          <a:xfrm rot="10800000">
            <a:off x="11012706" y="3022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/>
          <p:nvPr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91425" wrap="square" tIns="2743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 rot="5400000">
            <a:off x="-86212" y="5497980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0" name="Google Shape;80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70188" y="982938"/>
            <a:ext cx="1560791" cy="325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idx="12" type="sldNum"/>
          </p:nvPr>
        </p:nvSpPr>
        <p:spPr>
          <a:xfrm>
            <a:off x="208428" y="6297297"/>
            <a:ext cx="992841" cy="304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2"/>
          <p:cNvSpPr/>
          <p:nvPr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2"/>
          <p:cNvSpPr/>
          <p:nvPr/>
        </p:nvSpPr>
        <p:spPr>
          <a:xfrm flipH="1" rot="5400000">
            <a:off x="464342" y="5683807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2"/>
          <p:cNvSpPr/>
          <p:nvPr/>
        </p:nvSpPr>
        <p:spPr>
          <a:xfrm flipH="1" rot="-5400000">
            <a:off x="11270774" y="223759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0" y="426719"/>
            <a:ext cx="4772025" cy="1605781"/>
          </a:xfrm>
          <a:prstGeom prst="rect">
            <a:avLst/>
          </a:prstGeom>
          <a:noFill/>
          <a:ln>
            <a:noFill/>
          </a:ln>
        </p:spPr>
        <p:txBody>
          <a:bodyPr anchorCtr="0" anchor="b" bIns="274300" lIns="1188700" spcFirstLastPara="1" rIns="640075" wrap="square" tIns="2743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/>
          <p:nvPr>
            <p:ph idx="2" type="pic"/>
          </p:nvPr>
        </p:nvSpPr>
        <p:spPr>
          <a:xfrm>
            <a:off x="5183188" y="426721"/>
            <a:ext cx="6172200" cy="543433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839788" y="2460810"/>
            <a:ext cx="3932237" cy="34081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3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2" name="Google Shape;92;p13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6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" type="body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91425" wrap="square" tIns="2743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91425" wrap="square" tIns="2743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4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4"/>
          <p:cNvCxnSpPr/>
          <p:nvPr/>
        </p:nvCxnSpPr>
        <p:spPr>
          <a:xfrm flipH="1">
            <a:off x="10071179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" name="Google Shape;14;p4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pic>
        <p:nvPicPr>
          <p:cNvPr id="15" name="Google Shape;15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86242" y="6332522"/>
            <a:ext cx="1560791" cy="32516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4"/>
          <p:cNvSpPr/>
          <p:nvPr/>
        </p:nvSpPr>
        <p:spPr>
          <a:xfrm>
            <a:off x="0" y="0"/>
            <a:ext cx="539827" cy="686901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-72615" r="-72615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2.png"/><Relationship Id="rId4" Type="http://schemas.openxmlformats.org/officeDocument/2006/relationships/image" Target="../media/image29.png"/><Relationship Id="rId5" Type="http://schemas.openxmlformats.org/officeDocument/2006/relationships/image" Target="../media/image28.png"/><Relationship Id="rId6" Type="http://schemas.openxmlformats.org/officeDocument/2006/relationships/image" Target="../media/image3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hdl.handle.net/10919/104179" TargetMode="External"/><Relationship Id="rId4" Type="http://schemas.openxmlformats.org/officeDocument/2006/relationships/image" Target="../media/image35.png"/><Relationship Id="rId5" Type="http://schemas.openxmlformats.org/officeDocument/2006/relationships/hyperlink" Target="http://hdl.handle.net/10919/99282" TargetMode="External"/><Relationship Id="rId6" Type="http://schemas.openxmlformats.org/officeDocument/2006/relationships/hyperlink" Target="http://hdl.handle.net/10919/99282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3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4.png"/><Relationship Id="rId4" Type="http://schemas.openxmlformats.org/officeDocument/2006/relationships/image" Target="../media/image1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6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png"/><Relationship Id="rId4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Relationship Id="rId4" Type="http://schemas.openxmlformats.org/officeDocument/2006/relationships/hyperlink" Target="http://www.menti.com" TargetMode="External"/><Relationship Id="rId5" Type="http://schemas.openxmlformats.org/officeDocument/2006/relationships/image" Target="../media/image1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hyperlink" Target="mailto:a.goodsett@csuohio.edu" TargetMode="External"/><Relationship Id="rId4" Type="http://schemas.openxmlformats.org/officeDocument/2006/relationships/hyperlink" Target="mailto:c.vanderweerdt@csuohio.edu" TargetMode="External"/><Relationship Id="rId5" Type="http://schemas.openxmlformats.org/officeDocument/2006/relationships/hyperlink" Target="mailto:elicsj1@vt.edu" TargetMode="External"/><Relationship Id="rId6" Type="http://schemas.openxmlformats.org/officeDocument/2006/relationships/hyperlink" Target="mailto:arwalz@vt.edu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 txBox="1"/>
          <p:nvPr>
            <p:ph type="title"/>
          </p:nvPr>
        </p:nvSpPr>
        <p:spPr>
          <a:xfrm>
            <a:off x="1209575" y="1643775"/>
            <a:ext cx="11144400" cy="22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200" lIns="274300" spcFirstLastPara="1" rIns="457200" wrap="square" tIns="4572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4300"/>
              <a:t>Collaborative </a:t>
            </a:r>
            <a:endParaRPr sz="4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4300"/>
              <a:t>Test Bank Development </a:t>
            </a:r>
            <a:endParaRPr sz="4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lang="en-US" sz="2500">
                <a:solidFill>
                  <a:srgbClr val="274E13"/>
                </a:solidFill>
              </a:rPr>
              <a:t>Multi-Institutional &amp; Pandemic Style</a:t>
            </a:r>
            <a:endParaRPr sz="2500">
              <a:solidFill>
                <a:srgbClr val="274E13"/>
              </a:solidFill>
            </a:endParaRPr>
          </a:p>
        </p:txBody>
      </p:sp>
      <p:sp>
        <p:nvSpPr>
          <p:cNvPr id="113" name="Google Shape;113;p1"/>
          <p:cNvSpPr txBox="1"/>
          <p:nvPr>
            <p:ph idx="1" type="body"/>
          </p:nvPr>
        </p:nvSpPr>
        <p:spPr>
          <a:xfrm>
            <a:off x="0" y="4734000"/>
            <a:ext cx="8414700" cy="165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274300" spcFirstLastPara="1" rIns="365750" wrap="square" tIns="2743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400"/>
              <a:t>Anita Walz (VT), Eli Jamison (VT), Candice Vander Weerdt (CSU), and Mandi Goodsett (CSU)</a:t>
            </a:r>
            <a:endParaRPr sz="1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rgbClr val="666666"/>
                </a:solidFill>
                <a:highlight>
                  <a:schemeClr val="lt1"/>
                </a:highlight>
              </a:rPr>
              <a:t>VIVA’s 2021 Open and Affordable Community Forum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rgbClr val="666666"/>
                </a:solidFill>
                <a:highlight>
                  <a:schemeClr val="lt1"/>
                </a:highlight>
              </a:rPr>
              <a:t>September 24, 2021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</p:txBody>
      </p:sp>
      <p:pic>
        <p:nvPicPr>
          <p:cNvPr descr="Cleveland State University logo" id="114" name="Google Shape;11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2923" y="3969475"/>
            <a:ext cx="1873400" cy="165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075" y="6175700"/>
            <a:ext cx="1436650" cy="50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"/>
          <p:cNvSpPr txBox="1"/>
          <p:nvPr/>
        </p:nvSpPr>
        <p:spPr>
          <a:xfrm>
            <a:off x="1899475" y="6423650"/>
            <a:ext cx="362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/>
              <a:t>Images in this presentation are sourced from Pixabay, Pexels, Unsplash and our respective institutions and are not subject to the CC BY license.</a:t>
            </a:r>
            <a:endParaRPr sz="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f22f433892_2_35"/>
          <p:cNvSpPr txBox="1"/>
          <p:nvPr>
            <p:ph type="title"/>
          </p:nvPr>
        </p:nvSpPr>
        <p:spPr>
          <a:xfrm>
            <a:off x="1" y="42280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GA and TA Roles</a:t>
            </a:r>
            <a:endParaRPr/>
          </a:p>
        </p:txBody>
      </p:sp>
      <p:sp>
        <p:nvSpPr>
          <p:cNvPr id="207" name="Google Shape;207;gf22f433892_2_35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gf22f433892_2_35"/>
          <p:cNvSpPr txBox="1"/>
          <p:nvPr>
            <p:ph idx="1" type="body"/>
          </p:nvPr>
        </p:nvSpPr>
        <p:spPr>
          <a:xfrm>
            <a:off x="1203526" y="1323225"/>
            <a:ext cx="107061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-371157" lvl="0" marL="34448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t/>
            </a:r>
            <a:endParaRPr/>
          </a:p>
        </p:txBody>
      </p:sp>
      <p:pic>
        <p:nvPicPr>
          <p:cNvPr descr="two students working side by side on a computer and notebook" id="209" name="Google Shape;209;gf22f433892_2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123" y="1348575"/>
            <a:ext cx="5891925" cy="3926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10" name="Google Shape;210;gf22f433892_2_35"/>
          <p:cNvSpPr txBox="1"/>
          <p:nvPr/>
        </p:nvSpPr>
        <p:spPr>
          <a:xfrm>
            <a:off x="7214075" y="1566600"/>
            <a:ext cx="43347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en-US" sz="2300">
                <a:solidFill>
                  <a:schemeClr val="dk1"/>
                </a:solidFill>
              </a:rPr>
              <a:t>Organizing questions</a:t>
            </a:r>
            <a:endParaRPr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en-US" sz="2300">
                <a:solidFill>
                  <a:schemeClr val="dk1"/>
                </a:solidFill>
              </a:rPr>
              <a:t>“First cut” review</a:t>
            </a:r>
            <a:endParaRPr sz="2300">
              <a:solidFill>
                <a:schemeClr val="dk1"/>
              </a:solidFill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○"/>
            </a:pPr>
            <a:r>
              <a:rPr lang="en-US" sz="2300">
                <a:solidFill>
                  <a:schemeClr val="dk1"/>
                </a:solidFill>
              </a:rPr>
              <a:t>Review for quality, type</a:t>
            </a:r>
            <a:endParaRPr sz="2300">
              <a:solidFill>
                <a:schemeClr val="dk1"/>
              </a:solidFill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○"/>
            </a:pPr>
            <a:r>
              <a:rPr lang="en-US" sz="2300">
                <a:solidFill>
                  <a:schemeClr val="dk1"/>
                </a:solidFill>
              </a:rPr>
              <a:t>Remove low-quality and near-duplicates</a:t>
            </a:r>
            <a:endParaRPr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en-US" sz="2300">
                <a:solidFill>
                  <a:schemeClr val="dk1"/>
                </a:solidFill>
              </a:rPr>
              <a:t>Write supplementary questions</a:t>
            </a:r>
            <a:endParaRPr sz="2300">
              <a:solidFill>
                <a:schemeClr val="dk1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en-US" sz="2300">
                <a:solidFill>
                  <a:schemeClr val="dk1"/>
                </a:solidFill>
              </a:rPr>
              <a:t>Review</a:t>
            </a:r>
            <a:endParaRPr sz="2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f22f433892_2_42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Student Choice: Permission &amp; Credit</a:t>
            </a:r>
            <a:endParaRPr/>
          </a:p>
        </p:txBody>
      </p:sp>
      <p:sp>
        <p:nvSpPr>
          <p:cNvPr id="217" name="Google Shape;217;gf22f433892_2_4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8" name="Google Shape;218;gf22f433892_2_42"/>
          <p:cNvSpPr txBox="1"/>
          <p:nvPr>
            <p:ph idx="1" type="body"/>
          </p:nvPr>
        </p:nvSpPr>
        <p:spPr>
          <a:xfrm>
            <a:off x="3673800" y="2075175"/>
            <a:ext cx="8103600" cy="30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</a:rPr>
              <a:t>Y / N  Do you want to share the questions you created with instructors (at VT and beyond) to adapt, share, and use (without payment or cost)?  </a:t>
            </a:r>
            <a:endParaRPr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</a:rPr>
              <a:t>        Y / N   If yes,  Are you at least 18 years old?</a:t>
            </a:r>
            <a:endParaRPr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</a:rPr>
              <a:t>                   Y / N If yes, do you want your name listed publicly?</a:t>
            </a:r>
            <a:endParaRPr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22222"/>
                </a:solidFill>
                <a:highlight>
                  <a:schemeClr val="lt1"/>
                </a:highlight>
              </a:rPr>
              <a:t>                             If yes, please type your name here: _____________</a:t>
            </a:r>
            <a:endParaRPr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22222"/>
                </a:solidFill>
                <a:highlight>
                  <a:schemeClr val="lt1"/>
                </a:highlight>
              </a:rPr>
              <a:t>Please note that your grade is not affected by whether or not you choose to share.</a:t>
            </a:r>
            <a:endParaRPr b="1" sz="1800">
              <a:solidFill>
                <a:srgbClr val="222222"/>
              </a:solidFill>
              <a:highlight>
                <a:schemeClr val="lt1"/>
              </a:highlight>
            </a:endParaRPr>
          </a:p>
        </p:txBody>
      </p:sp>
      <p:pic>
        <p:nvPicPr>
          <p:cNvPr descr="two hands. One marked yes. The other marked no." id="219" name="Google Shape;219;gf22f433892_2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050" y="1339750"/>
            <a:ext cx="3620700" cy="5431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f22f433892_0_6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cupped hands presenting illuminated light bulb" id="226" name="Google Shape;226;gf22f433892_0_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3749" y="1157250"/>
            <a:ext cx="5102348" cy="40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f22f433892_0_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897562" y="265775"/>
            <a:ext cx="18015424" cy="621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 labeled: Strategic management interest/adoption form. What is your university or school affiliation? In what country is your university or school? [remaining questions are covered by another image]" id="228" name="Google Shape;228;gf22f433892_0_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1473" y="1023274"/>
            <a:ext cx="4273599" cy="101198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f you are an instructor reviewing, adopting, or adapting this textbook, please help us understand your use by filling out this form http://bit.ly/strategy-interest" id="229" name="Google Shape;229;gf22f433892_0_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8428" y="5278127"/>
            <a:ext cx="10344150" cy="10191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f22f433892_2_49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CSU Collaboration</a:t>
            </a:r>
            <a:endParaRPr/>
          </a:p>
        </p:txBody>
      </p:sp>
      <p:sp>
        <p:nvSpPr>
          <p:cNvPr id="236" name="Google Shape;236;gf22f433892_2_4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gf22f433892_2_49"/>
          <p:cNvSpPr txBox="1"/>
          <p:nvPr>
            <p:ph idx="1" type="body"/>
          </p:nvPr>
        </p:nvSpPr>
        <p:spPr>
          <a:xfrm>
            <a:off x="482275" y="1323225"/>
            <a:ext cx="56550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 fontScale="85000" lnSpcReduction="10000"/>
          </a:bodyPr>
          <a:lstStyle/>
          <a:p>
            <a:pPr indent="-3689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600"/>
              <a:t>Candice &amp; Mandi - Identified the capstone course as a target for OER</a:t>
            </a:r>
            <a:endParaRPr sz="2600"/>
          </a:p>
          <a:p>
            <a:pPr indent="-344646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150"/>
              <a:t>High enrollment, high stakes, close to completion</a:t>
            </a:r>
            <a:endParaRPr sz="2150"/>
          </a:p>
          <a:p>
            <a:pPr indent="-344646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150"/>
              <a:t>Applied for Textbook Affordability Grant - Accepted!</a:t>
            </a:r>
            <a:endParaRPr sz="2150"/>
          </a:p>
          <a:p>
            <a:pPr indent="-3689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600"/>
              <a:t>Searched for an acceptable OER textbook</a:t>
            </a:r>
            <a:endParaRPr sz="2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000"/>
              <a:t>OpenStax</a:t>
            </a:r>
            <a:endParaRPr sz="20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000"/>
              <a:t>OER Commons</a:t>
            </a:r>
            <a:endParaRPr sz="2000"/>
          </a:p>
          <a:p>
            <a:pPr indent="-3689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600"/>
              <a:t>Contacted with Anita over OER Commons</a:t>
            </a:r>
            <a:endParaRPr sz="26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n-US" sz="2000"/>
              <a:t>(without knowing we had a previous OER contact in common)</a:t>
            </a:r>
            <a:endParaRPr sz="2000"/>
          </a:p>
        </p:txBody>
      </p:sp>
      <p:pic>
        <p:nvPicPr>
          <p:cNvPr descr="Nighttime overhead photo of Cleveland State Universit" id="238" name="Google Shape;238;gf22f433892_2_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3774" y="1662973"/>
            <a:ext cx="5926051" cy="370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f22f433892_2_49"/>
          <p:cNvSpPr txBox="1"/>
          <p:nvPr/>
        </p:nvSpPr>
        <p:spPr>
          <a:xfrm>
            <a:off x="8610425" y="5366725"/>
            <a:ext cx="326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/>
              <a:t>Image is included under fair use</a:t>
            </a:r>
            <a:endParaRPr i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f22f433892_2_56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Setting Goals and Process - Together!</a:t>
            </a:r>
            <a:endParaRPr/>
          </a:p>
        </p:txBody>
      </p:sp>
      <p:sp>
        <p:nvSpPr>
          <p:cNvPr id="246" name="Google Shape;246;gf22f433892_2_56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gf22f433892_2_56"/>
          <p:cNvSpPr txBox="1"/>
          <p:nvPr>
            <p:ph idx="1" type="body"/>
          </p:nvPr>
        </p:nvSpPr>
        <p:spPr>
          <a:xfrm>
            <a:off x="1203515" y="1969995"/>
            <a:ext cx="9665100" cy="43728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pic>
        <p:nvPicPr>
          <p:cNvPr descr="Lightbulb with chalk-drawn circles projecting outwards" id="248" name="Google Shape;248;gf22f433892_2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352" y="1547150"/>
            <a:ext cx="6592248" cy="400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f22f433892_2_56"/>
          <p:cNvSpPr txBox="1"/>
          <p:nvPr/>
        </p:nvSpPr>
        <p:spPr>
          <a:xfrm>
            <a:off x="310200" y="5639850"/>
            <a:ext cx="10683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OER Adoption </a:t>
            </a:r>
            <a:r>
              <a:rPr lang="en-US" sz="2800">
                <a:solidFill>
                  <a:srgbClr val="FF6600"/>
                </a:solidFill>
              </a:rPr>
              <a:t>→ </a:t>
            </a:r>
            <a:r>
              <a:rPr lang="en-US" sz="2800">
                <a:solidFill>
                  <a:schemeClr val="dk1"/>
                </a:solidFill>
              </a:rPr>
              <a:t>Test Bank Creation </a:t>
            </a:r>
            <a:r>
              <a:rPr lang="en-US" sz="2800">
                <a:solidFill>
                  <a:srgbClr val="FF6600"/>
                </a:solidFill>
              </a:rPr>
              <a:t>→ </a:t>
            </a:r>
            <a:r>
              <a:rPr lang="en-US" sz="2800">
                <a:solidFill>
                  <a:schemeClr val="dk1"/>
                </a:solidFill>
              </a:rPr>
              <a:t>Revision</a:t>
            </a:r>
            <a:r>
              <a:rPr lang="en-US" sz="2800">
                <a:solidFill>
                  <a:srgbClr val="FF6600"/>
                </a:solidFill>
              </a:rPr>
              <a:t> →</a:t>
            </a:r>
            <a:r>
              <a:rPr lang="en-US" sz="2800">
                <a:solidFill>
                  <a:schemeClr val="dk1"/>
                </a:solidFill>
              </a:rPr>
              <a:t> Release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f22f433892_2_63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Reviewing and Formatting Questions</a:t>
            </a:r>
            <a:endParaRPr/>
          </a:p>
        </p:txBody>
      </p:sp>
      <p:sp>
        <p:nvSpPr>
          <p:cNvPr id="256" name="Google Shape;256;gf22f433892_2_6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7" name="Google Shape;257;gf22f433892_2_63"/>
          <p:cNvSpPr txBox="1"/>
          <p:nvPr>
            <p:ph idx="1" type="body"/>
          </p:nvPr>
        </p:nvSpPr>
        <p:spPr>
          <a:xfrm>
            <a:off x="3951325" y="1475625"/>
            <a:ext cx="70698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 fontScale="92500" lnSpcReduction="10000"/>
          </a:bodyPr>
          <a:lstStyle/>
          <a:p>
            <a:pPr indent="-394652" lvl="0" marL="344487" rtl="0" algn="l">
              <a:spcBef>
                <a:spcPts val="1000"/>
              </a:spcBef>
              <a:spcAft>
                <a:spcPts val="0"/>
              </a:spcAft>
              <a:buSzPct val="100000"/>
              <a:buChar char="▪"/>
            </a:pPr>
            <a:r>
              <a:rPr lang="en-US"/>
              <a:t>Virginia Tech Team</a:t>
            </a:r>
            <a:endParaRPr/>
          </a:p>
          <a:p>
            <a:pPr indent="-278765" lvl="1" marL="685800" rtl="0" algn="l">
              <a:spcBef>
                <a:spcPts val="600"/>
              </a:spcBef>
              <a:spcAft>
                <a:spcPts val="0"/>
              </a:spcAft>
              <a:buSzPct val="116666"/>
              <a:buChar char="▪"/>
            </a:pPr>
            <a:r>
              <a:rPr lang="en-US"/>
              <a:t>	Harvested the questions per chapter into Google doc, “first cut” review</a:t>
            </a:r>
            <a:endParaRPr/>
          </a:p>
          <a:p>
            <a:pPr indent="-278765" lvl="1" marL="685800" rtl="0" algn="l">
              <a:spcBef>
                <a:spcPts val="600"/>
              </a:spcBef>
              <a:spcAft>
                <a:spcPts val="0"/>
              </a:spcAft>
              <a:buSzPct val="116666"/>
              <a:buChar char="▪"/>
            </a:pPr>
            <a:r>
              <a:rPr lang="en-US"/>
              <a:t>	Requested permission and removed questions from those that did not consent</a:t>
            </a:r>
            <a:endParaRPr/>
          </a:p>
          <a:p>
            <a:pPr indent="-220027" lvl="1" marL="685800" rtl="0" algn="l">
              <a:spcBef>
                <a:spcPts val="600"/>
              </a:spcBef>
              <a:spcAft>
                <a:spcPts val="0"/>
              </a:spcAft>
              <a:buSzPct val="75000"/>
              <a:buChar char="▪"/>
            </a:pPr>
            <a:r>
              <a:rPr lang="en-US"/>
              <a:t>Question banks shared with inter-institutional Team</a:t>
            </a:r>
            <a:endParaRPr/>
          </a:p>
          <a:p>
            <a:pPr indent="-394652" lvl="0" marL="344487" rtl="0" algn="l">
              <a:spcBef>
                <a:spcPts val="1000"/>
              </a:spcBef>
              <a:spcAft>
                <a:spcPts val="0"/>
              </a:spcAft>
              <a:buSzPct val="100000"/>
              <a:buChar char="▪"/>
            </a:pPr>
            <a:r>
              <a:rPr lang="en-US"/>
              <a:t>CSU Team</a:t>
            </a:r>
            <a:endParaRPr/>
          </a:p>
          <a:p>
            <a:pPr indent="-278765" lvl="1" marL="685800" rtl="0" algn="l">
              <a:spcBef>
                <a:spcPts val="600"/>
              </a:spcBef>
              <a:spcAft>
                <a:spcPts val="0"/>
              </a:spcAft>
              <a:buSzPct val="116666"/>
              <a:buChar char="▪"/>
            </a:pPr>
            <a:r>
              <a:rPr lang="en-US"/>
              <a:t>	Reviewed, revised and rated the questions</a:t>
            </a:r>
            <a:endParaRPr/>
          </a:p>
          <a:p>
            <a:pPr indent="-278765" lvl="1" marL="685800" rtl="0" algn="l">
              <a:spcBef>
                <a:spcPts val="600"/>
              </a:spcBef>
              <a:spcAft>
                <a:spcPts val="0"/>
              </a:spcAft>
              <a:buSzPct val="116666"/>
              <a:buChar char="▪"/>
            </a:pPr>
            <a:r>
              <a:rPr lang="en-US"/>
              <a:t>	Formatted for LMS - Blackboard and Canvas</a:t>
            </a:r>
            <a:endParaRPr/>
          </a:p>
          <a:p>
            <a:pPr indent="-278765" lvl="1" marL="685800" rtl="0" algn="l">
              <a:spcBef>
                <a:spcPts val="600"/>
              </a:spcBef>
              <a:spcAft>
                <a:spcPts val="600"/>
              </a:spcAft>
              <a:buSzPct val="116666"/>
              <a:buChar char="▪"/>
            </a:pPr>
            <a:r>
              <a:rPr lang="en-US"/>
              <a:t>	Worked on general powerpoints, Unsplash</a:t>
            </a:r>
            <a:endParaRPr/>
          </a:p>
        </p:txBody>
      </p:sp>
      <p:pic>
        <p:nvPicPr>
          <p:cNvPr descr="Two computers sitting side by side" id="258" name="Google Shape;258;gf22f433892_2_63"/>
          <p:cNvPicPr preferRelativeResize="0"/>
          <p:nvPr/>
        </p:nvPicPr>
        <p:blipFill rotWithShape="1">
          <a:blip r:embed="rId3">
            <a:alphaModFix/>
          </a:blip>
          <a:srcRect b="0" l="0" r="53290" t="0"/>
          <a:stretch/>
        </p:blipFill>
        <p:spPr>
          <a:xfrm>
            <a:off x="630900" y="1511400"/>
            <a:ext cx="3275351" cy="467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f22f433892_2_7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udience view of a lighted stage with closed theater curtains " id="265" name="Google Shape;265;gf22f433892_2_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5425" y="1782300"/>
            <a:ext cx="7377876" cy="47728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f22f433892_2_70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Behind the Scenes</a:t>
            </a:r>
            <a:endParaRPr/>
          </a:p>
        </p:txBody>
      </p:sp>
      <p:sp>
        <p:nvSpPr>
          <p:cNvPr id="267" name="Google Shape;267;gf22f433892_2_70"/>
          <p:cNvSpPr txBox="1"/>
          <p:nvPr/>
        </p:nvSpPr>
        <p:spPr>
          <a:xfrm>
            <a:off x="514700" y="1860425"/>
            <a:ext cx="40620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Student consent form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Consultations with University </a:t>
            </a:r>
            <a:r>
              <a:rPr lang="en-US" sz="2200"/>
              <a:t>Legal Counsel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Find and pay for qualified copyeditor 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Finding funds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Creating the “Request” verification system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f22f433892_2_77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Cost and Budget</a:t>
            </a:r>
            <a:endParaRPr/>
          </a:p>
        </p:txBody>
      </p:sp>
      <p:sp>
        <p:nvSpPr>
          <p:cNvPr id="274" name="Google Shape;274;gf22f433892_2_7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5" name="Google Shape;275;gf22f433892_2_77"/>
          <p:cNvSpPr txBox="1"/>
          <p:nvPr>
            <p:ph idx="1" type="body"/>
          </p:nvPr>
        </p:nvSpPr>
        <p:spPr>
          <a:xfrm>
            <a:off x="1203526" y="1970000"/>
            <a:ext cx="10521300" cy="43728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Total cost?  About $2,200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rPr lang="en-US"/>
              <a:t>. . . but this did not include paying for our </a:t>
            </a:r>
            <a:r>
              <a:rPr b="1" lang="en-US"/>
              <a:t>time </a:t>
            </a:r>
            <a:r>
              <a:rPr lang="en-US"/>
              <a:t>(or TA/GAs)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f22f433892_2_84"/>
          <p:cNvSpPr txBox="1"/>
          <p:nvPr>
            <p:ph type="title"/>
          </p:nvPr>
        </p:nvSpPr>
        <p:spPr>
          <a:xfrm>
            <a:off x="1" y="28100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 Result:  </a:t>
            </a:r>
            <a:r>
              <a:rPr i="0" lang="en-US" sz="2800">
                <a:solidFill>
                  <a:srgbClr val="8C5206"/>
                </a:solidFill>
                <a:highlight>
                  <a:srgbClr val="FFFFFF"/>
                </a:highlight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http://hdl.handle.net/10919/104179</a:t>
            </a:r>
            <a:endParaRPr sz="2800"/>
          </a:p>
        </p:txBody>
      </p:sp>
      <p:sp>
        <p:nvSpPr>
          <p:cNvPr id="282" name="Google Shape;282;gf22f433892_2_8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anding page for strategic management test bank" id="283" name="Google Shape;283;gf22f433892_2_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653" y="1291252"/>
            <a:ext cx="5559864" cy="500605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f22f433892_2_84"/>
          <p:cNvSpPr txBox="1"/>
          <p:nvPr/>
        </p:nvSpPr>
        <p:spPr>
          <a:xfrm>
            <a:off x="6264900" y="1019275"/>
            <a:ext cx="5927100" cy="58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782 peer-reviewed, multiple-choice questions which correspond to topics taught in undergraduate, capstone-level business open textbook, </a:t>
            </a:r>
            <a:r>
              <a:rPr b="1" i="1" lang="en-US" sz="1850">
                <a:solidFill>
                  <a:schemeClr val="dk1"/>
                </a:solidFill>
                <a:highlight>
                  <a:srgbClr val="FFFFFF"/>
                </a:highlight>
              </a:rPr>
              <a:t>Strategic Management</a:t>
            </a:r>
            <a:r>
              <a:rPr b="1" lang="en-US" sz="1850">
                <a:solidFill>
                  <a:schemeClr val="dk1"/>
                </a:solidFill>
                <a:highlight>
                  <a:srgbClr val="FFFFFF"/>
                </a:highlight>
              </a:rPr>
              <a:t> (2020)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, freely available (CC BY-NC-SA) at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-US" sz="1850">
                <a:solidFill>
                  <a:srgbClr val="8C5206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http://hdl.handle.net/10919/99282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. 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Between 48-98 multiple-choice items are available for each of the 11 chapters. 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Question items are also identified by subsection (e.g. 1.1, 1.2, etc.) of </a:t>
            </a:r>
            <a:r>
              <a:rPr i="1" lang="en-US" sz="1850">
                <a:solidFill>
                  <a:schemeClr val="dk1"/>
                </a:solidFill>
                <a:highlight>
                  <a:srgbClr val="FFFFFF"/>
                </a:highlight>
              </a:rPr>
              <a:t>Strategic Management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University-legal approved “Terms of Use.” Release process which includes instructor 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verification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 and agreement to terms of use. 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Sample download file and conversion instructions to your type of LMS. 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“About the test bank doc” + L</a:t>
            </a:r>
            <a:r>
              <a:rPr lang="en-US" sz="1850">
                <a:solidFill>
                  <a:schemeClr val="dk1"/>
                </a:solidFill>
                <a:highlight>
                  <a:srgbClr val="FFFFFF"/>
                </a:highlight>
              </a:rPr>
              <a:t>ist of contributors.</a:t>
            </a:r>
            <a:endParaRPr sz="185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f22f433892_2_91"/>
          <p:cNvSpPr txBox="1"/>
          <p:nvPr>
            <p:ph type="title"/>
          </p:nvPr>
        </p:nvSpPr>
        <p:spPr>
          <a:xfrm>
            <a:off x="1414921" y="1704996"/>
            <a:ext cx="6389400" cy="2614200"/>
          </a:xfrm>
          <a:prstGeom prst="rect">
            <a:avLst/>
          </a:prstGeom>
        </p:spPr>
        <p:txBody>
          <a:bodyPr anchorCtr="0" anchor="ctr" bIns="457200" lIns="457200" spcFirstLastPara="1" rIns="822950" wrap="square" tIns="457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 Benefits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"/>
          <p:cNvSpPr txBox="1"/>
          <p:nvPr>
            <p:ph type="title"/>
          </p:nvPr>
        </p:nvSpPr>
        <p:spPr>
          <a:xfrm>
            <a:off x="1" y="439252"/>
            <a:ext cx="10993119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The Team</a:t>
            </a:r>
            <a:endParaRPr/>
          </a:p>
        </p:txBody>
      </p:sp>
      <p:sp>
        <p:nvSpPr>
          <p:cNvPr id="123" name="Google Shape;123;p2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headshot of presenter" id="124" name="Google Shape;124;p2"/>
          <p:cNvPicPr preferRelativeResize="0"/>
          <p:nvPr/>
        </p:nvPicPr>
        <p:blipFill rotWithShape="1">
          <a:blip r:embed="rId3">
            <a:alphaModFix/>
          </a:blip>
          <a:srcRect b="35720" l="11265" r="30874" t="0"/>
          <a:stretch/>
        </p:blipFill>
        <p:spPr>
          <a:xfrm>
            <a:off x="1078800" y="1591325"/>
            <a:ext cx="1699425" cy="1888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shot of presenter" id="125" name="Google Shape;125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5976" y="3058524"/>
            <a:ext cx="2058250" cy="2058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shot of presenter" id="126" name="Google Shape;126;p2"/>
          <p:cNvPicPr preferRelativeResize="0"/>
          <p:nvPr/>
        </p:nvPicPr>
        <p:blipFill rotWithShape="1">
          <a:blip r:embed="rId5">
            <a:alphaModFix/>
          </a:blip>
          <a:srcRect b="29971" l="20351" r="22433" t="0"/>
          <a:stretch/>
        </p:blipFill>
        <p:spPr>
          <a:xfrm>
            <a:off x="5592475" y="225921"/>
            <a:ext cx="1798300" cy="22010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shot of presenter" id="127" name="Google Shape;127;p2"/>
          <p:cNvPicPr preferRelativeResize="0"/>
          <p:nvPr/>
        </p:nvPicPr>
        <p:blipFill rotWithShape="1">
          <a:blip r:embed="rId6">
            <a:alphaModFix/>
          </a:blip>
          <a:srcRect b="13050" l="44404" r="4818" t="7230"/>
          <a:stretch/>
        </p:blipFill>
        <p:spPr>
          <a:xfrm>
            <a:off x="8033475" y="3600707"/>
            <a:ext cx="1699425" cy="208584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"/>
          <p:cNvSpPr txBox="1"/>
          <p:nvPr/>
        </p:nvSpPr>
        <p:spPr>
          <a:xfrm>
            <a:off x="6683500" y="5646625"/>
            <a:ext cx="4244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</a:rPr>
              <a:t>Mandi Goodsett, M.S., M.Ed.</a:t>
            </a:r>
            <a:r>
              <a:rPr lang="en-US" sz="1800">
                <a:solidFill>
                  <a:schemeClr val="dk1"/>
                </a:solidFill>
              </a:rPr>
              <a:t>, </a:t>
            </a:r>
            <a:r>
              <a:rPr lang="en-US" sz="1800">
                <a:solidFill>
                  <a:schemeClr val="dk1"/>
                </a:solidFill>
              </a:rPr>
              <a:t>Performing Arts &amp; Humanities Librarian, OER &amp; Copyright Advisor, Cleveland State University</a:t>
            </a:r>
            <a:endParaRPr/>
          </a:p>
        </p:txBody>
      </p:sp>
      <p:sp>
        <p:nvSpPr>
          <p:cNvPr id="129" name="Google Shape;129;p2"/>
          <p:cNvSpPr txBox="1"/>
          <p:nvPr/>
        </p:nvSpPr>
        <p:spPr>
          <a:xfrm>
            <a:off x="5592475" y="2426950"/>
            <a:ext cx="4490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</a:rPr>
              <a:t>Candice Vander Weerdt, Ph.D.,</a:t>
            </a:r>
            <a:r>
              <a:rPr lang="en-US" sz="1800">
                <a:solidFill>
                  <a:schemeClr val="dk1"/>
                </a:solidFill>
              </a:rPr>
              <a:t> </a:t>
            </a:r>
            <a:r>
              <a:rPr lang="en-US" sz="1800">
                <a:solidFill>
                  <a:schemeClr val="dk1"/>
                </a:solidFill>
              </a:rPr>
              <a:t>Assistant College Lecturer, College of Business, Cleveland State University</a:t>
            </a:r>
            <a:endParaRPr/>
          </a:p>
        </p:txBody>
      </p:sp>
      <p:sp>
        <p:nvSpPr>
          <p:cNvPr id="130" name="Google Shape;130;p2"/>
          <p:cNvSpPr txBox="1"/>
          <p:nvPr/>
        </p:nvSpPr>
        <p:spPr>
          <a:xfrm>
            <a:off x="3353500" y="5116800"/>
            <a:ext cx="333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dk1"/>
                </a:solidFill>
              </a:rPr>
              <a:t>Eli Jamison, Ph.D.</a:t>
            </a:r>
            <a:r>
              <a:rPr lang="en-US" sz="1900">
                <a:solidFill>
                  <a:schemeClr val="dk1"/>
                </a:solidFill>
              </a:rPr>
              <a:t>,</a:t>
            </a:r>
            <a:r>
              <a:rPr b="1" lang="en-US" sz="1900">
                <a:solidFill>
                  <a:schemeClr val="dk1"/>
                </a:solidFill>
              </a:rPr>
              <a:t> </a:t>
            </a:r>
            <a:r>
              <a:rPr lang="en-US" sz="1900">
                <a:solidFill>
                  <a:schemeClr val="dk1"/>
                </a:solidFill>
              </a:rPr>
              <a:t>Assistant Professor of Management Practice, Virginia Tech</a:t>
            </a:r>
            <a:endParaRPr/>
          </a:p>
        </p:txBody>
      </p:sp>
      <p:sp>
        <p:nvSpPr>
          <p:cNvPr id="131" name="Google Shape;131;p2"/>
          <p:cNvSpPr txBox="1"/>
          <p:nvPr/>
        </p:nvSpPr>
        <p:spPr>
          <a:xfrm>
            <a:off x="377325" y="3528050"/>
            <a:ext cx="30801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1"/>
                </a:solidFill>
              </a:rPr>
              <a:t>Anita Walz, M.S.,</a:t>
            </a:r>
            <a:r>
              <a:rPr lang="en-US" sz="1900">
                <a:solidFill>
                  <a:schemeClr val="dk1"/>
                </a:solidFill>
              </a:rPr>
              <a:t>, 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</a:rPr>
              <a:t>Assistant Director of Open Education &amp; Scholarly Communication Librarian,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</a:rPr>
              <a:t>Virginia Tech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f22f433892_2_98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Virginia Tech Benefits</a:t>
            </a:r>
            <a:endParaRPr/>
          </a:p>
        </p:txBody>
      </p:sp>
      <p:sp>
        <p:nvSpPr>
          <p:cNvPr id="297" name="Google Shape;297;gf22f433892_2_98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8" name="Google Shape;298;gf22f433892_2_98"/>
          <p:cNvSpPr txBox="1"/>
          <p:nvPr>
            <p:ph idx="1" type="body"/>
          </p:nvPr>
        </p:nvSpPr>
        <p:spPr>
          <a:xfrm>
            <a:off x="4167900" y="1323225"/>
            <a:ext cx="8024400" cy="54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 lnSpcReduction="1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Students</a:t>
            </a:r>
            <a:endParaRPr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Continued use of $0 cost </a:t>
            </a:r>
            <a:r>
              <a:rPr i="1" lang="en-US" sz="2000"/>
              <a:t>Strategic Management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Questions written by students = more relevant to students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Students credited for their work</a:t>
            </a:r>
            <a:endParaRPr sz="2000"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Instructors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Time for other time-intensive assessments because test questions are already written.</a:t>
            </a:r>
            <a:endParaRPr sz="2000"/>
          </a:p>
          <a:p>
            <a:pPr indent="-401637" lvl="0" marL="344487" rtl="0" algn="l">
              <a:spcBef>
                <a:spcPts val="1000"/>
              </a:spcBef>
              <a:spcAft>
                <a:spcPts val="0"/>
              </a:spcAft>
              <a:buSzPts val="2700"/>
              <a:buChar char="▪"/>
            </a:pPr>
            <a:r>
              <a:rPr lang="en-US" sz="2700"/>
              <a:t>Pamplin College of Business at VT</a:t>
            </a:r>
            <a:endParaRPr sz="27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Helpful resources for a course with 11-12 instructors and 1,200 students annually;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For accreditation purposes we can show we have access to similar assessment resources.</a:t>
            </a:r>
            <a:endParaRPr sz="2000"/>
          </a:p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t/>
            </a:r>
            <a:endParaRPr sz="2000"/>
          </a:p>
        </p:txBody>
      </p:sp>
      <p:pic>
        <p:nvPicPr>
          <p:cNvPr descr="person writing on transparent vertical board" id="299" name="Google Shape;299;gf22f433892_2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875" y="1728550"/>
            <a:ext cx="2606825" cy="3910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f22f433892_0_90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Virginia Tech Benefits</a:t>
            </a:r>
            <a:endParaRPr/>
          </a:p>
        </p:txBody>
      </p:sp>
      <p:sp>
        <p:nvSpPr>
          <p:cNvPr id="306" name="Google Shape;306;gf22f433892_0_9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7" name="Google Shape;307;gf22f433892_0_90"/>
          <p:cNvSpPr txBox="1"/>
          <p:nvPr>
            <p:ph idx="1" type="body"/>
          </p:nvPr>
        </p:nvSpPr>
        <p:spPr>
          <a:xfrm>
            <a:off x="1564450" y="1383775"/>
            <a:ext cx="6081600" cy="43728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344487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University Libraries</a:t>
            </a:r>
            <a:endParaRPr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 sz="2000"/>
              <a:t>Expanded adoption potential for </a:t>
            </a:r>
            <a:r>
              <a:rPr i="1" lang="en-US" sz="2000"/>
              <a:t>Strategic Management</a:t>
            </a:r>
            <a:r>
              <a:rPr lang="en-US" sz="2000"/>
              <a:t> open textbook by other colleges and universities</a:t>
            </a:r>
            <a:endParaRPr sz="2000"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 sz="2000"/>
              <a:t>Strengthen relationships with Pamplin College of Business </a:t>
            </a:r>
            <a:endParaRPr sz="2000"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 sz="2000"/>
              <a:t>More experience with models of ancillary development and sharing</a:t>
            </a:r>
            <a:endParaRPr sz="2000"/>
          </a:p>
          <a:p>
            <a:pPr indent="-292100" lvl="1" marL="685800" rtl="0" algn="l">
              <a:spcBef>
                <a:spcPts val="600"/>
              </a:spcBef>
              <a:spcAft>
                <a:spcPts val="600"/>
              </a:spcAft>
              <a:buSzPts val="2800"/>
              <a:buChar char="▪"/>
            </a:pPr>
            <a:r>
              <a:rPr lang="en-US" sz="2000"/>
              <a:t>Potential to share helpful expertise with others</a:t>
            </a:r>
            <a:endParaRPr sz="2000"/>
          </a:p>
        </p:txBody>
      </p:sp>
      <p:pic>
        <p:nvPicPr>
          <p:cNvPr descr="Exterior of Newman Library at Virginia Tech" id="308" name="Google Shape;308;gf22f433892_0_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925" y="2282475"/>
            <a:ext cx="4048348" cy="2698223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f22f433892_0_90"/>
          <p:cNvSpPr txBox="1"/>
          <p:nvPr/>
        </p:nvSpPr>
        <p:spPr>
          <a:xfrm>
            <a:off x="7530925" y="4980700"/>
            <a:ext cx="350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Image used under fair use</a:t>
            </a:r>
            <a:endParaRPr sz="800"/>
          </a:p>
        </p:txBody>
      </p:sp>
      <p:pic>
        <p:nvPicPr>
          <p:cNvPr descr="colorful cover of open textbook, Strategic Management" id="310" name="Google Shape;310;gf22f433892_0_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325" y="4203351"/>
            <a:ext cx="1633776" cy="20939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f22f433892_2_105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CSU Benefits</a:t>
            </a:r>
            <a:endParaRPr/>
          </a:p>
        </p:txBody>
      </p:sp>
      <p:sp>
        <p:nvSpPr>
          <p:cNvPr id="317" name="Google Shape;317;gf22f433892_2_105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8" name="Google Shape;318;gf22f433892_2_105"/>
          <p:cNvSpPr txBox="1"/>
          <p:nvPr>
            <p:ph idx="1" type="body"/>
          </p:nvPr>
        </p:nvSpPr>
        <p:spPr>
          <a:xfrm>
            <a:off x="4363950" y="1323225"/>
            <a:ext cx="71106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Student</a:t>
            </a:r>
            <a:endParaRPr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	Reduce cost per student by $70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	Improve access - available online and on day 1</a:t>
            </a:r>
            <a:endParaRPr sz="2000"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Instructor</a:t>
            </a:r>
            <a:endParaRPr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	Started with over 1,000 questions, reduced time and workload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	Consultation with other </a:t>
            </a:r>
            <a:r>
              <a:rPr lang="en-US" sz="2000"/>
              <a:t>capstone</a:t>
            </a:r>
            <a:r>
              <a:rPr lang="en-US" sz="2000"/>
              <a:t> instructors</a:t>
            </a:r>
            <a:endParaRPr sz="2000"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College of Business</a:t>
            </a:r>
            <a:endParaRPr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	</a:t>
            </a:r>
            <a:r>
              <a:rPr lang="en-US" sz="2000"/>
              <a:t>Upcoming AACSB visit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600"/>
              </a:spcAft>
              <a:buSzPts val="2000"/>
              <a:buChar char="▪"/>
            </a:pPr>
            <a:r>
              <a:rPr lang="en-US" sz="2000"/>
              <a:t>	Possibility to compare Assurance of Learning across institutions</a:t>
            </a:r>
            <a:endParaRPr sz="2000"/>
          </a:p>
        </p:txBody>
      </p:sp>
      <p:pic>
        <p:nvPicPr>
          <p:cNvPr descr="Student in wearing mortarboard blowing sparkles into the air from her open hands" id="319" name="Google Shape;319;gf22f433892_2_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975" y="1547152"/>
            <a:ext cx="2962126" cy="444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f22f433892_2_112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CSU Benefits - Program &amp; Institution</a:t>
            </a:r>
            <a:endParaRPr/>
          </a:p>
        </p:txBody>
      </p:sp>
      <p:sp>
        <p:nvSpPr>
          <p:cNvPr id="326" name="Google Shape;326;gf22f433892_2_11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gf22f433892_2_112"/>
          <p:cNvSpPr txBox="1"/>
          <p:nvPr>
            <p:ph idx="1" type="body"/>
          </p:nvPr>
        </p:nvSpPr>
        <p:spPr>
          <a:xfrm>
            <a:off x="628300" y="1963500"/>
            <a:ext cx="5122200" cy="29310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▪"/>
            </a:pPr>
            <a:r>
              <a:rPr lang="en-US" sz="2750"/>
              <a:t>External help</a:t>
            </a:r>
            <a:endParaRPr sz="275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▪"/>
            </a:pPr>
            <a:r>
              <a:rPr lang="en-US" sz="2750"/>
              <a:t>Pooling resources</a:t>
            </a:r>
            <a:endParaRPr sz="275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▪"/>
            </a:pPr>
            <a:r>
              <a:rPr lang="en-US" sz="2750"/>
              <a:t>Prestige / recognition</a:t>
            </a:r>
            <a:endParaRPr sz="275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▪"/>
            </a:pPr>
            <a:r>
              <a:rPr lang="en-US" sz="2750"/>
              <a:t>Inside look at the process</a:t>
            </a:r>
            <a:endParaRPr sz="2750"/>
          </a:p>
        </p:txBody>
      </p:sp>
      <p:pic>
        <p:nvPicPr>
          <p:cNvPr descr="library building at Cleveland State University" id="328" name="Google Shape;328;gf22f433892_2_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6425" y="1547150"/>
            <a:ext cx="5900073" cy="44250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29" name="Google Shape;329;gf22f433892_2_112"/>
          <p:cNvSpPr txBox="1"/>
          <p:nvPr/>
        </p:nvSpPr>
        <p:spPr>
          <a:xfrm>
            <a:off x="8077100" y="5896000"/>
            <a:ext cx="326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/>
              <a:t>Image is included under fair use</a:t>
            </a:r>
            <a:endParaRPr i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f22f433892_2_119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Additional Benefits</a:t>
            </a:r>
            <a:endParaRPr/>
          </a:p>
        </p:txBody>
      </p:sp>
      <p:sp>
        <p:nvSpPr>
          <p:cNvPr id="336" name="Google Shape;336;gf22f433892_2_11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7" name="Google Shape;337;gf22f433892_2_119"/>
          <p:cNvSpPr txBox="1"/>
          <p:nvPr>
            <p:ph idx="1" type="body"/>
          </p:nvPr>
        </p:nvSpPr>
        <p:spPr>
          <a:xfrm>
            <a:off x="1344450" y="1547150"/>
            <a:ext cx="5193300" cy="26997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-433387" lvl="0" marL="344487" rtl="0" algn="l">
              <a:spcBef>
                <a:spcPts val="1000"/>
              </a:spcBef>
              <a:spcAft>
                <a:spcPts val="0"/>
              </a:spcAft>
              <a:buSzPts val="3200"/>
              <a:buChar char="▪"/>
            </a:pPr>
            <a:r>
              <a:rPr lang="en-US" sz="2400"/>
              <a:t>Experience of building a well-functioning team</a:t>
            </a:r>
            <a:endParaRPr sz="2400"/>
          </a:p>
          <a:p>
            <a:pPr indent="-382587" lvl="0" marL="344487" rtl="0" algn="l">
              <a:spcBef>
                <a:spcPts val="100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Working with other professional women in a male-dominated field</a:t>
            </a:r>
            <a:endParaRPr sz="2400"/>
          </a:p>
          <a:p>
            <a:pPr indent="-382587" lvl="0" marL="344487" rtl="0" algn="l">
              <a:spcBef>
                <a:spcPts val="1000"/>
              </a:spcBef>
              <a:spcAft>
                <a:spcPts val="600"/>
              </a:spcAft>
              <a:buSzPts val="2400"/>
              <a:buChar char="▪"/>
            </a:pPr>
            <a:r>
              <a:rPr lang="en-US" sz="2400"/>
              <a:t>Satisfaction of a job well done</a:t>
            </a:r>
            <a:endParaRPr/>
          </a:p>
        </p:txBody>
      </p:sp>
      <p:pic>
        <p:nvPicPr>
          <p:cNvPr descr="Zoom meeting picture of four collaborators" id="338" name="Google Shape;338;gf22f433892_2_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750" y="1547150"/>
            <a:ext cx="5292649" cy="31775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null" id="339" name="Google Shape;339;gf22f433892_2_119"/>
          <p:cNvPicPr preferRelativeResize="0"/>
          <p:nvPr/>
        </p:nvPicPr>
        <p:blipFill rotWithShape="1">
          <a:blip r:embed="rId4">
            <a:alphaModFix/>
          </a:blip>
          <a:srcRect b="13050" l="44404" r="4818" t="7230"/>
          <a:stretch/>
        </p:blipFill>
        <p:spPr>
          <a:xfrm>
            <a:off x="9887200" y="3207425"/>
            <a:ext cx="1092797" cy="1433708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gf22f433892_2_119"/>
          <p:cNvSpPr txBox="1"/>
          <p:nvPr/>
        </p:nvSpPr>
        <p:spPr>
          <a:xfrm>
            <a:off x="738900" y="4860325"/>
            <a:ext cx="10906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While there are no P&amp;T or </a:t>
            </a:r>
            <a:r>
              <a:rPr lang="en-US" sz="2400"/>
              <a:t>career rewards “. . .</a:t>
            </a:r>
            <a:r>
              <a:rPr b="1" lang="en-US" sz="2400"/>
              <a:t> w</a:t>
            </a:r>
            <a:r>
              <a:rPr b="1" lang="en-US" sz="2400"/>
              <a:t>e did this because we had a shared </a:t>
            </a:r>
            <a:r>
              <a:rPr b="1" lang="en-US" sz="2400"/>
              <a:t>commitment</a:t>
            </a:r>
            <a:r>
              <a:rPr b="1" lang="en-US" sz="2400"/>
              <a:t> and common goals -- and because we know it is so valuable for teaching, learning, and cost reduction.” </a:t>
            </a:r>
            <a:endParaRPr b="1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f22f433892_0_103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Impacts beyond our institutions . . 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f22f433892_0_10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8" name="Google Shape;348;gf22f433892_0_103"/>
          <p:cNvSpPr txBox="1"/>
          <p:nvPr>
            <p:ph idx="1" type="body"/>
          </p:nvPr>
        </p:nvSpPr>
        <p:spPr>
          <a:xfrm>
            <a:off x="5116325" y="967850"/>
            <a:ext cx="6239400" cy="21597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57187" lvl="0" marL="344487" rtl="0" algn="l">
              <a:spcBef>
                <a:spcPts val="10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Questions written by students = more diverse perspectives = more relevant to students </a:t>
            </a:r>
            <a:endParaRPr sz="2000"/>
          </a:p>
          <a:p>
            <a:pPr indent="0" lvl="0" marL="344487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7187" lvl="0" marL="344487" rtl="0" algn="l">
              <a:spcBef>
                <a:spcPts val="10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More OER adoption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0"/>
              </a:spcAft>
              <a:buSzPts val="2000"/>
              <a:buChar char="▪"/>
            </a:pPr>
            <a:r>
              <a:rPr lang="en-US" sz="2000"/>
              <a:t>Ancillaries are an invitation to adopt OER</a:t>
            </a:r>
            <a:endParaRPr sz="2000"/>
          </a:p>
          <a:p>
            <a:pPr indent="-241300" lvl="1" marL="685800" rtl="0" algn="l">
              <a:spcBef>
                <a:spcPts val="600"/>
              </a:spcBef>
              <a:spcAft>
                <a:spcPts val="600"/>
              </a:spcAft>
              <a:buSzPts val="2000"/>
              <a:buChar char="▪"/>
            </a:pPr>
            <a:r>
              <a:rPr lang="en-US" sz="2000"/>
              <a:t>Nine schools beyond VT and CSU have requested and are </a:t>
            </a:r>
            <a:r>
              <a:rPr lang="en-US" sz="2000"/>
              <a:t>using</a:t>
            </a:r>
            <a:r>
              <a:rPr lang="en-US" sz="2000"/>
              <a:t> the test bank.</a:t>
            </a:r>
            <a:endParaRPr sz="2000"/>
          </a:p>
        </p:txBody>
      </p:sp>
      <p:pic>
        <p:nvPicPr>
          <p:cNvPr descr="graduation day hat toss" id="349" name="Google Shape;349;gf22f433892_0_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000" y="3720000"/>
            <a:ext cx="12292000" cy="330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f22f433892_0_114"/>
          <p:cNvSpPr txBox="1"/>
          <p:nvPr>
            <p:ph type="title"/>
          </p:nvPr>
        </p:nvSpPr>
        <p:spPr>
          <a:xfrm>
            <a:off x="1414921" y="1704996"/>
            <a:ext cx="6389400" cy="2614200"/>
          </a:xfrm>
          <a:prstGeom prst="rect">
            <a:avLst/>
          </a:prstGeom>
        </p:spPr>
        <p:txBody>
          <a:bodyPr anchorCtr="0" anchor="ctr" bIns="457200" lIns="457200" spcFirstLastPara="1" rIns="822950" wrap="square" tIns="457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Tips &amp; Takeaways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f22f433892_2_133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Tips for OER Program Coordinators</a:t>
            </a:r>
            <a:endParaRPr/>
          </a:p>
        </p:txBody>
      </p:sp>
      <p:sp>
        <p:nvSpPr>
          <p:cNvPr id="362" name="Google Shape;362;gf22f433892_2_133"/>
          <p:cNvSpPr txBox="1"/>
          <p:nvPr>
            <p:ph idx="1" type="body"/>
          </p:nvPr>
        </p:nvSpPr>
        <p:spPr>
          <a:xfrm>
            <a:off x="659700" y="1324450"/>
            <a:ext cx="5054400" cy="46902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Autofit/>
          </a:bodyPr>
          <a:lstStyle/>
          <a:p>
            <a:pPr indent="-34448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25"/>
              <a:buFont typeface="Arial"/>
              <a:buChar char="▪"/>
            </a:pPr>
            <a:r>
              <a:rPr lang="en-US" sz="2450"/>
              <a:t>Geography and institution type does not need to be a limitation; successful collaboration is possible with institutions that are very different and far away</a:t>
            </a:r>
            <a:endParaRPr sz="2450"/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450"/>
          </a:p>
          <a:p>
            <a:pPr indent="-344487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25"/>
              <a:buFont typeface="Arial"/>
              <a:buChar char="▪"/>
            </a:pPr>
            <a:r>
              <a:rPr lang="en-US" sz="2450"/>
              <a:t>Collaboration can help when significant funding is not available.</a:t>
            </a:r>
            <a:endParaRPr sz="2450"/>
          </a:p>
        </p:txBody>
      </p:sp>
      <p:sp>
        <p:nvSpPr>
          <p:cNvPr id="363" name="Google Shape;363;gf22f433892_2_13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typing on laptop keyboard" id="364" name="Google Shape;364;gf22f433892_2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4100" y="1737127"/>
            <a:ext cx="6043650" cy="402406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f22f433892_2_140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Tips for Faculty</a:t>
            </a:r>
            <a:endParaRPr/>
          </a:p>
        </p:txBody>
      </p:sp>
      <p:sp>
        <p:nvSpPr>
          <p:cNvPr id="371" name="Google Shape;371;gf22f433892_2_14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2" name="Google Shape;372;gf22f433892_2_140"/>
          <p:cNvSpPr txBox="1"/>
          <p:nvPr>
            <p:ph idx="1" type="body"/>
          </p:nvPr>
        </p:nvSpPr>
        <p:spPr>
          <a:xfrm>
            <a:off x="1201125" y="1547150"/>
            <a:ext cx="6333300" cy="46767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Leverage your resources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TA/GA, department help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Grants &amp; Librarians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Network - previous allies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Process Champion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Someone to take the lead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Coordinate resources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Set up the meetings, move the project along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Timing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Give yourself a whole semester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Don’t rush - avoid burnout</a:t>
            </a:r>
            <a:endParaRPr/>
          </a:p>
        </p:txBody>
      </p:sp>
      <p:pic>
        <p:nvPicPr>
          <p:cNvPr descr="person writing complicated things on a whiteboard " id="373" name="Google Shape;373;gf22f433892_2_140"/>
          <p:cNvPicPr preferRelativeResize="0"/>
          <p:nvPr/>
        </p:nvPicPr>
        <p:blipFill rotWithShape="1">
          <a:blip r:embed="rId3">
            <a:alphaModFix/>
          </a:blip>
          <a:srcRect b="0" l="38387" r="9815" t="0"/>
          <a:stretch/>
        </p:blipFill>
        <p:spPr>
          <a:xfrm>
            <a:off x="7601525" y="1547150"/>
            <a:ext cx="3391675" cy="437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f22f433892_2_154"/>
          <p:cNvSpPr txBox="1"/>
          <p:nvPr>
            <p:ph type="title"/>
          </p:nvPr>
        </p:nvSpPr>
        <p:spPr>
          <a:xfrm>
            <a:off x="1414921" y="1704996"/>
            <a:ext cx="6389400" cy="2614200"/>
          </a:xfrm>
          <a:prstGeom prst="rect">
            <a:avLst/>
          </a:prstGeom>
        </p:spPr>
        <p:txBody>
          <a:bodyPr anchorCtr="0" anchor="ctr" bIns="457200" lIns="457200" spcFirstLastPara="1" rIns="822950" wrap="square" tIns="457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Questions?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gf04f39e047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175"/>
            <a:ext cx="12257626" cy="68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f04f39e047_0_2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Getting to Know You</a:t>
            </a:r>
            <a:endParaRPr/>
          </a:p>
        </p:txBody>
      </p:sp>
      <p:sp>
        <p:nvSpPr>
          <p:cNvPr id="139" name="Google Shape;139;gf04f39e047_0_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descr="many hands raised to answer a question" id="140" name="Google Shape;140;gf04f39e047_0_2"/>
          <p:cNvSpPr txBox="1"/>
          <p:nvPr>
            <p:ph idx="1" type="body"/>
          </p:nvPr>
        </p:nvSpPr>
        <p:spPr>
          <a:xfrm>
            <a:off x="1203515" y="1323234"/>
            <a:ext cx="96651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Go to: </a:t>
            </a:r>
            <a:r>
              <a:rPr lang="en-US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http://www.menti.com</a:t>
            </a:r>
            <a:r>
              <a:rPr lang="en-US"/>
              <a:t>   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Enter the code:  </a:t>
            </a:r>
            <a:r>
              <a:rPr lang="en-US" sz="4300">
                <a:highlight>
                  <a:srgbClr val="FFFFFF"/>
                </a:highlight>
              </a:rPr>
              <a:t> </a:t>
            </a:r>
            <a:r>
              <a:rPr b="1" lang="en-US" sz="4300">
                <a:highlight>
                  <a:srgbClr val="FFFFFF"/>
                </a:highlight>
              </a:rPr>
              <a:t>2560 2472</a:t>
            </a:r>
            <a:r>
              <a:rPr lang="en-US" sz="4300">
                <a:highlight>
                  <a:srgbClr val="FFFFFF"/>
                </a:highlight>
              </a:rPr>
              <a:t> </a:t>
            </a:r>
            <a:endParaRPr sz="5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34448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gf04f39e047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45875" y="100925"/>
            <a:ext cx="3846126" cy="3846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f22f433892_2_161"/>
          <p:cNvSpPr txBox="1"/>
          <p:nvPr>
            <p:ph type="title"/>
          </p:nvPr>
        </p:nvSpPr>
        <p:spPr>
          <a:xfrm>
            <a:off x="0" y="446209"/>
            <a:ext cx="11355300" cy="1163400"/>
          </a:xfrm>
          <a:prstGeom prst="rect">
            <a:avLst/>
          </a:prstGeom>
        </p:spPr>
        <p:txBody>
          <a:bodyPr anchorCtr="0" anchor="ctr" bIns="274300" lIns="1188700" spcFirstLastPara="1" rIns="548625" wrap="square" tIns="2743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Contact Information</a:t>
            </a:r>
            <a:endParaRPr/>
          </a:p>
        </p:txBody>
      </p:sp>
      <p:sp>
        <p:nvSpPr>
          <p:cNvPr id="386" name="Google Shape;386;gf22f433892_2_161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</p:spPr>
        <p:txBody>
          <a:bodyPr anchorCtr="0" anchor="ctr" bIns="45700" lIns="274300" spcFirstLastPara="1" rIns="91425" wrap="square" tIns="2743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700"/>
              <a:t>Cleveland State University</a:t>
            </a:r>
            <a:endParaRPr b="0" sz="2700"/>
          </a:p>
        </p:txBody>
      </p:sp>
      <p:sp>
        <p:nvSpPr>
          <p:cNvPr id="387" name="Google Shape;387;gf22f433892_2_161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8" name="Google Shape;388;gf22f433892_2_161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</p:spPr>
        <p:txBody>
          <a:bodyPr anchorCtr="0" anchor="t" bIns="45700" lIns="274300" spcFirstLastPara="1" rIns="91425" wrap="square" tIns="2743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Mandi Goodsett, she/her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Performing Arts &amp; Humanities Librarian, OER &amp; Copyright Advisor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Cleveland State University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a.goodsett@csuohio.edu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Candice Vander Weerdt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Assistant College Lecturer, College of Business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Cleveland State University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c.vanderweerdt@csuohio.edu</a:t>
            </a:r>
            <a:r>
              <a:rPr lang="en-US" sz="1800"/>
              <a:t> </a:t>
            </a:r>
            <a:endParaRPr sz="1800"/>
          </a:p>
        </p:txBody>
      </p:sp>
      <p:sp>
        <p:nvSpPr>
          <p:cNvPr id="389" name="Google Shape;389;gf22f433892_2_161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</p:spPr>
        <p:txBody>
          <a:bodyPr anchorCtr="0" anchor="ctr" bIns="45700" lIns="274300" spcFirstLastPara="1" rIns="91425" wrap="square" tIns="2743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rPr b="0" lang="en-US" sz="2800"/>
              <a:t>Virginia Tech</a:t>
            </a:r>
            <a:endParaRPr b="0" sz="2800"/>
          </a:p>
        </p:txBody>
      </p:sp>
      <p:sp>
        <p:nvSpPr>
          <p:cNvPr id="390" name="Google Shape;390;gf22f433892_2_161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</p:spPr>
        <p:txBody>
          <a:bodyPr anchorCtr="0" anchor="t" bIns="45700" lIns="274300" spcFirstLastPara="1" rIns="91425" wrap="square" tIns="2743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Eli C.S. Jamison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Assistant Professor of Management Practice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Virginia Tech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elicsj1@vt.edu</a:t>
            </a:r>
            <a:r>
              <a:rPr lang="en-US" sz="1900"/>
              <a:t> 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Anita Walz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Assistant Director of Open Education &amp; Scholarly Communication Librarian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Virginia Tech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arwalz@vt.edu</a:t>
            </a:r>
            <a:r>
              <a:rPr lang="en-US" sz="1900"/>
              <a:t> </a:t>
            </a:r>
            <a:endParaRPr sz="3600"/>
          </a:p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f22f433892_2_0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Imagine You Are ...</a:t>
            </a:r>
            <a:endParaRPr/>
          </a:p>
        </p:txBody>
      </p:sp>
      <p:sp>
        <p:nvSpPr>
          <p:cNvPr id="148" name="Google Shape;148;gf22f433892_2_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decorative photo of person working" id="149" name="Google Shape;149;gf22f433892_2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7704" y="1337200"/>
            <a:ext cx="4743173" cy="3161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photo of person working" id="150" name="Google Shape;150;gf22f433892_2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8600" y="1589600"/>
            <a:ext cx="3310025" cy="49650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photo of person working" id="151" name="Google Shape;151;gf22f433892_2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4350" y="4603672"/>
            <a:ext cx="3215050" cy="21412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photo of person working" id="152" name="Google Shape;152;gf22f433892_2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05850" y="4743526"/>
            <a:ext cx="2879022" cy="19188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ecorative photo of person working" id="153" name="Google Shape;153;gf22f433892_2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23938" y="1699552"/>
            <a:ext cx="1928461" cy="2699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f22f433892_2_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clipboard with a &quot;to do&quot; list" id="160" name="Google Shape;160;gf22f433892_2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625" y="412925"/>
            <a:ext cx="8725448" cy="5815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f22f433892_2_126"/>
          <p:cNvSpPr txBox="1"/>
          <p:nvPr>
            <p:ph type="title"/>
          </p:nvPr>
        </p:nvSpPr>
        <p:spPr>
          <a:xfrm>
            <a:off x="1414925" y="1705000"/>
            <a:ext cx="6459000" cy="2614200"/>
          </a:xfrm>
          <a:prstGeom prst="rect">
            <a:avLst/>
          </a:prstGeom>
        </p:spPr>
        <p:txBody>
          <a:bodyPr anchorCtr="0" anchor="ctr" bIns="91425" lIns="0" spcFirstLastPara="1" rIns="0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Our Process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22f433892_2_14"/>
          <p:cNvSpPr/>
          <p:nvPr/>
        </p:nvSpPr>
        <p:spPr>
          <a:xfrm>
            <a:off x="4214800" y="4446850"/>
            <a:ext cx="3144600" cy="857400"/>
          </a:xfrm>
          <a:prstGeom prst="rect">
            <a:avLst/>
          </a:prstGeom>
          <a:noFill/>
          <a:ln cap="flat" cmpd="sng" w="9525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f22f433892_2_14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rPr lang="en-US"/>
              <a:t>Cooperative Development of the Test Bank</a:t>
            </a:r>
            <a:endParaRPr/>
          </a:p>
        </p:txBody>
      </p:sp>
      <p:sp>
        <p:nvSpPr>
          <p:cNvPr id="174" name="Google Shape;174;gf22f433892_2_1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descr="lightning bolt marked &quot;finding collaborators&quot; during the test bank creation stage" id="175" name="Google Shape;175;gf22f433892_2_14"/>
          <p:cNvSpPr txBox="1"/>
          <p:nvPr>
            <p:ph idx="1" type="body"/>
          </p:nvPr>
        </p:nvSpPr>
        <p:spPr>
          <a:xfrm>
            <a:off x="1203526" y="1323225"/>
            <a:ext cx="107529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34448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6600"/>
                </a:solidFill>
              </a:rPr>
              <a:t>Project Progression</a:t>
            </a:r>
            <a:endParaRPr b="1">
              <a:solidFill>
                <a:srgbClr val="FF66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OER Adoption </a:t>
            </a:r>
            <a:r>
              <a:rPr lang="en-US">
                <a:solidFill>
                  <a:srgbClr val="FF6600"/>
                </a:solidFill>
              </a:rPr>
              <a:t>→ </a:t>
            </a:r>
            <a:r>
              <a:rPr lang="en-US"/>
              <a:t>Test Item Creation  </a:t>
            </a:r>
            <a:r>
              <a:rPr lang="en-US">
                <a:solidFill>
                  <a:srgbClr val="FF6600"/>
                </a:solidFill>
              </a:rPr>
              <a:t>→ </a:t>
            </a:r>
            <a:r>
              <a:rPr lang="en-US"/>
              <a:t>Revision</a:t>
            </a:r>
            <a:r>
              <a:rPr lang="en-US">
                <a:solidFill>
                  <a:srgbClr val="FF6600"/>
                </a:solidFill>
              </a:rPr>
              <a:t> →</a:t>
            </a:r>
            <a:r>
              <a:rPr lang="en-US"/>
              <a:t> Release</a:t>
            </a:r>
            <a:endParaRPr/>
          </a:p>
        </p:txBody>
      </p:sp>
      <p:sp>
        <p:nvSpPr>
          <p:cNvPr id="176" name="Google Shape;176;gf22f433892_2_14"/>
          <p:cNvSpPr/>
          <p:nvPr/>
        </p:nvSpPr>
        <p:spPr>
          <a:xfrm>
            <a:off x="1345575" y="4373575"/>
            <a:ext cx="2426700" cy="857400"/>
          </a:xfrm>
          <a:prstGeom prst="rect">
            <a:avLst/>
          </a:prstGeom>
          <a:noFill/>
          <a:ln cap="flat" cmpd="sng" w="9525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f22f433892_2_14"/>
          <p:cNvSpPr/>
          <p:nvPr/>
        </p:nvSpPr>
        <p:spPr>
          <a:xfrm>
            <a:off x="7801925" y="4446850"/>
            <a:ext cx="1496400" cy="857400"/>
          </a:xfrm>
          <a:prstGeom prst="rect">
            <a:avLst/>
          </a:prstGeom>
          <a:noFill/>
          <a:ln cap="flat" cmpd="sng" w="9525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f22f433892_2_14"/>
          <p:cNvSpPr/>
          <p:nvPr/>
        </p:nvSpPr>
        <p:spPr>
          <a:xfrm>
            <a:off x="9706925" y="4446850"/>
            <a:ext cx="1496400" cy="857400"/>
          </a:xfrm>
          <a:prstGeom prst="rect">
            <a:avLst/>
          </a:prstGeom>
          <a:noFill/>
          <a:ln cap="flat" cmpd="sng" w="9525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f22f433892_2_14"/>
          <p:cNvSpPr/>
          <p:nvPr/>
        </p:nvSpPr>
        <p:spPr>
          <a:xfrm flipH="1">
            <a:off x="5771199" y="2334362"/>
            <a:ext cx="2703024" cy="2189268"/>
          </a:xfrm>
          <a:prstGeom prst="lightningBolt">
            <a:avLst/>
          </a:prstGeom>
          <a:solidFill>
            <a:srgbClr val="FFFF00"/>
          </a:solidFill>
          <a:ln cap="flat" cmpd="sng" w="952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f22f433892_2_14"/>
          <p:cNvSpPr txBox="1"/>
          <p:nvPr/>
        </p:nvSpPr>
        <p:spPr>
          <a:xfrm rot="-2879654">
            <a:off x="6317565" y="2959220"/>
            <a:ext cx="1859967" cy="3999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Finding collaborators</a:t>
            </a:r>
            <a:endParaRPr/>
          </a:p>
        </p:txBody>
      </p:sp>
      <p:pic>
        <p:nvPicPr>
          <p:cNvPr descr="colorful cover of open textbook, Strategic Management" id="181" name="Google Shape;181;gf22f433892_2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5350" y="2873926"/>
            <a:ext cx="1287159" cy="16497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f22f433892_2_21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</a:pPr>
            <a:r>
              <a:rPr lang="en-US"/>
              <a:t>Class Assignment</a:t>
            </a:r>
            <a:endParaRPr/>
          </a:p>
        </p:txBody>
      </p:sp>
      <p:sp>
        <p:nvSpPr>
          <p:cNvPr id="188" name="Google Shape;188;gf22f433892_2_21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9" name="Google Shape;189;gf22f433892_2_21"/>
          <p:cNvSpPr txBox="1"/>
          <p:nvPr>
            <p:ph idx="1" type="body"/>
          </p:nvPr>
        </p:nvSpPr>
        <p:spPr>
          <a:xfrm>
            <a:off x="1203515" y="1323234"/>
            <a:ext cx="9665100" cy="47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Adaptation &amp; a</a:t>
            </a:r>
            <a:r>
              <a:rPr b="1" lang="en-US"/>
              <a:t>doption </a:t>
            </a:r>
            <a:r>
              <a:rPr lang="en-US"/>
              <a:t>of the OER Textbook</a:t>
            </a:r>
            <a:endParaRPr i="1"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	Fall 2020 - Virginia Tech</a:t>
            </a:r>
            <a:endParaRPr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	5 Sections - 250 students</a:t>
            </a:r>
            <a:endParaRPr/>
          </a:p>
          <a:p>
            <a:pPr indent="0" lvl="0" marL="6858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07987" lvl="0" marL="344487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b="1" lang="en-US"/>
              <a:t>Test item creation</a:t>
            </a:r>
            <a:endParaRPr b="1"/>
          </a:p>
          <a:p>
            <a:pPr indent="-292100" lvl="1" marL="685800" rtl="0" algn="l">
              <a:spcBef>
                <a:spcPts val="6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	Questions through the eyes of our students</a:t>
            </a:r>
            <a:endParaRPr/>
          </a:p>
          <a:p>
            <a:pPr indent="-292100" lvl="1" marL="685800" rtl="0" algn="l">
              <a:spcBef>
                <a:spcPts val="600"/>
              </a:spcBef>
              <a:spcAft>
                <a:spcPts val="600"/>
              </a:spcAft>
              <a:buSzPts val="2800"/>
              <a:buChar char="▪"/>
            </a:pPr>
            <a:r>
              <a:rPr lang="en-US"/>
              <a:t>	Types of Questions - conceptual, analysis, application</a:t>
            </a:r>
            <a:endParaRPr/>
          </a:p>
        </p:txBody>
      </p:sp>
      <p:pic>
        <p:nvPicPr>
          <p:cNvPr descr="colorful cover of open textbook, Strategic Management" id="190" name="Google Shape;190;gf22f433892_2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0875" y="818875"/>
            <a:ext cx="2365800" cy="303215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22f433892_0_59"/>
          <p:cNvSpPr txBox="1"/>
          <p:nvPr>
            <p:ph type="title"/>
          </p:nvPr>
        </p:nvSpPr>
        <p:spPr>
          <a:xfrm>
            <a:off x="1" y="439252"/>
            <a:ext cx="10993200" cy="1107900"/>
          </a:xfrm>
          <a:prstGeom prst="rect">
            <a:avLst/>
          </a:prstGeom>
        </p:spPr>
        <p:txBody>
          <a:bodyPr anchorCtr="0" anchor="ctr" bIns="274300" lIns="1188700" spcFirstLastPara="1" rIns="274300" wrap="square" tIns="2743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 much data to sift!</a:t>
            </a:r>
            <a:endParaRPr/>
          </a:p>
        </p:txBody>
      </p:sp>
      <p:sp>
        <p:nvSpPr>
          <p:cNvPr id="197" name="Google Shape;197;gf22f433892_0_5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8" name="Google Shape;198;gf22f433892_0_59"/>
          <p:cNvSpPr txBox="1"/>
          <p:nvPr>
            <p:ph idx="1" type="body"/>
          </p:nvPr>
        </p:nvSpPr>
        <p:spPr>
          <a:xfrm>
            <a:off x="1203515" y="1969995"/>
            <a:ext cx="9665100" cy="4372800"/>
          </a:xfrm>
          <a:prstGeom prst="rect">
            <a:avLst/>
          </a:prstGeom>
        </p:spPr>
        <p:txBody>
          <a:bodyPr anchorCtr="0" anchor="t" bIns="45700" lIns="274300" spcFirstLastPara="1" rIns="365750" wrap="square" tIns="2743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pic>
        <p:nvPicPr>
          <p:cNvPr descr="person sifting ingredients" id="199" name="Google Shape;199;gf22f433892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1200" y="0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f22f433892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1553" y="1463625"/>
            <a:ext cx="5186238" cy="655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2018-05-01T14:09:38Z</dcterms:created>
  <dc:creator>Microsoft Office User</dc:creator>
</cp:coreProperties>
</file>