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4" r:id="rId1"/>
  </p:sldMasterIdLst>
  <p:sldIdLst>
    <p:sldId id="256" r:id="rId2"/>
    <p:sldId id="257" r:id="rId3"/>
    <p:sldId id="259" r:id="rId4"/>
    <p:sldId id="260" r:id="rId5"/>
    <p:sldId id="267" r:id="rId6"/>
    <p:sldId id="270" r:id="rId7"/>
    <p:sldId id="271" r:id="rId8"/>
    <p:sldId id="262" r:id="rId9"/>
    <p:sldId id="266" r:id="rId10"/>
    <p:sldId id="265" r:id="rId11"/>
    <p:sldId id="268" r:id="rId12"/>
    <p:sldId id="269" r:id="rId13"/>
    <p:sldId id="264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384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pthemys\Documents\courses\cs4624\etd%20revised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pthemys\Documents\courses\cs4624\etd%20revised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nepthemys\Documents\courses\cs4624\etd%20revised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Statistics!$C$2</c:f>
              <c:strCache>
                <c:ptCount val="1"/>
                <c:pt idx="0">
                  <c:v>Number of Recorded ETDs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Statistics!$A$3:$B$20</c:f>
              <c:multiLvlStrCache>
                <c:ptCount val="18"/>
                <c:lvl>
                  <c:pt idx="0">
                    <c:v>1996</c:v>
                  </c:pt>
                  <c:pt idx="1">
                    <c:v>1997</c:v>
                  </c:pt>
                  <c:pt idx="2">
                    <c:v>1998</c:v>
                  </c:pt>
                  <c:pt idx="3">
                    <c:v>1999</c:v>
                  </c:pt>
                  <c:pt idx="4">
                    <c:v>2000</c:v>
                  </c:pt>
                  <c:pt idx="5">
                    <c:v>2001</c:v>
                  </c:pt>
                  <c:pt idx="6">
                    <c:v>2002</c:v>
                  </c:pt>
                  <c:pt idx="7">
                    <c:v>2003</c:v>
                  </c:pt>
                  <c:pt idx="8">
                    <c:v>2004</c:v>
                  </c:pt>
                  <c:pt idx="9">
                    <c:v>2005</c:v>
                  </c:pt>
                  <c:pt idx="10">
                    <c:v>2006</c:v>
                  </c:pt>
                  <c:pt idx="11">
                    <c:v>2007</c:v>
                  </c:pt>
                  <c:pt idx="12">
                    <c:v>2008</c:v>
                  </c:pt>
                  <c:pt idx="13">
                    <c:v>2009</c:v>
                  </c:pt>
                  <c:pt idx="14">
                    <c:v>2010</c:v>
                  </c:pt>
                  <c:pt idx="15">
                    <c:v>2011</c:v>
                  </c:pt>
                  <c:pt idx="16">
                    <c:v>2012</c:v>
                  </c:pt>
                  <c:pt idx="17">
                    <c:v>2013</c:v>
                  </c:pt>
                </c:lvl>
                <c:lvl>
                  <c:pt idx="0">
                    <c:v>Year</c:v>
                  </c:pt>
                </c:lvl>
              </c:multiLvlStrCache>
            </c:multiLvlStrRef>
          </c:cat>
          <c:val>
            <c:numRef>
              <c:f>Statistics!$C$3:$C$20</c:f>
              <c:numCache>
                <c:formatCode>General</c:formatCode>
                <c:ptCount val="18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5</c:v>
                </c:pt>
                <c:pt idx="6">
                  <c:v>2</c:v>
                </c:pt>
                <c:pt idx="7">
                  <c:v>3</c:v>
                </c:pt>
                <c:pt idx="8">
                  <c:v>6</c:v>
                </c:pt>
                <c:pt idx="9">
                  <c:v>9</c:v>
                </c:pt>
                <c:pt idx="10">
                  <c:v>5</c:v>
                </c:pt>
                <c:pt idx="11">
                  <c:v>10</c:v>
                </c:pt>
                <c:pt idx="12">
                  <c:v>10</c:v>
                </c:pt>
                <c:pt idx="13">
                  <c:v>12</c:v>
                </c:pt>
                <c:pt idx="14">
                  <c:v>8</c:v>
                </c:pt>
                <c:pt idx="15">
                  <c:v>10</c:v>
                </c:pt>
                <c:pt idx="16">
                  <c:v>10</c:v>
                </c:pt>
                <c:pt idx="17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5154592"/>
        <c:axId val="85155152"/>
      </c:barChart>
      <c:catAx>
        <c:axId val="85154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55152"/>
        <c:crosses val="autoZero"/>
        <c:auto val="1"/>
        <c:lblAlgn val="ctr"/>
        <c:lblOffset val="100"/>
        <c:noMultiLvlLbl val="0"/>
      </c:catAx>
      <c:valAx>
        <c:axId val="85155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5154592"/>
        <c:crosses val="autoZero"/>
        <c:crossBetween val="between"/>
      </c:valAx>
      <c:spPr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Research</a:t>
            </a:r>
            <a:r>
              <a:rPr lang="en-US" baseline="0" dirty="0" smtClean="0"/>
              <a:t> Fields Represented by Recorded ETDs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percentStacked"/>
        <c:varyColors val="0"/>
        <c:ser>
          <c:idx val="1"/>
          <c:order val="1"/>
          <c:tx>
            <c:strRef>
              <c:f>Statistics!$J$22</c:f>
              <c:strCache>
                <c:ptCount val="1"/>
                <c:pt idx="0">
                  <c:v>Software Engineering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val>
            <c:numRef>
              <c:f>Statistics!$K$22</c:f>
              <c:numCache>
                <c:formatCode>General</c:formatCode>
                <c:ptCount val="1"/>
                <c:pt idx="0">
                  <c:v>17</c:v>
                </c:pt>
              </c:numCache>
            </c:numRef>
          </c:val>
        </c:ser>
        <c:ser>
          <c:idx val="2"/>
          <c:order val="2"/>
          <c:tx>
            <c:strRef>
              <c:f>Statistics!$J$23</c:f>
              <c:strCache>
                <c:ptCount val="1"/>
                <c:pt idx="0">
                  <c:v>High Performance Computing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val>
            <c:numRef>
              <c:f>Statistics!$K$23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3"/>
          <c:order val="3"/>
          <c:tx>
            <c:strRef>
              <c:f>Statistics!$J$24</c:f>
              <c:strCache>
                <c:ptCount val="1"/>
                <c:pt idx="0">
                  <c:v>Media and Visualization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val>
            <c:numRef>
              <c:f>Statistics!$K$24</c:f>
              <c:numCache>
                <c:formatCode>General</c:formatCode>
                <c:ptCount val="1"/>
                <c:pt idx="0">
                  <c:v>8</c:v>
                </c:pt>
              </c:numCache>
            </c:numRef>
          </c:val>
        </c:ser>
        <c:ser>
          <c:idx val="4"/>
          <c:order val="4"/>
          <c:tx>
            <c:strRef>
              <c:f>Statistics!$J$25</c:f>
              <c:strCache>
                <c:ptCount val="1"/>
                <c:pt idx="0">
                  <c:v>Human Computer Interaction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val>
            <c:numRef>
              <c:f>Statistics!$K$25</c:f>
              <c:numCache>
                <c:formatCode>General</c:formatCode>
                <c:ptCount val="1"/>
                <c:pt idx="0">
                  <c:v>13</c:v>
                </c:pt>
              </c:numCache>
            </c:numRef>
          </c:val>
        </c:ser>
        <c:ser>
          <c:idx val="5"/>
          <c:order val="5"/>
          <c:tx>
            <c:strRef>
              <c:f>Statistics!$J$26</c:f>
              <c:strCache>
                <c:ptCount val="1"/>
                <c:pt idx="0">
                  <c:v>Education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val>
            <c:numRef>
              <c:f>Statistics!$K$26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</c:ser>
        <c:ser>
          <c:idx val="6"/>
          <c:order val="6"/>
          <c:tx>
            <c:strRef>
              <c:f>Statistics!$J$27</c:f>
              <c:strCache>
                <c:ptCount val="1"/>
                <c:pt idx="0">
                  <c:v>Data Management and Information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Statistics!$K$27</c:f>
              <c:numCache>
                <c:formatCode>General</c:formatCode>
                <c:ptCount val="1"/>
                <c:pt idx="0">
                  <c:v>9</c:v>
                </c:pt>
              </c:numCache>
            </c:numRef>
          </c:val>
        </c:ser>
        <c:ser>
          <c:idx val="7"/>
          <c:order val="7"/>
          <c:tx>
            <c:strRef>
              <c:f>Statistics!$J$28</c:f>
              <c:strCache>
                <c:ptCount val="1"/>
                <c:pt idx="0">
                  <c:v>Networking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Statistics!$K$28</c:f>
              <c:numCache>
                <c:formatCode>General</c:formatCode>
                <c:ptCount val="1"/>
                <c:pt idx="0">
                  <c:v>22</c:v>
                </c:pt>
              </c:numCache>
            </c:numRef>
          </c:val>
        </c:ser>
        <c:ser>
          <c:idx val="8"/>
          <c:order val="8"/>
          <c:tx>
            <c:strRef>
              <c:f>Statistics!$J$29</c:f>
              <c:strCache>
                <c:ptCount val="1"/>
                <c:pt idx="0">
                  <c:v>Biologial Computing</c:v>
                </c:pt>
              </c:strCache>
            </c:strRef>
          </c:tx>
          <c:spPr>
            <a:solidFill>
              <a:schemeClr val="accent3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Statistics!$K$29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</c:ser>
        <c:ser>
          <c:idx val="9"/>
          <c:order val="9"/>
          <c:tx>
            <c:strRef>
              <c:f>Statistics!$J$30</c:f>
              <c:strCache>
                <c:ptCount val="1"/>
                <c:pt idx="0">
                  <c:v>Theoretical Research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Statistics!$K$30</c:f>
              <c:numCache>
                <c:formatCode>General</c:formatCode>
                <c:ptCount val="1"/>
                <c:pt idx="0">
                  <c:v>6</c:v>
                </c:pt>
              </c:numCache>
            </c:numRef>
          </c:val>
        </c:ser>
        <c:ser>
          <c:idx val="10"/>
          <c:order val="10"/>
          <c:tx>
            <c:strRef>
              <c:f>Statistics!$J$31</c:f>
              <c:strCache>
                <c:ptCount val="1"/>
                <c:pt idx="0">
                  <c:v>Security</c:v>
                </c:pt>
              </c:strCache>
            </c:strRef>
          </c:tx>
          <c:spPr>
            <a:solidFill>
              <a:schemeClr val="accent5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Statistics!$K$31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</c:ser>
        <c:ser>
          <c:idx val="11"/>
          <c:order val="11"/>
          <c:tx>
            <c:strRef>
              <c:f>Statistics!$J$32</c:f>
              <c:strCache>
                <c:ptCount val="1"/>
                <c:pt idx="0">
                  <c:v>Artificial Intelligence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val>
            <c:numRef>
              <c:f>Statistics!$K$32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19596768"/>
        <c:axId val="219605728"/>
        <c:extLst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Statistics!$J$21</c15:sqref>
                        </c15:formulaRef>
                      </c:ext>
                    </c:extLst>
                    <c:strCache>
                      <c:ptCount val="1"/>
                      <c:pt idx="0">
                        <c:v>Fields Represented by Recorded ETDs</c:v>
                      </c:pt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dLbls>
                  <c:dLbl>
                    <c:idx val="3"/>
                    <c:tx>
                      <c:rich>
                        <a:bodyPr/>
                        <a:lstStyle/>
                        <a:p>
                          <a:r>
                            <a:rPr lang="en-US"/>
                            <a:t>Human Computer Interaction</a:t>
                          </a:r>
                        </a:p>
                      </c:rich>
                    </c:tx>
                    <c:showLegendKey val="0"/>
                    <c:showVal val="1"/>
                    <c:showCatName val="1"/>
                    <c:showSerName val="0"/>
                    <c:showPercent val="0"/>
                    <c:showBubbleSize val="0"/>
                    <c:extLst>
                      <c:ext uri="{CE6537A1-D6FC-4f65-9D91-7224C49458BB}"/>
                    </c:extLst>
                  </c:dLbl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900" b="0" i="0" u="none" strike="noStrike" kern="1200" baseline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showLegendKey val="0"/>
                  <c:showVal val="1"/>
                  <c:showCatName val="1"/>
                  <c:showSerName val="0"/>
                  <c:showPercent val="0"/>
                  <c:showBubbleSize val="0"/>
                  <c:showLeaderLines val="0"/>
                  <c:extLst>
                    <c:ext uri="{CE6537A1-D6FC-4f65-9D91-7224C49458BB}">
                      <c15:showLeaderLines val="1"/>
                      <c15:leaderLines>
                        <c:spPr>
                          <a:ln w="9525" cap="flat" cmpd="sng" algn="ctr">
                            <a:solidFill>
                              <a:schemeClr val="tx1">
                                <a:lumMod val="35000"/>
                                <a:lumOff val="65000"/>
                              </a:schemeClr>
                            </a:solidFill>
                            <a:round/>
                          </a:ln>
                          <a:effectLst/>
                        </c:spPr>
                      </c15:leaderLines>
                    </c:ext>
                  </c:extLst>
                </c:dLbls>
                <c:val>
                  <c:numRef>
                    <c:extLst>
                      <c:ext uri="{02D57815-91ED-43cb-92C2-25804820EDAC}">
                        <c15:formulaRef>
                          <c15:sqref>Statistics!$K$21</c15:sqref>
                        </c15:formulaRef>
                      </c:ext>
                    </c:extLst>
                    <c:numCache>
                      <c:formatCode>General</c:formatCode>
                      <c:ptCount val="1"/>
                    </c:numCache>
                  </c:numRef>
                </c:val>
              </c15:ser>
            </c15:filteredBarSeries>
          </c:ext>
        </c:extLst>
      </c:barChart>
      <c:valAx>
        <c:axId val="219605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596768"/>
        <c:crosses val="autoZero"/>
        <c:crossBetween val="between"/>
      </c:valAx>
      <c:catAx>
        <c:axId val="2195967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9605728"/>
        <c:crosses val="autoZero"/>
        <c:auto val="1"/>
        <c:lblAlgn val="ctr"/>
        <c:lblOffset val="100"/>
        <c:noMultiLvlLbl val="0"/>
      </c:catAx>
      <c:spPr>
        <a:solidFill>
          <a:schemeClr val="lt1"/>
        </a:solidFill>
        <a:ln w="12700" cap="flat" cmpd="sng" algn="ctr">
          <a:solidFill>
            <a:schemeClr val="accent1"/>
          </a:solidFill>
          <a:prstDash val="solid"/>
          <a:miter lim="800000"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cap="all" spc="5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Statistics!$F$3</c:f>
              <c:strCache>
                <c:ptCount val="1"/>
                <c:pt idx="0">
                  <c:v>Schools Represented by Recorded ETDs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900" b="1" i="0" u="none" strike="noStrike" kern="1200" baseline="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Statistics!$E$4:$E$6</c:f>
              <c:strCache>
                <c:ptCount val="3"/>
                <c:pt idx="0">
                  <c:v>Virginia Tech</c:v>
                </c:pt>
                <c:pt idx="1">
                  <c:v>NCSU</c:v>
                </c:pt>
                <c:pt idx="2">
                  <c:v>Other</c:v>
                </c:pt>
              </c:strCache>
            </c:strRef>
          </c:cat>
          <c:val>
            <c:numRef>
              <c:f>Statistics!$F$4:$F$6</c:f>
              <c:numCache>
                <c:formatCode>General</c:formatCode>
                <c:ptCount val="3"/>
                <c:pt idx="0">
                  <c:v>30</c:v>
                </c:pt>
                <c:pt idx="1">
                  <c:v>55</c:v>
                </c:pt>
                <c:pt idx="2">
                  <c:v>12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lt1"/>
    </a:solidFill>
    <a:ln w="12700" cap="flat" cmpd="sng" algn="ctr">
      <a:solidFill>
        <a:schemeClr val="accent1"/>
      </a:solidFill>
      <a:prstDash val="solid"/>
      <a:miter lim="800000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50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166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660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5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3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50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040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5100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5405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43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198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chemeClr val="accent3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A1AC3-6DD2-419C-9A74-9BF5C35028E9}" type="datetimeFigureOut">
              <a:rPr lang="en-US" smtClean="0"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33118A-FA54-41CA-B00D-6B023B5A6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449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485" r:id="rId1"/>
    <p:sldLayoutId id="2147484486" r:id="rId2"/>
    <p:sldLayoutId id="2147484487" r:id="rId3"/>
    <p:sldLayoutId id="2147484488" r:id="rId4"/>
    <p:sldLayoutId id="2147484489" r:id="rId5"/>
    <p:sldLayoutId id="2147484490" r:id="rId6"/>
    <p:sldLayoutId id="2147484491" r:id="rId7"/>
    <p:sldLayoutId id="2147484492" r:id="rId8"/>
    <p:sldLayoutId id="2147484493" r:id="rId9"/>
    <p:sldLayoutId id="2147484494" r:id="rId10"/>
    <p:sldLayoutId id="21474844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Database Creation and Information Extraction from ETDs</a:t>
            </a:r>
            <a:br>
              <a:rPr lang="en-US" sz="3000" dirty="0"/>
            </a:b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en-US" sz="1600" dirty="0" smtClean="0"/>
              <a:t>Lamont Banks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Joseph Luke</a:t>
            </a:r>
          </a:p>
          <a:p>
            <a:pPr>
              <a:lnSpc>
                <a:spcPct val="100000"/>
              </a:lnSpc>
            </a:pPr>
            <a:r>
              <a:rPr lang="en-US" sz="1600" dirty="0" smtClean="0"/>
              <a:t>Client: </a:t>
            </a:r>
            <a:r>
              <a:rPr lang="en-US" sz="1600" dirty="0" err="1" smtClean="0"/>
              <a:t>Venkat</a:t>
            </a:r>
            <a:r>
              <a:rPr lang="en-US" sz="1600" dirty="0" smtClean="0"/>
              <a:t> </a:t>
            </a:r>
            <a:r>
              <a:rPr lang="en-US" sz="1600" dirty="0" err="1" smtClean="0"/>
              <a:t>Srinivasan</a:t>
            </a:r>
            <a:endParaRPr lang="en-US" sz="1600" dirty="0"/>
          </a:p>
          <a:p>
            <a:pPr>
              <a:lnSpc>
                <a:spcPct val="100000"/>
              </a:lnSpc>
            </a:pPr>
            <a:r>
              <a:rPr lang="en-US" sz="1600" dirty="0" smtClean="0"/>
              <a:t>Virginia Tech, Blacksburg</a:t>
            </a:r>
            <a:r>
              <a:rPr lang="en-US" sz="1600" dirty="0"/>
              <a:t>, </a:t>
            </a:r>
            <a:r>
              <a:rPr lang="en-US" sz="1600" dirty="0" smtClean="0"/>
              <a:t>VA</a:t>
            </a:r>
          </a:p>
          <a:p>
            <a:pPr>
              <a:lnSpc>
                <a:spcPct val="100000"/>
              </a:lnSpc>
            </a:pPr>
            <a:r>
              <a:rPr lang="en-US" sz="1600" dirty="0"/>
              <a:t>CS 4624, Spring 2013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453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Statistics </a:t>
            </a:r>
            <a:r>
              <a:rPr lang="en-US" dirty="0" smtClean="0"/>
              <a:t>(cont’d)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591979"/>
              </p:ext>
            </p:extLst>
          </p:nvPr>
        </p:nvGraphicFramePr>
        <p:xfrm>
          <a:off x="1524000" y="1656053"/>
          <a:ext cx="6248400" cy="42529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1278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Statistics (cont’d)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3790794"/>
              </p:ext>
            </p:extLst>
          </p:nvPr>
        </p:nvGraphicFramePr>
        <p:xfrm>
          <a:off x="952500" y="1524000"/>
          <a:ext cx="756285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303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Statistics (cont’d)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2504988"/>
              </p:ext>
            </p:extLst>
          </p:nvPr>
        </p:nvGraphicFramePr>
        <p:xfrm>
          <a:off x="1143000" y="1524000"/>
          <a:ext cx="7239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78214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More entries</a:t>
            </a:r>
          </a:p>
          <a:p>
            <a:endParaRPr lang="en-US" sz="2400" dirty="0" smtClean="0"/>
          </a:p>
          <a:p>
            <a:r>
              <a:rPr lang="en-US" sz="2400" dirty="0" smtClean="0"/>
              <a:t>Expand database structure</a:t>
            </a:r>
          </a:p>
          <a:p>
            <a:endParaRPr lang="en-US" sz="2400" dirty="0" smtClean="0"/>
          </a:p>
          <a:p>
            <a:r>
              <a:rPr lang="en-US" sz="2400" dirty="0" smtClean="0"/>
              <a:t>Expand XML tags</a:t>
            </a:r>
          </a:p>
          <a:p>
            <a:endParaRPr lang="en-US" sz="2400" dirty="0" smtClean="0"/>
          </a:p>
          <a:p>
            <a:r>
              <a:rPr lang="en-US" sz="2400" dirty="0" smtClean="0"/>
              <a:t>Process using WEKA</a:t>
            </a:r>
          </a:p>
        </p:txBody>
      </p:sp>
    </p:spTree>
    <p:extLst>
      <p:ext uri="{BB962C8B-B14F-4D97-AF65-F5344CB8AC3E}">
        <p14:creationId xmlns:p14="http://schemas.microsoft.com/office/powerpoint/2010/main" val="213255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32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564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514600"/>
            <a:ext cx="8065294" cy="3505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 smtClean="0"/>
              <a:t>Create a database of data extracted from graduate dissertations to be used for determining why students pursue research.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1800" i="1" dirty="0" smtClean="0"/>
              <a:t>CRA – Computing Research Association</a:t>
            </a:r>
          </a:p>
          <a:p>
            <a:pPr marL="0" indent="0">
              <a:buNone/>
            </a:pPr>
            <a:r>
              <a:rPr lang="en-US" sz="1800" i="1" dirty="0" smtClean="0"/>
              <a:t>ETD – Electronic Thesis and Dissertation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8822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3904904" cy="1469460"/>
          </a:xfrm>
        </p:spPr>
        <p:txBody>
          <a:bodyPr/>
          <a:lstStyle/>
          <a:p>
            <a:r>
              <a:rPr lang="en-US" dirty="0" smtClean="0"/>
              <a:t>XML Tags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048000" y="993625"/>
            <a:ext cx="3581400" cy="563231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&lt;?xml version="1.0</a:t>
            </a:r>
            <a:r>
              <a:rPr lang="en-US" sz="1000" dirty="0" smtClean="0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"?&gt;</a:t>
            </a:r>
          </a:p>
          <a:p>
            <a:endParaRPr lang="en-US" sz="1000" dirty="0" smtClean="0">
              <a:solidFill>
                <a:srgbClr val="0070C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Basic Information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&lt;title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research_category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&lt;author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&lt;institution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submission_year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&lt;advisor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Undergraduate Information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undergraduate_institute_name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undergraduate_institute_degree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&lt;!–- Social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num_acknowedgements_colleagues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num_acknowledged_friends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Research funding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&lt;acknowledged_funding_org_1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&lt;acknowledged_funding_org_2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&lt;acknowledged_funding_org_3 /&gt;</a:t>
            </a:r>
          </a:p>
          <a:p>
            <a:endParaRPr lang="en-US" sz="1000" dirty="0" smtClean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Research History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&lt;prior_research_area_1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&lt;prior_research_area_2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Work History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&lt;prior_workplace_1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&lt;prior_workplace_2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&lt;prior_worlplace_3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</a:p>
          <a:p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000" i="1" dirty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&lt;!-- Origins --&gt;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&lt;country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&lt;city /&gt;</a:t>
            </a:r>
          </a:p>
          <a:p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000" dirty="0" err="1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province_state</a:t>
            </a:r>
            <a:r>
              <a:rPr lang="en-US" sz="1000" dirty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dirty="0" smtClean="0">
                <a:solidFill>
                  <a:schemeClr val="accent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/&gt;</a:t>
            </a:r>
            <a:endParaRPr lang="en-US" sz="10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1609" y="3296142"/>
            <a:ext cx="312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solidFill>
                <a:schemeClr val="accent1">
                  <a:lumMod val="50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43225" y="5145860"/>
            <a:ext cx="2829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759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Tagging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ETD Resources</a:t>
            </a:r>
            <a:endParaRPr lang="en-US" dirty="0" smtClean="0"/>
          </a:p>
          <a:p>
            <a:pPr lvl="1"/>
            <a:r>
              <a:rPr lang="en-US" dirty="0" smtClean="0"/>
              <a:t>University repositories</a:t>
            </a:r>
          </a:p>
          <a:p>
            <a:pPr lvl="2"/>
            <a:r>
              <a:rPr lang="en-US" dirty="0" smtClean="0"/>
              <a:t>Virginia Tech</a:t>
            </a:r>
          </a:p>
          <a:p>
            <a:pPr lvl="2"/>
            <a:r>
              <a:rPr lang="en-US" dirty="0" smtClean="0"/>
              <a:t>North Carolina State University</a:t>
            </a:r>
          </a:p>
          <a:p>
            <a:pPr lvl="2"/>
            <a:r>
              <a:rPr lang="en-US" dirty="0" smtClean="0"/>
              <a:t>Wake Forest University, Florida State University, etc.</a:t>
            </a:r>
          </a:p>
          <a:p>
            <a:r>
              <a:rPr lang="en-US" dirty="0" smtClean="0"/>
              <a:t>Manual data extraction</a:t>
            </a:r>
          </a:p>
          <a:p>
            <a:r>
              <a:rPr lang="en-US" dirty="0" smtClean="0"/>
              <a:t>Challenges</a:t>
            </a:r>
          </a:p>
          <a:p>
            <a:pPr lvl="1"/>
            <a:r>
              <a:rPr lang="en-US" dirty="0" smtClean="0"/>
              <a:t>Missing data</a:t>
            </a:r>
          </a:p>
          <a:p>
            <a:pPr lvl="2"/>
            <a:r>
              <a:rPr lang="en-US" dirty="0" smtClean="0"/>
              <a:t>No resume, acknowledgements, biography</a:t>
            </a:r>
          </a:p>
          <a:p>
            <a:pPr lvl="1"/>
            <a:r>
              <a:rPr lang="en-US" dirty="0" smtClean="0"/>
              <a:t>Insufficient information</a:t>
            </a:r>
          </a:p>
        </p:txBody>
      </p:sp>
    </p:spTree>
    <p:extLst>
      <p:ext uri="{BB962C8B-B14F-4D97-AF65-F5344CB8AC3E}">
        <p14:creationId xmlns:p14="http://schemas.microsoft.com/office/powerpoint/2010/main" val="3301925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ETD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Abstract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Biography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Acknowledgements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Resume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86200" y="1524000"/>
            <a:ext cx="4495800" cy="59150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" name="Rectangle 23"/>
          <p:cNvSpPr/>
          <p:nvPr/>
        </p:nvSpPr>
        <p:spPr>
          <a:xfrm>
            <a:off x="4419600" y="1690689"/>
            <a:ext cx="3733800" cy="36671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62600" y="2438400"/>
            <a:ext cx="1524000" cy="33496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5334000" y="3352800"/>
            <a:ext cx="1981200" cy="1524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15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ETD </a:t>
            </a:r>
            <a:r>
              <a:rPr lang="en-US" dirty="0" smtClean="0"/>
              <a:t>Structure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132715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Abstract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Biography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3296571"/>
            <a:ext cx="5838826" cy="20883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Rectangle 5"/>
          <p:cNvSpPr/>
          <p:nvPr/>
        </p:nvSpPr>
        <p:spPr>
          <a:xfrm>
            <a:off x="3429000" y="3867668"/>
            <a:ext cx="2971800" cy="23950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343799" y="4107176"/>
            <a:ext cx="2627602" cy="21769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828800" y="4678272"/>
            <a:ext cx="1981200" cy="23950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57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ETD Structure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3562350" cy="2593975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Abstract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Title Page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Biography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Acknowledgements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Resume (not often)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3800" y="2667000"/>
            <a:ext cx="5219700" cy="267652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5380976" y="3296869"/>
            <a:ext cx="1934224" cy="1884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900488" y="3512569"/>
            <a:ext cx="4976812" cy="106203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55460" y="4677287"/>
            <a:ext cx="1490879" cy="25818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89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Microsoft Access 2013</a:t>
            </a:r>
          </a:p>
          <a:p>
            <a:pPr lvl="1"/>
            <a:r>
              <a:rPr lang="en-US" dirty="0" smtClean="0"/>
              <a:t>Convenience</a:t>
            </a:r>
          </a:p>
          <a:p>
            <a:pPr lvl="1"/>
            <a:r>
              <a:rPr lang="en-US" dirty="0" smtClean="0"/>
              <a:t>Not limited to Access</a:t>
            </a:r>
          </a:p>
          <a:p>
            <a:r>
              <a:rPr lang="en-US" dirty="0" smtClean="0"/>
              <a:t>~100 ETDs currently stored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234" y="3429000"/>
            <a:ext cx="8465532" cy="2670175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1690689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18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(cont’d)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1447800"/>
            <a:ext cx="5341693" cy="49108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4698" y="1819467"/>
            <a:ext cx="6807096" cy="44103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722150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1246</TotalTime>
  <Words>291</Words>
  <Application>Microsoft Office PowerPoint</Application>
  <PresentationFormat>On-screen Show (4:3)</PresentationFormat>
  <Paragraphs>100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Courier New</vt:lpstr>
      <vt:lpstr>Office Theme</vt:lpstr>
      <vt:lpstr>Database Creation and Information Extraction from ETDs </vt:lpstr>
      <vt:lpstr>Project Description</vt:lpstr>
      <vt:lpstr>XML Tags</vt:lpstr>
      <vt:lpstr>Tagging Documents</vt:lpstr>
      <vt:lpstr>General ETD Structure</vt:lpstr>
      <vt:lpstr>General ETD Structure (cont’d)</vt:lpstr>
      <vt:lpstr>General ETD Structure (cont’d)</vt:lpstr>
      <vt:lpstr>Database</vt:lpstr>
      <vt:lpstr>Database (cont’d)</vt:lpstr>
      <vt:lpstr>Database Statistics (cont’d)</vt:lpstr>
      <vt:lpstr>Database Statistics (cont’d)</vt:lpstr>
      <vt:lpstr>Database Statistics (cont’d)</vt:lpstr>
      <vt:lpstr>Future</vt:lpstr>
      <vt:lpstr>Questions?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CRA Data ETDs</dc:title>
  <dc:creator>Joe</dc:creator>
  <cp:lastModifiedBy>Lamont Banks</cp:lastModifiedBy>
  <cp:revision>59</cp:revision>
  <dcterms:created xsi:type="dcterms:W3CDTF">2013-03-25T15:05:23Z</dcterms:created>
  <dcterms:modified xsi:type="dcterms:W3CDTF">2013-05-14T14:32:33Z</dcterms:modified>
</cp:coreProperties>
</file>