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Lst>
  <p:sldSz cx="9144000" cy="5143500" type="screen16x9"/>
  <p:notesSz cx="6858000" cy="9144000"/>
  <p:embeddedFontLst>
    <p:embeddedFont>
      <p:font typeface="Lora" pitchFamily="2" charset="0"/>
      <p:regular r:id="rId31"/>
      <p:bold r:id="rId32"/>
      <p:italic r:id="rId33"/>
      <p:boldItalic r:id="rId34"/>
    </p:embeddedFont>
    <p:embeddedFont>
      <p:font typeface="Titillium Web" panose="000005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486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26267ed651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26267ed651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26267ed651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26267ed651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26267ed651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26267ed651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26267ed651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26267ed651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26267ed651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26267ed651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26267ed651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26267ed651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26267ed651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126267ed651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26267ed651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26267ed651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265d11a7ec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265d11a7ec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265d11a7e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1265d11a7e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265d11a7e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265d11a7e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265d11a7e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1265d11a7e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265d11a7ec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265d11a7ec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265d11a7e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265d11a7e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265d11a7e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265d11a7e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265d11a7e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1265d11a7e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1265d11a7ec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1265d11a7ec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1180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edb30de65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edb30de65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26267ed651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26267ed651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26267ed651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26267ed65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126267ed651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26267ed651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26267ed65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26267ed65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10;"/>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2733000"/>
            <a:ext cx="8628300" cy="2662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8</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Management and Leadership</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grpSp>
        <p:nvGrpSpPr>
          <p:cNvPr id="137" name="Google Shape;137;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8" name="Google Shape;138;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 name="Google Shape;140;p2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Examples of Vision Statements </a:t>
            </a:r>
            <a:endParaRPr sz="4000" b="1" dirty="0">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grpSp>
        <p:nvGrpSpPr>
          <p:cNvPr id="146" name="Google Shape;146;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47" name="Google Shape;147;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 name="Google Shape;149;p23"/>
          <p:cNvSpPr txBox="1">
            <a:spLocks noGrp="1"/>
          </p:cNvSpPr>
          <p:nvPr>
            <p:ph type="title"/>
          </p:nvPr>
        </p:nvSpPr>
        <p:spPr>
          <a:xfrm>
            <a:off x="1048275" y="118700"/>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Planning – Developing A Strategic Plan </a:t>
            </a:r>
            <a:endParaRPr sz="4000" b="1" dirty="0">
              <a:latin typeface="Titillium Web"/>
              <a:ea typeface="Titillium Web"/>
              <a:cs typeface="Titillium Web"/>
              <a:sym typeface="Titillium Web"/>
            </a:endParaRPr>
          </a:p>
        </p:txBody>
      </p:sp>
      <p:sp>
        <p:nvSpPr>
          <p:cNvPr id="150" name="Google Shape;150;p23"/>
          <p:cNvSpPr txBox="1"/>
          <p:nvPr/>
        </p:nvSpPr>
        <p:spPr>
          <a:xfrm>
            <a:off x="468641" y="1745729"/>
            <a:ext cx="73527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Titillium Web"/>
                <a:ea typeface="Titillium Web"/>
                <a:cs typeface="Titillium Web"/>
                <a:sym typeface="Titillium Web"/>
              </a:rPr>
              <a:t>Mission Statement </a:t>
            </a:r>
            <a:endParaRPr sz="1600" b="1"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Outlines the organization's fundamental purposes</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Why does this organization exist?</a:t>
            </a:r>
            <a:endParaRPr sz="1600" dirty="0">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grpSp>
        <p:nvGrpSpPr>
          <p:cNvPr id="155" name="Google Shape;155;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6" name="Google Shape;156;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 name="Google Shape;158;p24"/>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Examples of Mission Statements </a:t>
            </a:r>
            <a:endParaRPr sz="4000" b="1" dirty="0">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grpSp>
        <p:nvGrpSpPr>
          <p:cNvPr id="164" name="Google Shape;164;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5" name="Google Shape;165;p2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 name="Google Shape;167;p25"/>
          <p:cNvSpPr txBox="1">
            <a:spLocks noGrp="1"/>
          </p:cNvSpPr>
          <p:nvPr>
            <p:ph type="title"/>
          </p:nvPr>
        </p:nvSpPr>
        <p:spPr>
          <a:xfrm>
            <a:off x="1183275" y="118700"/>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SWOT – Strengths, Weaknesses, Opportunities, Threats</a:t>
            </a:r>
            <a:endParaRPr sz="4000" b="1" dirty="0">
              <a:latin typeface="Titillium Web"/>
              <a:ea typeface="Titillium Web"/>
              <a:cs typeface="Titillium Web"/>
              <a:sym typeface="Titillium Web"/>
            </a:endParaRPr>
          </a:p>
        </p:txBody>
      </p:sp>
      <p:sp>
        <p:nvSpPr>
          <p:cNvPr id="168" name="Google Shape;168;p25"/>
          <p:cNvSpPr txBox="1"/>
          <p:nvPr/>
        </p:nvSpPr>
        <p:spPr>
          <a:xfrm>
            <a:off x="531591" y="1603143"/>
            <a:ext cx="8183484" cy="289306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Titillium Web"/>
                <a:ea typeface="Titillium Web"/>
                <a:cs typeface="Titillium Web"/>
                <a:sym typeface="Titillium Web"/>
              </a:rPr>
              <a:t>SWOT Analysis</a:t>
            </a:r>
            <a:endParaRPr sz="1600" b="1" dirty="0">
              <a:latin typeface="Titillium Web"/>
              <a:ea typeface="Titillium Web"/>
              <a:cs typeface="Titillium Web"/>
              <a:sym typeface="Titillium Web"/>
            </a:endParaRPr>
          </a:p>
          <a:p>
            <a:pPr marL="0" lvl="0" indent="0" algn="l" rtl="0">
              <a:spcBef>
                <a:spcPts val="0"/>
              </a:spcBef>
              <a:spcAft>
                <a:spcPts val="0"/>
              </a:spcAft>
              <a:buNone/>
            </a:pPr>
            <a:endParaRPr sz="1600" b="1"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An assessment of your organization’s fit with its environment.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Analyze the Strengths, Weaknesses, Opportunities, and Threats of the organization.</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Examination of external factors that could influence the company in either a positive or a negative way. </a:t>
            </a:r>
            <a:endParaRPr sz="1600" dirty="0">
              <a:solidFill>
                <a:srgbClr val="1E1919"/>
              </a:solidFill>
              <a:latin typeface="Titillium Web"/>
              <a:ea typeface="Titillium Web"/>
              <a:cs typeface="Titillium Web"/>
              <a:sym typeface="Titillium Web"/>
            </a:endParaRPr>
          </a:p>
          <a:p>
            <a:pPr marL="457200" lvl="2" indent="-330200">
              <a:buSzPts val="1600"/>
              <a:buFont typeface="Titillium Web"/>
              <a:buChar char="●"/>
            </a:pPr>
            <a:r>
              <a:rPr lang="en" sz="1600" dirty="0">
                <a:solidFill>
                  <a:srgbClr val="1E1919"/>
                </a:solidFill>
                <a:latin typeface="Titillium Web"/>
                <a:ea typeface="Titillium Web"/>
                <a:cs typeface="Titillium Web"/>
                <a:sym typeface="Titillium Web"/>
              </a:rPr>
              <a:t>Including economic conditions, competition, emerging technologies, laws and regulations, and customers’ expectation</a:t>
            </a:r>
          </a:p>
          <a:p>
            <a:pPr marL="457200" lvl="2" indent="-330200">
              <a:buSzPts val="1600"/>
              <a:buFont typeface="Titillium Web"/>
              <a:buChar char="●"/>
            </a:pPr>
            <a:endParaRPr lang="en" sz="1600" dirty="0">
              <a:solidFill>
                <a:srgbClr val="1E1919"/>
              </a:solidFill>
              <a:latin typeface="Titillium Web"/>
              <a:ea typeface="Titillium Web"/>
              <a:cs typeface="Titillium Web"/>
              <a:sym typeface="Titillium Web"/>
            </a:endParaRPr>
          </a:p>
          <a:p>
            <a:pPr marL="457200" lvl="2" indent="-330200">
              <a:buSzPts val="1600"/>
              <a:buFont typeface="Titillium Web"/>
              <a:buChar char="●"/>
            </a:pPr>
            <a:r>
              <a:rPr lang="en" sz="1600" b="1" dirty="0">
                <a:solidFill>
                  <a:srgbClr val="1E1919"/>
                </a:solidFill>
                <a:latin typeface="Titillium Web"/>
                <a:ea typeface="Titillium Web"/>
                <a:cs typeface="Titillium Web"/>
                <a:sym typeface="Titillium Web"/>
              </a:rPr>
              <a:t>Strengths and Weaknesses </a:t>
            </a:r>
            <a:r>
              <a:rPr lang="en" sz="1600" dirty="0">
                <a:solidFill>
                  <a:srgbClr val="1E1919"/>
                </a:solidFill>
                <a:latin typeface="Titillium Web"/>
                <a:ea typeface="Titillium Web"/>
                <a:cs typeface="Titillium Web"/>
                <a:sym typeface="Titillium Web"/>
              </a:rPr>
              <a:t>– focus on the evaluation of the </a:t>
            </a:r>
            <a:r>
              <a:rPr lang="en" sz="1600" b="1" dirty="0">
                <a:solidFill>
                  <a:srgbClr val="1E1919"/>
                </a:solidFill>
                <a:latin typeface="Titillium Web"/>
                <a:ea typeface="Titillium Web"/>
                <a:cs typeface="Titillium Web"/>
                <a:sym typeface="Titillium Web"/>
              </a:rPr>
              <a:t>internal factors </a:t>
            </a:r>
            <a:r>
              <a:rPr lang="en" sz="1600" dirty="0">
                <a:solidFill>
                  <a:srgbClr val="1E1919"/>
                </a:solidFill>
                <a:latin typeface="Titillium Web"/>
                <a:ea typeface="Titillium Web"/>
                <a:cs typeface="Titillium Web"/>
                <a:sym typeface="Titillium Web"/>
              </a:rPr>
              <a:t>of the organization while </a:t>
            </a:r>
            <a:r>
              <a:rPr lang="en" sz="1600" b="1" dirty="0">
                <a:solidFill>
                  <a:srgbClr val="1E1919"/>
                </a:solidFill>
                <a:latin typeface="Titillium Web"/>
                <a:ea typeface="Titillium Web"/>
                <a:cs typeface="Titillium Web"/>
                <a:sym typeface="Titillium Web"/>
              </a:rPr>
              <a:t>Opportunities and Threats </a:t>
            </a:r>
            <a:r>
              <a:rPr lang="en" sz="1600" dirty="0">
                <a:solidFill>
                  <a:srgbClr val="1E1919"/>
                </a:solidFill>
                <a:latin typeface="Titillium Web"/>
                <a:ea typeface="Titillium Web"/>
                <a:cs typeface="Titillium Web"/>
                <a:sym typeface="Titillium Web"/>
              </a:rPr>
              <a:t>examine the </a:t>
            </a:r>
            <a:r>
              <a:rPr lang="en" sz="1600" b="1" dirty="0">
                <a:solidFill>
                  <a:srgbClr val="1E1919"/>
                </a:solidFill>
                <a:latin typeface="Titillium Web"/>
                <a:ea typeface="Titillium Web"/>
                <a:cs typeface="Titillium Web"/>
                <a:sym typeface="Titillium Web"/>
              </a:rPr>
              <a:t>external factors</a:t>
            </a:r>
            <a:r>
              <a:rPr lang="en" sz="1600" dirty="0">
                <a:solidFill>
                  <a:srgbClr val="1E1919"/>
                </a:solidFill>
                <a:latin typeface="Titillium Web"/>
                <a:ea typeface="Titillium Web"/>
                <a:cs typeface="Titillium Web"/>
                <a:sym typeface="Titillium Web"/>
              </a:rPr>
              <a:t>. </a:t>
            </a:r>
            <a:endParaRPr sz="1600" dirty="0">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grpSp>
        <p:nvGrpSpPr>
          <p:cNvPr id="173" name="Google Shape;173;p26">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174" name="Google Shape;174;p2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 name="Google Shape;176;p26"/>
          <p:cNvSpPr txBox="1">
            <a:spLocks noGrp="1"/>
          </p:cNvSpPr>
          <p:nvPr>
            <p:ph type="title"/>
          </p:nvPr>
        </p:nvSpPr>
        <p:spPr>
          <a:xfrm>
            <a:off x="1101975" y="118700"/>
            <a:ext cx="8042100" cy="100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Planning – Setting Goals and Objectives </a:t>
            </a:r>
            <a:endParaRPr sz="4000" b="1" dirty="0">
              <a:latin typeface="Titillium Web"/>
              <a:ea typeface="Titillium Web"/>
              <a:cs typeface="Titillium Web"/>
              <a:sym typeface="Titillium Web"/>
            </a:endParaRPr>
          </a:p>
        </p:txBody>
      </p:sp>
      <p:sp>
        <p:nvSpPr>
          <p:cNvPr id="177" name="Google Shape;177;p26"/>
          <p:cNvSpPr txBox="1"/>
          <p:nvPr/>
        </p:nvSpPr>
        <p:spPr>
          <a:xfrm>
            <a:off x="339291" y="1447100"/>
            <a:ext cx="7352700" cy="3140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Goals</a:t>
            </a:r>
            <a:r>
              <a:rPr lang="en" sz="1600" dirty="0">
                <a:solidFill>
                  <a:srgbClr val="1E1919"/>
                </a:solidFill>
                <a:latin typeface="Titillium Web"/>
                <a:ea typeface="Titillium Web"/>
                <a:cs typeface="Titillium Web"/>
                <a:sym typeface="Titillium Web"/>
              </a:rPr>
              <a:t> are major accomplishments that the company wants to achieve over a long period.</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Objectives</a:t>
            </a:r>
            <a:r>
              <a:rPr lang="en" sz="1600" dirty="0">
                <a:solidFill>
                  <a:srgbClr val="1E1919"/>
                </a:solidFill>
                <a:latin typeface="Titillium Web"/>
                <a:ea typeface="Titillium Web"/>
                <a:cs typeface="Titillium Web"/>
                <a:sym typeface="Titillium Web"/>
              </a:rPr>
              <a:t> are shorter-term performance targets that direct the activities of the organization toward the attainment of a goal.</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They should be SMART Goals.</a:t>
            </a:r>
            <a:endParaRPr sz="1600"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b="1" u="sng" dirty="0">
                <a:solidFill>
                  <a:srgbClr val="1E1919"/>
                </a:solidFill>
                <a:latin typeface="Titillium Web"/>
                <a:ea typeface="Titillium Web"/>
                <a:cs typeface="Titillium Web"/>
                <a:sym typeface="Titillium Web"/>
              </a:rPr>
              <a:t>S</a:t>
            </a:r>
            <a:r>
              <a:rPr lang="en" sz="1600" dirty="0">
                <a:solidFill>
                  <a:srgbClr val="1E1919"/>
                </a:solidFill>
                <a:latin typeface="Titillium Web"/>
                <a:ea typeface="Titillium Web"/>
                <a:cs typeface="Titillium Web"/>
                <a:sym typeface="Titillium Web"/>
              </a:rPr>
              <a:t>pecific, </a:t>
            </a:r>
            <a:r>
              <a:rPr lang="en" sz="1600" b="1" u="sng" dirty="0">
                <a:solidFill>
                  <a:srgbClr val="1E1919"/>
                </a:solidFill>
                <a:latin typeface="Titillium Web"/>
                <a:ea typeface="Titillium Web"/>
                <a:cs typeface="Titillium Web"/>
                <a:sym typeface="Titillium Web"/>
              </a:rPr>
              <a:t>M</a:t>
            </a:r>
            <a:r>
              <a:rPr lang="en" sz="1600" u="sng" dirty="0">
                <a:solidFill>
                  <a:srgbClr val="1E1919"/>
                </a:solidFill>
                <a:latin typeface="Titillium Web"/>
                <a:ea typeface="Titillium Web"/>
                <a:cs typeface="Titillium Web"/>
                <a:sym typeface="Titillium Web"/>
              </a:rPr>
              <a:t>ea</a:t>
            </a:r>
            <a:r>
              <a:rPr lang="en" sz="1600" dirty="0">
                <a:solidFill>
                  <a:srgbClr val="1E1919"/>
                </a:solidFill>
                <a:latin typeface="Titillium Web"/>
                <a:ea typeface="Titillium Web"/>
                <a:cs typeface="Titillium Web"/>
                <a:sym typeface="Titillium Web"/>
              </a:rPr>
              <a:t>surable, </a:t>
            </a:r>
            <a:r>
              <a:rPr lang="en" sz="1600" b="1" u="sng" dirty="0">
                <a:solidFill>
                  <a:srgbClr val="1E1919"/>
                </a:solidFill>
                <a:latin typeface="Titillium Web"/>
                <a:ea typeface="Titillium Web"/>
                <a:cs typeface="Titillium Web"/>
                <a:sym typeface="Titillium Web"/>
              </a:rPr>
              <a:t>A</a:t>
            </a:r>
            <a:r>
              <a:rPr lang="en" sz="1600" dirty="0">
                <a:solidFill>
                  <a:srgbClr val="1E1919"/>
                </a:solidFill>
                <a:latin typeface="Titillium Web"/>
                <a:ea typeface="Titillium Web"/>
                <a:cs typeface="Titillium Web"/>
                <a:sym typeface="Titillium Web"/>
              </a:rPr>
              <a:t>ttainable, </a:t>
            </a:r>
            <a:r>
              <a:rPr lang="en" sz="1600" b="1" u="sng" dirty="0">
                <a:solidFill>
                  <a:srgbClr val="1E1919"/>
                </a:solidFill>
                <a:latin typeface="Titillium Web"/>
                <a:ea typeface="Titillium Web"/>
                <a:cs typeface="Titillium Web"/>
                <a:sym typeface="Titillium Web"/>
              </a:rPr>
              <a:t>R</a:t>
            </a:r>
            <a:r>
              <a:rPr lang="en" sz="1600" dirty="0">
                <a:solidFill>
                  <a:srgbClr val="1E1919"/>
                </a:solidFill>
                <a:latin typeface="Titillium Web"/>
                <a:ea typeface="Titillium Web"/>
                <a:cs typeface="Titillium Web"/>
                <a:sym typeface="Titillium Web"/>
              </a:rPr>
              <a:t>elevant, </a:t>
            </a:r>
            <a:r>
              <a:rPr lang="en" sz="1600" b="1" u="sng" dirty="0">
                <a:solidFill>
                  <a:srgbClr val="1E1919"/>
                </a:solidFill>
                <a:latin typeface="Titillium Web"/>
                <a:ea typeface="Titillium Web"/>
                <a:cs typeface="Titillium Web"/>
                <a:sym typeface="Titillium Web"/>
              </a:rPr>
              <a:t>T</a:t>
            </a:r>
            <a:r>
              <a:rPr lang="en" sz="1600" dirty="0">
                <a:solidFill>
                  <a:srgbClr val="1E1919"/>
                </a:solidFill>
                <a:latin typeface="Titillium Web"/>
                <a:ea typeface="Titillium Web"/>
                <a:cs typeface="Titillium Web"/>
                <a:sym typeface="Titillium Web"/>
              </a:rPr>
              <a:t>ime-bound</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Clearly stated, achievable, and measurable: they should give target dates for the completion of tasks and stipulate who’s responsible for taking necessary actions</a:t>
            </a:r>
            <a:endParaRPr sz="1600" dirty="0">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grpSp>
        <p:nvGrpSpPr>
          <p:cNvPr id="182" name="Google Shape;182;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3" name="Google Shape;183;p2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5" name="Google Shape;185;p2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Goals and Objectives </a:t>
            </a:r>
            <a:endParaRPr sz="4000" b="1" dirty="0">
              <a:latin typeface="Titillium Web"/>
              <a:ea typeface="Titillium Web"/>
              <a:cs typeface="Titillium Web"/>
              <a:sym typeface="Titillium Web"/>
            </a:endParaRPr>
          </a:p>
        </p:txBody>
      </p:sp>
      <p:sp>
        <p:nvSpPr>
          <p:cNvPr id="186" name="Google Shape;186;p27"/>
          <p:cNvSpPr txBox="1"/>
          <p:nvPr/>
        </p:nvSpPr>
        <p:spPr>
          <a:xfrm>
            <a:off x="468641" y="1527556"/>
            <a:ext cx="73527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u="sng" dirty="0">
                <a:latin typeface="Titillium Web"/>
                <a:ea typeface="Titillium Web"/>
                <a:cs typeface="Titillium Web"/>
                <a:sym typeface="Titillium Web"/>
              </a:rPr>
              <a:t>Goals</a:t>
            </a:r>
            <a:r>
              <a:rPr lang="en" sz="1600" dirty="0">
                <a:latin typeface="Titillium Web"/>
                <a:ea typeface="Titillium Web"/>
                <a:cs typeface="Titillium Web"/>
                <a:sym typeface="Titillium Web"/>
              </a:rPr>
              <a:t>: Long Term Accomplishments and Company seeks to achieve</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lvl="2"/>
            <a:r>
              <a:rPr lang="en" sz="1600" dirty="0">
                <a:latin typeface="Titillium Web"/>
                <a:ea typeface="Titillium Web"/>
                <a:cs typeface="Titillium Web"/>
                <a:sym typeface="Titillium Web"/>
              </a:rPr>
              <a:t>             </a:t>
            </a:r>
            <a:r>
              <a:rPr lang="en" sz="1600" u="sng" dirty="0">
                <a:latin typeface="Titillium Web"/>
                <a:ea typeface="Titillium Web"/>
                <a:cs typeface="Titillium Web"/>
                <a:sym typeface="Titillium Web"/>
              </a:rPr>
              <a:t>Example</a:t>
            </a:r>
            <a:r>
              <a:rPr lang="en" sz="1600" dirty="0">
                <a:latin typeface="Titillium Web"/>
                <a:ea typeface="Titillium Web"/>
                <a:cs typeface="Titillium Web"/>
                <a:sym typeface="Titillium Web"/>
              </a:rPr>
              <a:t>: Achieve 10% Return on Sales 1st Five Years </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b="1" dirty="0">
                <a:latin typeface="Titillium Web"/>
                <a:ea typeface="Titillium Web"/>
                <a:cs typeface="Titillium Web"/>
                <a:sym typeface="Titillium Web"/>
              </a:rPr>
              <a:t>Objectives</a:t>
            </a:r>
            <a:r>
              <a:rPr lang="en" sz="1600" dirty="0">
                <a:latin typeface="Titillium Web"/>
                <a:ea typeface="Titillium Web"/>
                <a:cs typeface="Titillium Web"/>
                <a:sym typeface="Titillium Web"/>
              </a:rPr>
              <a:t>: Short Term Performance Targets in Pursuit of Goals </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dirty="0">
                <a:latin typeface="Titillium Web"/>
                <a:ea typeface="Titillium Web"/>
                <a:cs typeface="Titillium Web"/>
                <a:sym typeface="Titillium Web"/>
              </a:rPr>
              <a:t>             </a:t>
            </a:r>
            <a:r>
              <a:rPr lang="en" sz="1600" u="sng" dirty="0">
                <a:latin typeface="Titillium Web"/>
                <a:ea typeface="Titillium Web"/>
                <a:cs typeface="Titillium Web"/>
                <a:sym typeface="Titillium Web"/>
              </a:rPr>
              <a:t>Example</a:t>
            </a:r>
            <a:r>
              <a:rPr lang="en" sz="1600" dirty="0">
                <a:latin typeface="Titillium Web"/>
                <a:ea typeface="Titillium Web"/>
                <a:cs typeface="Titillium Web"/>
                <a:sym typeface="Titillium Web"/>
              </a:rPr>
              <a:t>: Year 1 Sales of $200,00 and profit of $20,000</a:t>
            </a:r>
            <a:endParaRPr sz="1600" dirty="0">
              <a:latin typeface="Titillium Web"/>
              <a:ea typeface="Titillium Web"/>
              <a:cs typeface="Titillium Web"/>
              <a:sym typeface="Titillium We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pSp>
        <p:nvGrpSpPr>
          <p:cNvPr id="191" name="Google Shape;191;p2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2" name="Google Shape;192;p2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2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Tactical and Operational Plans</a:t>
            </a:r>
            <a:endParaRPr sz="4000" b="1" dirty="0">
              <a:latin typeface="Titillium Web"/>
              <a:ea typeface="Titillium Web"/>
              <a:cs typeface="Titillium Web"/>
              <a:sym typeface="Titillium Web"/>
            </a:endParaRPr>
          </a:p>
        </p:txBody>
      </p:sp>
      <p:sp>
        <p:nvSpPr>
          <p:cNvPr id="195" name="Google Shape;195;p28"/>
          <p:cNvSpPr txBox="1"/>
          <p:nvPr/>
        </p:nvSpPr>
        <p:spPr>
          <a:xfrm>
            <a:off x="553977" y="1600123"/>
            <a:ext cx="73503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latin typeface="Titillium Web"/>
                <a:ea typeface="Titillium Web"/>
                <a:cs typeface="Titillium Web"/>
                <a:sym typeface="Titillium Web"/>
              </a:rPr>
              <a:t>Tactical Plans: </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Shorter Components of the Overall Plan</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5 One Year Tactical Plans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Operational Plans: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Short Duration –1-2 Months Typically</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Very Detailed Action Steps </a:t>
            </a:r>
            <a:endParaRPr sz="1600" dirty="0">
              <a:solidFill>
                <a:srgbClr val="1E1919"/>
              </a:solidFill>
              <a:latin typeface="Titillium Web"/>
              <a:ea typeface="Titillium Web"/>
              <a:cs typeface="Titillium Web"/>
              <a:sym typeface="Titillium We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grpSp>
        <p:nvGrpSpPr>
          <p:cNvPr id="200" name="Google Shape;200;p2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1" name="Google Shape;201;p2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 name="Google Shape;203;p2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What If The Plan Doesn’t Work?</a:t>
            </a:r>
            <a:endParaRPr sz="4000" b="1" dirty="0">
              <a:latin typeface="Titillium Web"/>
              <a:ea typeface="Titillium Web"/>
              <a:cs typeface="Titillium Web"/>
              <a:sym typeface="Titillium Web"/>
            </a:endParaRPr>
          </a:p>
        </p:txBody>
      </p:sp>
      <p:sp>
        <p:nvSpPr>
          <p:cNvPr id="204" name="Google Shape;204;p29"/>
          <p:cNvSpPr txBox="1"/>
          <p:nvPr/>
        </p:nvSpPr>
        <p:spPr>
          <a:xfrm>
            <a:off x="468641" y="1494300"/>
            <a:ext cx="7350300" cy="21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Guess what? </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Even with great planning, things don’t always turn out the way they’re supposed to.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Perhaps your plans were flawed.</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Maybe something in the business environment shifted unexpectedly.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Successful managers anticipate and plan for the unexpected.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Dealing with uncertainty requires contingency planning and crisis management</a:t>
            </a:r>
            <a:endParaRPr sz="1600" dirty="0">
              <a:latin typeface="Titillium Web"/>
              <a:ea typeface="Titillium Web"/>
              <a:cs typeface="Titillium Web"/>
              <a:sym typeface="Titillium We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grpSp>
        <p:nvGrpSpPr>
          <p:cNvPr id="209" name="Google Shape;209;p3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10" name="Google Shape;210;p3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2" name="Google Shape;212;p30"/>
          <p:cNvSpPr txBox="1">
            <a:spLocks noGrp="1"/>
          </p:cNvSpPr>
          <p:nvPr>
            <p:ph type="title"/>
          </p:nvPr>
        </p:nvSpPr>
        <p:spPr>
          <a:xfrm>
            <a:off x="1048275" y="339425"/>
            <a:ext cx="8095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Problem Solving and Decision Making </a:t>
            </a:r>
            <a:endParaRPr sz="4000" b="1" dirty="0">
              <a:latin typeface="Titillium Web"/>
              <a:ea typeface="Titillium Web"/>
              <a:cs typeface="Titillium Web"/>
              <a:sym typeface="Titillium Web"/>
            </a:endParaRPr>
          </a:p>
        </p:txBody>
      </p:sp>
      <p:pic>
        <p:nvPicPr>
          <p:cNvPr id="213" name="Google Shape;213;p30" descr="A list of the problem solving and decision making process. From 1 to 6 the steps are: 1) Identify the problem you want to work on. 2) Gather relevant data. 3) Clarify the problem. 4) Generate possible solutions. 5) Select the best option. 6) Implement your decision and monitor your choice. "/>
          <p:cNvPicPr preferRelativeResize="0"/>
          <p:nvPr/>
        </p:nvPicPr>
        <p:blipFill>
          <a:blip r:embed="rId3">
            <a:alphaModFix/>
          </a:blip>
          <a:stretch>
            <a:fillRect/>
          </a:stretch>
        </p:blipFill>
        <p:spPr>
          <a:xfrm>
            <a:off x="3305325" y="1123325"/>
            <a:ext cx="3088319" cy="38897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pSp>
        <p:nvGrpSpPr>
          <p:cNvPr id="218" name="Google Shape;218;p3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19" name="Google Shape;219;p3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 name="Google Shape;221;p31"/>
          <p:cNvSpPr txBox="1">
            <a:spLocks noGrp="1"/>
          </p:cNvSpPr>
          <p:nvPr>
            <p:ph type="title"/>
          </p:nvPr>
        </p:nvSpPr>
        <p:spPr>
          <a:xfrm>
            <a:off x="1212600" y="118700"/>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Contingency Planning &amp; Crisis Management</a:t>
            </a:r>
            <a:endParaRPr sz="4000" b="1" dirty="0">
              <a:latin typeface="Titillium Web"/>
              <a:ea typeface="Titillium Web"/>
              <a:cs typeface="Titillium Web"/>
              <a:sym typeface="Titillium Web"/>
            </a:endParaRPr>
          </a:p>
        </p:txBody>
      </p:sp>
      <p:sp>
        <p:nvSpPr>
          <p:cNvPr id="222" name="Google Shape;222;p31"/>
          <p:cNvSpPr txBox="1"/>
          <p:nvPr/>
        </p:nvSpPr>
        <p:spPr>
          <a:xfrm>
            <a:off x="465198" y="1573864"/>
            <a:ext cx="73503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Managers identify those aspects of the business that are most likely to be adversely affected by change and then plan and practice accordingly.</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Contingency Planning</a:t>
            </a:r>
            <a:endParaRPr sz="1600" b="1" u="sng"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Develop alternative courses of action in case an anticipated change does occur. Also, known as a Backup or fallback plan.</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Crisis Management</a:t>
            </a:r>
            <a:endParaRPr sz="1600" b="1" u="sng"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How do you deal with emergencies Public Relations communications with employees, press, government and general public</a:t>
            </a:r>
            <a:endParaRPr sz="1600" dirty="0">
              <a:latin typeface="Titillium Web"/>
              <a:ea typeface="Titillium Web"/>
              <a:cs typeface="Titillium Web"/>
              <a:sym typeface="Titillium We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419179" y="1344060"/>
            <a:ext cx="8413121" cy="31443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20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Identify and apply the four interrelated functions of management: planning, organizing, leading, and controlling.</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Understand the process by which a company develops and implements a strategic plan.</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Explain how managers direct others and motivate them to achieve company goals.</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Describe the process by which a manager monitors operations and assesses performance.</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Explain what benchmarking is and its importance for managing organizations.</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Describe the skills needed to be a successful manager </a:t>
            </a:r>
            <a:endParaRPr sz="1600" dirty="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grpSp>
        <p:nvGrpSpPr>
          <p:cNvPr id="227" name="Google Shape;227;p3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28" name="Google Shape;228;p3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 name="Google Shape;230;p3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Leading </a:t>
            </a:r>
            <a:endParaRPr sz="4000" b="1" dirty="0">
              <a:latin typeface="Titillium Web"/>
              <a:ea typeface="Titillium Web"/>
              <a:cs typeface="Titillium Web"/>
              <a:sym typeface="Titillium Web"/>
            </a:endParaRPr>
          </a:p>
        </p:txBody>
      </p:sp>
      <p:sp>
        <p:nvSpPr>
          <p:cNvPr id="231" name="Google Shape;231;p32"/>
          <p:cNvSpPr txBox="1"/>
          <p:nvPr/>
        </p:nvSpPr>
        <p:spPr>
          <a:xfrm>
            <a:off x="468641" y="1476100"/>
            <a:ext cx="7350300" cy="252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Leaders must:</a:t>
            </a:r>
            <a:endParaRPr sz="1600" b="1" dirty="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Communicate a vision and rally others around that vision.</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Establish corporate values.</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Promote corporate ethics.</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Embrace change.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Stress accountability and responsibility</a:t>
            </a:r>
            <a:endParaRPr sz="1600" dirty="0">
              <a:latin typeface="Titillium Web"/>
              <a:ea typeface="Titillium Web"/>
              <a:cs typeface="Titillium Web"/>
              <a:sym typeface="Titillium We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36" name="Google Shape;236;p3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37" name="Google Shape;237;p3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 name="Google Shape;239;p3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Leading </a:t>
            </a:r>
            <a:endParaRPr sz="4000" b="1" dirty="0">
              <a:latin typeface="Titillium Web"/>
              <a:ea typeface="Titillium Web"/>
              <a:cs typeface="Titillium Web"/>
              <a:sym typeface="Titillium Web"/>
            </a:endParaRPr>
          </a:p>
        </p:txBody>
      </p:sp>
      <p:sp>
        <p:nvSpPr>
          <p:cNvPr id="240" name="Google Shape;240;p33"/>
          <p:cNvSpPr txBox="1"/>
          <p:nvPr/>
        </p:nvSpPr>
        <p:spPr>
          <a:xfrm>
            <a:off x="468641" y="1518116"/>
            <a:ext cx="7350300" cy="2647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b="1" dirty="0">
                <a:solidFill>
                  <a:srgbClr val="1E1919"/>
                </a:solidFill>
                <a:latin typeface="Titillium Web"/>
                <a:ea typeface="Titillium Web"/>
                <a:cs typeface="Titillium Web"/>
                <a:sym typeface="Titillium Web"/>
              </a:rPr>
              <a:t>What do followers want from a Leader?</a:t>
            </a:r>
            <a:endParaRPr sz="1600" b="1"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Respect</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Acknowledgement/ recognition</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Purpose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Ability to do their best</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Know they are safe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One that cares</a:t>
            </a:r>
            <a:endParaRPr sz="1600" dirty="0">
              <a:latin typeface="Titillium Web"/>
              <a:ea typeface="Titillium Web"/>
              <a:cs typeface="Titillium Web"/>
              <a:sym typeface="Titillium We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grpSp>
        <p:nvGrpSpPr>
          <p:cNvPr id="245" name="Google Shape;245;p3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46" name="Google Shape;246;p3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8" name="Google Shape;248;p34"/>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Leadership Styles </a:t>
            </a:r>
            <a:endParaRPr sz="4000" b="1" dirty="0">
              <a:latin typeface="Titillium Web"/>
              <a:ea typeface="Titillium Web"/>
              <a:cs typeface="Titillium Web"/>
              <a:sym typeface="Titillium Web"/>
            </a:endParaRPr>
          </a:p>
        </p:txBody>
      </p:sp>
      <p:sp>
        <p:nvSpPr>
          <p:cNvPr id="249" name="Google Shape;249;p34"/>
          <p:cNvSpPr txBox="1"/>
          <p:nvPr/>
        </p:nvSpPr>
        <p:spPr>
          <a:xfrm>
            <a:off x="461599" y="1344050"/>
            <a:ext cx="8213759" cy="363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Over time, every manager refines his or her own </a:t>
            </a:r>
            <a:r>
              <a:rPr lang="en" sz="1600" b="1" dirty="0">
                <a:solidFill>
                  <a:srgbClr val="1E1919"/>
                </a:solidFill>
                <a:latin typeface="Titillium Web"/>
                <a:ea typeface="Titillium Web"/>
                <a:cs typeface="Titillium Web"/>
                <a:sym typeface="Titillium Web"/>
              </a:rPr>
              <a:t>leadership style</a:t>
            </a:r>
            <a:r>
              <a:rPr lang="en" sz="1600" dirty="0">
                <a:solidFill>
                  <a:srgbClr val="1E1919"/>
                </a:solidFill>
                <a:latin typeface="Titillium Web"/>
                <a:ea typeface="Titillium Web"/>
                <a:cs typeface="Titillium Web"/>
                <a:sym typeface="Titillium Web"/>
              </a:rPr>
              <a:t>, or way of interacting with and influencing others.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An </a:t>
            </a:r>
            <a:r>
              <a:rPr lang="en" sz="1600" b="1" dirty="0">
                <a:solidFill>
                  <a:srgbClr val="1E1919"/>
                </a:solidFill>
                <a:latin typeface="Titillium Web"/>
                <a:ea typeface="Titillium Web"/>
                <a:cs typeface="Titillium Web"/>
                <a:sym typeface="Titillium Web"/>
              </a:rPr>
              <a:t>autocratic</a:t>
            </a:r>
            <a:r>
              <a:rPr lang="en" sz="1600" dirty="0">
                <a:solidFill>
                  <a:srgbClr val="1E1919"/>
                </a:solidFill>
                <a:latin typeface="Titillium Web"/>
                <a:ea typeface="Titillium Web"/>
                <a:cs typeface="Titillium Web"/>
                <a:sym typeface="Titillium Web"/>
              </a:rPr>
              <a:t> manager tends to make decisions without input and expects subordinates to follow instructions.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Managers who prefer a </a:t>
            </a:r>
            <a:r>
              <a:rPr lang="en" sz="1600" b="1" dirty="0">
                <a:solidFill>
                  <a:srgbClr val="1E1919"/>
                </a:solidFill>
                <a:latin typeface="Titillium Web"/>
                <a:ea typeface="Titillium Web"/>
                <a:cs typeface="Titillium Web"/>
                <a:sym typeface="Titillium Web"/>
              </a:rPr>
              <a:t>democratic (also known as participative</a:t>
            </a:r>
            <a:r>
              <a:rPr lang="en" sz="1600" dirty="0">
                <a:solidFill>
                  <a:srgbClr val="1E1919"/>
                </a:solidFill>
                <a:latin typeface="Titillium Web"/>
                <a:ea typeface="Titillium Web"/>
                <a:cs typeface="Titillium Web"/>
                <a:sym typeface="Titillium Web"/>
              </a:rPr>
              <a:t>) style seek input into decisions.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free rein</a:t>
            </a:r>
            <a:r>
              <a:rPr lang="en" sz="1600" dirty="0">
                <a:solidFill>
                  <a:srgbClr val="1E1919"/>
                </a:solidFill>
                <a:latin typeface="Titillium Web"/>
                <a:ea typeface="Titillium Web"/>
                <a:cs typeface="Titillium Web"/>
                <a:sym typeface="Titillium Web"/>
              </a:rPr>
              <a:t> manager provides no more guidance than necessary and lets subordinates make decisions and solve problems.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Transactional</a:t>
            </a:r>
            <a:r>
              <a:rPr lang="en" sz="1600" dirty="0">
                <a:solidFill>
                  <a:srgbClr val="1E1919"/>
                </a:solidFill>
                <a:latin typeface="Titillium Web"/>
                <a:ea typeface="Titillium Web"/>
                <a:cs typeface="Titillium Web"/>
                <a:sym typeface="Titillium Web"/>
              </a:rPr>
              <a:t> style managers exercise authority according to their rank in the organization, let subordinates know what’s expected of them, and step in when mistakes are made.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Transformational</a:t>
            </a:r>
            <a:r>
              <a:rPr lang="en" sz="1600" dirty="0">
                <a:solidFill>
                  <a:srgbClr val="1E1919"/>
                </a:solidFill>
                <a:latin typeface="Titillium Web"/>
                <a:ea typeface="Titillium Web"/>
                <a:cs typeface="Titillium Web"/>
                <a:sym typeface="Titillium Web"/>
              </a:rPr>
              <a:t> style managers mentor and develop subordinates and motivate them to achieve organizational goals</a:t>
            </a:r>
            <a:endParaRPr sz="1600" dirty="0">
              <a:latin typeface="Titillium Web"/>
              <a:ea typeface="Titillium Web"/>
              <a:cs typeface="Titillium Web"/>
              <a:sym typeface="Titillium We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grpSp>
        <p:nvGrpSpPr>
          <p:cNvPr id="254" name="Google Shape;254;p3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55" name="Google Shape;255;p3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7" name="Google Shape;257;p3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Controlling</a:t>
            </a:r>
            <a:endParaRPr sz="4000" b="1" dirty="0">
              <a:latin typeface="Titillium Web"/>
              <a:ea typeface="Titillium Web"/>
              <a:cs typeface="Titillium Web"/>
              <a:sym typeface="Titillium Web"/>
            </a:endParaRPr>
          </a:p>
        </p:txBody>
      </p:sp>
      <p:pic>
        <p:nvPicPr>
          <p:cNvPr id="258" name="Google Shape;258;p35" descr=" A list of the Control Process. From 1 to 5 the steps are: 1) Set the standard by which the performance will be measured. 2) Measure performance. 3) Compare actual performance with the standard and identify any deviations from the standard. 4) Determine the reasons for the deviation. 5) Take corrective action if needed."/>
          <p:cNvPicPr preferRelativeResize="0"/>
          <p:nvPr/>
        </p:nvPicPr>
        <p:blipFill>
          <a:blip r:embed="rId3">
            <a:alphaModFix/>
          </a:blip>
          <a:stretch>
            <a:fillRect/>
          </a:stretch>
        </p:blipFill>
        <p:spPr>
          <a:xfrm>
            <a:off x="2107200" y="1123321"/>
            <a:ext cx="4443075" cy="358604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grpSp>
        <p:nvGrpSpPr>
          <p:cNvPr id="263" name="Google Shape;263;p3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64" name="Google Shape;264;p3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6" name="Google Shape;266;p3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Benchmarking</a:t>
            </a:r>
            <a:endParaRPr sz="4000" b="1" dirty="0">
              <a:latin typeface="Titillium Web"/>
              <a:ea typeface="Titillium Web"/>
              <a:cs typeface="Titillium Web"/>
              <a:sym typeface="Titillium Web"/>
            </a:endParaRPr>
          </a:p>
        </p:txBody>
      </p:sp>
      <p:sp>
        <p:nvSpPr>
          <p:cNvPr id="267" name="Google Shape;267;p36"/>
          <p:cNvSpPr txBox="1"/>
          <p:nvPr/>
        </p:nvSpPr>
        <p:spPr>
          <a:xfrm>
            <a:off x="468640" y="1508991"/>
            <a:ext cx="8252737"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How are we doing? How do we know? </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Benchmarking involves comparisons to other organizations’ practices and processes with the objective of learning and improvement in both efficiency and effectiveness.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Compare to competition or other industry likes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May evaluate similar companies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Collaborate with others ... Why?</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Exchange Ideas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Improve Efficiency</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Maybe Lower Co</a:t>
            </a:r>
            <a:endParaRPr sz="1600" b="1" dirty="0">
              <a:latin typeface="Titillium Web"/>
              <a:ea typeface="Titillium Web"/>
              <a:cs typeface="Titillium Web"/>
              <a:sym typeface="Titillium We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grpSp>
        <p:nvGrpSpPr>
          <p:cNvPr id="272" name="Google Shape;272;p37">
            <a:extLst>
              <a:ext uri="{C183D7F6-B498-43B3-948B-1728B52AA6E4}">
                <adec:decorative xmlns:adec="http://schemas.microsoft.com/office/drawing/2017/decorative" val="1"/>
              </a:ext>
            </a:extLst>
          </p:cNvPr>
          <p:cNvGrpSpPr/>
          <p:nvPr/>
        </p:nvGrpSpPr>
        <p:grpSpPr>
          <a:xfrm rot="5400000">
            <a:off x="-18890" y="192136"/>
            <a:ext cx="1090246" cy="705966"/>
            <a:chOff x="3341100" y="508125"/>
            <a:chExt cx="2691300" cy="2063625"/>
          </a:xfrm>
        </p:grpSpPr>
        <p:sp>
          <p:nvSpPr>
            <p:cNvPr id="273" name="Google Shape;273;p3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5" name="Google Shape;275;p37"/>
          <p:cNvSpPr txBox="1">
            <a:spLocks noGrp="1"/>
          </p:cNvSpPr>
          <p:nvPr>
            <p:ph type="title"/>
          </p:nvPr>
        </p:nvSpPr>
        <p:spPr>
          <a:xfrm>
            <a:off x="1058725" y="15317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Management Skills</a:t>
            </a:r>
            <a:endParaRPr sz="4000" b="1" dirty="0">
              <a:latin typeface="Titillium Web"/>
              <a:ea typeface="Titillium Web"/>
              <a:cs typeface="Titillium Web"/>
              <a:sym typeface="Titillium Web"/>
            </a:endParaRPr>
          </a:p>
        </p:txBody>
      </p:sp>
      <p:sp>
        <p:nvSpPr>
          <p:cNvPr id="276" name="Google Shape;276;p37"/>
          <p:cNvSpPr txBox="1"/>
          <p:nvPr/>
        </p:nvSpPr>
        <p:spPr>
          <a:xfrm>
            <a:off x="399685" y="1090242"/>
            <a:ext cx="8310409" cy="3688672"/>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dirty="0">
                <a:solidFill>
                  <a:srgbClr val="1E1919"/>
                </a:solidFill>
                <a:latin typeface="Titillium Web"/>
                <a:ea typeface="Titillium Web"/>
                <a:cs typeface="Titillium Web"/>
                <a:sym typeface="Titillium Web"/>
              </a:rPr>
              <a:t>Management Skills Needed for Success</a:t>
            </a:r>
            <a:endParaRPr sz="1600" b="1"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700" dirty="0">
                <a:solidFill>
                  <a:srgbClr val="1E1919"/>
                </a:solidFill>
                <a:latin typeface="Titillium Web"/>
                <a:ea typeface="Titillium Web"/>
                <a:cs typeface="Titillium Web"/>
                <a:sym typeface="Titillium Web"/>
              </a:rPr>
              <a:t>Technical</a:t>
            </a:r>
            <a:r>
              <a:rPr lang="en" sz="1600" dirty="0">
                <a:solidFill>
                  <a:srgbClr val="1E1919"/>
                </a:solidFill>
                <a:latin typeface="Titillium Web"/>
                <a:ea typeface="Titillium Web"/>
                <a:cs typeface="Titillium Web"/>
                <a:sym typeface="Titillium Web"/>
              </a:rPr>
              <a:t> </a:t>
            </a:r>
            <a:endParaRPr sz="16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Ones you need to perform specific tasks (e.g. Accounting, Marketing)</a:t>
            </a:r>
            <a:endParaRPr sz="1600" dirty="0">
              <a:solidFill>
                <a:srgbClr val="1E1919"/>
              </a:solidFill>
              <a:latin typeface="Titillium Web"/>
              <a:ea typeface="Titillium Web"/>
              <a:cs typeface="Titillium Web"/>
              <a:sym typeface="Titillium Web"/>
            </a:endParaRPr>
          </a:p>
          <a:p>
            <a:pPr marL="457200" lvl="0" indent="-336550" algn="l" rtl="0">
              <a:lnSpc>
                <a:spcPct val="115000"/>
              </a:lnSpc>
              <a:spcBef>
                <a:spcPts val="0"/>
              </a:spcBef>
              <a:spcAft>
                <a:spcPts val="0"/>
              </a:spcAft>
              <a:buClr>
                <a:srgbClr val="1E1919"/>
              </a:buClr>
              <a:buSzPts val="1700"/>
              <a:buFont typeface="Titillium Web"/>
              <a:buChar char="●"/>
            </a:pPr>
            <a:r>
              <a:rPr lang="en" sz="1700" dirty="0">
                <a:solidFill>
                  <a:srgbClr val="1E1919"/>
                </a:solidFill>
                <a:latin typeface="Titillium Web"/>
                <a:ea typeface="Titillium Web"/>
                <a:cs typeface="Titillium Web"/>
                <a:sym typeface="Titillium Web"/>
              </a:rPr>
              <a:t>Interpersonal</a:t>
            </a:r>
            <a:endParaRPr sz="17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Relational skills-the ability to get along with and motivate other people</a:t>
            </a:r>
            <a:endParaRPr sz="1600" dirty="0">
              <a:solidFill>
                <a:srgbClr val="1E1919"/>
              </a:solidFill>
              <a:latin typeface="Titillium Web"/>
              <a:ea typeface="Titillium Web"/>
              <a:cs typeface="Titillium Web"/>
              <a:sym typeface="Titillium Web"/>
            </a:endParaRPr>
          </a:p>
          <a:p>
            <a:pPr marL="457200" lvl="0" indent="-336550" algn="l" rtl="0">
              <a:lnSpc>
                <a:spcPct val="115000"/>
              </a:lnSpc>
              <a:spcBef>
                <a:spcPts val="0"/>
              </a:spcBef>
              <a:spcAft>
                <a:spcPts val="0"/>
              </a:spcAft>
              <a:buClr>
                <a:srgbClr val="1E1919"/>
              </a:buClr>
              <a:buSzPts val="1700"/>
              <a:buFont typeface="Titillium Web"/>
              <a:buChar char="●"/>
            </a:pPr>
            <a:r>
              <a:rPr lang="en" sz="1700" dirty="0">
                <a:solidFill>
                  <a:srgbClr val="1E1919"/>
                </a:solidFill>
                <a:latin typeface="Titillium Web"/>
                <a:ea typeface="Titillium Web"/>
                <a:cs typeface="Titillium Web"/>
                <a:sym typeface="Titillium Web"/>
              </a:rPr>
              <a:t>Conceptual</a:t>
            </a:r>
            <a:endParaRPr sz="17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Ability to reason abstractly and analyze complex situations</a:t>
            </a:r>
            <a:endParaRPr sz="1600" dirty="0">
              <a:solidFill>
                <a:srgbClr val="1E1919"/>
              </a:solidFill>
              <a:latin typeface="Titillium Web"/>
              <a:ea typeface="Titillium Web"/>
              <a:cs typeface="Titillium Web"/>
              <a:sym typeface="Titillium Web"/>
            </a:endParaRPr>
          </a:p>
          <a:p>
            <a:pPr marL="457200" lvl="0" indent="-336550" algn="l" rtl="0">
              <a:lnSpc>
                <a:spcPct val="115000"/>
              </a:lnSpc>
              <a:spcBef>
                <a:spcPts val="0"/>
              </a:spcBef>
              <a:spcAft>
                <a:spcPts val="0"/>
              </a:spcAft>
              <a:buClr>
                <a:srgbClr val="1E1919"/>
              </a:buClr>
              <a:buSzPts val="1700"/>
              <a:buFont typeface="Titillium Web"/>
              <a:buChar char="●"/>
            </a:pPr>
            <a:r>
              <a:rPr lang="en" sz="1700" dirty="0">
                <a:solidFill>
                  <a:srgbClr val="1E1919"/>
                </a:solidFill>
                <a:latin typeface="Titillium Web"/>
                <a:ea typeface="Titillium Web"/>
                <a:cs typeface="Titillium Web"/>
                <a:sym typeface="Titillium Web"/>
              </a:rPr>
              <a:t>Communication</a:t>
            </a:r>
            <a:endParaRPr sz="17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Ability to communicate, both orally and in writing</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700" dirty="0">
                <a:solidFill>
                  <a:srgbClr val="1E1919"/>
                </a:solidFill>
                <a:latin typeface="Titillium Web"/>
                <a:ea typeface="Titillium Web"/>
                <a:cs typeface="Titillium Web"/>
                <a:sym typeface="Titillium Web"/>
              </a:rPr>
              <a:t>Time</a:t>
            </a:r>
            <a:r>
              <a:rPr lang="en" sz="1600" dirty="0">
                <a:solidFill>
                  <a:srgbClr val="1E1919"/>
                </a:solidFill>
                <a:latin typeface="Titillium Web"/>
                <a:ea typeface="Titillium Web"/>
                <a:cs typeface="Titillium Web"/>
                <a:sym typeface="Titillium Web"/>
              </a:rPr>
              <a:t> </a:t>
            </a:r>
            <a:r>
              <a:rPr lang="en" sz="1700" dirty="0">
                <a:solidFill>
                  <a:srgbClr val="1E1919"/>
                </a:solidFill>
                <a:latin typeface="Titillium Web"/>
                <a:ea typeface="Titillium Web"/>
                <a:cs typeface="Titillium Web"/>
                <a:sym typeface="Titillium Web"/>
              </a:rPr>
              <a:t>Management</a:t>
            </a:r>
            <a:endParaRPr sz="17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700" dirty="0">
                <a:solidFill>
                  <a:srgbClr val="1E1919"/>
                </a:solidFill>
                <a:latin typeface="Titillium Web"/>
                <a:ea typeface="Titillium Web"/>
                <a:cs typeface="Titillium Web"/>
                <a:sym typeface="Titillium Web"/>
              </a:rPr>
              <a:t>Decision</a:t>
            </a:r>
            <a:r>
              <a:rPr lang="en" sz="1600" dirty="0">
                <a:solidFill>
                  <a:srgbClr val="1E1919"/>
                </a:solidFill>
                <a:latin typeface="Titillium Web"/>
                <a:ea typeface="Titillium Web"/>
                <a:cs typeface="Titillium Web"/>
                <a:sym typeface="Titillium Web"/>
              </a:rPr>
              <a:t> </a:t>
            </a:r>
            <a:r>
              <a:rPr lang="en" sz="1700" dirty="0">
                <a:solidFill>
                  <a:srgbClr val="1E1919"/>
                </a:solidFill>
                <a:latin typeface="Titillium Web"/>
                <a:ea typeface="Titillium Web"/>
                <a:cs typeface="Titillium Web"/>
                <a:sym typeface="Titillium Web"/>
              </a:rPr>
              <a:t>Making</a:t>
            </a:r>
            <a:endParaRPr sz="1700" dirty="0">
              <a:solidFill>
                <a:srgbClr val="1E1919"/>
              </a:solidFill>
              <a:latin typeface="Titillium Web"/>
              <a:ea typeface="Titillium Web"/>
              <a:cs typeface="Titillium Web"/>
              <a:sym typeface="Titillium Web"/>
            </a:endParaRPr>
          </a:p>
          <a:p>
            <a:pPr marL="914400" lvl="1"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Ability to define a problem, analyze possible solutions, and select the best outcome</a:t>
            </a:r>
            <a:endParaRPr sz="1600" dirty="0">
              <a:latin typeface="Titillium Web"/>
              <a:ea typeface="Titillium Web"/>
              <a:cs typeface="Titillium Web"/>
              <a:sym typeface="Titillium We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290"/>
        <p:cNvGrpSpPr/>
        <p:nvPr/>
      </p:nvGrpSpPr>
      <p:grpSpPr>
        <a:xfrm>
          <a:off x="0" y="0"/>
          <a:ext cx="0" cy="0"/>
          <a:chOff x="0" y="0"/>
          <a:chExt cx="0" cy="0"/>
        </a:xfrm>
      </p:grpSpPr>
      <p:sp>
        <p:nvSpPr>
          <p:cNvPr id="291" name="Google Shape;291;p39"/>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292" name="Google Shape;292;p39"/>
          <p:cNvSpPr txBox="1">
            <a:spLocks noGrp="1"/>
          </p:cNvSpPr>
          <p:nvPr>
            <p:ph type="body" idx="1"/>
          </p:nvPr>
        </p:nvSpPr>
        <p:spPr>
          <a:xfrm>
            <a:off x="245889" y="1344060"/>
            <a:ext cx="8586411" cy="35820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40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Management must include both efficiency (accomplishing goals using the fewest resources possible) and effectiveness(accomplishing goals as accurately as possible).</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The management process has four functions: planning, organizing, leading, and controlling.</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Planning for a business starts with strategic planning—the process of establishing an overall course of action.</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SWOT analysis assesses the company’s strengths and weaknesses and its fit with the external environment.</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Benchmarking is a process for improving overall company efficiency and effectiveness by comparing performance to competitors.</a:t>
            </a:r>
            <a:endParaRPr sz="1600" dirty="0">
              <a:solidFill>
                <a:schemeClr val="lt1"/>
              </a:solidFill>
              <a:latin typeface="Titillium Web"/>
              <a:ea typeface="Titillium Web"/>
              <a:cs typeface="Titillium Web"/>
              <a:sym typeface="Titillium Web"/>
            </a:endParaRPr>
          </a:p>
          <a:p>
            <a:pPr marL="0" lvl="0" indent="0" algn="l" rtl="0">
              <a:lnSpc>
                <a:spcPct val="150000"/>
              </a:lnSpc>
              <a:spcBef>
                <a:spcPts val="1200"/>
              </a:spcBef>
              <a:spcAft>
                <a:spcPts val="1200"/>
              </a:spcAft>
              <a:buNone/>
            </a:pPr>
            <a:endParaRPr sz="1500" dirty="0">
              <a:solidFill>
                <a:schemeClr val="lt1"/>
              </a:solidFill>
              <a:latin typeface="Titillium Web"/>
              <a:ea typeface="Titillium Web"/>
              <a:cs typeface="Titillium Web"/>
              <a:sym typeface="Titillium Web"/>
            </a:endParaRPr>
          </a:p>
        </p:txBody>
      </p:sp>
      <p:grpSp>
        <p:nvGrpSpPr>
          <p:cNvPr id="293" name="Google Shape;293;p3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94" name="Google Shape;294;p39"/>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9"/>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299"/>
        <p:cNvGrpSpPr/>
        <p:nvPr/>
      </p:nvGrpSpPr>
      <p:grpSpPr>
        <a:xfrm>
          <a:off x="0" y="0"/>
          <a:ext cx="0" cy="0"/>
          <a:chOff x="0" y="0"/>
          <a:chExt cx="0" cy="0"/>
        </a:xfrm>
      </p:grpSpPr>
      <p:sp>
        <p:nvSpPr>
          <p:cNvPr id="300" name="Google Shape;300;p40"/>
          <p:cNvSpPr txBox="1">
            <a:spLocks noGrp="1"/>
          </p:cNvSpPr>
          <p:nvPr>
            <p:ph type="title"/>
          </p:nvPr>
        </p:nvSpPr>
        <p:spPr>
          <a:xfrm>
            <a:off x="1168600" y="9445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301" name="Google Shape;301;p40"/>
          <p:cNvSpPr txBox="1">
            <a:spLocks noGrp="1"/>
          </p:cNvSpPr>
          <p:nvPr>
            <p:ph type="body" idx="1"/>
          </p:nvPr>
        </p:nvSpPr>
        <p:spPr>
          <a:xfrm>
            <a:off x="359958" y="1068295"/>
            <a:ext cx="8340442" cy="35820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40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A manager’s leadership style varies depending on the manager, the situation, and the people being directed. There are several management styles.</a:t>
            </a:r>
            <a:endParaRPr sz="1500" dirty="0">
              <a:solidFill>
                <a:schemeClr val="lt1"/>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An autocratic manager tends to make decisions without input and expects subordinates to follow instructions.</a:t>
            </a:r>
            <a:endParaRPr sz="1500" dirty="0">
              <a:solidFill>
                <a:schemeClr val="lt1"/>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Managers who prefer a democratic style seek input into decisions.</a:t>
            </a:r>
            <a:endParaRPr sz="1500" dirty="0">
              <a:solidFill>
                <a:schemeClr val="lt1"/>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A free rein manager provides no more guidance than necessary and lets subordinates make decisions and solve problems.</a:t>
            </a:r>
            <a:endParaRPr sz="1500" dirty="0">
              <a:solidFill>
                <a:schemeClr val="lt1"/>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Transactional style managers exercise authority according to their rank in the organization, let subordinates know what’s expected of them, and step in when mistakes are made.</a:t>
            </a:r>
            <a:endParaRPr sz="1500" dirty="0">
              <a:solidFill>
                <a:schemeClr val="lt1"/>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chemeClr val="lt1"/>
              </a:buClr>
              <a:buSzPts val="1600"/>
              <a:buFont typeface="Titillium Web"/>
              <a:buChar char="○"/>
            </a:pPr>
            <a:r>
              <a:rPr lang="en" sz="1500" dirty="0">
                <a:solidFill>
                  <a:schemeClr val="lt1"/>
                </a:solidFill>
                <a:latin typeface="Titillium Web"/>
                <a:ea typeface="Titillium Web"/>
                <a:cs typeface="Titillium Web"/>
                <a:sym typeface="Titillium Web"/>
              </a:rPr>
              <a:t>Transformational style managers mentor and develop subordinates and motivate them to achieve organizational goals.</a:t>
            </a:r>
            <a:endParaRPr sz="15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endParaRPr sz="1500" dirty="0">
              <a:solidFill>
                <a:schemeClr val="lt1"/>
              </a:solidFill>
              <a:latin typeface="Titillium Web"/>
              <a:ea typeface="Titillium Web"/>
              <a:cs typeface="Titillium Web"/>
              <a:sym typeface="Titillium Web"/>
            </a:endParaRPr>
          </a:p>
          <a:p>
            <a:pPr marL="0" lvl="0" indent="0" algn="l" rtl="0">
              <a:lnSpc>
                <a:spcPct val="150000"/>
              </a:lnSpc>
              <a:spcBef>
                <a:spcPts val="1200"/>
              </a:spcBef>
              <a:spcAft>
                <a:spcPts val="1200"/>
              </a:spcAft>
              <a:buNone/>
            </a:pPr>
            <a:endParaRPr sz="1500" dirty="0">
              <a:solidFill>
                <a:schemeClr val="lt1"/>
              </a:solidFill>
              <a:latin typeface="Titillium Web"/>
              <a:ea typeface="Titillium Web"/>
              <a:cs typeface="Titillium Web"/>
              <a:sym typeface="Titillium Web"/>
            </a:endParaRPr>
          </a:p>
        </p:txBody>
      </p:sp>
      <p:grpSp>
        <p:nvGrpSpPr>
          <p:cNvPr id="302" name="Google Shape;302;p40">
            <a:extLst>
              <a:ext uri="{C183D7F6-B498-43B3-948B-1728B52AA6E4}">
                <adec:decorative xmlns:adec="http://schemas.microsoft.com/office/drawing/2017/decorative" val="1"/>
              </a:ext>
            </a:extLst>
          </p:cNvPr>
          <p:cNvGrpSpPr/>
          <p:nvPr/>
        </p:nvGrpSpPr>
        <p:grpSpPr>
          <a:xfrm rot="5400000">
            <a:off x="-84689" y="192157"/>
            <a:ext cx="1068177" cy="683885"/>
            <a:chOff x="3341100" y="508125"/>
            <a:chExt cx="2691300" cy="2063625"/>
          </a:xfrm>
        </p:grpSpPr>
        <p:sp>
          <p:nvSpPr>
            <p:cNvPr id="303" name="Google Shape;303;p40"/>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0"/>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10;"/>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88626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1240349"/>
            <a:ext cx="8628300" cy="2123628"/>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8</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2987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Management </a:t>
            </a:r>
            <a:endParaRPr sz="4000" b="1" dirty="0">
              <a:latin typeface="Titillium Web"/>
              <a:ea typeface="Titillium Web"/>
              <a:cs typeface="Titillium Web"/>
              <a:sym typeface="Titillium Web"/>
            </a:endParaRPr>
          </a:p>
        </p:txBody>
      </p:sp>
      <p:sp>
        <p:nvSpPr>
          <p:cNvPr id="75" name="Google Shape;75;p15"/>
          <p:cNvSpPr txBox="1">
            <a:spLocks noGrp="1"/>
          </p:cNvSpPr>
          <p:nvPr>
            <p:ph type="body" idx="1"/>
          </p:nvPr>
        </p:nvSpPr>
        <p:spPr>
          <a:xfrm>
            <a:off x="419179" y="2011175"/>
            <a:ext cx="4617900" cy="1225500"/>
          </a:xfrm>
          <a:prstGeom prst="rect">
            <a:avLst/>
          </a:prstGeom>
        </p:spPr>
        <p:txBody>
          <a:bodyPr spcFirstLastPara="1" wrap="square" lIns="91425" tIns="91425" rIns="91425" bIns="91425" anchor="t" anchorCtr="0">
            <a:normAutofit fontScale="70000" lnSpcReduction="20000"/>
          </a:bodyPr>
          <a:lstStyle/>
          <a:p>
            <a:pPr marL="457200" lvl="0" indent="-314960" algn="l" rtl="0">
              <a:lnSpc>
                <a:spcPct val="150000"/>
              </a:lnSpc>
              <a:spcBef>
                <a:spcPts val="1200"/>
              </a:spcBef>
              <a:spcAft>
                <a:spcPts val="0"/>
              </a:spcAft>
              <a:buClr>
                <a:schemeClr val="dk1"/>
              </a:buClr>
              <a:buSzPct val="100000"/>
              <a:buFont typeface="Titillium Web"/>
              <a:buChar char="●"/>
            </a:pPr>
            <a:r>
              <a:rPr lang="en" sz="1600" dirty="0">
                <a:solidFill>
                  <a:schemeClr val="dk1"/>
                </a:solidFill>
                <a:latin typeface="Titillium Web"/>
                <a:ea typeface="Titillium Web"/>
                <a:cs typeface="Titillium Web"/>
                <a:sym typeface="Titillium Web"/>
              </a:rPr>
              <a:t>Autocratic </a:t>
            </a:r>
            <a:endParaRPr sz="1600" dirty="0">
              <a:solidFill>
                <a:schemeClr val="dk1"/>
              </a:solidFill>
              <a:latin typeface="Titillium Web"/>
              <a:ea typeface="Titillium Web"/>
              <a:cs typeface="Titillium Web"/>
              <a:sym typeface="Titillium Web"/>
            </a:endParaRPr>
          </a:p>
          <a:p>
            <a:pPr marL="457200" lvl="0" indent="-314960" algn="l" rtl="0">
              <a:lnSpc>
                <a:spcPct val="150000"/>
              </a:lnSpc>
              <a:spcBef>
                <a:spcPts val="0"/>
              </a:spcBef>
              <a:spcAft>
                <a:spcPts val="0"/>
              </a:spcAft>
              <a:buClr>
                <a:schemeClr val="dk1"/>
              </a:buClr>
              <a:buSzPct val="100000"/>
              <a:buFont typeface="Titillium Web"/>
              <a:buChar char="●"/>
            </a:pPr>
            <a:r>
              <a:rPr lang="en" sz="1600" dirty="0">
                <a:solidFill>
                  <a:schemeClr val="dk1"/>
                </a:solidFill>
                <a:latin typeface="Titillium Web"/>
                <a:ea typeface="Titillium Web"/>
                <a:cs typeface="Titillium Web"/>
                <a:sym typeface="Titillium Web"/>
              </a:rPr>
              <a:t>Employees paid to work, not to think </a:t>
            </a:r>
            <a:endParaRPr sz="1600" dirty="0">
              <a:solidFill>
                <a:schemeClr val="dk1"/>
              </a:solidFill>
              <a:latin typeface="Titillium Web"/>
              <a:ea typeface="Titillium Web"/>
              <a:cs typeface="Titillium Web"/>
              <a:sym typeface="Titillium Web"/>
            </a:endParaRPr>
          </a:p>
          <a:p>
            <a:pPr marL="457200" lvl="0" indent="-314960" algn="l" rtl="0">
              <a:lnSpc>
                <a:spcPct val="150000"/>
              </a:lnSpc>
              <a:spcBef>
                <a:spcPts val="0"/>
              </a:spcBef>
              <a:spcAft>
                <a:spcPts val="0"/>
              </a:spcAft>
              <a:buClr>
                <a:schemeClr val="dk1"/>
              </a:buClr>
              <a:buSzPct val="100000"/>
              <a:buFont typeface="Titillium Web"/>
              <a:buChar char="●"/>
            </a:pPr>
            <a:r>
              <a:rPr lang="en" sz="1600" dirty="0">
                <a:solidFill>
                  <a:schemeClr val="dk1"/>
                </a:solidFill>
                <a:latin typeface="Titillium Web"/>
                <a:ea typeface="Titillium Web"/>
                <a:cs typeface="Titillium Web"/>
                <a:sym typeface="Titillium Web"/>
              </a:rPr>
              <a:t>Not able to participate ot lead </a:t>
            </a:r>
            <a:endParaRPr sz="1600" dirty="0">
              <a:solidFill>
                <a:schemeClr val="dk1"/>
              </a:solidFill>
              <a:latin typeface="Titillium Web"/>
              <a:ea typeface="Titillium Web"/>
              <a:cs typeface="Titillium Web"/>
              <a:sym typeface="Titillium Web"/>
            </a:endParaRPr>
          </a:p>
          <a:p>
            <a:pPr marL="457200" lvl="0" indent="-314960" algn="l" rtl="0">
              <a:lnSpc>
                <a:spcPct val="150000"/>
              </a:lnSpc>
              <a:spcBef>
                <a:spcPts val="0"/>
              </a:spcBef>
              <a:spcAft>
                <a:spcPts val="0"/>
              </a:spcAft>
              <a:buClr>
                <a:schemeClr val="dk1"/>
              </a:buClr>
              <a:buSzPct val="100000"/>
              <a:buFont typeface="Titillium Web"/>
              <a:buChar char="●"/>
            </a:pPr>
            <a:r>
              <a:rPr lang="en" sz="1600" dirty="0">
                <a:solidFill>
                  <a:schemeClr val="dk1"/>
                </a:solidFill>
                <a:latin typeface="Titillium Web"/>
                <a:ea typeface="Titillium Web"/>
                <a:cs typeface="Titillium Web"/>
                <a:sym typeface="Titillium Web"/>
              </a:rPr>
              <a:t>No ability to grow </a:t>
            </a:r>
            <a:endParaRPr sz="1600" dirty="0">
              <a:solidFill>
                <a:schemeClr val="dk1"/>
              </a:solidFill>
              <a:latin typeface="Titillium Web"/>
              <a:ea typeface="Titillium Web"/>
              <a:cs typeface="Titillium Web"/>
              <a:sym typeface="Titillium Web"/>
            </a:endParaRPr>
          </a:p>
        </p:txBody>
      </p:sp>
      <p:sp>
        <p:nvSpPr>
          <p:cNvPr id="76" name="Google Shape;76;p15"/>
          <p:cNvSpPr txBox="1"/>
          <p:nvPr/>
        </p:nvSpPr>
        <p:spPr>
          <a:xfrm>
            <a:off x="419179" y="1564775"/>
            <a:ext cx="73527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dirty="0">
                <a:latin typeface="Titillium Web" panose="00000500000000000000" pitchFamily="2" charset="0"/>
              </a:rPr>
              <a:t>Not what It used to be</a:t>
            </a:r>
            <a:endParaRPr sz="1700" dirty="0">
              <a:latin typeface="Titillium Web" panose="00000500000000000000"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1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Today’s Manager </a:t>
            </a:r>
            <a:endParaRPr sz="4000" b="1" dirty="0">
              <a:latin typeface="Titillium Web"/>
              <a:ea typeface="Titillium Web"/>
              <a:cs typeface="Titillium Web"/>
              <a:sym typeface="Titillium Web"/>
            </a:endParaRPr>
          </a:p>
        </p:txBody>
      </p:sp>
      <p:sp>
        <p:nvSpPr>
          <p:cNvPr id="85" name="Google Shape;85;p16"/>
          <p:cNvSpPr txBox="1">
            <a:spLocks noGrp="1"/>
          </p:cNvSpPr>
          <p:nvPr>
            <p:ph type="body" idx="1"/>
          </p:nvPr>
        </p:nvSpPr>
        <p:spPr>
          <a:xfrm>
            <a:off x="468641" y="1537188"/>
            <a:ext cx="8068320" cy="1792500"/>
          </a:xfrm>
          <a:prstGeom prst="rect">
            <a:avLst/>
          </a:prstGeom>
        </p:spPr>
        <p:txBody>
          <a:bodyPr spcFirstLastPara="1" wrap="square" lIns="91425" tIns="91425" rIns="91425" bIns="91425" anchor="t" anchorCtr="0">
            <a:noAutofit/>
          </a:bodyPr>
          <a:lstStyle/>
          <a:p>
            <a:pPr marL="457200" lvl="0" indent="-330200" algn="l" rtl="0">
              <a:lnSpc>
                <a:spcPct val="140000"/>
              </a:lnSpc>
              <a:spcBef>
                <a:spcPts val="120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Younger and more progressive </a:t>
            </a:r>
            <a:endParaRPr sz="1600" dirty="0">
              <a:solidFill>
                <a:schemeClr val="dk1"/>
              </a:solidFill>
              <a:latin typeface="Titillium Web"/>
              <a:ea typeface="Titillium Web"/>
              <a:cs typeface="Titillium Web"/>
              <a:sym typeface="Titillium Web"/>
            </a:endParaRPr>
          </a:p>
          <a:p>
            <a:pPr marL="914400" lvl="1" indent="-330200" algn="l" rtl="0">
              <a:lnSpc>
                <a:spcPct val="14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Growing numbers of women </a:t>
            </a:r>
            <a:endParaRPr sz="1600" dirty="0">
              <a:solidFill>
                <a:schemeClr val="dk1"/>
              </a:solidFill>
              <a:latin typeface="Titillium Web"/>
              <a:ea typeface="Titillium Web"/>
              <a:cs typeface="Titillium Web"/>
              <a:sym typeface="Titillium Web"/>
            </a:endParaRPr>
          </a:p>
          <a:p>
            <a:pPr marL="914400" lvl="1" indent="-330200" algn="l" rtl="0">
              <a:lnSpc>
                <a:spcPct val="14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Fewer from elite universities </a:t>
            </a:r>
            <a:endParaRPr sz="1600" dirty="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Emphasis is on teams and team building </a:t>
            </a:r>
            <a:endParaRPr sz="1600" dirty="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Managers need to be skilled communicators and team players </a:t>
            </a:r>
            <a:endParaRPr sz="1600" dirty="0">
              <a:solidFill>
                <a:schemeClr val="dk1"/>
              </a:solidFill>
              <a:latin typeface="Titillium Web"/>
              <a:ea typeface="Titillium Web"/>
              <a:cs typeface="Titillium Web"/>
              <a:sym typeface="Titillium We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grpSp>
        <p:nvGrpSpPr>
          <p:cNvPr id="90" name="Google Shape;90;p17">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91" name="Google Shape;91;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17"/>
          <p:cNvSpPr txBox="1">
            <a:spLocks noGrp="1"/>
          </p:cNvSpPr>
          <p:nvPr>
            <p:ph type="title"/>
          </p:nvPr>
        </p:nvSpPr>
        <p:spPr>
          <a:xfrm>
            <a:off x="1024825"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How To Be A Successful Manager</a:t>
            </a:r>
            <a:endParaRPr sz="4000" b="1" dirty="0">
              <a:latin typeface="Titillium Web"/>
              <a:ea typeface="Titillium Web"/>
              <a:cs typeface="Titillium Web"/>
              <a:sym typeface="Titillium Web"/>
            </a:endParaRPr>
          </a:p>
        </p:txBody>
      </p:sp>
      <p:pic>
        <p:nvPicPr>
          <p:cNvPr id="94" name="Google Shape;94;p17" descr="Three text boxes, side by side horizontally. The first box, labeled “Efficiency,” reads “Wise use of resources: labor, capital, time, equipment.” A plus sign joins it to the second box, which is labeled “Effectiveness.” It reads “achieving objectives for features, quality, performance.” An equals sign then connects it to the third box, which is labeled “Success.” It reads “good managers accomplish goals both efficiently and effectively.”"/>
          <p:cNvPicPr preferRelativeResize="0"/>
          <p:nvPr/>
        </p:nvPicPr>
        <p:blipFill>
          <a:blip r:embed="rId3">
            <a:alphaModFix/>
          </a:blip>
          <a:stretch>
            <a:fillRect/>
          </a:stretch>
        </p:blipFill>
        <p:spPr>
          <a:xfrm>
            <a:off x="918925" y="1375000"/>
            <a:ext cx="6576649" cy="2570175"/>
          </a:xfrm>
          <a:prstGeom prst="rect">
            <a:avLst/>
          </a:prstGeom>
          <a:noFill/>
          <a:ln>
            <a:noFill/>
          </a:ln>
        </p:spPr>
      </p:pic>
      <p:sp>
        <p:nvSpPr>
          <p:cNvPr id="95" name="Google Shape;95;p17"/>
          <p:cNvSpPr txBox="1"/>
          <p:nvPr/>
        </p:nvSpPr>
        <p:spPr>
          <a:xfrm>
            <a:off x="1992925" y="3945175"/>
            <a:ext cx="73527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i="1">
                <a:solidFill>
                  <a:srgbClr val="373D3F"/>
                </a:solidFill>
                <a:highlight>
                  <a:srgbClr val="FFFFFF"/>
                </a:highlight>
                <a:latin typeface="Lora"/>
                <a:ea typeface="Lora"/>
                <a:cs typeface="Lora"/>
                <a:sym typeface="Lora"/>
              </a:rPr>
              <a:t>Figure 8.1: How to Become a Successful Manager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pSp>
        <p:nvGrpSpPr>
          <p:cNvPr id="100" name="Google Shape;100;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1" name="Google Shape;101;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Should You Make The Leap </a:t>
            </a:r>
            <a:endParaRPr sz="4000" b="1" dirty="0">
              <a:latin typeface="Titillium Web"/>
              <a:ea typeface="Titillium Web"/>
              <a:cs typeface="Titillium Web"/>
              <a:sym typeface="Titillium Web"/>
            </a:endParaRPr>
          </a:p>
        </p:txBody>
      </p:sp>
      <p:pic>
        <p:nvPicPr>
          <p:cNvPr id="104" name="Google Shape;104;p18" descr="A flow chart of the Management Process, laid out as 3 circles beside each other horizontally with a right-pointing arrow between each. From left to right the boxes read: Planning, Organizing, and Leading. An arrow points from the Leading circle to a fourth circle that is placed below these three labeled Controlling with the caption 'measure results and compare to your intended results in the planning process'. An arrow points from the “Controlling” box back around to the “Planning” box to show a continuous path. "/>
          <p:cNvPicPr preferRelativeResize="0"/>
          <p:nvPr/>
        </p:nvPicPr>
        <p:blipFill>
          <a:blip r:embed="rId3">
            <a:alphaModFix/>
          </a:blip>
          <a:stretch>
            <a:fillRect/>
          </a:stretch>
        </p:blipFill>
        <p:spPr>
          <a:xfrm>
            <a:off x="2069113" y="1481500"/>
            <a:ext cx="5005776" cy="3141275"/>
          </a:xfrm>
          <a:prstGeom prst="rect">
            <a:avLst/>
          </a:prstGeom>
          <a:noFill/>
          <a:ln>
            <a:noFill/>
          </a:ln>
        </p:spPr>
      </p:pic>
      <p:sp>
        <p:nvSpPr>
          <p:cNvPr id="105" name="Google Shape;105;p18"/>
          <p:cNvSpPr txBox="1"/>
          <p:nvPr/>
        </p:nvSpPr>
        <p:spPr>
          <a:xfrm>
            <a:off x="3409100" y="4505550"/>
            <a:ext cx="52836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i="1">
                <a:solidFill>
                  <a:srgbClr val="373D3F"/>
                </a:solidFill>
                <a:highlight>
                  <a:srgbClr val="FFFFFF"/>
                </a:highlight>
                <a:latin typeface="Lora"/>
                <a:ea typeface="Lora"/>
                <a:cs typeface="Lora"/>
                <a:sym typeface="Lora"/>
              </a:rPr>
              <a:t>Figure 8.2: The Management Process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grpSp>
        <p:nvGrpSpPr>
          <p:cNvPr id="110" name="Google Shape;110;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1" name="Google Shape;111;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 name="Google Shape;113;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Developing A Strategic Plan </a:t>
            </a:r>
            <a:endParaRPr sz="4000" b="1" dirty="0">
              <a:latin typeface="Titillium Web"/>
              <a:ea typeface="Titillium Web"/>
              <a:cs typeface="Titillium Web"/>
              <a:sym typeface="Titillium Web"/>
            </a:endParaRPr>
          </a:p>
        </p:txBody>
      </p:sp>
      <p:sp>
        <p:nvSpPr>
          <p:cNvPr id="114" name="Google Shape;114;p19"/>
          <p:cNvSpPr txBox="1"/>
          <p:nvPr/>
        </p:nvSpPr>
        <p:spPr>
          <a:xfrm>
            <a:off x="419179" y="1539145"/>
            <a:ext cx="7352700" cy="2401200"/>
          </a:xfrm>
          <a:prstGeom prst="rect">
            <a:avLst/>
          </a:prstGeom>
          <a:noFill/>
          <a:ln>
            <a:noFill/>
          </a:ln>
        </p:spPr>
        <p:txBody>
          <a:bodyPr spcFirstLastPara="1" wrap="square" lIns="91425" tIns="91425" rIns="91425" bIns="91425" anchor="t" anchorCtr="0">
            <a:spAutoFit/>
          </a:bodyPr>
          <a:lstStyle/>
          <a:p>
            <a:pPr marL="469900" lvl="0" indent="-342900" algn="l" rtl="0">
              <a:spcBef>
                <a:spcPts val="0"/>
              </a:spcBef>
              <a:spcAft>
                <a:spcPts val="0"/>
              </a:spcAft>
              <a:buSzPts val="1600"/>
              <a:buFont typeface="+mj-lt"/>
              <a:buAutoNum type="arabicPeriod"/>
            </a:pPr>
            <a:r>
              <a:rPr lang="en" sz="1600" dirty="0">
                <a:latin typeface="Titillium Web"/>
                <a:ea typeface="Titillium Web"/>
                <a:cs typeface="Titillium Web"/>
                <a:sym typeface="Titillium Web"/>
              </a:rPr>
              <a:t>Write a </a:t>
            </a:r>
            <a:r>
              <a:rPr lang="en" sz="1600" u="sng" dirty="0">
                <a:latin typeface="Titillium Web"/>
                <a:ea typeface="Titillium Web"/>
                <a:cs typeface="Titillium Web"/>
                <a:sym typeface="Titillium Web"/>
              </a:rPr>
              <a:t>Mission Statement </a:t>
            </a:r>
            <a:endParaRPr sz="1600" u="sng" dirty="0">
              <a:latin typeface="Titillium Web"/>
              <a:ea typeface="Titillium Web"/>
              <a:cs typeface="Titillium Web"/>
              <a:sym typeface="Titillium Web"/>
            </a:endParaRPr>
          </a:p>
          <a:p>
            <a:pPr marL="342900" lvl="0" indent="-342900" algn="l" rtl="0">
              <a:spcBef>
                <a:spcPts val="0"/>
              </a:spcBef>
              <a:spcAft>
                <a:spcPts val="0"/>
              </a:spcAft>
              <a:buFont typeface="+mj-lt"/>
              <a:buAutoNum type="arabicPeriod"/>
            </a:pPr>
            <a:endParaRPr sz="1600" dirty="0">
              <a:latin typeface="Titillium Web"/>
              <a:ea typeface="Titillium Web"/>
              <a:cs typeface="Titillium Web"/>
              <a:sym typeface="Titillium Web"/>
            </a:endParaRPr>
          </a:p>
          <a:p>
            <a:pPr marL="469900" lvl="0" indent="-342900" algn="l" rtl="0">
              <a:spcBef>
                <a:spcPts val="0"/>
              </a:spcBef>
              <a:spcAft>
                <a:spcPts val="0"/>
              </a:spcAft>
              <a:buSzPts val="1600"/>
              <a:buFont typeface="+mj-lt"/>
              <a:buAutoNum type="arabicPeriod"/>
            </a:pPr>
            <a:r>
              <a:rPr lang="en" sz="1600" dirty="0">
                <a:latin typeface="Titillium Web"/>
                <a:ea typeface="Titillium Web"/>
                <a:cs typeface="Titillium Web"/>
                <a:sym typeface="Titillium Web"/>
              </a:rPr>
              <a:t>Define </a:t>
            </a:r>
            <a:r>
              <a:rPr lang="en" sz="1600" u="sng" dirty="0">
                <a:latin typeface="Titillium Web"/>
                <a:ea typeface="Titillium Web"/>
                <a:cs typeface="Titillium Web"/>
                <a:sym typeface="Titillium Web"/>
              </a:rPr>
              <a:t>Core Values </a:t>
            </a:r>
            <a:endParaRPr sz="1600" u="sng" dirty="0">
              <a:latin typeface="Titillium Web"/>
              <a:ea typeface="Titillium Web"/>
              <a:cs typeface="Titillium Web"/>
              <a:sym typeface="Titillium Web"/>
            </a:endParaRPr>
          </a:p>
          <a:p>
            <a:pPr marL="342900" lvl="0" indent="-342900" algn="l" rtl="0">
              <a:spcBef>
                <a:spcPts val="0"/>
              </a:spcBef>
              <a:spcAft>
                <a:spcPts val="0"/>
              </a:spcAft>
              <a:buFont typeface="+mj-lt"/>
              <a:buAutoNum type="arabicPeriod"/>
            </a:pPr>
            <a:endParaRPr sz="1600" dirty="0">
              <a:latin typeface="Titillium Web"/>
              <a:ea typeface="Titillium Web"/>
              <a:cs typeface="Titillium Web"/>
              <a:sym typeface="Titillium Web"/>
            </a:endParaRPr>
          </a:p>
          <a:p>
            <a:pPr marL="469900" lvl="0" indent="-342900" algn="l" rtl="0">
              <a:spcBef>
                <a:spcPts val="0"/>
              </a:spcBef>
              <a:spcAft>
                <a:spcPts val="0"/>
              </a:spcAft>
              <a:buSzPts val="1600"/>
              <a:buFont typeface="+mj-lt"/>
              <a:buAutoNum type="arabicPeriod"/>
            </a:pPr>
            <a:r>
              <a:rPr lang="en" sz="1600" dirty="0">
                <a:latin typeface="Titillium Web"/>
                <a:ea typeface="Titillium Web"/>
                <a:cs typeface="Titillium Web"/>
                <a:sym typeface="Titillium Web"/>
              </a:rPr>
              <a:t>Conduct a </a:t>
            </a:r>
            <a:r>
              <a:rPr lang="en" sz="1600" u="sng" dirty="0">
                <a:latin typeface="Titillium Web"/>
                <a:ea typeface="Titillium Web"/>
                <a:cs typeface="Titillium Web"/>
                <a:sym typeface="Titillium Web"/>
              </a:rPr>
              <a:t>SWOT Analysis*</a:t>
            </a:r>
            <a:endParaRPr sz="1600" u="sng" dirty="0">
              <a:latin typeface="Titillium Web"/>
              <a:ea typeface="Titillium Web"/>
              <a:cs typeface="Titillium Web"/>
              <a:sym typeface="Titillium Web"/>
            </a:endParaRPr>
          </a:p>
          <a:p>
            <a:pPr marL="342900" lvl="0" indent="-342900" algn="l" rtl="0">
              <a:spcBef>
                <a:spcPts val="0"/>
              </a:spcBef>
              <a:spcAft>
                <a:spcPts val="0"/>
              </a:spcAft>
              <a:buFont typeface="+mj-lt"/>
              <a:buAutoNum type="arabicPeriod"/>
            </a:pPr>
            <a:endParaRPr sz="1600" dirty="0">
              <a:latin typeface="Titillium Web"/>
              <a:ea typeface="Titillium Web"/>
              <a:cs typeface="Titillium Web"/>
              <a:sym typeface="Titillium Web"/>
            </a:endParaRPr>
          </a:p>
          <a:p>
            <a:pPr marL="469900" lvl="0" indent="-342900" algn="l" rtl="0">
              <a:spcBef>
                <a:spcPts val="0"/>
              </a:spcBef>
              <a:spcAft>
                <a:spcPts val="0"/>
              </a:spcAft>
              <a:buSzPts val="1600"/>
              <a:buFont typeface="+mj-lt"/>
              <a:buAutoNum type="arabicPeriod"/>
            </a:pPr>
            <a:r>
              <a:rPr lang="en" sz="1600" dirty="0">
                <a:latin typeface="Titillium Web"/>
                <a:ea typeface="Titillium Web"/>
                <a:cs typeface="Titillium Web"/>
                <a:sym typeface="Titillium Web"/>
              </a:rPr>
              <a:t>Set </a:t>
            </a:r>
            <a:r>
              <a:rPr lang="en" sz="1600" u="sng" dirty="0">
                <a:latin typeface="Titillium Web"/>
                <a:ea typeface="Titillium Web"/>
                <a:cs typeface="Titillium Web"/>
                <a:sym typeface="Titillium Web"/>
              </a:rPr>
              <a:t>Goals &amp; Objectives</a:t>
            </a:r>
            <a:endParaRPr sz="1600" u="sng" dirty="0">
              <a:latin typeface="Titillium Web"/>
              <a:ea typeface="Titillium Web"/>
              <a:cs typeface="Titillium Web"/>
              <a:sym typeface="Titillium Web"/>
            </a:endParaRPr>
          </a:p>
          <a:p>
            <a:pPr marL="342900" lvl="0" indent="-342900" algn="l" rtl="0">
              <a:spcBef>
                <a:spcPts val="0"/>
              </a:spcBef>
              <a:spcAft>
                <a:spcPts val="0"/>
              </a:spcAft>
              <a:buFont typeface="+mj-lt"/>
              <a:buAutoNum type="arabicPeriod"/>
            </a:pPr>
            <a:endParaRPr sz="1600" dirty="0">
              <a:latin typeface="Titillium Web"/>
              <a:ea typeface="Titillium Web"/>
              <a:cs typeface="Titillium Web"/>
              <a:sym typeface="Titillium Web"/>
            </a:endParaRPr>
          </a:p>
          <a:p>
            <a:pPr marL="469900" lvl="0" indent="-342900" algn="l" rtl="0">
              <a:spcBef>
                <a:spcPts val="0"/>
              </a:spcBef>
              <a:spcAft>
                <a:spcPts val="0"/>
              </a:spcAft>
              <a:buSzPts val="1600"/>
              <a:buFont typeface="+mj-lt"/>
              <a:buAutoNum type="arabicPeriod"/>
            </a:pPr>
            <a:r>
              <a:rPr lang="en" sz="1600" dirty="0">
                <a:latin typeface="Titillium Web"/>
                <a:ea typeface="Titillium Web"/>
                <a:cs typeface="Titillium Web"/>
                <a:sym typeface="Titillium Web"/>
              </a:rPr>
              <a:t>Develop </a:t>
            </a:r>
            <a:r>
              <a:rPr lang="en" sz="1600" u="sng" dirty="0">
                <a:latin typeface="Titillium Web"/>
                <a:ea typeface="Titillium Web"/>
                <a:cs typeface="Titillium Web"/>
                <a:sym typeface="Titillium Web"/>
              </a:rPr>
              <a:t>Tactical &amp; Operational Plans </a:t>
            </a:r>
            <a:endParaRPr sz="1600" u="sng" dirty="0">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grpSp>
        <p:nvGrpSpPr>
          <p:cNvPr id="119" name="Google Shape;119;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0" name="Google Shape;120;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 name="Google Shape;122;p20"/>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Planning </a:t>
            </a:r>
            <a:endParaRPr sz="4000" b="1" dirty="0">
              <a:latin typeface="Titillium Web"/>
              <a:ea typeface="Titillium Web"/>
              <a:cs typeface="Titillium Web"/>
              <a:sym typeface="Titillium Web"/>
            </a:endParaRPr>
          </a:p>
        </p:txBody>
      </p:sp>
      <p:sp>
        <p:nvSpPr>
          <p:cNvPr id="123" name="Google Shape;123;p20"/>
          <p:cNvSpPr txBox="1"/>
          <p:nvPr/>
        </p:nvSpPr>
        <p:spPr>
          <a:xfrm>
            <a:off x="419179" y="1650103"/>
            <a:ext cx="73527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latin typeface="Titillium Web"/>
                <a:ea typeface="Titillium Web"/>
                <a:cs typeface="Titillium Web"/>
                <a:sym typeface="Titillium Web"/>
              </a:rPr>
              <a:t>Step 1: Developing a Strategic Plan </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dirty="0">
                <a:latin typeface="Titillium Web"/>
                <a:ea typeface="Titillium Web"/>
                <a:cs typeface="Titillium Web"/>
                <a:sym typeface="Titillium Web"/>
              </a:rPr>
              <a:t>What is Strategic Planning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A process that establishes an overall course of action for an organization </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Why does the organization exist?</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What value does it create?</a:t>
            </a:r>
            <a:endParaRPr sz="1600" dirty="0">
              <a:latin typeface="Titillium Web"/>
              <a:ea typeface="Titillium Web"/>
              <a:cs typeface="Titillium Web"/>
              <a:sym typeface="Titillium We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grpSp>
        <p:nvGrpSpPr>
          <p:cNvPr id="128" name="Google Shape;128;p21">
            <a:extLst>
              <a:ext uri="{C183D7F6-B498-43B3-948B-1728B52AA6E4}">
                <adec:decorative xmlns:adec="http://schemas.microsoft.com/office/drawing/2017/decorative" val="1"/>
              </a:ext>
            </a:extLst>
          </p:cNvPr>
          <p:cNvGrpSpPr/>
          <p:nvPr/>
        </p:nvGrpSpPr>
        <p:grpSpPr>
          <a:xfrm rot="5400000">
            <a:off x="-28402" y="276499"/>
            <a:ext cx="1053644" cy="738159"/>
            <a:chOff x="3341100" y="508125"/>
            <a:chExt cx="2691300" cy="2063625"/>
          </a:xfrm>
        </p:grpSpPr>
        <p:sp>
          <p:nvSpPr>
            <p:cNvPr id="129" name="Google Shape;129;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1"/>
          <p:cNvSpPr txBox="1">
            <a:spLocks noGrp="1"/>
          </p:cNvSpPr>
          <p:nvPr>
            <p:ph type="title"/>
          </p:nvPr>
        </p:nvSpPr>
        <p:spPr>
          <a:xfrm>
            <a:off x="1008175" y="253625"/>
            <a:ext cx="78240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Planning– Developing A Strategic Plan </a:t>
            </a:r>
            <a:endParaRPr sz="4000" b="1" dirty="0">
              <a:latin typeface="Titillium Web"/>
              <a:ea typeface="Titillium Web"/>
              <a:cs typeface="Titillium Web"/>
              <a:sym typeface="Titillium Web"/>
            </a:endParaRPr>
          </a:p>
        </p:txBody>
      </p:sp>
      <p:sp>
        <p:nvSpPr>
          <p:cNvPr id="132" name="Google Shape;132;p21"/>
          <p:cNvSpPr txBox="1"/>
          <p:nvPr/>
        </p:nvSpPr>
        <p:spPr>
          <a:xfrm>
            <a:off x="400592" y="1679127"/>
            <a:ext cx="73527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latin typeface="Titillium Web"/>
                <a:ea typeface="Titillium Web"/>
                <a:cs typeface="Titillium Web"/>
                <a:sym typeface="Titillium Web"/>
              </a:rPr>
              <a:t>Vision Statement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More than a goal, it’s a broad explanation of where the organization is trying to go.</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What’s is its main goal?</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What does the organization want to become?</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solidFill>
                  <a:srgbClr val="1E1919"/>
                </a:solidFill>
                <a:latin typeface="Titillium Web"/>
                <a:ea typeface="Titillium Web"/>
                <a:cs typeface="Titillium Web"/>
                <a:sym typeface="Titillium Web"/>
              </a:rPr>
              <a:t>Realistic yet aspiration</a:t>
            </a:r>
            <a:endParaRPr sz="1600" dirty="0">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1282</Words>
  <Application>Microsoft Office PowerPoint</Application>
  <PresentationFormat>On-screen Show (16:9)</PresentationFormat>
  <Paragraphs>177</Paragraphs>
  <Slides>28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Titillium Web</vt:lpstr>
      <vt:lpstr>Lora</vt:lpstr>
      <vt:lpstr>Simple Light</vt:lpstr>
      <vt:lpstr>Chapter 8  Management and Leadership</vt:lpstr>
      <vt:lpstr>Objectives</vt:lpstr>
      <vt:lpstr>Management </vt:lpstr>
      <vt:lpstr>Today’s Manager </vt:lpstr>
      <vt:lpstr>How To Be A Successful Manager</vt:lpstr>
      <vt:lpstr>Should You Make The Leap </vt:lpstr>
      <vt:lpstr>Developing A Strategic Plan </vt:lpstr>
      <vt:lpstr>Planning </vt:lpstr>
      <vt:lpstr>Planning– Developing A Strategic Plan </vt:lpstr>
      <vt:lpstr>Examples of Vision Statements </vt:lpstr>
      <vt:lpstr>Planning – Developing A Strategic Plan </vt:lpstr>
      <vt:lpstr>Examples of Mission Statements </vt:lpstr>
      <vt:lpstr>SWOT – Strengths, Weaknesses, Opportunities, Threats</vt:lpstr>
      <vt:lpstr>Planning – Setting Goals and Objectives </vt:lpstr>
      <vt:lpstr>Goals and Objectives </vt:lpstr>
      <vt:lpstr>Tactical and Operational Plans</vt:lpstr>
      <vt:lpstr>What If The Plan Doesn’t Work?</vt:lpstr>
      <vt:lpstr>Problem Solving and Decision Making </vt:lpstr>
      <vt:lpstr>Contingency Planning &amp; Crisis Management</vt:lpstr>
      <vt:lpstr>Leading </vt:lpstr>
      <vt:lpstr>Leading </vt:lpstr>
      <vt:lpstr>Leadership Styles </vt:lpstr>
      <vt:lpstr>Controlling</vt:lpstr>
      <vt:lpstr>Benchmarking</vt:lpstr>
      <vt:lpstr>Management Skills</vt:lpstr>
      <vt:lpstr>Takeaways</vt:lpstr>
      <vt:lpstr>Takeaways</vt:lpstr>
      <vt:lpstr>Chapter 8 Q&amp;A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Blicher, Heather</cp:lastModifiedBy>
  <cp:revision>3</cp:revision>
  <dcterms:modified xsi:type="dcterms:W3CDTF">2023-08-08T16:54:47Z</dcterms:modified>
</cp:coreProperties>
</file>