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3" r:id="rId1"/>
  </p:sldMasterIdLst>
  <p:notesMasterIdLst>
    <p:notesMasterId r:id="rId30"/>
  </p:notesMasterIdLst>
  <p:sldIdLst>
    <p:sldId id="275" r:id="rId2"/>
    <p:sldId id="259" r:id="rId3"/>
    <p:sldId id="257" r:id="rId4"/>
    <p:sldId id="280" r:id="rId5"/>
    <p:sldId id="286" r:id="rId6"/>
    <p:sldId id="268" r:id="rId7"/>
    <p:sldId id="267" r:id="rId8"/>
    <p:sldId id="260" r:id="rId9"/>
    <p:sldId id="263" r:id="rId10"/>
    <p:sldId id="261" r:id="rId11"/>
    <p:sldId id="264" r:id="rId12"/>
    <p:sldId id="262" r:id="rId13"/>
    <p:sldId id="272" r:id="rId14"/>
    <p:sldId id="273" r:id="rId15"/>
    <p:sldId id="270" r:id="rId16"/>
    <p:sldId id="271" r:id="rId17"/>
    <p:sldId id="266" r:id="rId18"/>
    <p:sldId id="274" r:id="rId19"/>
    <p:sldId id="269" r:id="rId20"/>
    <p:sldId id="281" r:id="rId21"/>
    <p:sldId id="282" r:id="rId22"/>
    <p:sldId id="285" r:id="rId23"/>
    <p:sldId id="283" r:id="rId24"/>
    <p:sldId id="276" r:id="rId25"/>
    <p:sldId id="277" r:id="rId26"/>
    <p:sldId id="279" r:id="rId27"/>
    <p:sldId id="284" r:id="rId28"/>
    <p:sldId id="265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132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41B52-1884-3E4C-8576-FC1BFB0007C1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BAA8A-0ADF-2C4D-9522-1E74B6482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7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present outline for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71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present. </a:t>
            </a:r>
            <a:r>
              <a:rPr lang="en-US" dirty="0" err="1" smtClean="0"/>
              <a:t>Deyu</a:t>
            </a:r>
            <a:r>
              <a:rPr lang="en-US" dirty="0" smtClean="0"/>
              <a:t> did statistical analysis</a:t>
            </a:r>
          </a:p>
          <a:p>
            <a:r>
              <a:rPr lang="en-US" dirty="0" smtClean="0"/>
              <a:t>Main points listed—with emphasis on the fact</a:t>
            </a:r>
            <a:r>
              <a:rPr lang="en-US" baseline="0" dirty="0" smtClean="0"/>
              <a:t> that few in the control group list gaming as something they use the internet for—thus for this group it is good that we did not use games.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58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present Basically,</a:t>
            </a:r>
            <a:r>
              <a:rPr lang="en-US" baseline="0" dirty="0" smtClean="0"/>
              <a:t> computer self-efficacy follows a normal distribution, but computer literacy is highly correlated with computer self efficacy score. Self efficacy score was determined using a set of technology/computer use questions (listed in appendix)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84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present</a:t>
            </a:r>
          </a:p>
          <a:p>
            <a:r>
              <a:rPr lang="en-US" dirty="0" smtClean="0"/>
              <a:t>Variation in knowledge across</a:t>
            </a:r>
            <a:r>
              <a:rPr lang="en-US" baseline="0" dirty="0" smtClean="0"/>
              <a:t> questions dependent on material taught at each institution</a:t>
            </a:r>
          </a:p>
          <a:p>
            <a:r>
              <a:rPr lang="en-US" baseline="0" dirty="0" smtClean="0"/>
              <a:t>Question 8—taught at VT, but not at GMU and JMU</a:t>
            </a:r>
          </a:p>
          <a:p>
            <a:r>
              <a:rPr lang="en-US" baseline="0" dirty="0" smtClean="0"/>
              <a:t>Question 2-taught at GMU but not at VT and JMU</a:t>
            </a:r>
          </a:p>
          <a:p>
            <a:r>
              <a:rPr lang="en-US" baseline="0" dirty="0" smtClean="0"/>
              <a:t>Question 3-taught at VT, GMU and JMU, but JMU students had better retention of information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0757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present</a:t>
            </a:r>
          </a:p>
          <a:p>
            <a:r>
              <a:rPr lang="en-US" dirty="0" smtClean="0"/>
              <a:t>Should</a:t>
            </a:r>
            <a:r>
              <a:rPr lang="en-US" baseline="0" dirty="0" smtClean="0"/>
              <a:t> be no more than 20 minutes into presentation at this 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93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where the participants get to play with the DLO--~5 minutes then start on next section while they continue to play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72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Lujean</a:t>
            </a:r>
            <a:r>
              <a:rPr lang="en-US" baseline="0" dirty="0" smtClean="0"/>
              <a:t> and Anita to present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573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Anita-Copyright challenges</a:t>
            </a:r>
            <a:r>
              <a:rPr lang="en-US" baseline="0" dirty="0" smtClean="0"/>
              <a:t> and fair use issues for this project—quick summary</a:t>
            </a:r>
          </a:p>
          <a:p>
            <a:r>
              <a:rPr lang="en-US" baseline="0" dirty="0" smtClean="0"/>
              <a:t>Debby and </a:t>
            </a:r>
            <a:r>
              <a:rPr lang="en-US" baseline="0" dirty="0" err="1" smtClean="0"/>
              <a:t>Lujean</a:t>
            </a:r>
            <a:r>
              <a:rPr lang="en-US" baseline="0" dirty="0" smtClean="0"/>
              <a:t>-Recommendations for building a DLO—quick summary</a:t>
            </a:r>
          </a:p>
          <a:p>
            <a:r>
              <a:rPr lang="en-US" baseline="0" dirty="0" smtClean="0"/>
              <a:t>All-Future directions—quick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91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present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84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Lujean</a:t>
            </a:r>
            <a:r>
              <a:rPr lang="en-US" baseline="0" dirty="0" smtClean="0"/>
              <a:t> to present/edit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60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Lujean to present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71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(or </a:t>
            </a:r>
            <a:r>
              <a:rPr lang="en-US" dirty="0" err="1" smtClean="0"/>
              <a:t>Lujean</a:t>
            </a:r>
            <a:r>
              <a:rPr lang="en-US" dirty="0" smtClean="0"/>
              <a:t>?) to discuss timeline for 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39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name individuals involved and their role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269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present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69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Lujean</a:t>
            </a:r>
            <a:r>
              <a:rPr lang="en-US" dirty="0" smtClean="0"/>
              <a:t> to present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95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present (</a:t>
            </a:r>
            <a:r>
              <a:rPr lang="en-US" dirty="0" err="1" smtClean="0"/>
              <a:t>Deyu</a:t>
            </a:r>
            <a:r>
              <a:rPr lang="en-US" dirty="0" smtClean="0"/>
              <a:t> statistical</a:t>
            </a:r>
            <a:r>
              <a:rPr lang="en-US" baseline="0" dirty="0" smtClean="0"/>
              <a:t> analysis)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8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Debby to present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Deyu</a:t>
            </a:r>
            <a:r>
              <a:rPr lang="en-US" baseline="0" dirty="0" smtClean="0"/>
              <a:t> correlation analysis/Chi Square)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BAA8A-0ADF-2C4D-9522-1E74B648264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21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0637EDC-5493-264F-9723-859F56C89F52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A7847C-A1E8-994B-BB56-2E389E7714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inyurl.com/vtvital" TargetMode="Externa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CreativeCommons.or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jpeg"/><Relationship Id="rId2" Type="http://schemas.openxmlformats.org/officeDocument/2006/relationships/hyperlink" Target="http://www.istockphoto.com/vector/illustration-of-different-systems-of-human-body-23885118?st=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goodd@vt.edu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-38039/?no_redirect" TargetMode="External"/><Relationship Id="rId2" Type="http://schemas.openxmlformats.org/officeDocument/2006/relationships/hyperlink" Target="https://pixabay.com/en/hand-outline-print-mold-fingers-30561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4-va.org/" TargetMode="External"/><Relationship Id="rId5" Type="http://schemas.openxmlformats.org/officeDocument/2006/relationships/hyperlink" Target="https://www.flickr.com/photos/jakerust/16226078303" TargetMode="External"/><Relationship Id="rId4" Type="http://schemas.openxmlformats.org/officeDocument/2006/relationships/hyperlink" Target="https://en.wikipedia.org/wiki/Hearing#/media/File:00-Oreille-ear.jpg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Creating Digital Learning Objects for Use in Large Lecture Classes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8663" y="3966882"/>
            <a:ext cx="7364288" cy="194097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*Deborah </a:t>
            </a:r>
            <a:r>
              <a:rPr lang="en-US" dirty="0"/>
              <a:t>J. Good, Dept. Human Nutrition, Foods, and Exercise, </a:t>
            </a:r>
            <a:r>
              <a:rPr lang="en-US" dirty="0" smtClean="0"/>
              <a:t>Virginia Tech</a:t>
            </a:r>
            <a:endParaRPr lang="en-US" dirty="0"/>
          </a:p>
          <a:p>
            <a:r>
              <a:rPr lang="en-US" dirty="0" err="1"/>
              <a:t>Sina</a:t>
            </a:r>
            <a:r>
              <a:rPr lang="en-US" dirty="0"/>
              <a:t> Gallo, Dept. Nutrition and Food Studies, George Mason University</a:t>
            </a:r>
          </a:p>
          <a:p>
            <a:r>
              <a:rPr lang="en-US" dirty="0"/>
              <a:t>Jeremy Akers, Dept. Health Sciences, James Madison University </a:t>
            </a:r>
          </a:p>
          <a:p>
            <a:r>
              <a:rPr lang="en-US" dirty="0" smtClean="0"/>
              <a:t>*Anita R. </a:t>
            </a:r>
            <a:r>
              <a:rPr lang="en-US" dirty="0" err="1"/>
              <a:t>Walz</a:t>
            </a:r>
            <a:r>
              <a:rPr lang="en-US" dirty="0"/>
              <a:t>, University Libraries, Virginia </a:t>
            </a:r>
            <a:r>
              <a:rPr lang="en-US" dirty="0" smtClean="0"/>
              <a:t>Tech</a:t>
            </a:r>
          </a:p>
          <a:p>
            <a:r>
              <a:rPr lang="en-US" dirty="0" err="1" smtClean="0"/>
              <a:t>Deyu</a:t>
            </a:r>
            <a:r>
              <a:rPr lang="en-US" dirty="0" smtClean="0"/>
              <a:t> </a:t>
            </a:r>
            <a:r>
              <a:rPr lang="en-US" dirty="0"/>
              <a:t>Hu, Technology-Enhanced Learning and Online Strategies, Virginia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*Lujean </a:t>
            </a:r>
            <a:r>
              <a:rPr lang="en-US" dirty="0"/>
              <a:t>Baab, Technology-Enhanced Learning and Online Strategies, Virginia Tech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89" y="6211347"/>
            <a:ext cx="1103353" cy="38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9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are Visual Learners</a:t>
            </a:r>
            <a:endParaRPr lang="en-US" dirty="0"/>
          </a:p>
        </p:txBody>
      </p:sp>
      <p:pic>
        <p:nvPicPr>
          <p:cNvPr id="6" name="Picture 5" descr="Screen Shot 2015-07-07 at 12.55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14" y="1923049"/>
            <a:ext cx="5791200" cy="3901668"/>
          </a:xfrm>
          <a:prstGeom prst="rect">
            <a:avLst/>
          </a:prstGeom>
        </p:spPr>
      </p:pic>
      <p:sp>
        <p:nvSpPr>
          <p:cNvPr id="7" name="Cloud Callout 6"/>
          <p:cNvSpPr/>
          <p:nvPr/>
        </p:nvSpPr>
        <p:spPr>
          <a:xfrm>
            <a:off x="6519334" y="1853259"/>
            <a:ext cx="2304814" cy="1089779"/>
          </a:xfrm>
          <a:prstGeom prst="cloudCallout">
            <a:avLst>
              <a:gd name="adj1" fmla="val -61242"/>
              <a:gd name="adj2" fmla="val 76311"/>
            </a:avLst>
          </a:prstGeom>
          <a:solidFill>
            <a:srgbClr val="8FD9FB"/>
          </a:solidFill>
          <a:ln>
            <a:solidFill>
              <a:srgbClr val="00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 correlation with gender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3628" y="3506316"/>
            <a:ext cx="1947333" cy="1477328"/>
          </a:xfrm>
          <a:prstGeom prst="rect">
            <a:avLst/>
          </a:prstGeom>
          <a:solidFill>
            <a:srgbClr val="88CDF4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Question:  </a:t>
            </a:r>
          </a:p>
          <a:p>
            <a:pPr algn="ctr"/>
            <a:r>
              <a:rPr lang="en-US" dirty="0" smtClean="0"/>
              <a:t>Will visual learners prefer or learn better with the DLO?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5503" y="6429973"/>
            <a:ext cx="36029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smtClean="0">
                <a:solidFill>
                  <a:srgbClr val="FFFFFF"/>
                </a:solidFill>
              </a:rPr>
              <a:t>Graph shows total numbers of VT students only in each category reported</a:t>
            </a:r>
            <a:endParaRPr lang="en-US" sz="80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37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Style is NOT correlated with…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sz="2400" dirty="0" smtClean="0">
                <a:effectLst/>
              </a:rPr>
              <a:t>behavior-based computer skills. </a:t>
            </a:r>
          </a:p>
          <a:p>
            <a:pPr lvl="1"/>
            <a:r>
              <a:rPr lang="en-US" sz="2400" dirty="0" smtClean="0">
                <a:effectLst/>
              </a:rPr>
              <a:t>if object should be for fun, explanation of materials, or both. </a:t>
            </a:r>
          </a:p>
          <a:p>
            <a:pPr lvl="1"/>
            <a:r>
              <a:rPr lang="en-US" sz="2400" dirty="0" smtClean="0">
                <a:effectLst/>
              </a:rPr>
              <a:t>interest in educational games.</a:t>
            </a:r>
          </a:p>
          <a:p>
            <a:pPr lvl="1"/>
            <a:r>
              <a:rPr lang="en-US" sz="2400" dirty="0" smtClean="0">
                <a:effectLst/>
              </a:rPr>
              <a:t>how often they play games. </a:t>
            </a:r>
          </a:p>
          <a:p>
            <a:pPr lvl="1"/>
            <a:r>
              <a:rPr lang="en-US" sz="2400" dirty="0" smtClean="0">
                <a:effectLst/>
              </a:rPr>
              <a:t>confidence in using educational game. </a:t>
            </a:r>
          </a:p>
          <a:p>
            <a:pPr lvl="1"/>
            <a:r>
              <a:rPr lang="en-US" sz="2400" dirty="0">
                <a:effectLst/>
              </a:rPr>
              <a:t>experience in educational </a:t>
            </a:r>
            <a:r>
              <a:rPr lang="en-US" sz="2400" dirty="0" smtClean="0">
                <a:effectLst/>
              </a:rPr>
              <a:t>games. </a:t>
            </a:r>
            <a:endParaRPr lang="en-US" sz="2400" dirty="0">
              <a:effectLst/>
            </a:endParaRPr>
          </a:p>
          <a:p>
            <a:pPr marL="349250" lvl="1" indent="0">
              <a:buNone/>
            </a:pPr>
            <a:endParaRPr lang="en-US" sz="2400" dirty="0" smtClean="0">
              <a:effectLst/>
            </a:endParaRP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sz="2400" dirty="0" smtClean="0">
                <a:effectLst/>
              </a:rPr>
              <a:t>confidence </a:t>
            </a:r>
            <a:r>
              <a:rPr lang="en-US" sz="2400" dirty="0">
                <a:effectLst/>
              </a:rPr>
              <a:t>in using computer for class. </a:t>
            </a:r>
          </a:p>
          <a:p>
            <a:pPr lvl="1"/>
            <a:r>
              <a:rPr lang="en-US" sz="2400" dirty="0">
                <a:effectLst/>
              </a:rPr>
              <a:t>confidence in using social media. </a:t>
            </a:r>
          </a:p>
          <a:p>
            <a:pPr lvl="1"/>
            <a:r>
              <a:rPr lang="en-US" sz="2400" dirty="0">
                <a:effectLst/>
              </a:rPr>
              <a:t>different ways to use internet. </a:t>
            </a:r>
          </a:p>
          <a:p>
            <a:pPr lvl="1"/>
            <a:r>
              <a:rPr lang="en-US" sz="2400" dirty="0">
                <a:effectLst/>
              </a:rPr>
              <a:t># of social media platforms used. </a:t>
            </a:r>
          </a:p>
          <a:p>
            <a:pPr lvl="1"/>
            <a:r>
              <a:rPr lang="en-US" sz="2400" dirty="0">
                <a:effectLst/>
              </a:rPr>
              <a:t>using of Facebook. </a:t>
            </a:r>
          </a:p>
          <a:p>
            <a:pPr lvl="1"/>
            <a:r>
              <a:rPr lang="en-US" sz="2400" dirty="0">
                <a:effectLst/>
              </a:rPr>
              <a:t>technology self efficacy.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5503" y="6429973"/>
            <a:ext cx="2079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solidFill>
                  <a:srgbClr val="FFFFFF"/>
                </a:solidFill>
              </a:rPr>
              <a:t>*correlation </a:t>
            </a:r>
            <a:r>
              <a:rPr lang="en-US" sz="1000" i="1" dirty="0">
                <a:solidFill>
                  <a:srgbClr val="FFFFFF"/>
                </a:solidFill>
              </a:rPr>
              <a:t>analysis/Chi Square</a:t>
            </a:r>
          </a:p>
        </p:txBody>
      </p:sp>
    </p:spTree>
    <p:extLst>
      <p:ext uri="{BB962C8B-B14F-4D97-AF65-F5344CB8AC3E}">
        <p14:creationId xmlns:p14="http://schemas.microsoft.com/office/powerpoint/2010/main" val="331308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Varied uses for Internet</a:t>
            </a:r>
            <a:endParaRPr lang="en-US" dirty="0"/>
          </a:p>
        </p:txBody>
      </p:sp>
      <p:pic>
        <p:nvPicPr>
          <p:cNvPr id="3" name="Picture 2" descr="Screen Shot 2015-07-07 at 12.57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88" y="1925727"/>
            <a:ext cx="6114345" cy="4076230"/>
          </a:xfrm>
          <a:prstGeom prst="rect">
            <a:avLst/>
          </a:prstGeom>
        </p:spPr>
      </p:pic>
      <p:sp>
        <p:nvSpPr>
          <p:cNvPr id="4" name="Rectangular Callout 3"/>
          <p:cNvSpPr/>
          <p:nvPr/>
        </p:nvSpPr>
        <p:spPr>
          <a:xfrm>
            <a:off x="6649310" y="2841068"/>
            <a:ext cx="2325363" cy="2483555"/>
          </a:xfrm>
          <a:prstGeom prst="wedgeRectCallout">
            <a:avLst>
              <a:gd name="adj1" fmla="val -157698"/>
              <a:gd name="adj2" fmla="val 12113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Few use games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o correlation with gender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Internet activity = 8.99 ± 1.3 different uses/person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503" y="6429973"/>
            <a:ext cx="36029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smtClean="0">
                <a:solidFill>
                  <a:srgbClr val="FFFFFF"/>
                </a:solidFill>
              </a:rPr>
              <a:t>Graph shows total numbers of VT students only in each category reported</a:t>
            </a:r>
            <a:endParaRPr lang="en-US" sz="80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6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581" y="0"/>
            <a:ext cx="8723718" cy="1044388"/>
          </a:xfrm>
        </p:spPr>
        <p:txBody>
          <a:bodyPr/>
          <a:lstStyle/>
          <a:p>
            <a:r>
              <a:rPr lang="en-US" dirty="0" smtClean="0"/>
              <a:t>Computer and Technology Self Efficacy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63321" y="3710848"/>
            <a:ext cx="4073239" cy="2468880"/>
            <a:chOff x="3145691" y="2819400"/>
            <a:chExt cx="5900615" cy="3983468"/>
          </a:xfrm>
        </p:grpSpPr>
        <p:pic>
          <p:nvPicPr>
            <p:cNvPr id="3" name="Picture 2" descr="Screen Shot 2015-07-08 at 10.38.23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5691" y="2819400"/>
              <a:ext cx="5900615" cy="3983468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4269154" y="3389923"/>
              <a:ext cx="4103077" cy="0"/>
            </a:xfrm>
            <a:prstGeom prst="line">
              <a:avLst/>
            </a:prstGeom>
            <a:ln>
              <a:solidFill>
                <a:srgbClr val="07377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5978770" y="3067597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***</a:t>
              </a:r>
              <a:endParaRPr lang="en-US" dirty="0"/>
            </a:p>
          </p:txBody>
        </p:sp>
      </p:grpSp>
      <p:pic>
        <p:nvPicPr>
          <p:cNvPr id="8" name="Picture 7" descr="Screen Shot 2015-07-09 at 12.10.5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56" y="1140010"/>
            <a:ext cx="3659494" cy="2468880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6306845" y="2348790"/>
            <a:ext cx="2533039" cy="2483555"/>
          </a:xfrm>
          <a:prstGeom prst="wedgeRectCallout">
            <a:avLst>
              <a:gd name="adj1" fmla="val -125870"/>
              <a:gd name="adj2" fmla="val 6080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Mean self efficacy score follows a normal distribution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Computer literacy is highly corrected with computer self efficacy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2365" y="6470011"/>
            <a:ext cx="85977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solidFill>
                  <a:srgbClr val="FFFFFF"/>
                </a:solidFill>
              </a:rPr>
              <a:t>(Top) Total numbers of VT students only in each category reported; (Bottom) Score of VT students only, based on a set of technology/computer use questions; One-way ANOVA</a:t>
            </a:r>
            <a:endParaRPr lang="en-US" sz="80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03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Skeletal System Knowledge</a:t>
            </a:r>
            <a:endParaRPr lang="en-US" dirty="0"/>
          </a:p>
        </p:txBody>
      </p:sp>
      <p:pic>
        <p:nvPicPr>
          <p:cNvPr id="4" name="Picture 3" descr="Screen Shot 2015-07-08 at 2.16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585" y="2204395"/>
            <a:ext cx="5562600" cy="3733612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5936074" y="577892"/>
            <a:ext cx="2939483" cy="3279146"/>
          </a:xfrm>
          <a:prstGeom prst="wedgeEllipseCallout">
            <a:avLst>
              <a:gd name="adj1" fmla="val -55261"/>
              <a:gd name="adj2" fmla="val 18420"/>
            </a:avLst>
          </a:prstGeom>
          <a:solidFill>
            <a:srgbClr val="88CDF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True/False: Once absorbed Vitamin D travels to the liver. There it is converted to </a:t>
            </a:r>
            <a:r>
              <a:rPr lang="en-US" sz="1200" dirty="0" err="1" smtClean="0">
                <a:solidFill>
                  <a:srgbClr val="000000"/>
                </a:solidFill>
              </a:rPr>
              <a:t>calcidiol</a:t>
            </a:r>
            <a:r>
              <a:rPr lang="en-US" sz="1200" dirty="0" smtClean="0">
                <a:solidFill>
                  <a:srgbClr val="000000"/>
                </a:solidFill>
              </a:rPr>
              <a:t> by the enzyme 1, 25 hydroxylase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ANSWER: False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99% VT students got this correct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42% GMU students got this correct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20% JMU students got this correct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331140" y="1425389"/>
            <a:ext cx="3678297" cy="1840864"/>
          </a:xfrm>
          <a:prstGeom prst="wedgeEllipseCallout">
            <a:avLst>
              <a:gd name="adj1" fmla="val 18678"/>
              <a:gd name="adj2" fmla="val 137437"/>
            </a:avLst>
          </a:prstGeom>
          <a:solidFill>
            <a:srgbClr val="88CDF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Which of the following substances enhances calcium absorption?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ANSWER: Lactose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16% VT students got this correct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81% GMU students got this correct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0% JMU students got this correct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5254036" y="4268308"/>
            <a:ext cx="3678297" cy="1840864"/>
          </a:xfrm>
          <a:prstGeom prst="wedgeEllipseCallout">
            <a:avLst>
              <a:gd name="adj1" fmla="val -74417"/>
              <a:gd name="adj2" fmla="val -88439"/>
            </a:avLst>
          </a:prstGeom>
          <a:solidFill>
            <a:srgbClr val="88CDF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Cells that produce new cartilage/bone are called______.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ANSWER = Osteoblasts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75% VT students got this correct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6</a:t>
            </a:r>
            <a:r>
              <a:rPr lang="en-US" sz="1200" dirty="0" smtClean="0">
                <a:solidFill>
                  <a:srgbClr val="000000"/>
                </a:solidFill>
              </a:rPr>
              <a:t>1% GMU students got this correct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100% JMU students got this correct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503" y="6429973"/>
            <a:ext cx="5824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smtClean="0">
                <a:solidFill>
                  <a:srgbClr val="FFFFFF"/>
                </a:solidFill>
              </a:rPr>
              <a:t>Graph shows total numbers of VT students only for each question, pop-ups show comparison with GMU and JMU students</a:t>
            </a:r>
            <a:endParaRPr lang="en-US" sz="80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19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major gender differences</a:t>
            </a:r>
          </a:p>
          <a:p>
            <a:r>
              <a:rPr lang="en-US" dirty="0" smtClean="0"/>
              <a:t>No learning differences with technology/computer/internet use</a:t>
            </a:r>
          </a:p>
          <a:p>
            <a:r>
              <a:rPr lang="en-US" dirty="0" smtClean="0"/>
              <a:t>Computer literacy did influence computer/technology self efficacy.</a:t>
            </a:r>
          </a:p>
          <a:p>
            <a:r>
              <a:rPr lang="en-US" dirty="0" smtClean="0"/>
              <a:t>Quiz answer frequencies were used in developing specific content for the DLO</a:t>
            </a:r>
          </a:p>
          <a:p>
            <a:pPr lvl="1"/>
            <a:r>
              <a:rPr lang="en-US" dirty="0" smtClean="0"/>
              <a:t>E.g. lactase increasing calcium absorption</a:t>
            </a:r>
          </a:p>
          <a:p>
            <a:pPr lvl="1"/>
            <a:r>
              <a:rPr lang="en-US" dirty="0" smtClean="0"/>
              <a:t>E.g. osteoblasts producing bone/cartilage</a:t>
            </a:r>
          </a:p>
          <a:p>
            <a:pPr lvl="1"/>
            <a:r>
              <a:rPr lang="en-US" dirty="0" smtClean="0"/>
              <a:t>E.g. Vitamin D synthesis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28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7-22 at 4.35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457159"/>
            <a:ext cx="8432800" cy="4948826"/>
          </a:xfrm>
          <a:prstGeom prst="rect">
            <a:avLst/>
          </a:prstGeom>
        </p:spPr>
      </p:pic>
      <p:pic>
        <p:nvPicPr>
          <p:cNvPr id="9" name="Picture 8" descr="Screen Shot 2015-07-22 at 4.44.5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5405985"/>
            <a:ext cx="8432800" cy="9342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6419" y="6171624"/>
            <a:ext cx="5066010" cy="584776"/>
          </a:xfrm>
          <a:prstGeom prst="rect">
            <a:avLst/>
          </a:prstGeom>
          <a:solidFill>
            <a:srgbClr val="073779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>
                <a:hlinkClick r:id="rId5"/>
              </a:rPr>
              <a:t>http:/</a:t>
            </a:r>
            <a:r>
              <a:rPr lang="en-US" sz="3200" dirty="0" smtClean="0">
                <a:hlinkClick r:id="rId5"/>
              </a:rPr>
              <a:t>/tinyurl.com/vtvital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086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9463" y="2591920"/>
            <a:ext cx="7583487" cy="1362075"/>
          </a:xfrm>
        </p:spPr>
        <p:txBody>
          <a:bodyPr/>
          <a:lstStyle/>
          <a:p>
            <a:r>
              <a:rPr lang="en-US" dirty="0" smtClean="0"/>
              <a:t>Building the DLO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we did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10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uilding our DLO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$$</a:t>
            </a:r>
          </a:p>
          <a:p>
            <a:r>
              <a:rPr lang="en-US" dirty="0" smtClean="0"/>
              <a:t>Content experts</a:t>
            </a:r>
          </a:p>
          <a:p>
            <a:r>
              <a:rPr lang="en-US" dirty="0" smtClean="0"/>
              <a:t>Instructional design</a:t>
            </a:r>
          </a:p>
          <a:p>
            <a:r>
              <a:rPr lang="en-US" dirty="0" smtClean="0"/>
              <a:t>Graphic and web </a:t>
            </a:r>
            <a:r>
              <a:rPr lang="en-US" dirty="0"/>
              <a:t>d</a:t>
            </a:r>
            <a:r>
              <a:rPr lang="en-US" dirty="0" smtClean="0"/>
              <a:t>esigners</a:t>
            </a:r>
          </a:p>
          <a:p>
            <a:r>
              <a:rPr lang="en-US" dirty="0" smtClean="0"/>
              <a:t>Copyright and fair use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Legal concerns</a:t>
            </a:r>
          </a:p>
          <a:p>
            <a:r>
              <a:rPr lang="en-US" dirty="0"/>
              <a:t>Database and programmers</a:t>
            </a:r>
          </a:p>
          <a:p>
            <a:r>
              <a:rPr lang="en-US" dirty="0"/>
              <a:t>Survey development and data analysis</a:t>
            </a:r>
          </a:p>
          <a:p>
            <a:r>
              <a:rPr lang="en-US" dirty="0"/>
              <a:t>Project management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02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Challenges and </a:t>
            </a:r>
            <a:r>
              <a:rPr lang="en-US" dirty="0" smtClean="0"/>
              <a:t>lessons learned</a:t>
            </a:r>
          </a:p>
          <a:p>
            <a:pPr lvl="2"/>
            <a:r>
              <a:rPr lang="en-US" dirty="0" smtClean="0"/>
              <a:t>Copyright/Fair Use</a:t>
            </a:r>
          </a:p>
          <a:p>
            <a:pPr lvl="2"/>
            <a:r>
              <a:rPr lang="en-US" dirty="0" smtClean="0"/>
              <a:t>Open Access versus Freely accessible</a:t>
            </a:r>
            <a:endParaRPr lang="en-US" dirty="0"/>
          </a:p>
          <a:p>
            <a:pPr lvl="1"/>
            <a:r>
              <a:rPr lang="en-US" dirty="0"/>
              <a:t>Recommendations for building a DLO</a:t>
            </a:r>
          </a:p>
          <a:p>
            <a:pPr lvl="1"/>
            <a:r>
              <a:rPr lang="en-US" dirty="0"/>
              <a:t>Future </a:t>
            </a:r>
            <a:r>
              <a:rPr lang="en-US" dirty="0" smtClean="0"/>
              <a:t>directions</a:t>
            </a:r>
            <a:endParaRPr lang="en-US" dirty="0"/>
          </a:p>
          <a:p>
            <a:pPr lvl="1"/>
            <a:r>
              <a:rPr lang="en-US" dirty="0"/>
              <a:t>Questions/Comments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animatedgif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259" y="0"/>
            <a:ext cx="33617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93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02" y="425478"/>
            <a:ext cx="7583487" cy="1044388"/>
          </a:xfrm>
        </p:spPr>
        <p:txBody>
          <a:bodyPr/>
          <a:lstStyle/>
          <a:p>
            <a:r>
              <a:rPr lang="en-US" dirty="0" smtClean="0"/>
              <a:t>Today we will…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442147" y="2060181"/>
            <a:ext cx="8080963" cy="4618037"/>
          </a:xfrm>
        </p:spPr>
        <p:txBody>
          <a:bodyPr>
            <a:normAutofit/>
          </a:bodyPr>
          <a:lstStyle/>
          <a:p>
            <a:r>
              <a:rPr lang="en-US" dirty="0" smtClean="0"/>
              <a:t>Talk about the project</a:t>
            </a:r>
          </a:p>
          <a:p>
            <a:pPr lvl="2"/>
            <a:r>
              <a:rPr lang="en-US" dirty="0" smtClean="0"/>
              <a:t>Funded by 4VA grant</a:t>
            </a:r>
            <a:endParaRPr lang="en-US" dirty="0"/>
          </a:p>
          <a:p>
            <a:pPr lvl="2"/>
            <a:r>
              <a:rPr lang="en-US" dirty="0"/>
              <a:t>Data </a:t>
            </a:r>
            <a:r>
              <a:rPr lang="en-US" dirty="0" smtClean="0"/>
              <a:t>from control subjects will </a:t>
            </a:r>
            <a:r>
              <a:rPr lang="en-US" dirty="0"/>
              <a:t>be </a:t>
            </a:r>
            <a:r>
              <a:rPr lang="en-US" dirty="0" smtClean="0"/>
              <a:t>presented</a:t>
            </a:r>
          </a:p>
          <a:p>
            <a:r>
              <a:rPr lang="en-US" dirty="0" smtClean="0"/>
              <a:t>Demonstrate the Digital Learning Object (DLO)</a:t>
            </a:r>
          </a:p>
          <a:p>
            <a:pPr lvl="2"/>
            <a:r>
              <a:rPr lang="en-US" dirty="0" smtClean="0"/>
              <a:t>You will get to play with the DLO</a:t>
            </a:r>
          </a:p>
          <a:p>
            <a:r>
              <a:rPr lang="en-US" dirty="0" smtClean="0"/>
              <a:t>Share challenges and Lessons Learned</a:t>
            </a:r>
          </a:p>
          <a:p>
            <a:pPr lvl="2"/>
            <a:r>
              <a:rPr lang="en-US" dirty="0" smtClean="0"/>
              <a:t>Recommendations for building a DLO</a:t>
            </a:r>
          </a:p>
          <a:p>
            <a:pPr lvl="2"/>
            <a:r>
              <a:rPr lang="en-US" dirty="0" smtClean="0"/>
              <a:t>Future Directions</a:t>
            </a:r>
          </a:p>
          <a:p>
            <a:r>
              <a:rPr lang="en-US" dirty="0" smtClean="0"/>
              <a:t>Questions/Comments</a:t>
            </a:r>
          </a:p>
        </p:txBody>
      </p:sp>
      <p:pic>
        <p:nvPicPr>
          <p:cNvPr id="7" name="Picture 6" descr="Screen Shot 2015-07-07 at 12.42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411" y="684956"/>
            <a:ext cx="4884589" cy="191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92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Options for authoring . . . and using and editing others’ </a:t>
            </a:r>
            <a:r>
              <a:rPr lang="en-US" b="1" dirty="0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750" y="1907279"/>
            <a:ext cx="6490358" cy="4677828"/>
          </a:xfrm>
        </p:spPr>
        <p:txBody>
          <a:bodyPr>
            <a:normAutofit fontScale="77500" lnSpcReduction="20000"/>
          </a:bodyPr>
          <a:lstStyle/>
          <a:p>
            <a:r>
              <a:rPr lang="en-US" sz="2100" dirty="0" smtClean="0"/>
              <a:t>Goals:</a:t>
            </a:r>
          </a:p>
          <a:p>
            <a:pPr lvl="1"/>
            <a:r>
              <a:rPr lang="en-US" sz="2100" dirty="0" smtClean="0"/>
              <a:t>Sharing </a:t>
            </a:r>
            <a:r>
              <a:rPr lang="en-US" sz="2100" dirty="0"/>
              <a:t>(at no additional cost to students</a:t>
            </a:r>
            <a:r>
              <a:rPr lang="en-US" sz="2100" dirty="0" smtClean="0"/>
              <a:t>)</a:t>
            </a:r>
          </a:p>
          <a:p>
            <a:pPr lvl="1"/>
            <a:r>
              <a:rPr lang="en-US" sz="2100" dirty="0" smtClean="0"/>
              <a:t>Sharing </a:t>
            </a:r>
            <a:r>
              <a:rPr lang="en-US" sz="2100" dirty="0"/>
              <a:t>(so that others may “reinvent” and reuse)</a:t>
            </a:r>
          </a:p>
          <a:p>
            <a:r>
              <a:rPr lang="en-US" sz="2100" dirty="0"/>
              <a:t>Options for licensing the work:</a:t>
            </a:r>
          </a:p>
          <a:p>
            <a:pPr marL="638175" lvl="1" indent="-342900"/>
            <a:r>
              <a:rPr lang="en-US" sz="2100" dirty="0"/>
              <a:t>Copyright © All Rights Reserved</a:t>
            </a:r>
          </a:p>
          <a:p>
            <a:pPr marL="638175" lvl="1" indent="-342900"/>
            <a:r>
              <a:rPr lang="en-US" sz="2100" dirty="0"/>
              <a:t>Open licenses: </a:t>
            </a:r>
            <a:r>
              <a:rPr lang="en-US" sz="2100" dirty="0" smtClean="0">
                <a:hlinkClick r:id="rId2"/>
              </a:rPr>
              <a:t>http://CreativeCommons.org</a:t>
            </a:r>
            <a:r>
              <a:rPr lang="en-US" sz="2100" dirty="0" smtClean="0"/>
              <a:t>    </a:t>
            </a:r>
            <a:endParaRPr lang="en-US" sz="2100" dirty="0"/>
          </a:p>
          <a:p>
            <a:pPr marL="638175" lvl="1" indent="-342900"/>
            <a:r>
              <a:rPr lang="en-US" sz="2100" dirty="0"/>
              <a:t>Public </a:t>
            </a:r>
            <a:r>
              <a:rPr lang="en-US" sz="2100" dirty="0" smtClean="0"/>
              <a:t>Domain</a:t>
            </a:r>
            <a:endParaRPr lang="en-US" sz="2100" dirty="0"/>
          </a:p>
          <a:p>
            <a:r>
              <a:rPr lang="en-US" sz="2100" dirty="0"/>
              <a:t>Constraints:</a:t>
            </a:r>
          </a:p>
          <a:p>
            <a:pPr marL="638175" lvl="1" indent="-342900"/>
            <a:r>
              <a:rPr lang="en-US" sz="2100" dirty="0"/>
              <a:t>VT Intellectual Property Policy is unclear about sharing outside of the </a:t>
            </a:r>
            <a:r>
              <a:rPr lang="en-US" sz="2100" dirty="0" smtClean="0"/>
              <a:t>University</a:t>
            </a:r>
            <a:endParaRPr lang="en-US" sz="2100" dirty="0"/>
          </a:p>
          <a:p>
            <a:r>
              <a:rPr lang="en-US" sz="2100" dirty="0"/>
              <a:t>Our Preference:</a:t>
            </a:r>
          </a:p>
          <a:p>
            <a:pPr marL="638175" lvl="1" indent="-342900"/>
            <a:r>
              <a:rPr lang="en-US" sz="2100" dirty="0"/>
              <a:t>Creative Commons Attribution Non-Commercial </a:t>
            </a:r>
            <a:r>
              <a:rPr lang="en-US" sz="2100" b="1" dirty="0"/>
              <a:t>(CC BY NC</a:t>
            </a:r>
            <a:r>
              <a:rPr lang="en-US" sz="2100" b="1" dirty="0" smtClean="0"/>
              <a:t>)</a:t>
            </a:r>
          </a:p>
          <a:p>
            <a:pPr lvl="2"/>
            <a:r>
              <a:rPr lang="en-US" sz="2100" b="1" dirty="0" smtClean="0"/>
              <a:t>Allows </a:t>
            </a:r>
            <a:r>
              <a:rPr lang="en-US" sz="2100" b="1" dirty="0"/>
              <a:t>royalty-free modification and redistribution with attribution required.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319" y="1992893"/>
            <a:ext cx="1600200" cy="438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344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4"/>
          </p:nvPr>
        </p:nvSpPr>
        <p:spPr>
          <a:xfrm>
            <a:off x="608229" y="751498"/>
            <a:ext cx="3657600" cy="3203646"/>
          </a:xfrm>
          <a:ln>
            <a:solidFill>
              <a:srgbClr val="00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MORE CONSTRAINTS</a:t>
            </a:r>
          </a:p>
          <a:p>
            <a:r>
              <a:rPr lang="en-US" dirty="0" smtClean="0"/>
              <a:t>Finding </a:t>
            </a:r>
            <a:r>
              <a:rPr lang="en-US" dirty="0"/>
              <a:t>suitable openly licensed images and code</a:t>
            </a:r>
          </a:p>
          <a:p>
            <a:r>
              <a:rPr lang="en-US" dirty="0"/>
              <a:t>Time to commission CC or openly licensed works</a:t>
            </a:r>
          </a:p>
          <a:p>
            <a:r>
              <a:rPr lang="en-US" dirty="0"/>
              <a:t>License terms restrict the sharing of works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3"/>
          </p:nvPr>
        </p:nvSpPr>
        <p:spPr>
          <a:xfrm>
            <a:off x="608229" y="4116584"/>
            <a:ext cx="3657600" cy="2303624"/>
          </a:xfrm>
          <a:ln>
            <a:solidFill>
              <a:srgbClr val="000000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200" u="sng" dirty="0" smtClean="0"/>
              <a:t>GOALS MET</a:t>
            </a:r>
          </a:p>
          <a:p>
            <a:r>
              <a:rPr lang="en-US" dirty="0" smtClean="0"/>
              <a:t>Sharing </a:t>
            </a:r>
            <a:r>
              <a:rPr lang="en-US" dirty="0"/>
              <a:t>(at no additional cost to students)  “Free online”</a:t>
            </a:r>
          </a:p>
          <a:p>
            <a:r>
              <a:rPr lang="en-US" strike="sngStrike" dirty="0" smtClean="0"/>
              <a:t>Sharing </a:t>
            </a:r>
            <a:r>
              <a:rPr lang="en-US" strike="sngStrike" dirty="0"/>
              <a:t>(so that others may “reinvent” and reuse) “Openly licensed” or OER</a:t>
            </a:r>
          </a:p>
          <a:p>
            <a:endParaRPr lang="en-US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447257" y="1477212"/>
            <a:ext cx="4254057" cy="421957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82575" indent="-282575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11325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0002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90763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717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u="sng" dirty="0"/>
              <a:t>RESULTS</a:t>
            </a:r>
          </a:p>
          <a:p>
            <a:r>
              <a:rPr lang="en-US" dirty="0"/>
              <a:t>© Deborah Good CC BY-NC-ND License options for use beyond these purposes may be negotiated upon request</a:t>
            </a:r>
          </a:p>
          <a:p>
            <a:r>
              <a:rPr lang="en-US" dirty="0">
                <a:hlinkClick r:id="rId2"/>
              </a:rPr>
              <a:t>Human Body Systems illustration </a:t>
            </a:r>
            <a:r>
              <a:rPr lang="en-US" dirty="0"/>
              <a:t>©</a:t>
            </a:r>
            <a:r>
              <a:rPr lang="en-US" dirty="0" err="1"/>
              <a:t>colematt</a:t>
            </a:r>
            <a:r>
              <a:rPr lang="en-US" dirty="0"/>
              <a:t>. Used with Permission. </a:t>
            </a:r>
          </a:p>
          <a:p>
            <a:r>
              <a:rPr lang="en-US" dirty="0"/>
              <a:t>Computer code © </a:t>
            </a:r>
            <a:r>
              <a:rPr lang="en-US" dirty="0" smtClean="0"/>
              <a:t>Python/</a:t>
            </a:r>
            <a:r>
              <a:rPr lang="en-US" dirty="0" err="1" smtClean="0"/>
              <a:t>Django</a:t>
            </a:r>
            <a:r>
              <a:rPr lang="en-US" dirty="0" smtClean="0"/>
              <a:t>. </a:t>
            </a:r>
            <a:r>
              <a:rPr lang="en-US" dirty="0"/>
              <a:t>Used with Permission.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12" name="Picture 11" descr="circsy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505" y="65698"/>
            <a:ext cx="481021" cy="1371600"/>
          </a:xfrm>
          <a:prstGeom prst="rect">
            <a:avLst/>
          </a:prstGeom>
        </p:spPr>
      </p:pic>
      <p:pic>
        <p:nvPicPr>
          <p:cNvPr id="13" name="Picture 12" descr="digsy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290" y="65698"/>
            <a:ext cx="481021" cy="1371600"/>
          </a:xfrm>
          <a:prstGeom prst="rect">
            <a:avLst/>
          </a:prstGeom>
        </p:spPr>
      </p:pic>
      <p:pic>
        <p:nvPicPr>
          <p:cNvPr id="14" name="Picture 13" descr="muscsy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209" y="65698"/>
            <a:ext cx="481021" cy="1371600"/>
          </a:xfrm>
          <a:prstGeom prst="rect">
            <a:avLst/>
          </a:prstGeom>
        </p:spPr>
      </p:pic>
      <p:pic>
        <p:nvPicPr>
          <p:cNvPr id="15" name="Picture 14" descr="nervsy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425" y="65698"/>
            <a:ext cx="481021" cy="1371600"/>
          </a:xfrm>
          <a:prstGeom prst="rect">
            <a:avLst/>
          </a:prstGeom>
        </p:spPr>
      </p:pic>
      <p:pic>
        <p:nvPicPr>
          <p:cNvPr id="16" name="Picture 15" descr="skeletalsy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641" y="65698"/>
            <a:ext cx="673454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2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88963" y="660400"/>
            <a:ext cx="7983537" cy="1044388"/>
          </a:xfrm>
        </p:spPr>
        <p:txBody>
          <a:bodyPr/>
          <a:lstStyle/>
          <a:p>
            <a:r>
              <a:rPr lang="en-US" dirty="0" smtClean="0"/>
              <a:t>Recommendations for Building a DLO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Figure out what your demographic looks like</a:t>
            </a:r>
          </a:p>
          <a:p>
            <a:pPr lvl="1"/>
            <a:r>
              <a:rPr lang="en-US" dirty="0" smtClean="0"/>
              <a:t>Do they play games?</a:t>
            </a:r>
          </a:p>
          <a:p>
            <a:pPr lvl="1"/>
            <a:r>
              <a:rPr lang="en-US" dirty="0" smtClean="0"/>
              <a:t>What is their computer self-efficacy?</a:t>
            </a:r>
          </a:p>
          <a:p>
            <a:pPr lvl="1"/>
            <a:r>
              <a:rPr lang="en-US" dirty="0" smtClean="0"/>
              <a:t>?</a:t>
            </a:r>
          </a:p>
          <a:p>
            <a:r>
              <a:rPr lang="en-US" dirty="0" smtClean="0"/>
              <a:t>Find money</a:t>
            </a:r>
          </a:p>
          <a:p>
            <a:r>
              <a:rPr lang="en-US" dirty="0" smtClean="0"/>
              <a:t>Assemble your team</a:t>
            </a:r>
          </a:p>
          <a:p>
            <a:r>
              <a:rPr lang="en-US" dirty="0" smtClean="0"/>
              <a:t>Time and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689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updates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Nervous System</a:t>
            </a:r>
          </a:p>
          <a:p>
            <a:r>
              <a:rPr lang="en-US" dirty="0" smtClean="0"/>
              <a:t>Digestive System</a:t>
            </a:r>
          </a:p>
          <a:p>
            <a:r>
              <a:rPr lang="en-US" dirty="0" smtClean="0"/>
              <a:t>Blood and Body Fluids</a:t>
            </a:r>
          </a:p>
          <a:p>
            <a:r>
              <a:rPr lang="en-US" dirty="0" smtClean="0"/>
              <a:t>Musculature System</a:t>
            </a:r>
          </a:p>
          <a:p>
            <a:endParaRPr lang="en-US" dirty="0"/>
          </a:p>
        </p:txBody>
      </p:sp>
      <p:pic>
        <p:nvPicPr>
          <p:cNvPr id="7" name="Picture 6" descr="Screen Shot 2015-07-22 at 11.30.4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89" y="4097455"/>
            <a:ext cx="8072101" cy="2469580"/>
          </a:xfrm>
          <a:prstGeom prst="rect">
            <a:avLst/>
          </a:prstGeom>
        </p:spPr>
      </p:pic>
      <p:pic>
        <p:nvPicPr>
          <p:cNvPr id="8" name="Picture 7" descr="circsy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983" y="1703183"/>
            <a:ext cx="809252" cy="2309286"/>
          </a:xfrm>
          <a:prstGeom prst="rect">
            <a:avLst/>
          </a:prstGeom>
        </p:spPr>
      </p:pic>
      <p:pic>
        <p:nvPicPr>
          <p:cNvPr id="9" name="Picture 8" descr="digsy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192" y="1703183"/>
            <a:ext cx="794684" cy="2309286"/>
          </a:xfrm>
          <a:prstGeom prst="rect">
            <a:avLst/>
          </a:prstGeom>
        </p:spPr>
      </p:pic>
      <p:pic>
        <p:nvPicPr>
          <p:cNvPr id="10" name="Picture 9" descr="muscsy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242" y="1703183"/>
            <a:ext cx="809868" cy="2309286"/>
          </a:xfrm>
          <a:prstGeom prst="rect">
            <a:avLst/>
          </a:prstGeom>
        </p:spPr>
      </p:pic>
      <p:pic>
        <p:nvPicPr>
          <p:cNvPr id="11" name="Picture 10" descr="nervsy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217" y="1703183"/>
            <a:ext cx="809868" cy="230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4-VA Collaborative</a:t>
            </a:r>
          </a:p>
          <a:p>
            <a:pPr lvl="1"/>
            <a:r>
              <a:rPr lang="en-US" dirty="0" smtClean="0"/>
              <a:t>4</a:t>
            </a:r>
            <a:r>
              <a:rPr lang="en-US" dirty="0"/>
              <a:t>-VA Grants Initiative at Virginia </a:t>
            </a:r>
            <a:r>
              <a:rPr lang="en-US" dirty="0" smtClean="0"/>
              <a:t>Tech (DJG, LB, AW)</a:t>
            </a:r>
          </a:p>
          <a:p>
            <a:pPr lvl="1"/>
            <a:r>
              <a:rPr lang="en-US" dirty="0" smtClean="0"/>
              <a:t>Matching money to GMU (</a:t>
            </a:r>
            <a:r>
              <a:rPr lang="en-US" dirty="0" err="1" smtClean="0"/>
              <a:t>Sina</a:t>
            </a:r>
            <a:r>
              <a:rPr lang="en-US" dirty="0" smtClean="0"/>
              <a:t> Gallo) and JMU (Jeremy Akers)</a:t>
            </a:r>
          </a:p>
          <a:p>
            <a:pPr lvl="1"/>
            <a:r>
              <a:rPr lang="en-US" dirty="0" smtClean="0"/>
              <a:t>Claire Gilbert, 4VA Deputy Coordinator, VT</a:t>
            </a:r>
          </a:p>
          <a:p>
            <a:pPr lvl="1"/>
            <a:r>
              <a:rPr lang="en-US" dirty="0" err="1" smtClean="0"/>
              <a:t>Teggin</a:t>
            </a:r>
            <a:r>
              <a:rPr lang="en-US" dirty="0" smtClean="0"/>
              <a:t> Summers, Innovation Space, VT</a:t>
            </a:r>
          </a:p>
          <a:p>
            <a:r>
              <a:rPr lang="en-US" dirty="0" smtClean="0"/>
              <a:t>Mark Sumner, CALS IT (</a:t>
            </a:r>
            <a:r>
              <a:rPr lang="en-US" dirty="0" err="1" smtClean="0"/>
              <a:t>iPADS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22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used in survey available</a:t>
            </a:r>
          </a:p>
          <a:p>
            <a:r>
              <a:rPr lang="en-US" dirty="0" smtClean="0"/>
              <a:t>Survey reliability metrics available</a:t>
            </a:r>
          </a:p>
          <a:p>
            <a:r>
              <a:rPr lang="en-US" dirty="0" smtClean="0"/>
              <a:t>Learning style inventory </a:t>
            </a:r>
            <a:r>
              <a:rPr lang="en-US" dirty="0" err="1" smtClean="0"/>
              <a:t>weblink</a:t>
            </a:r>
            <a:r>
              <a:rPr lang="en-US" dirty="0" smtClean="0"/>
              <a:t> available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9778" y="5493926"/>
            <a:ext cx="8021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Contact Deborah J. Good </a:t>
            </a:r>
            <a:r>
              <a:rPr lang="en-US" dirty="0" smtClean="0">
                <a:hlinkClick r:id="rId2"/>
              </a:rPr>
              <a:t>goodd@vt.edu</a:t>
            </a:r>
            <a:r>
              <a:rPr lang="en-US" dirty="0" smtClean="0"/>
              <a:t> 540-231-0430 for more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5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799"/>
            <a:ext cx="7583487" cy="476579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Large classroom picture taken by Dr. Deborah Good, 2013</a:t>
            </a:r>
          </a:p>
          <a:p>
            <a:r>
              <a:rPr lang="en-US" dirty="0" smtClean="0"/>
              <a:t>Learning styles graphic creating using the following free to share/modify graphics:</a:t>
            </a:r>
          </a:p>
          <a:p>
            <a:pPr lvl="1"/>
            <a:r>
              <a:rPr lang="en-US" dirty="0" smtClean="0"/>
              <a:t>Hand: </a:t>
            </a:r>
            <a:r>
              <a:rPr lang="en-US" dirty="0"/>
              <a:t>License: CC0 Public </a:t>
            </a:r>
            <a:r>
              <a:rPr lang="en-US" dirty="0" smtClean="0"/>
              <a:t>Domain, Free </a:t>
            </a:r>
            <a:r>
              <a:rPr lang="en-US" dirty="0"/>
              <a:t>for commercial use / No attribution </a:t>
            </a:r>
            <a:r>
              <a:rPr lang="en-US" dirty="0" err="1" smtClean="0"/>
              <a:t>required,</a:t>
            </a:r>
            <a:r>
              <a:rPr lang="en-US" dirty="0" err="1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://pixabay.com/en/hand-outline-print-mold-fingers-305612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Eye</a:t>
            </a:r>
            <a:r>
              <a:rPr lang="en-US" dirty="0" smtClean="0"/>
              <a:t>: </a:t>
            </a:r>
            <a:r>
              <a:rPr lang="en-US" dirty="0"/>
              <a:t>License: CC0 Public Domain, Free for commercial use / No attribution </a:t>
            </a:r>
            <a:r>
              <a:rPr lang="en-US" dirty="0" err="1" smtClean="0"/>
              <a:t>required,</a:t>
            </a:r>
            <a:r>
              <a:rPr lang="en-US" dirty="0" err="1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://pixabay.com/p-38039/?</a:t>
            </a:r>
            <a:r>
              <a:rPr lang="en-US" dirty="0" smtClean="0">
                <a:hlinkClick r:id="rId3"/>
              </a:rPr>
              <a:t>no_redirect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Ear: </a:t>
            </a:r>
            <a:r>
              <a:rPr lang="en-US" dirty="0"/>
              <a:t>CC BY-SA </a:t>
            </a:r>
            <a:r>
              <a:rPr lang="en-US" dirty="0" smtClean="0"/>
              <a:t>3.0, File</a:t>
            </a:r>
            <a:r>
              <a:rPr lang="en-US" dirty="0"/>
              <a:t>:00-Oreille-</a:t>
            </a:r>
            <a:r>
              <a:rPr lang="en-US" dirty="0" smtClean="0"/>
              <a:t>ear.jpg, Uploaded </a:t>
            </a:r>
            <a:r>
              <a:rPr lang="en-US" dirty="0"/>
              <a:t>by </a:t>
            </a:r>
            <a:r>
              <a:rPr lang="en-US" dirty="0" err="1" smtClean="0"/>
              <a:t>Tatmouss</a:t>
            </a:r>
            <a:r>
              <a:rPr lang="en-US" dirty="0" smtClean="0"/>
              <a:t>, Created</a:t>
            </a:r>
            <a:r>
              <a:rPr lang="en-US" dirty="0"/>
              <a:t>: July 5, </a:t>
            </a:r>
            <a:r>
              <a:rPr lang="en-US" dirty="0" smtClean="0"/>
              <a:t>2011, </a:t>
            </a:r>
            <a:r>
              <a:rPr lang="en-US" dirty="0">
                <a:hlinkClick r:id="rId4"/>
              </a:rPr>
              <a:t>https://en.wikipedia.org/wiki/Hearing#/media/File:00-Oreille-</a:t>
            </a:r>
            <a:r>
              <a:rPr lang="en-US" dirty="0" smtClean="0">
                <a:hlinkClick r:id="rId4"/>
              </a:rPr>
              <a:t>ear.jpg</a:t>
            </a:r>
            <a:endParaRPr lang="en-US" dirty="0" smtClean="0"/>
          </a:p>
          <a:p>
            <a:r>
              <a:rPr lang="en-US" dirty="0" smtClean="0"/>
              <a:t>Keyboard “inquiry</a:t>
            </a:r>
            <a:r>
              <a:rPr lang="en-US" dirty="0"/>
              <a:t>” </a:t>
            </a:r>
            <a:r>
              <a:rPr lang="en-US" dirty="0" smtClean="0"/>
              <a:t>picture: </a:t>
            </a:r>
            <a:r>
              <a:rPr lang="en-US" dirty="0"/>
              <a:t>CC by </a:t>
            </a:r>
            <a:r>
              <a:rPr lang="en-US" dirty="0" smtClean="0"/>
              <a:t>2.0,</a:t>
            </a:r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://www.flickr.com/photos/jakerust/</a:t>
            </a:r>
            <a:r>
              <a:rPr lang="en-US" dirty="0" smtClean="0">
                <a:hlinkClick r:id="rId5"/>
              </a:rPr>
              <a:t>16226078303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4VA logo </a:t>
            </a:r>
            <a:r>
              <a:rPr lang="en-US" dirty="0"/>
              <a:t>picture from : </a:t>
            </a:r>
            <a:r>
              <a:rPr lang="en-US" dirty="0">
                <a:hlinkClick r:id="rId6"/>
              </a:rPr>
              <a:t>http://4-va.org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r>
              <a:rPr lang="en-US" dirty="0" smtClean="0"/>
              <a:t>Human Body: (need reference/company that we paid)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7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Extra slides/data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Not being presented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9737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use and Interest in Educational Media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79462" y="5396128"/>
            <a:ext cx="5709013" cy="738664"/>
          </a:xfrm>
          <a:prstGeom prst="rect">
            <a:avLst/>
          </a:prstGeom>
          <a:solidFill>
            <a:srgbClr val="88CDF4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QUESTION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If a website used for a course included visual media, which would be most helpful to you?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4" name="Picture 3" descr="Screen Shot 2015-07-07 at 1.34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31" y="1553222"/>
            <a:ext cx="5696742" cy="38168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72841" y="169819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**</a:t>
            </a:r>
            <a:endParaRPr lang="en-US" dirty="0"/>
          </a:p>
        </p:txBody>
      </p:sp>
      <p:sp>
        <p:nvSpPr>
          <p:cNvPr id="8" name="Rectangular Callout 7"/>
          <p:cNvSpPr/>
          <p:nvPr/>
        </p:nvSpPr>
        <p:spPr>
          <a:xfrm>
            <a:off x="6649310" y="2427297"/>
            <a:ext cx="2325363" cy="1703582"/>
          </a:xfrm>
          <a:prstGeom prst="wedgeRectCallout">
            <a:avLst>
              <a:gd name="adj1" fmla="val -127016"/>
              <a:gd name="adj2" fmla="val -70620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Significantly more students wanted both a fun site and one to explain course materials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503" y="6429973"/>
            <a:ext cx="513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smtClean="0">
                <a:solidFill>
                  <a:srgbClr val="FFFFFF"/>
                </a:solidFill>
              </a:rPr>
              <a:t>Graph shows total numbers of VT students only in each category reported; significance by one-way ANOVA</a:t>
            </a:r>
            <a:endParaRPr lang="en-US" sz="80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54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88" y="381000"/>
            <a:ext cx="7583487" cy="1044388"/>
          </a:xfrm>
        </p:spPr>
        <p:txBody>
          <a:bodyPr/>
          <a:lstStyle/>
          <a:p>
            <a:r>
              <a:rPr lang="en-US" dirty="0" smtClean="0"/>
              <a:t>Large Lecture Classes may inhibit active learning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HNFE 3026</a:t>
            </a:r>
          </a:p>
          <a:p>
            <a:pPr lvl="1"/>
            <a:r>
              <a:rPr lang="en-US" dirty="0" smtClean="0"/>
              <a:t>~250 students, Human Nutrition, Foods and Exercise required junior/senior level course on Micronutrients.</a:t>
            </a:r>
          </a:p>
          <a:p>
            <a:pPr lvl="1"/>
            <a:r>
              <a:rPr lang="en-US" dirty="0" smtClean="0"/>
              <a:t>No textbook</a:t>
            </a:r>
          </a:p>
          <a:p>
            <a:pPr lvl="2"/>
            <a:r>
              <a:rPr lang="en-US" dirty="0" smtClean="0"/>
              <a:t>Uses systems-based approach</a:t>
            </a:r>
          </a:p>
          <a:p>
            <a:pPr lvl="2"/>
            <a:r>
              <a:rPr lang="en-US" dirty="0" smtClean="0"/>
              <a:t>Students who want to learn more are on their own.</a:t>
            </a:r>
            <a:endParaRPr lang="en-US" dirty="0"/>
          </a:p>
        </p:txBody>
      </p:sp>
      <p:pic>
        <p:nvPicPr>
          <p:cNvPr id="5" name="Picture 4" descr="2013-03-07 10.23.31 (1).jpg"/>
          <p:cNvPicPr>
            <a:picLocks noChangeAspect="1"/>
          </p:cNvPicPr>
          <p:nvPr/>
        </p:nvPicPr>
        <p:blipFill>
          <a:blip r:embed="rId3"/>
          <a:srcRect t="21063" b="39736"/>
          <a:stretch>
            <a:fillRect/>
          </a:stretch>
        </p:blipFill>
        <p:spPr>
          <a:xfrm>
            <a:off x="475523" y="4279185"/>
            <a:ext cx="7685852" cy="225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1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Discovery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10444" y="2003961"/>
            <a:ext cx="4289777" cy="3376612"/>
          </a:xfrm>
        </p:spPr>
        <p:txBody>
          <a:bodyPr>
            <a:normAutofit/>
          </a:bodyPr>
          <a:lstStyle/>
          <a:p>
            <a:r>
              <a:rPr lang="en-US" dirty="0" smtClean="0"/>
              <a:t>Teaching/lecturing ≠ learning</a:t>
            </a:r>
          </a:p>
          <a:p>
            <a:r>
              <a:rPr lang="en-US" dirty="0" smtClean="0"/>
              <a:t>Application of classroom content to real-world issues through guided inquiry.</a:t>
            </a:r>
          </a:p>
          <a:p>
            <a:r>
              <a:rPr lang="en-US" dirty="0" smtClean="0"/>
              <a:t>Unstructured inquiry can be frustrating to students - guides help!</a:t>
            </a:r>
            <a:endParaRPr lang="en-US" dirty="0"/>
          </a:p>
        </p:txBody>
      </p:sp>
      <p:pic>
        <p:nvPicPr>
          <p:cNvPr id="7" name="Picture 6" descr="Screen Shot 2015-07-21 at 8.26.05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3" t="2" b="-3718"/>
          <a:stretch/>
        </p:blipFill>
        <p:spPr>
          <a:xfrm>
            <a:off x="4600221" y="1834453"/>
            <a:ext cx="4248549" cy="38110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67865" y="5165164"/>
            <a:ext cx="229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GUIDED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8233626">
            <a:off x="4551909" y="2705312"/>
            <a:ext cx="229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3417602">
            <a:off x="7027860" y="3481029"/>
            <a:ext cx="229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44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Learning Object-Project Goals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develop an interactive digital learning object (DLO) for use in a nutrition/micronutrients courses</a:t>
            </a:r>
          </a:p>
          <a:p>
            <a:pPr lvl="1"/>
            <a:r>
              <a:rPr lang="en-US" dirty="0" smtClean="0"/>
              <a:t>To assess control and exposed students for computer usage, learning styles, content knowledge</a:t>
            </a:r>
          </a:p>
          <a:p>
            <a:pPr lvl="1"/>
            <a:r>
              <a:rPr lang="en-US" dirty="0" smtClean="0"/>
              <a:t>Collaboration with GMU and JMU </a:t>
            </a:r>
          </a:p>
          <a:p>
            <a:r>
              <a:rPr lang="en-US" dirty="0" smtClean="0"/>
              <a:t>To make the DLO freely accessible and reusable</a:t>
            </a:r>
          </a:p>
        </p:txBody>
      </p:sp>
    </p:spTree>
    <p:extLst>
      <p:ext uri="{BB962C8B-B14F-4D97-AF65-F5344CB8AC3E}">
        <p14:creationId xmlns:p14="http://schemas.microsoft.com/office/powerpoint/2010/main" val="42925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8364" y="365227"/>
            <a:ext cx="7583487" cy="1044388"/>
          </a:xfrm>
        </p:spPr>
        <p:txBody>
          <a:bodyPr/>
          <a:lstStyle/>
          <a:p>
            <a:r>
              <a:rPr lang="en-US" dirty="0" smtClean="0"/>
              <a:t>The project timeline</a:t>
            </a:r>
            <a:endParaRPr lang="en-US" dirty="0"/>
          </a:p>
        </p:txBody>
      </p:sp>
      <p:sp>
        <p:nvSpPr>
          <p:cNvPr id="5" name="Striped Right Arrow 4"/>
          <p:cNvSpPr/>
          <p:nvPr/>
        </p:nvSpPr>
        <p:spPr>
          <a:xfrm>
            <a:off x="1048740" y="2643101"/>
            <a:ext cx="8095260" cy="2136059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3546" y="4449192"/>
            <a:ext cx="1095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4VA award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241169" y="2910963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249247" y="4102228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827098" y="2910963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835176" y="4102228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88364" y="2290549"/>
            <a:ext cx="850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Nov 2014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30296" y="2290549"/>
            <a:ext cx="809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Feb 2015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59488" y="4449192"/>
            <a:ext cx="1233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Initial planning meeting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693546" y="2966266"/>
            <a:ext cx="372893" cy="32957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9258" y="2290549"/>
            <a:ext cx="805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Fall 2014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846667" y="4102230"/>
            <a:ext cx="219772" cy="22517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-11224" y="4188150"/>
            <a:ext cx="1135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Grant writing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13585" y="4449192"/>
            <a:ext cx="1095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$$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961208" y="2909411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969286" y="4100676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643686" y="2290549"/>
            <a:ext cx="865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Jan 2015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835176" y="3295839"/>
            <a:ext cx="3188600" cy="718243"/>
          </a:xfrm>
          <a:prstGeom prst="rect">
            <a:avLst/>
          </a:prstGeom>
          <a:solidFill>
            <a:srgbClr val="8FD9F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Weekly to alternate weekly working meetings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4986002" y="2910964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765974" y="4064318"/>
            <a:ext cx="269971" cy="38487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418392" y="2290549"/>
            <a:ext cx="1135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July 2015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03891" y="4372816"/>
            <a:ext cx="1388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Working version ready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7846920" y="2910964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862123" y="4064317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354566" y="2290549"/>
            <a:ext cx="851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Spring 2016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475911" y="4504243"/>
            <a:ext cx="1388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VT and GMU Class use and assessment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7014800" y="2910964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522446" y="2290549"/>
            <a:ext cx="851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Fall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2015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6315968" y="2910964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823614" y="2290549"/>
            <a:ext cx="851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Aug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2015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7047262" y="4064317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315969" y="4485551"/>
            <a:ext cx="1382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JMU class use and assessment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6023775" y="4064318"/>
            <a:ext cx="211946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32432" y="4485551"/>
            <a:ext cx="1382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VT focus group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Summer II class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038046" y="3294286"/>
            <a:ext cx="2182022" cy="718243"/>
          </a:xfrm>
          <a:prstGeom prst="rect">
            <a:avLst/>
          </a:prstGeom>
          <a:solidFill>
            <a:srgbClr val="8FD9F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Monthly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working meetings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3898793" y="2936880"/>
            <a:ext cx="0" cy="3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435572" y="2323115"/>
            <a:ext cx="982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May 2015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3724176" y="4188151"/>
            <a:ext cx="0" cy="118437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041293" y="5360068"/>
            <a:ext cx="1388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Control students assessed</a:t>
            </a:r>
          </a:p>
        </p:txBody>
      </p:sp>
    </p:spTree>
    <p:extLst>
      <p:ext uri="{BB962C8B-B14F-4D97-AF65-F5344CB8AC3E}">
        <p14:creationId xmlns:p14="http://schemas.microsoft.com/office/powerpoint/2010/main" val="376772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549" y="78973"/>
            <a:ext cx="7583487" cy="1044388"/>
          </a:xfrm>
        </p:spPr>
        <p:txBody>
          <a:bodyPr/>
          <a:lstStyle/>
          <a:p>
            <a:r>
              <a:rPr lang="en-US" dirty="0" smtClean="0"/>
              <a:t>Team Effort!</a:t>
            </a:r>
            <a:endParaRPr lang="en-US" dirty="0"/>
          </a:p>
        </p:txBody>
      </p:sp>
      <p:pic>
        <p:nvPicPr>
          <p:cNvPr id="4" name="Picture 3" descr="IMG_02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63" y="1123361"/>
            <a:ext cx="7213601" cy="54102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66236" y="2826696"/>
            <a:ext cx="1023257" cy="70788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Deborah Good</a:t>
            </a:r>
            <a:r>
              <a:rPr lang="en-US" sz="1000" dirty="0" smtClean="0"/>
              <a:t>-content knowledge</a:t>
            </a:r>
          </a:p>
          <a:p>
            <a:pPr algn="ctr"/>
            <a:r>
              <a:rPr lang="en-US" sz="1000" dirty="0" smtClean="0"/>
              <a:t>(HNFE)</a:t>
            </a:r>
            <a:endParaRPr lang="en-US" sz="1000" dirty="0"/>
          </a:p>
        </p:txBody>
      </p:sp>
      <p:sp>
        <p:nvSpPr>
          <p:cNvPr id="6" name="Rectangle 5"/>
          <p:cNvSpPr/>
          <p:nvPr/>
        </p:nvSpPr>
        <p:spPr>
          <a:xfrm>
            <a:off x="566063" y="2588587"/>
            <a:ext cx="107304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/>
              <a:t>Anita </a:t>
            </a:r>
            <a:r>
              <a:rPr lang="en-US" sz="1000" dirty="0" err="1"/>
              <a:t>Walz</a:t>
            </a:r>
            <a:r>
              <a:rPr lang="en-US" sz="1000" dirty="0" smtClean="0"/>
              <a:t>-IP, copyright and open licensing (</a:t>
            </a:r>
            <a:r>
              <a:rPr lang="en-US" sz="1000" dirty="0"/>
              <a:t>Library)</a:t>
            </a:r>
          </a:p>
        </p:txBody>
      </p:sp>
      <p:sp>
        <p:nvSpPr>
          <p:cNvPr id="7" name="Rectangle 6"/>
          <p:cNvSpPr/>
          <p:nvPr/>
        </p:nvSpPr>
        <p:spPr>
          <a:xfrm>
            <a:off x="6769513" y="2672807"/>
            <a:ext cx="918529" cy="70788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 err="1"/>
              <a:t>Lujean</a:t>
            </a:r>
            <a:r>
              <a:rPr lang="en-US" sz="1000" dirty="0"/>
              <a:t> </a:t>
            </a:r>
            <a:r>
              <a:rPr lang="en-US" sz="1000" dirty="0" err="1" smtClean="0"/>
              <a:t>Baab</a:t>
            </a:r>
            <a:endParaRPr lang="en-US" sz="1000" dirty="0" smtClean="0"/>
          </a:p>
          <a:p>
            <a:pPr algn="ctr"/>
            <a:r>
              <a:rPr lang="en-US" sz="1000" dirty="0" smtClean="0"/>
              <a:t>Project Manager</a:t>
            </a:r>
          </a:p>
          <a:p>
            <a:pPr algn="ctr"/>
            <a:r>
              <a:rPr lang="en-US" sz="1000" dirty="0" smtClean="0"/>
              <a:t>(TLOS)</a:t>
            </a:r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4738921" y="1944402"/>
            <a:ext cx="1175657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 err="1" smtClean="0"/>
              <a:t>Deyu</a:t>
            </a:r>
            <a:r>
              <a:rPr lang="en-US" sz="1000" dirty="0" smtClean="0"/>
              <a:t> Hu-Statistics and computer usage survey design (TLOS)</a:t>
            </a:r>
            <a:endParaRPr lang="en-US" sz="1000" dirty="0"/>
          </a:p>
        </p:txBody>
      </p:sp>
      <p:sp>
        <p:nvSpPr>
          <p:cNvPr id="12" name="Rectangle 11"/>
          <p:cNvSpPr/>
          <p:nvPr/>
        </p:nvSpPr>
        <p:spPr>
          <a:xfrm>
            <a:off x="2053777" y="4373995"/>
            <a:ext cx="1335315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 smtClean="0"/>
              <a:t>Cindy </a:t>
            </a:r>
            <a:r>
              <a:rPr lang="en-US" sz="1000" dirty="0" err="1" smtClean="0"/>
              <a:t>Keister</a:t>
            </a:r>
            <a:r>
              <a:rPr lang="en-US" sz="1000" dirty="0" smtClean="0"/>
              <a:t>-graphics and web design (TLOS)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4067634" y="3791896"/>
            <a:ext cx="1023257" cy="70788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 err="1" smtClean="0"/>
              <a:t>Oddbjoern</a:t>
            </a:r>
            <a:r>
              <a:rPr lang="en-US" sz="1000" dirty="0" smtClean="0"/>
              <a:t> </a:t>
            </a:r>
            <a:r>
              <a:rPr lang="en-US" sz="1000" dirty="0" err="1" smtClean="0"/>
              <a:t>Hestnes</a:t>
            </a:r>
            <a:r>
              <a:rPr lang="en-US" sz="1000" dirty="0" smtClean="0"/>
              <a:t>-programming</a:t>
            </a:r>
          </a:p>
          <a:p>
            <a:pPr algn="ctr"/>
            <a:r>
              <a:rPr lang="en-US" sz="1000" dirty="0" smtClean="0"/>
              <a:t>(TLOS)</a:t>
            </a:r>
            <a:endParaRPr lang="en-US" sz="1000" dirty="0"/>
          </a:p>
        </p:txBody>
      </p:sp>
      <p:sp>
        <p:nvSpPr>
          <p:cNvPr id="15" name="Rectangle 14"/>
          <p:cNvSpPr/>
          <p:nvPr/>
        </p:nvSpPr>
        <p:spPr>
          <a:xfrm>
            <a:off x="2572663" y="1610979"/>
            <a:ext cx="1023257" cy="86177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Eric Gilmore-database design/programming</a:t>
            </a:r>
          </a:p>
          <a:p>
            <a:pPr algn="ctr"/>
            <a:r>
              <a:rPr lang="en-US" sz="1000" dirty="0" smtClean="0"/>
              <a:t>(TLOS)</a:t>
            </a:r>
            <a:endParaRPr lang="en-US" sz="1000" dirty="0"/>
          </a:p>
        </p:txBody>
      </p:sp>
      <p:sp>
        <p:nvSpPr>
          <p:cNvPr id="16" name="Rectangle 15"/>
          <p:cNvSpPr/>
          <p:nvPr/>
        </p:nvSpPr>
        <p:spPr>
          <a:xfrm>
            <a:off x="3813635" y="1739983"/>
            <a:ext cx="925286" cy="86177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 err="1" smtClean="0"/>
              <a:t>Daron</a:t>
            </a:r>
            <a:r>
              <a:rPr lang="en-US" sz="1000" dirty="0" smtClean="0"/>
              <a:t> Williams</a:t>
            </a:r>
          </a:p>
          <a:p>
            <a:pPr algn="ctr"/>
            <a:r>
              <a:rPr lang="en-US" sz="1000" dirty="0" smtClean="0"/>
              <a:t>Instructional Design (TLOS)</a:t>
            </a:r>
            <a:endParaRPr lang="en-US" sz="1000" dirty="0"/>
          </a:p>
        </p:txBody>
      </p:sp>
      <p:sp>
        <p:nvSpPr>
          <p:cNvPr id="17" name="Rectangle 16"/>
          <p:cNvSpPr/>
          <p:nvPr/>
        </p:nvSpPr>
        <p:spPr>
          <a:xfrm>
            <a:off x="1389748" y="1764867"/>
            <a:ext cx="1023257" cy="70788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Jonathan Fink Instructional Design</a:t>
            </a:r>
          </a:p>
          <a:p>
            <a:pPr algn="ctr"/>
            <a:r>
              <a:rPr lang="en-US" sz="1000" dirty="0" smtClean="0"/>
              <a:t>(TLOS)</a:t>
            </a:r>
            <a:endParaRPr lang="en-US" sz="1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9664" y="4775200"/>
            <a:ext cx="1181100" cy="11811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866751" y="4067314"/>
            <a:ext cx="1023257" cy="70788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Jeremy Akers-content knowledge</a:t>
            </a:r>
          </a:p>
          <a:p>
            <a:pPr algn="ctr"/>
            <a:r>
              <a:rPr lang="en-US" sz="1000" dirty="0" smtClean="0"/>
              <a:t>(JMU)</a:t>
            </a:r>
            <a:endParaRPr lang="en-US" sz="1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6751" y="2382486"/>
            <a:ext cx="1054100" cy="140546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7897602" y="1610979"/>
            <a:ext cx="1023257" cy="70788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 err="1" smtClean="0"/>
              <a:t>Sina</a:t>
            </a:r>
            <a:r>
              <a:rPr lang="en-US" sz="1000" dirty="0" smtClean="0"/>
              <a:t> Gallo-content knowledge</a:t>
            </a:r>
          </a:p>
          <a:p>
            <a:pPr algn="ctr"/>
            <a:r>
              <a:rPr lang="en-US" sz="1000" dirty="0" smtClean="0"/>
              <a:t>(GMU)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8765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130" y="903194"/>
            <a:ext cx="6050219" cy="1044388"/>
          </a:xfrm>
        </p:spPr>
        <p:txBody>
          <a:bodyPr/>
          <a:lstStyle/>
          <a:p>
            <a:pPr algn="ctr"/>
            <a:r>
              <a:rPr lang="en-US" dirty="0" smtClean="0"/>
              <a:t>Demographics</a:t>
            </a:r>
            <a:br>
              <a:rPr lang="en-US" dirty="0" smtClean="0"/>
            </a:br>
            <a:r>
              <a:rPr lang="en-US" dirty="0" smtClean="0"/>
              <a:t>Control Subjects*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2668590"/>
              </p:ext>
            </p:extLst>
          </p:nvPr>
        </p:nvGraphicFramePr>
        <p:xfrm>
          <a:off x="649805" y="2297169"/>
          <a:ext cx="7704920" cy="3759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6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62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2176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Virginia</a:t>
                      </a:r>
                      <a:r>
                        <a:rPr lang="en-US" baseline="0" dirty="0" smtClean="0"/>
                        <a:t> Tech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JMU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GMU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21.36</a:t>
                      </a:r>
                      <a:r>
                        <a:rPr lang="en-US" dirty="0" smtClean="0">
                          <a:effectLst/>
                        </a:rPr>
                        <a:t> ± 0.91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N.D.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32.38 ±11.86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female = 112 (73.7%)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male = 40 (26.3%)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female = 4 (80%)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male = 1 (20%)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female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23 (88.5%)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Male = 3 (11.5%)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Academic</a:t>
                      </a:r>
                      <a:r>
                        <a:rPr lang="en-US" baseline="0" dirty="0" smtClean="0"/>
                        <a:t>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Juniors = 56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Seniors = 94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Graduate students = 2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Graduate students =5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Junior =1</a:t>
                      </a:r>
                    </a:p>
                    <a:p>
                      <a:r>
                        <a:rPr lang="en-US" dirty="0" smtClean="0"/>
                        <a:t>Graduate students =25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2637" y="6442740"/>
            <a:ext cx="83689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solidFill>
                  <a:schemeClr val="bg1"/>
                </a:solidFill>
              </a:rPr>
              <a:t>* For this presentation, data from VT students was used for all analyses, while data from JMU and GMU students were used only for the skeletal system questions analysis</a:t>
            </a:r>
            <a:endParaRPr lang="en-US" sz="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09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2212512"/>
            <a:ext cx="7716838" cy="3845858"/>
          </a:xfrm>
        </p:spPr>
        <p:txBody>
          <a:bodyPr>
            <a:normAutofit lnSpcReduction="10000"/>
          </a:bodyPr>
          <a:lstStyle/>
          <a:p>
            <a:pPr marL="282575" lvl="1" indent="-282575">
              <a:spcBef>
                <a:spcPts val="2000"/>
              </a:spcBef>
            </a:pPr>
            <a:r>
              <a:rPr lang="en-US" sz="2400" dirty="0" smtClean="0"/>
              <a:t>In researching online learning</a:t>
            </a:r>
            <a:r>
              <a:rPr lang="en-US" sz="2400" dirty="0"/>
              <a:t>, (Nguyen and Zhang-2011</a:t>
            </a:r>
            <a:r>
              <a:rPr lang="en-US" sz="2400" dirty="0" smtClean="0"/>
              <a:t>) found that “tactile” learners did </a:t>
            </a:r>
            <a:r>
              <a:rPr lang="en-US" sz="2400" dirty="0"/>
              <a:t>not like </a:t>
            </a:r>
            <a:r>
              <a:rPr lang="en-US" sz="2400" dirty="0" smtClean="0"/>
              <a:t>the inability to immediately </a:t>
            </a:r>
            <a:r>
              <a:rPr lang="en-US" sz="2400" dirty="0"/>
              <a:t>ask </a:t>
            </a:r>
            <a:r>
              <a:rPr lang="en-US" sz="2400" dirty="0" smtClean="0"/>
              <a:t>questions.</a:t>
            </a:r>
          </a:p>
          <a:p>
            <a:pPr marL="282575" lvl="1" indent="-282575">
              <a:spcBef>
                <a:spcPts val="2000"/>
              </a:spcBef>
            </a:pPr>
            <a:r>
              <a:rPr lang="en-US" sz="2400" dirty="0"/>
              <a:t>Many researchers said that more studies with control groups need to be done (Rohrer and </a:t>
            </a:r>
            <a:r>
              <a:rPr lang="en-US" sz="2400" dirty="0" err="1"/>
              <a:t>Pashler</a:t>
            </a:r>
            <a:r>
              <a:rPr lang="en-US" sz="2400" dirty="0"/>
              <a:t> (2012) </a:t>
            </a:r>
          </a:p>
          <a:p>
            <a:pPr marL="282575" lvl="1" indent="-282575">
              <a:spcBef>
                <a:spcPts val="2000"/>
              </a:spcBef>
            </a:pPr>
            <a:r>
              <a:rPr lang="en-US" sz="2400" dirty="0" smtClean="0"/>
              <a:t>Research </a:t>
            </a:r>
            <a:r>
              <a:rPr lang="en-US" sz="2400" dirty="0"/>
              <a:t>indicates that adult students learn to adapt or compensate for their learning styles to accommodate a wider range of learning experiences (Baab 2008) 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224848" y="677333"/>
            <a:ext cx="1109151" cy="120414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441" y="696636"/>
            <a:ext cx="1106864" cy="1170897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0762" t="9900" r="9113" b="13198"/>
          <a:stretch/>
        </p:blipFill>
        <p:spPr>
          <a:xfrm>
            <a:off x="6015164" y="677332"/>
            <a:ext cx="1209684" cy="12041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906013" y="677333"/>
            <a:ext cx="1109151" cy="120414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2007" y="856077"/>
            <a:ext cx="1053749" cy="88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625</TotalTime>
  <Words>1797</Words>
  <Application>Microsoft Office PowerPoint</Application>
  <PresentationFormat>On-screen Show (4:3)</PresentationFormat>
  <Paragraphs>302</Paragraphs>
  <Slides>28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Trebuchet MS</vt:lpstr>
      <vt:lpstr>Wingdings 2</vt:lpstr>
      <vt:lpstr>Revolution</vt:lpstr>
      <vt:lpstr>Creating Digital Learning Objects for Use in Large Lecture Classes</vt:lpstr>
      <vt:lpstr>Today we will…</vt:lpstr>
      <vt:lpstr>Large Lecture Classes may inhibit active learning</vt:lpstr>
      <vt:lpstr>Guided Discovery</vt:lpstr>
      <vt:lpstr>Digital Learning Object-Project Goals</vt:lpstr>
      <vt:lpstr>The project timeline</vt:lpstr>
      <vt:lpstr>Team Effort!</vt:lpstr>
      <vt:lpstr>Demographics Control Subjects*</vt:lpstr>
      <vt:lpstr>Learning Styles</vt:lpstr>
      <vt:lpstr>Most are Visual Learners</vt:lpstr>
      <vt:lpstr>Learning Style is NOT correlated with…</vt:lpstr>
      <vt:lpstr>Varied uses for Internet</vt:lpstr>
      <vt:lpstr>Computer and Technology Self Efficacy</vt:lpstr>
      <vt:lpstr>Skeletal System Knowledge</vt:lpstr>
      <vt:lpstr>Summary of Data</vt:lpstr>
      <vt:lpstr>PowerPoint Presentation</vt:lpstr>
      <vt:lpstr>Building the DLO</vt:lpstr>
      <vt:lpstr>Building our DLO</vt:lpstr>
      <vt:lpstr>Discussion</vt:lpstr>
      <vt:lpstr>Options for authoring . . . and using and editing others’ work</vt:lpstr>
      <vt:lpstr>PowerPoint Presentation</vt:lpstr>
      <vt:lpstr>Recommendations for Building a DLO</vt:lpstr>
      <vt:lpstr>Future updates</vt:lpstr>
      <vt:lpstr>Acknowledgements</vt:lpstr>
      <vt:lpstr>Appendix</vt:lpstr>
      <vt:lpstr>References</vt:lpstr>
      <vt:lpstr>Extra slides/data</vt:lpstr>
      <vt:lpstr>Internet use and Interest in Educational Media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Digital Learning Objects for Use in Large Lecture Classes</dc:title>
  <dc:creator>Debby Good</dc:creator>
  <cp:lastModifiedBy>Walz, Anita</cp:lastModifiedBy>
  <cp:revision>67</cp:revision>
  <dcterms:created xsi:type="dcterms:W3CDTF">2015-07-07T16:09:25Z</dcterms:created>
  <dcterms:modified xsi:type="dcterms:W3CDTF">2017-02-14T22:25:06Z</dcterms:modified>
</cp:coreProperties>
</file>