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7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523914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endParaRPr lang="e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Shape 60"/>
          <p:cNvGrpSpPr/>
          <p:nvPr/>
        </p:nvGrpSpPr>
        <p:grpSpPr>
          <a:xfrm>
            <a:off x="-11" y="1334226"/>
            <a:ext cx="7314320" cy="4116299"/>
            <a:chOff x="-11" y="1378676"/>
            <a:chExt cx="7314320" cy="4116299"/>
          </a:xfrm>
        </p:grpSpPr>
        <p:sp>
          <p:nvSpPr>
            <p:cNvPr id="61" name="Shape 61"/>
            <p:cNvSpPr/>
            <p:nvPr/>
          </p:nvSpPr>
          <p:spPr>
            <a:xfrm flipH="1">
              <a:off x="-11" y="1378676"/>
              <a:ext cx="187800" cy="41162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2" name="Shape 62"/>
            <p:cNvSpPr/>
            <p:nvPr/>
          </p:nvSpPr>
          <p:spPr>
            <a:xfrm flipH="1">
              <a:off x="187809" y="1378676"/>
              <a:ext cx="7126499" cy="41162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685800" y="2266575"/>
            <a:ext cx="6400799" cy="133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685800" y="3600451"/>
            <a:ext cx="6400799" cy="90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52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Shape 66"/>
          <p:cNvGrpSpPr/>
          <p:nvPr/>
        </p:nvGrpSpPr>
        <p:grpSpPr>
          <a:xfrm>
            <a:off x="-13" y="-12188"/>
            <a:ext cx="8005727" cy="1612601"/>
            <a:chOff x="-13" y="-12187"/>
            <a:chExt cx="8005727" cy="1161900"/>
          </a:xfrm>
        </p:grpSpPr>
        <p:sp>
          <p:nvSpPr>
            <p:cNvPr id="67" name="Shape 67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68" name="Shape 68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aseline="0">
                <a:solidFill>
                  <a:schemeClr val="dk2"/>
                </a:solidFill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6245" y="1704684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648200" y="1704684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grpSp>
        <p:nvGrpSpPr>
          <p:cNvPr id="74" name="Shape 74"/>
          <p:cNvGrpSpPr/>
          <p:nvPr/>
        </p:nvGrpSpPr>
        <p:grpSpPr>
          <a:xfrm>
            <a:off x="-13" y="-12188"/>
            <a:ext cx="8005727" cy="1612601"/>
            <a:chOff x="-13" y="-12187"/>
            <a:chExt cx="8005727" cy="1161900"/>
          </a:xfrm>
        </p:grpSpPr>
        <p:sp>
          <p:nvSpPr>
            <p:cNvPr id="75" name="Shape 75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Shape 79"/>
          <p:cNvGrpSpPr/>
          <p:nvPr/>
        </p:nvGrpSpPr>
        <p:grpSpPr>
          <a:xfrm>
            <a:off x="-13" y="-12188"/>
            <a:ext cx="8005727" cy="1612601"/>
            <a:chOff x="-13" y="-12187"/>
            <a:chExt cx="8005727" cy="1161900"/>
          </a:xfrm>
        </p:grpSpPr>
        <p:sp>
          <p:nvSpPr>
            <p:cNvPr id="80" name="Shape 80"/>
            <p:cNvSpPr/>
            <p:nvPr/>
          </p:nvSpPr>
          <p:spPr>
            <a:xfrm flipH="1">
              <a:off x="-13" y="-12187"/>
              <a:ext cx="187800" cy="11619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187715" y="-12187"/>
              <a:ext cx="7817999" cy="1161900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 flipH="1">
            <a:off x="8964665" y="6165014"/>
            <a:ext cx="187800" cy="6951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/>
          <p:nvPr/>
        </p:nvSpPr>
        <p:spPr>
          <a:xfrm flipH="1">
            <a:off x="3866777" y="6165014"/>
            <a:ext cx="5097900" cy="6951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866812" y="6165014"/>
            <a:ext cx="5097900" cy="69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  <a:lvl2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2pPr>
            <a:lvl3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3pPr>
            <a:lvl4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4pPr>
            <a:lvl5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5pPr>
            <a:lvl6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6pPr>
            <a:lvl7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7pPr>
            <a:lvl8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8pPr>
            <a:lvl9pPr marL="0" indent="88900" rt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33867" y="-94"/>
            <a:ext cx="3409812" cy="2810236"/>
            <a:chOff x="0" y="1493"/>
            <a:chExt cx="3409812" cy="2810236"/>
          </a:xfrm>
        </p:grpSpPr>
        <p:cxnSp>
          <p:nvCxnSpPr>
            <p:cNvPr id="6" name="Shape 6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794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33" name="Shape 33"/>
          <p:cNvGrpSpPr/>
          <p:nvPr/>
        </p:nvGrpSpPr>
        <p:grpSpPr>
          <a:xfrm rot="10800000">
            <a:off x="5734187" y="4047858"/>
            <a:ext cx="3409812" cy="2810236"/>
            <a:chOff x="0" y="1493"/>
            <a:chExt cx="3409812" cy="2810236"/>
          </a:xfrm>
        </p:grpSpPr>
        <p:cxnSp>
          <p:nvCxnSpPr>
            <p:cNvPr id="34" name="Shape 34"/>
            <p:cNvCxnSpPr/>
            <p:nvPr/>
          </p:nvCxnSpPr>
          <p:spPr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xfrm>
            <a:off x="685800" y="2266575"/>
            <a:ext cx="6400799" cy="1333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indent="0">
              <a:buNone/>
            </a:pPr>
            <a:r>
              <a:rPr lang="en" dirty="0"/>
              <a:t>LucidWorks: Vectorize Workflow Module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xfrm>
            <a:off x="685800" y="3600451"/>
            <a:ext cx="6400799" cy="900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By David Kniphuisen and Alan Tran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indent="0">
              <a:buNone/>
            </a:pPr>
            <a:r>
              <a:rPr lang="en" dirty="0"/>
              <a:t>Module Overview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b="1"/>
              <a:t>Completion of this module will enable users to:</a:t>
            </a:r>
          </a:p>
          <a:p>
            <a:pPr marL="457200" lvl="0" indent="-3810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2400"/>
              <a:t>Generate a vectorize workflow in LucidWorks.</a:t>
            </a:r>
          </a:p>
          <a:p>
            <a:pPr marL="457200" lvl="0" indent="-3810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2400"/>
              <a:t>Send queries to LucidWorks for progress of the workflow.</a:t>
            </a:r>
          </a:p>
          <a:p>
            <a:pPr marL="457200" lvl="0" indent="-3810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2400"/>
              <a:t>Formulate the data into vectors for machine learning.</a:t>
            </a:r>
          </a:p>
          <a:p>
            <a:endParaRPr lang="en" sz="2400"/>
          </a:p>
          <a:p>
            <a:endParaRPr lang="en" sz="2400"/>
          </a:p>
          <a:p>
            <a:pPr lvl="0" rtl="0">
              <a:buNone/>
            </a:pPr>
            <a:r>
              <a:rPr lang="en" sz="2400" b="1"/>
              <a:t>Time Required:</a:t>
            </a:r>
          </a:p>
          <a:p>
            <a:pPr marL="457200" lvl="0" indent="-342900" rtl="0">
              <a:buClr>
                <a:schemeClr val="dk2"/>
              </a:buClr>
              <a:buSzPct val="124999"/>
              <a:buFont typeface="Arial"/>
              <a:buChar char="•"/>
            </a:pPr>
            <a:r>
              <a:rPr lang="en" sz="2400"/>
              <a:t>3 hours out of class to read and learn about the module.</a:t>
            </a:r>
          </a:p>
          <a:p>
            <a:pPr marL="457200" lvl="0" indent="-342900">
              <a:buClr>
                <a:schemeClr val="dk2"/>
              </a:buClr>
              <a:buSzPct val="124999"/>
              <a:buFont typeface="Arial"/>
              <a:buChar char="•"/>
            </a:pPr>
            <a:r>
              <a:rPr lang="en" sz="2400"/>
              <a:t>1 hour in class to complete the exercises.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indent="0">
              <a:buNone/>
            </a:pP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>Other Modules/Prerequisites</a:t>
            </a:r>
            <a:endParaRPr lang="en" dirty="0"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b="1"/>
              <a:t>Other modules:</a:t>
            </a:r>
          </a:p>
          <a:p>
            <a:pPr marL="457200" lvl="0" indent="-342900" rtl="0">
              <a:buClr>
                <a:schemeClr val="dk2"/>
              </a:buClr>
              <a:buSzPct val="124999"/>
              <a:buFont typeface="Arial"/>
              <a:buChar char="•"/>
            </a:pPr>
            <a:r>
              <a:rPr lang="en" sz="2400"/>
              <a:t>Follows after the LucidWorks: Overview module.</a:t>
            </a:r>
          </a:p>
          <a:p>
            <a:pPr marL="457200" lvl="0" indent="-342900" rtl="0">
              <a:buClr>
                <a:schemeClr val="dk2"/>
              </a:buClr>
              <a:buSzPct val="124999"/>
              <a:buFont typeface="Arial"/>
              <a:buChar char="•"/>
            </a:pPr>
            <a:r>
              <a:rPr lang="en" sz="2400"/>
              <a:t>Can be done in parallel with the Clustering and Classification modules.</a:t>
            </a:r>
          </a:p>
          <a:p>
            <a:endParaRPr lang="en" sz="2400"/>
          </a:p>
          <a:p>
            <a:endParaRPr lang="en" sz="2400"/>
          </a:p>
          <a:p>
            <a:pPr lvl="0" rtl="0">
              <a:buNone/>
            </a:pPr>
            <a:r>
              <a:rPr lang="en" sz="2400" b="1"/>
              <a:t>Prerequisites:</a:t>
            </a:r>
          </a:p>
          <a:p>
            <a:pPr marL="457200" lvl="0" indent="-342900" rtl="0">
              <a:lnSpc>
                <a:spcPct val="115000"/>
              </a:lnSpc>
              <a:buClr>
                <a:schemeClr val="dk2"/>
              </a:buClr>
              <a:buSzPct val="124999"/>
              <a:buFont typeface="Arial"/>
              <a:buChar char="•"/>
            </a:pPr>
            <a:r>
              <a:rPr lang="en" sz="2400"/>
              <a:t>Familiarity with UNIX environment</a:t>
            </a:r>
          </a:p>
          <a:p>
            <a:pPr marL="457200" lvl="0" indent="-342900" rtl="0">
              <a:lnSpc>
                <a:spcPct val="115000"/>
              </a:lnSpc>
              <a:buClr>
                <a:schemeClr val="dk2"/>
              </a:buClr>
              <a:buSzPct val="124999"/>
              <a:buFont typeface="Arial"/>
              <a:buChar char="•"/>
            </a:pPr>
            <a:r>
              <a:rPr lang="en" sz="2400"/>
              <a:t>Overview of LucidWorks Big Data Software</a:t>
            </a:r>
          </a:p>
          <a:p>
            <a:pPr marL="457200" lvl="0" indent="-342900" rtl="0">
              <a:lnSpc>
                <a:spcPct val="115000"/>
              </a:lnSpc>
              <a:buClr>
                <a:schemeClr val="dk2"/>
              </a:buClr>
              <a:buSzPct val="124999"/>
              <a:buFont typeface="Arial"/>
              <a:buChar char="•"/>
            </a:pPr>
            <a:r>
              <a:rPr lang="en" sz="2400"/>
              <a:t>Basic cURL commands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indent="0">
              <a:buNone/>
            </a:pPr>
            <a:r>
              <a:rPr lang="en" dirty="0"/>
              <a:t>Module Content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b="1"/>
              <a:t>Body of Knowledge</a:t>
            </a:r>
          </a:p>
          <a:p>
            <a:pPr marL="457200" lvl="0" indent="-3810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2400"/>
              <a:t>Background regarding LucidWorks' workflow</a:t>
            </a:r>
          </a:p>
          <a:p>
            <a:pPr marL="457200" lvl="0" indent="-3810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2400"/>
              <a:t>Vector Space Model</a:t>
            </a:r>
          </a:p>
          <a:p>
            <a:endParaRPr lang="en" sz="2400"/>
          </a:p>
          <a:p>
            <a:endParaRPr lang="en" sz="2400"/>
          </a:p>
          <a:p>
            <a:pPr lvl="0" rtl="0">
              <a:buNone/>
            </a:pPr>
            <a:r>
              <a:rPr lang="en" sz="2400" b="1"/>
              <a:t>Using LucidWorks</a:t>
            </a:r>
          </a:p>
          <a:p>
            <a:pPr marL="457200" lvl="0" indent="-3810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2400"/>
              <a:t>Step-by-Step guide</a:t>
            </a:r>
          </a:p>
          <a:p>
            <a:pPr marL="457200" lvl="0" indent="-3810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2400"/>
              <a:t>Parameters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indent="0">
              <a:buNone/>
            </a:pPr>
            <a:r>
              <a:rPr lang="en" dirty="0"/>
              <a:t>Conclusion: Goals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1704688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b="1"/>
              <a:t>Goals</a:t>
            </a:r>
          </a:p>
          <a:p>
            <a:pPr marL="457200" lvl="0" indent="-342900" rtl="0">
              <a:buClr>
                <a:schemeClr val="dk2"/>
              </a:buClr>
              <a:buSzPct val="124999"/>
              <a:buFont typeface="Arial"/>
              <a:buChar char="•"/>
            </a:pPr>
            <a:r>
              <a:rPr lang="en" sz="2400"/>
              <a:t>Understand the LucidWorks structure</a:t>
            </a:r>
          </a:p>
          <a:p>
            <a:pPr marL="457200" lvl="0" indent="-342900" rtl="0">
              <a:buClr>
                <a:schemeClr val="dk2"/>
              </a:buClr>
              <a:buSzPct val="124999"/>
              <a:buFont typeface="Arial"/>
              <a:buChar char="•"/>
            </a:pPr>
            <a:r>
              <a:rPr lang="en" sz="2400"/>
              <a:t>Perform basic cURL queries </a:t>
            </a:r>
          </a:p>
          <a:p>
            <a:pPr marL="457200" lvl="0" indent="-342900" rtl="0">
              <a:buClr>
                <a:schemeClr val="dk2"/>
              </a:buClr>
              <a:buSzPct val="124999"/>
              <a:buFont typeface="Arial"/>
              <a:buChar char="•"/>
            </a:pPr>
            <a:r>
              <a:rPr lang="en" sz="2400"/>
              <a:t>Create, check, verify the Vectorize workflow</a:t>
            </a:r>
          </a:p>
          <a:p>
            <a:endParaRPr lang="en" sz="240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149</Words>
  <Application>Microsoft Office PowerPoint</Application>
  <PresentationFormat>On-screen Show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/>
      <vt:lpstr>LucidWorks: Vectorize Workflow Module</vt:lpstr>
      <vt:lpstr>Module Overview</vt:lpstr>
      <vt:lpstr> Other Modules/Prerequisites</vt:lpstr>
      <vt:lpstr>Module Content</vt:lpstr>
      <vt:lpstr>Conclusion: Goals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LucidWorks: Vectorize Workflow Module</dc:title>
  <cp:lastModifiedBy>David</cp:lastModifiedBy>
  <cp:revision>3</cp:revision>
  <dcterms:modified xsi:type="dcterms:W3CDTF">2013-05-02T21:58:33Z</dcterms:modified>
</cp:coreProperties>
</file>