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1"/>
  </p:notesMasterIdLst>
  <p:handoutMasterIdLst>
    <p:handoutMasterId r:id="rId22"/>
  </p:handoutMasterIdLst>
  <p:sldIdLst>
    <p:sldId id="317" r:id="rId2"/>
    <p:sldId id="365" r:id="rId3"/>
    <p:sldId id="384" r:id="rId4"/>
    <p:sldId id="366" r:id="rId5"/>
    <p:sldId id="368" r:id="rId6"/>
    <p:sldId id="369" r:id="rId7"/>
    <p:sldId id="370" r:id="rId8"/>
    <p:sldId id="371" r:id="rId9"/>
    <p:sldId id="372" r:id="rId10"/>
    <p:sldId id="373" r:id="rId11"/>
    <p:sldId id="374" r:id="rId12"/>
    <p:sldId id="375" r:id="rId13"/>
    <p:sldId id="376" r:id="rId14"/>
    <p:sldId id="377" r:id="rId15"/>
    <p:sldId id="378" r:id="rId16"/>
    <p:sldId id="379" r:id="rId17"/>
    <p:sldId id="380" r:id="rId18"/>
    <p:sldId id="381" r:id="rId19"/>
    <p:sldId id="382"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000" autoAdjust="0"/>
    <p:restoredTop sz="94660"/>
  </p:normalViewPr>
  <p:slideViewPr>
    <p:cSldViewPr>
      <p:cViewPr varScale="1">
        <p:scale>
          <a:sx n="77" d="100"/>
          <a:sy n="77" d="100"/>
        </p:scale>
        <p:origin x="432" y="62"/>
      </p:cViewPr>
      <p:guideLst>
        <p:guide orient="horz" pos="2160"/>
        <p:guide pos="2880"/>
      </p:guideLst>
    </p:cSldViewPr>
  </p:slideViewPr>
  <p:notesTextViewPr>
    <p:cViewPr>
      <p:scale>
        <a:sx n="3" d="2"/>
        <a:sy n="3" d="2"/>
      </p:scale>
      <p:origin x="0" y="0"/>
    </p:cViewPr>
  </p:notesTextViewPr>
  <p:sorterViewPr>
    <p:cViewPr varScale="1">
      <p:scale>
        <a:sx n="1" d="1"/>
        <a:sy n="1" d="1"/>
      </p:scale>
      <p:origin x="0" y="-3274"/>
    </p:cViewPr>
  </p:sorterViewPr>
  <p:notesViewPr>
    <p:cSldViewPr>
      <p:cViewPr varScale="1">
        <p:scale>
          <a:sx n="53" d="100"/>
          <a:sy n="53" d="100"/>
        </p:scale>
        <p:origin x="-286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09E8F93-A79F-495E-B1C8-11D2256DCA3A}" type="datetimeFigureOut">
              <a:rPr lang="en-US" smtClean="0"/>
              <a:t>6/10/2015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83F0244-5691-4B30-B81A-6646AAC8B8BA}" type="slidenum">
              <a:rPr lang="en-US" smtClean="0"/>
              <a:t>‹#›</a:t>
            </a:fld>
            <a:endParaRPr lang="en-US"/>
          </a:p>
        </p:txBody>
      </p:sp>
    </p:spTree>
    <p:extLst>
      <p:ext uri="{BB962C8B-B14F-4D97-AF65-F5344CB8AC3E}">
        <p14:creationId xmlns:p14="http://schemas.microsoft.com/office/powerpoint/2010/main" val="19071265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3718AE1-3B42-4B8E-9A2E-58E125ADA119}" type="datetimeFigureOut">
              <a:rPr lang="en-US" smtClean="0"/>
              <a:pPr/>
              <a:t>6/10/2015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DCA917D-1F99-4D19-A989-8F3901222BA8}" type="slidenum">
              <a:rPr lang="en-US" smtClean="0"/>
              <a:pPr/>
              <a:t>‹#›</a:t>
            </a:fld>
            <a:endParaRPr lang="en-US"/>
          </a:p>
        </p:txBody>
      </p:sp>
    </p:spTree>
    <p:extLst>
      <p:ext uri="{BB962C8B-B14F-4D97-AF65-F5344CB8AC3E}">
        <p14:creationId xmlns:p14="http://schemas.microsoft.com/office/powerpoint/2010/main" val="16742988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0648342-A9C1-469D-955C-331FA60A36CE}" type="slidenum">
              <a:rPr lang="en-US" smtClean="0"/>
              <a:pPr/>
              <a:t>1</a:t>
            </a:fld>
            <a:endParaRPr lang="en-US"/>
          </a:p>
        </p:txBody>
      </p:sp>
    </p:spTree>
    <p:extLst>
      <p:ext uri="{BB962C8B-B14F-4D97-AF65-F5344CB8AC3E}">
        <p14:creationId xmlns:p14="http://schemas.microsoft.com/office/powerpoint/2010/main" val="17710967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xfrm>
            <a:off x="1257300" y="719138"/>
            <a:ext cx="4802188" cy="3602037"/>
          </a:xfrm>
          <a:ln/>
        </p:spPr>
      </p:sp>
      <p:sp>
        <p:nvSpPr>
          <p:cNvPr id="19459" name="Notes Placeholder 2"/>
          <p:cNvSpPr>
            <a:spLocks noGrp="1"/>
          </p:cNvSpPr>
          <p:nvPr>
            <p:ph type="body" idx="1"/>
          </p:nvPr>
        </p:nvSpPr>
        <p:spPr>
          <a:xfrm>
            <a:off x="731838" y="4560888"/>
            <a:ext cx="5851525" cy="43211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129" tIns="47564" rIns="95129" bIns="47564"/>
          <a:lstStyle/>
          <a:p>
            <a:r>
              <a:rPr lang="en-US" altLang="en-US" smtClean="0"/>
              <a:t>Syndrome (noun) = A group of symptoms that collectively indicate or characterize a disease, psychological disorder, or other abnormal condition. </a:t>
            </a:r>
          </a:p>
          <a:p>
            <a:r>
              <a:rPr lang="en-US" altLang="en-US" smtClean="0"/>
              <a:t>Syndromic (adj)</a:t>
            </a:r>
          </a:p>
        </p:txBody>
      </p:sp>
      <p:sp>
        <p:nvSpPr>
          <p:cNvPr id="19460" name="Slide Number Placeholder 3"/>
          <p:cNvSpPr txBox="1">
            <a:spLocks noGrp="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129" tIns="47564" rIns="95129" bIns="47564" anchor="b"/>
          <a:lstStyle>
            <a:lvl1pPr defTabSz="952500">
              <a:spcBef>
                <a:spcPct val="30000"/>
              </a:spcBef>
              <a:defRPr sz="1200">
                <a:solidFill>
                  <a:schemeClr val="tx1"/>
                </a:solidFill>
                <a:latin typeface="Times New Roman" panose="02020603050405020304" pitchFamily="18" charset="0"/>
              </a:defRPr>
            </a:lvl1pPr>
            <a:lvl2pPr marL="742950" indent="-285750" defTabSz="952500">
              <a:spcBef>
                <a:spcPct val="30000"/>
              </a:spcBef>
              <a:defRPr sz="1200">
                <a:solidFill>
                  <a:schemeClr val="tx1"/>
                </a:solidFill>
                <a:latin typeface="Times New Roman" panose="02020603050405020304" pitchFamily="18" charset="0"/>
              </a:defRPr>
            </a:lvl2pPr>
            <a:lvl3pPr marL="1143000" indent="-228600" defTabSz="952500">
              <a:spcBef>
                <a:spcPct val="30000"/>
              </a:spcBef>
              <a:defRPr sz="1200">
                <a:solidFill>
                  <a:schemeClr val="tx1"/>
                </a:solidFill>
                <a:latin typeface="Times New Roman" panose="02020603050405020304" pitchFamily="18" charset="0"/>
              </a:defRPr>
            </a:lvl3pPr>
            <a:lvl4pPr marL="1600200" indent="-228600" defTabSz="952500">
              <a:spcBef>
                <a:spcPct val="30000"/>
              </a:spcBef>
              <a:defRPr sz="1200">
                <a:solidFill>
                  <a:schemeClr val="tx1"/>
                </a:solidFill>
                <a:latin typeface="Times New Roman" panose="02020603050405020304" pitchFamily="18" charset="0"/>
              </a:defRPr>
            </a:lvl4pPr>
            <a:lvl5pPr marL="2057400" indent="-228600" defTabSz="952500">
              <a:spcBef>
                <a:spcPct val="30000"/>
              </a:spcBef>
              <a:defRPr sz="1200">
                <a:solidFill>
                  <a:schemeClr val="tx1"/>
                </a:solidFill>
                <a:latin typeface="Times New Roman" panose="02020603050405020304" pitchFamily="18" charset="0"/>
              </a:defRPr>
            </a:lvl5pPr>
            <a:lvl6pPr marL="2514600" indent="-228600" defTabSz="9525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525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525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52500" eaLnBrk="0" fontAlgn="base" hangingPunct="0">
              <a:spcBef>
                <a:spcPct val="30000"/>
              </a:spcBef>
              <a:spcAft>
                <a:spcPct val="0"/>
              </a:spcAft>
              <a:defRPr sz="1200">
                <a:solidFill>
                  <a:schemeClr val="tx1"/>
                </a:solidFill>
                <a:latin typeface="Times New Roman" panose="02020603050405020304" pitchFamily="18" charset="0"/>
              </a:defRPr>
            </a:lvl9pPr>
          </a:lstStyle>
          <a:p>
            <a:pPr algn="r" eaLnBrk="1" hangingPunct="1">
              <a:spcBef>
                <a:spcPct val="0"/>
              </a:spcBef>
            </a:pPr>
            <a:fld id="{CE74EC31-8057-4729-B857-9202F2DB3CDB}" type="slidenum">
              <a:rPr lang="en-US" altLang="en-US" sz="1300">
                <a:latin typeface="Arial" panose="020B0604020202020204" pitchFamily="34" charset="0"/>
              </a:rPr>
              <a:pPr algn="r" eaLnBrk="1" hangingPunct="1">
                <a:spcBef>
                  <a:spcPct val="0"/>
                </a:spcBef>
              </a:pPr>
              <a:t>2</a:t>
            </a:fld>
            <a:endParaRPr lang="en-US" altLang="en-US" sz="1300">
              <a:latin typeface="Arial" panose="020B0604020202020204" pitchFamily="34" charset="0"/>
            </a:endParaRPr>
          </a:p>
        </p:txBody>
      </p:sp>
    </p:spTree>
    <p:extLst>
      <p:ext uri="{BB962C8B-B14F-4D97-AF65-F5344CB8AC3E}">
        <p14:creationId xmlns:p14="http://schemas.microsoft.com/office/powerpoint/2010/main" val="12191101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xfrm>
            <a:off x="1257300" y="719138"/>
            <a:ext cx="4802188" cy="3602037"/>
          </a:xfrm>
          <a:ln/>
        </p:spPr>
      </p:sp>
      <p:sp>
        <p:nvSpPr>
          <p:cNvPr id="19459" name="Notes Placeholder 2"/>
          <p:cNvSpPr>
            <a:spLocks noGrp="1"/>
          </p:cNvSpPr>
          <p:nvPr>
            <p:ph type="body" idx="1"/>
          </p:nvPr>
        </p:nvSpPr>
        <p:spPr>
          <a:xfrm>
            <a:off x="731838" y="4560888"/>
            <a:ext cx="5851525" cy="43211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129" tIns="47564" rIns="95129" bIns="47564"/>
          <a:lstStyle/>
          <a:p>
            <a:r>
              <a:rPr lang="en-US" altLang="en-US" smtClean="0"/>
              <a:t>Syndrome (noun) = A group of symptoms that collectively indicate or characterize a disease, psychological disorder, or other abnormal condition. </a:t>
            </a:r>
          </a:p>
          <a:p>
            <a:r>
              <a:rPr lang="en-US" altLang="en-US" smtClean="0"/>
              <a:t>Syndromic (adj)</a:t>
            </a:r>
          </a:p>
        </p:txBody>
      </p:sp>
      <p:sp>
        <p:nvSpPr>
          <p:cNvPr id="19460" name="Slide Number Placeholder 3"/>
          <p:cNvSpPr txBox="1">
            <a:spLocks noGrp="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129" tIns="47564" rIns="95129" bIns="47564" anchor="b"/>
          <a:lstStyle>
            <a:lvl1pPr defTabSz="952500">
              <a:spcBef>
                <a:spcPct val="30000"/>
              </a:spcBef>
              <a:defRPr sz="1200">
                <a:solidFill>
                  <a:schemeClr val="tx1"/>
                </a:solidFill>
                <a:latin typeface="Times New Roman" panose="02020603050405020304" pitchFamily="18" charset="0"/>
              </a:defRPr>
            </a:lvl1pPr>
            <a:lvl2pPr marL="742950" indent="-285750" defTabSz="952500">
              <a:spcBef>
                <a:spcPct val="30000"/>
              </a:spcBef>
              <a:defRPr sz="1200">
                <a:solidFill>
                  <a:schemeClr val="tx1"/>
                </a:solidFill>
                <a:latin typeface="Times New Roman" panose="02020603050405020304" pitchFamily="18" charset="0"/>
              </a:defRPr>
            </a:lvl2pPr>
            <a:lvl3pPr marL="1143000" indent="-228600" defTabSz="952500">
              <a:spcBef>
                <a:spcPct val="30000"/>
              </a:spcBef>
              <a:defRPr sz="1200">
                <a:solidFill>
                  <a:schemeClr val="tx1"/>
                </a:solidFill>
                <a:latin typeface="Times New Roman" panose="02020603050405020304" pitchFamily="18" charset="0"/>
              </a:defRPr>
            </a:lvl3pPr>
            <a:lvl4pPr marL="1600200" indent="-228600" defTabSz="952500">
              <a:spcBef>
                <a:spcPct val="30000"/>
              </a:spcBef>
              <a:defRPr sz="1200">
                <a:solidFill>
                  <a:schemeClr val="tx1"/>
                </a:solidFill>
                <a:latin typeface="Times New Roman" panose="02020603050405020304" pitchFamily="18" charset="0"/>
              </a:defRPr>
            </a:lvl4pPr>
            <a:lvl5pPr marL="2057400" indent="-228600" defTabSz="952500">
              <a:spcBef>
                <a:spcPct val="30000"/>
              </a:spcBef>
              <a:defRPr sz="1200">
                <a:solidFill>
                  <a:schemeClr val="tx1"/>
                </a:solidFill>
                <a:latin typeface="Times New Roman" panose="02020603050405020304" pitchFamily="18" charset="0"/>
              </a:defRPr>
            </a:lvl5pPr>
            <a:lvl6pPr marL="2514600" indent="-228600" defTabSz="9525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525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525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52500" eaLnBrk="0" fontAlgn="base" hangingPunct="0">
              <a:spcBef>
                <a:spcPct val="30000"/>
              </a:spcBef>
              <a:spcAft>
                <a:spcPct val="0"/>
              </a:spcAft>
              <a:defRPr sz="1200">
                <a:solidFill>
                  <a:schemeClr val="tx1"/>
                </a:solidFill>
                <a:latin typeface="Times New Roman" panose="02020603050405020304" pitchFamily="18" charset="0"/>
              </a:defRPr>
            </a:lvl9pPr>
          </a:lstStyle>
          <a:p>
            <a:pPr algn="r" eaLnBrk="1" hangingPunct="1">
              <a:spcBef>
                <a:spcPct val="0"/>
              </a:spcBef>
            </a:pPr>
            <a:fld id="{CE74EC31-8057-4729-B857-9202F2DB3CDB}" type="slidenum">
              <a:rPr lang="en-US" altLang="en-US" sz="1300">
                <a:latin typeface="Arial" panose="020B0604020202020204" pitchFamily="34" charset="0"/>
              </a:rPr>
              <a:pPr algn="r" eaLnBrk="1" hangingPunct="1">
                <a:spcBef>
                  <a:spcPct val="0"/>
                </a:spcBef>
              </a:pPr>
              <a:t>3</a:t>
            </a:fld>
            <a:endParaRPr lang="en-US" altLang="en-US" sz="1300">
              <a:latin typeface="Arial" panose="020B0604020202020204" pitchFamily="34" charset="0"/>
            </a:endParaRPr>
          </a:p>
        </p:txBody>
      </p:sp>
    </p:spTree>
    <p:extLst>
      <p:ext uri="{BB962C8B-B14F-4D97-AF65-F5344CB8AC3E}">
        <p14:creationId xmlns:p14="http://schemas.microsoft.com/office/powerpoint/2010/main" val="22836672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3668F81-5CCE-4C2B-B3D3-F5EF6C1F3A0F}" type="slidenum">
              <a:rPr lang="en-US" smtClean="0"/>
              <a:t>6</a:t>
            </a:fld>
            <a:endParaRPr lang="en-US"/>
          </a:p>
        </p:txBody>
      </p:sp>
    </p:spTree>
    <p:extLst>
      <p:ext uri="{BB962C8B-B14F-4D97-AF65-F5344CB8AC3E}">
        <p14:creationId xmlns:p14="http://schemas.microsoft.com/office/powerpoint/2010/main" val="32028832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p>
        </p:txBody>
      </p:sp>
      <p:sp>
        <p:nvSpPr>
          <p:cNvPr id="3789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97" eaLnBrk="0" hangingPunct="0">
              <a:spcBef>
                <a:spcPct val="30000"/>
              </a:spcBef>
              <a:defRPr sz="1200">
                <a:solidFill>
                  <a:schemeClr val="tx1"/>
                </a:solidFill>
                <a:latin typeface="Times New Roman" pitchFamily="18" charset="0"/>
              </a:defRPr>
            </a:lvl1pPr>
            <a:lvl2pPr marL="746627" indent="-286181" defTabSz="914497" eaLnBrk="0" hangingPunct="0">
              <a:spcBef>
                <a:spcPct val="30000"/>
              </a:spcBef>
              <a:defRPr sz="1200">
                <a:solidFill>
                  <a:schemeClr val="tx1"/>
                </a:solidFill>
                <a:latin typeface="Times New Roman" pitchFamily="18" charset="0"/>
              </a:defRPr>
            </a:lvl2pPr>
            <a:lvl3pPr marL="1149517" indent="-228625" defTabSz="914497" eaLnBrk="0" hangingPunct="0">
              <a:spcBef>
                <a:spcPct val="30000"/>
              </a:spcBef>
              <a:defRPr sz="1200">
                <a:solidFill>
                  <a:schemeClr val="tx1"/>
                </a:solidFill>
                <a:latin typeface="Times New Roman" pitchFamily="18" charset="0"/>
              </a:defRPr>
            </a:lvl3pPr>
            <a:lvl4pPr marL="1609963" indent="-228625" defTabSz="914497" eaLnBrk="0" hangingPunct="0">
              <a:spcBef>
                <a:spcPct val="30000"/>
              </a:spcBef>
              <a:defRPr sz="1200">
                <a:solidFill>
                  <a:schemeClr val="tx1"/>
                </a:solidFill>
                <a:latin typeface="Times New Roman" pitchFamily="18" charset="0"/>
              </a:defRPr>
            </a:lvl4pPr>
            <a:lvl5pPr marL="2070409" indent="-228625" defTabSz="914497" eaLnBrk="0" hangingPunct="0">
              <a:spcBef>
                <a:spcPct val="30000"/>
              </a:spcBef>
              <a:defRPr sz="1200">
                <a:solidFill>
                  <a:schemeClr val="tx1"/>
                </a:solidFill>
                <a:latin typeface="Times New Roman" pitchFamily="18" charset="0"/>
              </a:defRPr>
            </a:lvl5pPr>
            <a:lvl6pPr marL="2530855" indent="-228625" defTabSz="914497" eaLnBrk="0" fontAlgn="base" hangingPunct="0">
              <a:spcBef>
                <a:spcPct val="30000"/>
              </a:spcBef>
              <a:spcAft>
                <a:spcPct val="0"/>
              </a:spcAft>
              <a:defRPr sz="1200">
                <a:solidFill>
                  <a:schemeClr val="tx1"/>
                </a:solidFill>
                <a:latin typeface="Times New Roman" pitchFamily="18" charset="0"/>
              </a:defRPr>
            </a:lvl6pPr>
            <a:lvl7pPr marL="2991302" indent="-228625" defTabSz="914497" eaLnBrk="0" fontAlgn="base" hangingPunct="0">
              <a:spcBef>
                <a:spcPct val="30000"/>
              </a:spcBef>
              <a:spcAft>
                <a:spcPct val="0"/>
              </a:spcAft>
              <a:defRPr sz="1200">
                <a:solidFill>
                  <a:schemeClr val="tx1"/>
                </a:solidFill>
                <a:latin typeface="Times New Roman" pitchFamily="18" charset="0"/>
              </a:defRPr>
            </a:lvl7pPr>
            <a:lvl8pPr marL="3451748" indent="-228625" defTabSz="914497" eaLnBrk="0" fontAlgn="base" hangingPunct="0">
              <a:spcBef>
                <a:spcPct val="30000"/>
              </a:spcBef>
              <a:spcAft>
                <a:spcPct val="0"/>
              </a:spcAft>
              <a:defRPr sz="1200">
                <a:solidFill>
                  <a:schemeClr val="tx1"/>
                </a:solidFill>
                <a:latin typeface="Times New Roman" pitchFamily="18" charset="0"/>
              </a:defRPr>
            </a:lvl8pPr>
            <a:lvl9pPr marL="3912194" indent="-228625" defTabSz="914497"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pPr>
            <a:fld id="{3B57561A-7D03-43DF-9E8C-ABA7E31A3385}" type="slidenum">
              <a:rPr lang="en-US" altLang="en-US">
                <a:solidFill>
                  <a:srgbClr val="000000"/>
                </a:solidFill>
              </a:rPr>
              <a:pPr eaLnBrk="1" hangingPunct="1">
                <a:spcBef>
                  <a:spcPct val="0"/>
                </a:spcBef>
              </a:pPr>
              <a:t>7</a:t>
            </a:fld>
            <a:endParaRPr lang="en-US" altLang="en-US">
              <a:solidFill>
                <a:srgbClr val="000000"/>
              </a:solidFill>
            </a:endParaRPr>
          </a:p>
        </p:txBody>
      </p:sp>
    </p:spTree>
    <p:extLst>
      <p:ext uri="{BB962C8B-B14F-4D97-AF65-F5344CB8AC3E}">
        <p14:creationId xmlns:p14="http://schemas.microsoft.com/office/powerpoint/2010/main" val="31998890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3668F81-5CCE-4C2B-B3D3-F5EF6C1F3A0F}" type="slidenum">
              <a:rPr lang="en-US" smtClean="0"/>
              <a:t>8</a:t>
            </a:fld>
            <a:endParaRPr lang="en-US"/>
          </a:p>
        </p:txBody>
      </p:sp>
    </p:spTree>
    <p:extLst>
      <p:ext uri="{BB962C8B-B14F-4D97-AF65-F5344CB8AC3E}">
        <p14:creationId xmlns:p14="http://schemas.microsoft.com/office/powerpoint/2010/main" val="4086153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Master" Target="../slideMasters/slideMaster1.xml"/><Relationship Id="rId1" Type="http://schemas.openxmlformats.org/officeDocument/2006/relationships/vmlDrawing" Target="../drawings/vmlDrawing1.vml"/><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vmlDrawing" Target="../drawings/vmlDrawing2.vml"/><Relationship Id="rId4"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vmlDrawing" Target="../drawings/vmlDrawing3.vml"/><Relationship Id="rId4"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vmlDrawing" Target="../drawings/vmlDrawing4.vml"/><Relationship Id="rId4"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1.xml"/><Relationship Id="rId1" Type="http://schemas.openxmlformats.org/officeDocument/2006/relationships/vmlDrawing" Target="../drawings/vmlDrawing5.vml"/><Relationship Id="rId4"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7" name="Rectangle 15"/>
          <p:cNvSpPr>
            <a:spLocks noChangeArrowheads="1"/>
          </p:cNvSpPr>
          <p:nvPr userDrawn="1"/>
        </p:nvSpPr>
        <p:spPr bwMode="auto">
          <a:xfrm>
            <a:off x="5638800" y="6516688"/>
            <a:ext cx="3352800"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Times New Roman" panose="02020603050405020304" pitchFamily="18" charset="0"/>
                <a:cs typeface="Arial" panose="020B0604020202020204" pitchFamily="34" charset="0"/>
              </a:defRPr>
            </a:lvl1pPr>
            <a:lvl2pPr marL="742950" indent="-285750" eaLnBrk="0" hangingPunct="0">
              <a:defRPr>
                <a:solidFill>
                  <a:schemeClr val="tx1"/>
                </a:solidFill>
                <a:latin typeface="Times New Roman" panose="02020603050405020304" pitchFamily="18" charset="0"/>
                <a:cs typeface="Arial" panose="020B0604020202020204" pitchFamily="34" charset="0"/>
              </a:defRPr>
            </a:lvl2pPr>
            <a:lvl3pPr marL="1143000" indent="-228600" eaLnBrk="0" hangingPunct="0">
              <a:defRPr>
                <a:solidFill>
                  <a:schemeClr val="tx1"/>
                </a:solidFill>
                <a:latin typeface="Times New Roman" panose="02020603050405020304" pitchFamily="18" charset="0"/>
                <a:cs typeface="Arial" panose="020B0604020202020204" pitchFamily="34" charset="0"/>
              </a:defRPr>
            </a:lvl3pPr>
            <a:lvl4pPr marL="1600200" indent="-228600" eaLnBrk="0" hangingPunct="0">
              <a:defRPr>
                <a:solidFill>
                  <a:schemeClr val="tx1"/>
                </a:solidFill>
                <a:latin typeface="Times New Roman" panose="02020603050405020304" pitchFamily="18" charset="0"/>
                <a:cs typeface="Arial" panose="020B0604020202020204" pitchFamily="34" charset="0"/>
              </a:defRPr>
            </a:lvl4pPr>
            <a:lvl5pPr marL="2057400" indent="-228600" eaLnBrk="0" hangingPunct="0">
              <a:defRPr>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9pPr>
          </a:lstStyle>
          <a:p>
            <a:pPr algn="r" eaLnBrk="1" hangingPunct="1">
              <a:lnSpc>
                <a:spcPct val="85000"/>
              </a:lnSpc>
            </a:pPr>
            <a:r>
              <a:rPr lang="en-US" altLang="en-US" sz="1200" b="1">
                <a:solidFill>
                  <a:srgbClr val="000000"/>
                </a:solidFill>
                <a:latin typeface="Arial" panose="020B0604020202020204" pitchFamily="34" charset="0"/>
              </a:rPr>
              <a:t>University of Maryland</a:t>
            </a:r>
          </a:p>
        </p:txBody>
      </p:sp>
      <p:sp>
        <p:nvSpPr>
          <p:cNvPr id="8" name="Text Box 16"/>
          <p:cNvSpPr txBox="1">
            <a:spLocks noChangeArrowheads="1"/>
          </p:cNvSpPr>
          <p:nvPr userDrawn="1"/>
        </p:nvSpPr>
        <p:spPr bwMode="auto">
          <a:xfrm>
            <a:off x="4495800" y="6565900"/>
            <a:ext cx="307975" cy="19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Times New Roman" panose="02020603050405020304" pitchFamily="18" charset="0"/>
                <a:cs typeface="Arial" panose="020B0604020202020204" pitchFamily="34" charset="0"/>
              </a:defRPr>
            </a:lvl1pPr>
            <a:lvl2pPr marL="742950" indent="-285750" eaLnBrk="0" hangingPunct="0">
              <a:defRPr>
                <a:solidFill>
                  <a:schemeClr val="tx1"/>
                </a:solidFill>
                <a:latin typeface="Times New Roman" panose="02020603050405020304" pitchFamily="18" charset="0"/>
                <a:cs typeface="Arial" panose="020B0604020202020204" pitchFamily="34" charset="0"/>
              </a:defRPr>
            </a:lvl2pPr>
            <a:lvl3pPr marL="1143000" indent="-228600" eaLnBrk="0" hangingPunct="0">
              <a:defRPr>
                <a:solidFill>
                  <a:schemeClr val="tx1"/>
                </a:solidFill>
                <a:latin typeface="Times New Roman" panose="02020603050405020304" pitchFamily="18" charset="0"/>
                <a:cs typeface="Arial" panose="020B0604020202020204" pitchFamily="34" charset="0"/>
              </a:defRPr>
            </a:lvl3pPr>
            <a:lvl4pPr marL="1600200" indent="-228600" eaLnBrk="0" hangingPunct="0">
              <a:defRPr>
                <a:solidFill>
                  <a:schemeClr val="tx1"/>
                </a:solidFill>
                <a:latin typeface="Times New Roman" panose="02020603050405020304" pitchFamily="18" charset="0"/>
                <a:cs typeface="Arial" panose="020B0604020202020204" pitchFamily="34" charset="0"/>
              </a:defRPr>
            </a:lvl4pPr>
            <a:lvl5pPr marL="2057400" indent="-228600" eaLnBrk="0" hangingPunct="0">
              <a:defRPr>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9pPr>
          </a:lstStyle>
          <a:p>
            <a:pPr algn="ctr" eaLnBrk="1" hangingPunct="1">
              <a:lnSpc>
                <a:spcPct val="85000"/>
              </a:lnSpc>
            </a:pPr>
            <a:fld id="{32371340-D284-4BA2-8B26-9060705619D9}" type="slidenum">
              <a:rPr lang="en-US" altLang="en-US" sz="800">
                <a:solidFill>
                  <a:srgbClr val="000000"/>
                </a:solidFill>
                <a:latin typeface="Arial" panose="020B0604020202020204" pitchFamily="34" charset="0"/>
              </a:rPr>
              <a:pPr algn="ctr" eaLnBrk="1" hangingPunct="1">
                <a:lnSpc>
                  <a:spcPct val="85000"/>
                </a:lnSpc>
              </a:pPr>
              <a:t>‹#›</a:t>
            </a:fld>
            <a:endParaRPr lang="en-US" altLang="en-US" sz="4000">
              <a:solidFill>
                <a:srgbClr val="000000"/>
              </a:solidFill>
            </a:endParaRPr>
          </a:p>
        </p:txBody>
      </p:sp>
      <p:sp>
        <p:nvSpPr>
          <p:cNvPr id="9" name="Line 17"/>
          <p:cNvSpPr>
            <a:spLocks noChangeShapeType="1"/>
          </p:cNvSpPr>
          <p:nvPr userDrawn="1"/>
        </p:nvSpPr>
        <p:spPr bwMode="auto">
          <a:xfrm>
            <a:off x="228600" y="6467475"/>
            <a:ext cx="87630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11" name="Object 18"/>
          <p:cNvGraphicFramePr>
            <a:graphicFrameLocks noChangeAspect="1"/>
          </p:cNvGraphicFramePr>
          <p:nvPr userDrawn="1"/>
        </p:nvGraphicFramePr>
        <p:xfrm>
          <a:off x="431800" y="6524625"/>
          <a:ext cx="523875" cy="222250"/>
        </p:xfrm>
        <a:graphic>
          <a:graphicData uri="http://schemas.openxmlformats.org/presentationml/2006/ole">
            <mc:AlternateContent xmlns:mc="http://schemas.openxmlformats.org/markup-compatibility/2006">
              <mc:Choice xmlns:v="urn:schemas-microsoft-com:vml" Requires="v">
                <p:oleObj spid="_x0000_s8222" name="Photo Editor Photo" r:id="rId3" imgW="1933333" imgH="819048" progId="MSPhotoEd.3">
                  <p:embed/>
                </p:oleObj>
              </mc:Choice>
              <mc:Fallback>
                <p:oleObj name="Photo Editor Photo" r:id="rId3" imgW="1933333" imgH="819048" progId="MSPhotoEd.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1800" y="6524625"/>
                        <a:ext cx="523875" cy="222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 name="Text Box 19"/>
          <p:cNvSpPr txBox="1">
            <a:spLocks noChangeArrowheads="1"/>
          </p:cNvSpPr>
          <p:nvPr userDrawn="1"/>
        </p:nvSpPr>
        <p:spPr bwMode="auto">
          <a:xfrm>
            <a:off x="947738" y="6540500"/>
            <a:ext cx="28289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4000">
                <a:solidFill>
                  <a:schemeClr val="tx2"/>
                </a:solidFill>
                <a:latin typeface="Times New Roman" pitchFamily="18" charset="0"/>
              </a:defRPr>
            </a:lvl1pPr>
            <a:lvl2pPr marL="742950" indent="-285750" eaLnBrk="0" hangingPunct="0">
              <a:defRPr sz="4000">
                <a:solidFill>
                  <a:schemeClr val="tx2"/>
                </a:solidFill>
                <a:latin typeface="Times New Roman" pitchFamily="18" charset="0"/>
              </a:defRPr>
            </a:lvl2pPr>
            <a:lvl3pPr marL="1143000" indent="-228600" eaLnBrk="0" hangingPunct="0">
              <a:defRPr sz="4000">
                <a:solidFill>
                  <a:schemeClr val="tx2"/>
                </a:solidFill>
                <a:latin typeface="Times New Roman" pitchFamily="18" charset="0"/>
              </a:defRPr>
            </a:lvl3pPr>
            <a:lvl4pPr marL="1600200" indent="-228600" eaLnBrk="0" hangingPunct="0">
              <a:defRPr sz="4000">
                <a:solidFill>
                  <a:schemeClr val="tx2"/>
                </a:solidFill>
                <a:latin typeface="Times New Roman" pitchFamily="18" charset="0"/>
              </a:defRPr>
            </a:lvl4pPr>
            <a:lvl5pPr marL="2057400" indent="-228600" eaLnBrk="0" hangingPunct="0">
              <a:defRPr sz="4000">
                <a:solidFill>
                  <a:schemeClr val="tx2"/>
                </a:solidFill>
                <a:latin typeface="Times New Roman" pitchFamily="18" charset="0"/>
              </a:defRPr>
            </a:lvl5pPr>
            <a:lvl6pPr marL="2514600" indent="-228600" algn="ctr" eaLnBrk="0" fontAlgn="base" hangingPunct="0">
              <a:lnSpc>
                <a:spcPct val="85000"/>
              </a:lnSpc>
              <a:spcBef>
                <a:spcPct val="0"/>
              </a:spcBef>
              <a:spcAft>
                <a:spcPct val="0"/>
              </a:spcAft>
              <a:defRPr sz="4000">
                <a:solidFill>
                  <a:schemeClr val="tx2"/>
                </a:solidFill>
                <a:latin typeface="Times New Roman" pitchFamily="18" charset="0"/>
              </a:defRPr>
            </a:lvl6pPr>
            <a:lvl7pPr marL="2971800" indent="-228600" algn="ctr" eaLnBrk="0" fontAlgn="base" hangingPunct="0">
              <a:lnSpc>
                <a:spcPct val="85000"/>
              </a:lnSpc>
              <a:spcBef>
                <a:spcPct val="0"/>
              </a:spcBef>
              <a:spcAft>
                <a:spcPct val="0"/>
              </a:spcAft>
              <a:defRPr sz="4000">
                <a:solidFill>
                  <a:schemeClr val="tx2"/>
                </a:solidFill>
                <a:latin typeface="Times New Roman" pitchFamily="18" charset="0"/>
              </a:defRPr>
            </a:lvl7pPr>
            <a:lvl8pPr marL="3429000" indent="-228600" algn="ctr" eaLnBrk="0" fontAlgn="base" hangingPunct="0">
              <a:lnSpc>
                <a:spcPct val="85000"/>
              </a:lnSpc>
              <a:spcBef>
                <a:spcPct val="0"/>
              </a:spcBef>
              <a:spcAft>
                <a:spcPct val="0"/>
              </a:spcAft>
              <a:defRPr sz="4000">
                <a:solidFill>
                  <a:schemeClr val="tx2"/>
                </a:solidFill>
                <a:latin typeface="Times New Roman" pitchFamily="18" charset="0"/>
              </a:defRPr>
            </a:lvl8pPr>
            <a:lvl9pPr marL="3886200" indent="-228600" algn="ctr" eaLnBrk="0" fontAlgn="base" hangingPunct="0">
              <a:lnSpc>
                <a:spcPct val="85000"/>
              </a:lnSpc>
              <a:spcBef>
                <a:spcPct val="0"/>
              </a:spcBef>
              <a:spcAft>
                <a:spcPct val="0"/>
              </a:spcAft>
              <a:defRPr sz="4000">
                <a:solidFill>
                  <a:schemeClr val="tx2"/>
                </a:solidFill>
                <a:latin typeface="Times New Roman" pitchFamily="18" charset="0"/>
              </a:defRPr>
            </a:lvl9pPr>
          </a:lstStyle>
          <a:p>
            <a:pPr algn="ctr" eaLnBrk="1" hangingPunct="1">
              <a:lnSpc>
                <a:spcPct val="85000"/>
              </a:lnSpc>
              <a:defRPr/>
            </a:pPr>
            <a:r>
              <a:rPr lang="en-US" sz="1000" b="1" smtClean="0">
                <a:solidFill>
                  <a:srgbClr val="000000"/>
                </a:solidFill>
                <a:latin typeface="Arial" charset="0"/>
                <a:cs typeface="+mn-cs"/>
              </a:rPr>
              <a:t>Center for Advanced Life Cycle Engineering</a:t>
            </a:r>
            <a:endParaRPr lang="en-US" smtClean="0">
              <a:solidFill>
                <a:srgbClr val="000000"/>
              </a:solidFill>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NPS2015</a:t>
            </a:r>
            <a:endParaRPr lang="en-US"/>
          </a:p>
        </p:txBody>
      </p:sp>
      <p:sp>
        <p:nvSpPr>
          <p:cNvPr id="5" name="Footer Placeholder 4"/>
          <p:cNvSpPr>
            <a:spLocks noGrp="1"/>
          </p:cNvSpPr>
          <p:nvPr>
            <p:ph type="ftr" sz="quarter" idx="11"/>
          </p:nvPr>
        </p:nvSpPr>
        <p:spPr/>
        <p:txBody>
          <a:bodyPr/>
          <a:lstStyle/>
          <a:p>
            <a:r>
              <a:rPr lang="en-US" smtClean="0"/>
              <a:t>Navid Goudarzi</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dirty="0" smtClean="0"/>
              <a:t>NPS2015</a:t>
            </a:r>
            <a:endParaRPr lang="en-US" dirty="0"/>
          </a:p>
        </p:txBody>
      </p:sp>
      <p:sp>
        <p:nvSpPr>
          <p:cNvPr id="5" name="Footer Placeholder 4"/>
          <p:cNvSpPr>
            <a:spLocks noGrp="1"/>
          </p:cNvSpPr>
          <p:nvPr>
            <p:ph type="ftr" sz="quarter" idx="11"/>
          </p:nvPr>
        </p:nvSpPr>
        <p:spPr/>
        <p:txBody>
          <a:bodyPr/>
          <a:lstStyle/>
          <a:p>
            <a:r>
              <a:rPr lang="en-US" smtClean="0"/>
              <a:t>Navid Goudarzi</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Rectangle 15"/>
          <p:cNvSpPr>
            <a:spLocks noChangeArrowheads="1"/>
          </p:cNvSpPr>
          <p:nvPr userDrawn="1"/>
        </p:nvSpPr>
        <p:spPr bwMode="auto">
          <a:xfrm>
            <a:off x="5638800" y="6516688"/>
            <a:ext cx="3352800"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Times New Roman" panose="02020603050405020304" pitchFamily="18" charset="0"/>
                <a:cs typeface="Arial" panose="020B0604020202020204" pitchFamily="34" charset="0"/>
              </a:defRPr>
            </a:lvl1pPr>
            <a:lvl2pPr marL="742950" indent="-285750" eaLnBrk="0" hangingPunct="0">
              <a:defRPr>
                <a:solidFill>
                  <a:schemeClr val="tx1"/>
                </a:solidFill>
                <a:latin typeface="Times New Roman" panose="02020603050405020304" pitchFamily="18" charset="0"/>
                <a:cs typeface="Arial" panose="020B0604020202020204" pitchFamily="34" charset="0"/>
              </a:defRPr>
            </a:lvl2pPr>
            <a:lvl3pPr marL="1143000" indent="-228600" eaLnBrk="0" hangingPunct="0">
              <a:defRPr>
                <a:solidFill>
                  <a:schemeClr val="tx1"/>
                </a:solidFill>
                <a:latin typeface="Times New Roman" panose="02020603050405020304" pitchFamily="18" charset="0"/>
                <a:cs typeface="Arial" panose="020B0604020202020204" pitchFamily="34" charset="0"/>
              </a:defRPr>
            </a:lvl3pPr>
            <a:lvl4pPr marL="1600200" indent="-228600" eaLnBrk="0" hangingPunct="0">
              <a:defRPr>
                <a:solidFill>
                  <a:schemeClr val="tx1"/>
                </a:solidFill>
                <a:latin typeface="Times New Roman" panose="02020603050405020304" pitchFamily="18" charset="0"/>
                <a:cs typeface="Arial" panose="020B0604020202020204" pitchFamily="34" charset="0"/>
              </a:defRPr>
            </a:lvl4pPr>
            <a:lvl5pPr marL="2057400" indent="-228600" eaLnBrk="0" hangingPunct="0">
              <a:defRPr>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9pPr>
          </a:lstStyle>
          <a:p>
            <a:pPr algn="r" eaLnBrk="1" hangingPunct="1">
              <a:lnSpc>
                <a:spcPct val="85000"/>
              </a:lnSpc>
            </a:pPr>
            <a:r>
              <a:rPr lang="en-US" altLang="en-US" sz="1200" b="1">
                <a:solidFill>
                  <a:srgbClr val="000000"/>
                </a:solidFill>
                <a:latin typeface="Arial" panose="020B0604020202020204" pitchFamily="34" charset="0"/>
              </a:rPr>
              <a:t>University of Maryland</a:t>
            </a:r>
          </a:p>
        </p:txBody>
      </p:sp>
      <p:sp>
        <p:nvSpPr>
          <p:cNvPr id="10" name="Text Box 16"/>
          <p:cNvSpPr txBox="1">
            <a:spLocks noChangeArrowheads="1"/>
          </p:cNvSpPr>
          <p:nvPr userDrawn="1"/>
        </p:nvSpPr>
        <p:spPr bwMode="auto">
          <a:xfrm>
            <a:off x="4495800" y="6565900"/>
            <a:ext cx="307975" cy="19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Times New Roman" panose="02020603050405020304" pitchFamily="18" charset="0"/>
                <a:cs typeface="Arial" panose="020B0604020202020204" pitchFamily="34" charset="0"/>
              </a:defRPr>
            </a:lvl1pPr>
            <a:lvl2pPr marL="742950" indent="-285750" eaLnBrk="0" hangingPunct="0">
              <a:defRPr>
                <a:solidFill>
                  <a:schemeClr val="tx1"/>
                </a:solidFill>
                <a:latin typeface="Times New Roman" panose="02020603050405020304" pitchFamily="18" charset="0"/>
                <a:cs typeface="Arial" panose="020B0604020202020204" pitchFamily="34" charset="0"/>
              </a:defRPr>
            </a:lvl2pPr>
            <a:lvl3pPr marL="1143000" indent="-228600" eaLnBrk="0" hangingPunct="0">
              <a:defRPr>
                <a:solidFill>
                  <a:schemeClr val="tx1"/>
                </a:solidFill>
                <a:latin typeface="Times New Roman" panose="02020603050405020304" pitchFamily="18" charset="0"/>
                <a:cs typeface="Arial" panose="020B0604020202020204" pitchFamily="34" charset="0"/>
              </a:defRPr>
            </a:lvl3pPr>
            <a:lvl4pPr marL="1600200" indent="-228600" eaLnBrk="0" hangingPunct="0">
              <a:defRPr>
                <a:solidFill>
                  <a:schemeClr val="tx1"/>
                </a:solidFill>
                <a:latin typeface="Times New Roman" panose="02020603050405020304" pitchFamily="18" charset="0"/>
                <a:cs typeface="Arial" panose="020B0604020202020204" pitchFamily="34" charset="0"/>
              </a:defRPr>
            </a:lvl4pPr>
            <a:lvl5pPr marL="2057400" indent="-228600" eaLnBrk="0" hangingPunct="0">
              <a:defRPr>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9pPr>
          </a:lstStyle>
          <a:p>
            <a:pPr algn="ctr" eaLnBrk="1" hangingPunct="1">
              <a:lnSpc>
                <a:spcPct val="85000"/>
              </a:lnSpc>
            </a:pPr>
            <a:fld id="{32371340-D284-4BA2-8B26-9060705619D9}" type="slidenum">
              <a:rPr lang="en-US" altLang="en-US" sz="800">
                <a:solidFill>
                  <a:srgbClr val="000000"/>
                </a:solidFill>
                <a:latin typeface="Arial" panose="020B0604020202020204" pitchFamily="34" charset="0"/>
              </a:rPr>
              <a:pPr algn="ctr" eaLnBrk="1" hangingPunct="1">
                <a:lnSpc>
                  <a:spcPct val="85000"/>
                </a:lnSpc>
              </a:pPr>
              <a:t>‹#›</a:t>
            </a:fld>
            <a:endParaRPr lang="en-US" altLang="en-US" sz="4000">
              <a:solidFill>
                <a:srgbClr val="000000"/>
              </a:solidFill>
            </a:endParaRPr>
          </a:p>
        </p:txBody>
      </p:sp>
      <p:sp>
        <p:nvSpPr>
          <p:cNvPr id="11" name="Line 17"/>
          <p:cNvSpPr>
            <a:spLocks noChangeShapeType="1"/>
          </p:cNvSpPr>
          <p:nvPr userDrawn="1"/>
        </p:nvSpPr>
        <p:spPr bwMode="auto">
          <a:xfrm>
            <a:off x="228600" y="6467475"/>
            <a:ext cx="87630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12" name="Object 18"/>
          <p:cNvGraphicFramePr>
            <a:graphicFrameLocks noChangeAspect="1"/>
          </p:cNvGraphicFramePr>
          <p:nvPr userDrawn="1"/>
        </p:nvGraphicFramePr>
        <p:xfrm>
          <a:off x="431800" y="6524625"/>
          <a:ext cx="523875" cy="222250"/>
        </p:xfrm>
        <a:graphic>
          <a:graphicData uri="http://schemas.openxmlformats.org/presentationml/2006/ole">
            <mc:AlternateContent xmlns:mc="http://schemas.openxmlformats.org/markup-compatibility/2006">
              <mc:Choice xmlns:v="urn:schemas-microsoft-com:vml" Requires="v">
                <p:oleObj spid="_x0000_s9246" name="Photo Editor Photo" r:id="rId3" imgW="1933333" imgH="819048" progId="MSPhotoEd.3">
                  <p:embed/>
                </p:oleObj>
              </mc:Choice>
              <mc:Fallback>
                <p:oleObj name="Photo Editor Photo" r:id="rId3" imgW="1933333" imgH="819048" progId="MSPhotoEd.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1800" y="6524625"/>
                        <a:ext cx="523875" cy="222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3" name="Text Box 19"/>
          <p:cNvSpPr txBox="1">
            <a:spLocks noChangeArrowheads="1"/>
          </p:cNvSpPr>
          <p:nvPr userDrawn="1"/>
        </p:nvSpPr>
        <p:spPr bwMode="auto">
          <a:xfrm>
            <a:off x="947738" y="6540500"/>
            <a:ext cx="28289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4000">
                <a:solidFill>
                  <a:schemeClr val="tx2"/>
                </a:solidFill>
                <a:latin typeface="Times New Roman" pitchFamily="18" charset="0"/>
              </a:defRPr>
            </a:lvl1pPr>
            <a:lvl2pPr marL="742950" indent="-285750" eaLnBrk="0" hangingPunct="0">
              <a:defRPr sz="4000">
                <a:solidFill>
                  <a:schemeClr val="tx2"/>
                </a:solidFill>
                <a:latin typeface="Times New Roman" pitchFamily="18" charset="0"/>
              </a:defRPr>
            </a:lvl2pPr>
            <a:lvl3pPr marL="1143000" indent="-228600" eaLnBrk="0" hangingPunct="0">
              <a:defRPr sz="4000">
                <a:solidFill>
                  <a:schemeClr val="tx2"/>
                </a:solidFill>
                <a:latin typeface="Times New Roman" pitchFamily="18" charset="0"/>
              </a:defRPr>
            </a:lvl3pPr>
            <a:lvl4pPr marL="1600200" indent="-228600" eaLnBrk="0" hangingPunct="0">
              <a:defRPr sz="4000">
                <a:solidFill>
                  <a:schemeClr val="tx2"/>
                </a:solidFill>
                <a:latin typeface="Times New Roman" pitchFamily="18" charset="0"/>
              </a:defRPr>
            </a:lvl4pPr>
            <a:lvl5pPr marL="2057400" indent="-228600" eaLnBrk="0" hangingPunct="0">
              <a:defRPr sz="4000">
                <a:solidFill>
                  <a:schemeClr val="tx2"/>
                </a:solidFill>
                <a:latin typeface="Times New Roman" pitchFamily="18" charset="0"/>
              </a:defRPr>
            </a:lvl5pPr>
            <a:lvl6pPr marL="2514600" indent="-228600" algn="ctr" eaLnBrk="0" fontAlgn="base" hangingPunct="0">
              <a:lnSpc>
                <a:spcPct val="85000"/>
              </a:lnSpc>
              <a:spcBef>
                <a:spcPct val="0"/>
              </a:spcBef>
              <a:spcAft>
                <a:spcPct val="0"/>
              </a:spcAft>
              <a:defRPr sz="4000">
                <a:solidFill>
                  <a:schemeClr val="tx2"/>
                </a:solidFill>
                <a:latin typeface="Times New Roman" pitchFamily="18" charset="0"/>
              </a:defRPr>
            </a:lvl6pPr>
            <a:lvl7pPr marL="2971800" indent="-228600" algn="ctr" eaLnBrk="0" fontAlgn="base" hangingPunct="0">
              <a:lnSpc>
                <a:spcPct val="85000"/>
              </a:lnSpc>
              <a:spcBef>
                <a:spcPct val="0"/>
              </a:spcBef>
              <a:spcAft>
                <a:spcPct val="0"/>
              </a:spcAft>
              <a:defRPr sz="4000">
                <a:solidFill>
                  <a:schemeClr val="tx2"/>
                </a:solidFill>
                <a:latin typeface="Times New Roman" pitchFamily="18" charset="0"/>
              </a:defRPr>
            </a:lvl7pPr>
            <a:lvl8pPr marL="3429000" indent="-228600" algn="ctr" eaLnBrk="0" fontAlgn="base" hangingPunct="0">
              <a:lnSpc>
                <a:spcPct val="85000"/>
              </a:lnSpc>
              <a:spcBef>
                <a:spcPct val="0"/>
              </a:spcBef>
              <a:spcAft>
                <a:spcPct val="0"/>
              </a:spcAft>
              <a:defRPr sz="4000">
                <a:solidFill>
                  <a:schemeClr val="tx2"/>
                </a:solidFill>
                <a:latin typeface="Times New Roman" pitchFamily="18" charset="0"/>
              </a:defRPr>
            </a:lvl8pPr>
            <a:lvl9pPr marL="3886200" indent="-228600" algn="ctr" eaLnBrk="0" fontAlgn="base" hangingPunct="0">
              <a:lnSpc>
                <a:spcPct val="85000"/>
              </a:lnSpc>
              <a:spcBef>
                <a:spcPct val="0"/>
              </a:spcBef>
              <a:spcAft>
                <a:spcPct val="0"/>
              </a:spcAft>
              <a:defRPr sz="4000">
                <a:solidFill>
                  <a:schemeClr val="tx2"/>
                </a:solidFill>
                <a:latin typeface="Times New Roman" pitchFamily="18" charset="0"/>
              </a:defRPr>
            </a:lvl9pPr>
          </a:lstStyle>
          <a:p>
            <a:pPr algn="ctr" eaLnBrk="1" hangingPunct="1">
              <a:lnSpc>
                <a:spcPct val="85000"/>
              </a:lnSpc>
              <a:defRPr/>
            </a:pPr>
            <a:r>
              <a:rPr lang="en-US" sz="1000" b="1" smtClean="0">
                <a:solidFill>
                  <a:srgbClr val="000000"/>
                </a:solidFill>
                <a:latin typeface="Arial" charset="0"/>
                <a:cs typeface="+mn-cs"/>
              </a:rPr>
              <a:t>Center for Advanced Life Cycle Engineering</a:t>
            </a:r>
            <a:endParaRPr lang="en-US" smtClean="0">
              <a:solidFill>
                <a:srgbClr val="000000"/>
              </a:solidFill>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NPS2015</a:t>
            </a:r>
            <a:endParaRPr lang="en-US"/>
          </a:p>
        </p:txBody>
      </p:sp>
      <p:sp>
        <p:nvSpPr>
          <p:cNvPr id="5" name="Footer Placeholder 4"/>
          <p:cNvSpPr>
            <a:spLocks noGrp="1"/>
          </p:cNvSpPr>
          <p:nvPr>
            <p:ph type="ftr" sz="quarter" idx="11"/>
          </p:nvPr>
        </p:nvSpPr>
        <p:spPr/>
        <p:txBody>
          <a:bodyPr/>
          <a:lstStyle/>
          <a:p>
            <a:r>
              <a:rPr lang="en-US" smtClean="0"/>
              <a:t>Navid Goudarzi</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NPS2015</a:t>
            </a:r>
            <a:endParaRPr lang="en-US"/>
          </a:p>
        </p:txBody>
      </p:sp>
      <p:sp>
        <p:nvSpPr>
          <p:cNvPr id="6" name="Footer Placeholder 5"/>
          <p:cNvSpPr>
            <a:spLocks noGrp="1"/>
          </p:cNvSpPr>
          <p:nvPr>
            <p:ph type="ftr" sz="quarter" idx="11"/>
          </p:nvPr>
        </p:nvSpPr>
        <p:spPr/>
        <p:txBody>
          <a:bodyPr/>
          <a:lstStyle/>
          <a:p>
            <a:r>
              <a:rPr lang="en-US" smtClean="0"/>
              <a:t>Navid Goudarzi</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Rectangle 15"/>
          <p:cNvSpPr>
            <a:spLocks noChangeArrowheads="1"/>
          </p:cNvSpPr>
          <p:nvPr userDrawn="1"/>
        </p:nvSpPr>
        <p:spPr bwMode="auto">
          <a:xfrm>
            <a:off x="5638800" y="6516688"/>
            <a:ext cx="3352800"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Times New Roman" panose="02020603050405020304" pitchFamily="18" charset="0"/>
                <a:cs typeface="Arial" panose="020B0604020202020204" pitchFamily="34" charset="0"/>
              </a:defRPr>
            </a:lvl1pPr>
            <a:lvl2pPr marL="742950" indent="-285750" eaLnBrk="0" hangingPunct="0">
              <a:defRPr>
                <a:solidFill>
                  <a:schemeClr val="tx1"/>
                </a:solidFill>
                <a:latin typeface="Times New Roman" panose="02020603050405020304" pitchFamily="18" charset="0"/>
                <a:cs typeface="Arial" panose="020B0604020202020204" pitchFamily="34" charset="0"/>
              </a:defRPr>
            </a:lvl2pPr>
            <a:lvl3pPr marL="1143000" indent="-228600" eaLnBrk="0" hangingPunct="0">
              <a:defRPr>
                <a:solidFill>
                  <a:schemeClr val="tx1"/>
                </a:solidFill>
                <a:latin typeface="Times New Roman" panose="02020603050405020304" pitchFamily="18" charset="0"/>
                <a:cs typeface="Arial" panose="020B0604020202020204" pitchFamily="34" charset="0"/>
              </a:defRPr>
            </a:lvl3pPr>
            <a:lvl4pPr marL="1600200" indent="-228600" eaLnBrk="0" hangingPunct="0">
              <a:defRPr>
                <a:solidFill>
                  <a:schemeClr val="tx1"/>
                </a:solidFill>
                <a:latin typeface="Times New Roman" panose="02020603050405020304" pitchFamily="18" charset="0"/>
                <a:cs typeface="Arial" panose="020B0604020202020204" pitchFamily="34" charset="0"/>
              </a:defRPr>
            </a:lvl4pPr>
            <a:lvl5pPr marL="2057400" indent="-228600" eaLnBrk="0" hangingPunct="0">
              <a:defRPr>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9pPr>
          </a:lstStyle>
          <a:p>
            <a:pPr algn="r" eaLnBrk="1" hangingPunct="1">
              <a:lnSpc>
                <a:spcPct val="85000"/>
              </a:lnSpc>
            </a:pPr>
            <a:r>
              <a:rPr lang="en-US" altLang="en-US" sz="1200" b="1">
                <a:solidFill>
                  <a:srgbClr val="000000"/>
                </a:solidFill>
                <a:latin typeface="Arial" panose="020B0604020202020204" pitchFamily="34" charset="0"/>
              </a:rPr>
              <a:t>University of Maryland</a:t>
            </a:r>
          </a:p>
        </p:txBody>
      </p:sp>
      <p:sp>
        <p:nvSpPr>
          <p:cNvPr id="13" name="Text Box 16"/>
          <p:cNvSpPr txBox="1">
            <a:spLocks noChangeArrowheads="1"/>
          </p:cNvSpPr>
          <p:nvPr userDrawn="1"/>
        </p:nvSpPr>
        <p:spPr bwMode="auto">
          <a:xfrm>
            <a:off x="4495800" y="6565900"/>
            <a:ext cx="307975" cy="19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Times New Roman" panose="02020603050405020304" pitchFamily="18" charset="0"/>
                <a:cs typeface="Arial" panose="020B0604020202020204" pitchFamily="34" charset="0"/>
              </a:defRPr>
            </a:lvl1pPr>
            <a:lvl2pPr marL="742950" indent="-285750" eaLnBrk="0" hangingPunct="0">
              <a:defRPr>
                <a:solidFill>
                  <a:schemeClr val="tx1"/>
                </a:solidFill>
                <a:latin typeface="Times New Roman" panose="02020603050405020304" pitchFamily="18" charset="0"/>
                <a:cs typeface="Arial" panose="020B0604020202020204" pitchFamily="34" charset="0"/>
              </a:defRPr>
            </a:lvl2pPr>
            <a:lvl3pPr marL="1143000" indent="-228600" eaLnBrk="0" hangingPunct="0">
              <a:defRPr>
                <a:solidFill>
                  <a:schemeClr val="tx1"/>
                </a:solidFill>
                <a:latin typeface="Times New Roman" panose="02020603050405020304" pitchFamily="18" charset="0"/>
                <a:cs typeface="Arial" panose="020B0604020202020204" pitchFamily="34" charset="0"/>
              </a:defRPr>
            </a:lvl3pPr>
            <a:lvl4pPr marL="1600200" indent="-228600" eaLnBrk="0" hangingPunct="0">
              <a:defRPr>
                <a:solidFill>
                  <a:schemeClr val="tx1"/>
                </a:solidFill>
                <a:latin typeface="Times New Roman" panose="02020603050405020304" pitchFamily="18" charset="0"/>
                <a:cs typeface="Arial" panose="020B0604020202020204" pitchFamily="34" charset="0"/>
              </a:defRPr>
            </a:lvl4pPr>
            <a:lvl5pPr marL="2057400" indent="-228600" eaLnBrk="0" hangingPunct="0">
              <a:defRPr>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9pPr>
          </a:lstStyle>
          <a:p>
            <a:pPr algn="ctr" eaLnBrk="1" hangingPunct="1">
              <a:lnSpc>
                <a:spcPct val="85000"/>
              </a:lnSpc>
            </a:pPr>
            <a:fld id="{32371340-D284-4BA2-8B26-9060705619D9}" type="slidenum">
              <a:rPr lang="en-US" altLang="en-US" sz="800">
                <a:solidFill>
                  <a:srgbClr val="000000"/>
                </a:solidFill>
                <a:latin typeface="Arial" panose="020B0604020202020204" pitchFamily="34" charset="0"/>
              </a:rPr>
              <a:pPr algn="ctr" eaLnBrk="1" hangingPunct="1">
                <a:lnSpc>
                  <a:spcPct val="85000"/>
                </a:lnSpc>
              </a:pPr>
              <a:t>‹#›</a:t>
            </a:fld>
            <a:endParaRPr lang="en-US" altLang="en-US" sz="4000">
              <a:solidFill>
                <a:srgbClr val="000000"/>
              </a:solidFill>
            </a:endParaRPr>
          </a:p>
        </p:txBody>
      </p:sp>
      <p:sp>
        <p:nvSpPr>
          <p:cNvPr id="14" name="Line 17"/>
          <p:cNvSpPr>
            <a:spLocks noChangeShapeType="1"/>
          </p:cNvSpPr>
          <p:nvPr userDrawn="1"/>
        </p:nvSpPr>
        <p:spPr bwMode="auto">
          <a:xfrm>
            <a:off x="228600" y="6467475"/>
            <a:ext cx="87630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15" name="Object 18"/>
          <p:cNvGraphicFramePr>
            <a:graphicFrameLocks noChangeAspect="1"/>
          </p:cNvGraphicFramePr>
          <p:nvPr userDrawn="1"/>
        </p:nvGraphicFramePr>
        <p:xfrm>
          <a:off x="431800" y="6524625"/>
          <a:ext cx="523875" cy="222250"/>
        </p:xfrm>
        <a:graphic>
          <a:graphicData uri="http://schemas.openxmlformats.org/presentationml/2006/ole">
            <mc:AlternateContent xmlns:mc="http://schemas.openxmlformats.org/markup-compatibility/2006">
              <mc:Choice xmlns:v="urn:schemas-microsoft-com:vml" Requires="v">
                <p:oleObj spid="_x0000_s10270" name="Photo Editor Photo" r:id="rId3" imgW="1933333" imgH="819048" progId="MSPhotoEd.3">
                  <p:embed/>
                </p:oleObj>
              </mc:Choice>
              <mc:Fallback>
                <p:oleObj name="Photo Editor Photo" r:id="rId3" imgW="1933333" imgH="819048" progId="MSPhotoEd.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1800" y="6524625"/>
                        <a:ext cx="523875" cy="222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6" name="Text Box 19"/>
          <p:cNvSpPr txBox="1">
            <a:spLocks noChangeArrowheads="1"/>
          </p:cNvSpPr>
          <p:nvPr userDrawn="1"/>
        </p:nvSpPr>
        <p:spPr bwMode="auto">
          <a:xfrm>
            <a:off x="947738" y="6540500"/>
            <a:ext cx="28289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4000">
                <a:solidFill>
                  <a:schemeClr val="tx2"/>
                </a:solidFill>
                <a:latin typeface="Times New Roman" pitchFamily="18" charset="0"/>
              </a:defRPr>
            </a:lvl1pPr>
            <a:lvl2pPr marL="742950" indent="-285750" eaLnBrk="0" hangingPunct="0">
              <a:defRPr sz="4000">
                <a:solidFill>
                  <a:schemeClr val="tx2"/>
                </a:solidFill>
                <a:latin typeface="Times New Roman" pitchFamily="18" charset="0"/>
              </a:defRPr>
            </a:lvl2pPr>
            <a:lvl3pPr marL="1143000" indent="-228600" eaLnBrk="0" hangingPunct="0">
              <a:defRPr sz="4000">
                <a:solidFill>
                  <a:schemeClr val="tx2"/>
                </a:solidFill>
                <a:latin typeface="Times New Roman" pitchFamily="18" charset="0"/>
              </a:defRPr>
            </a:lvl3pPr>
            <a:lvl4pPr marL="1600200" indent="-228600" eaLnBrk="0" hangingPunct="0">
              <a:defRPr sz="4000">
                <a:solidFill>
                  <a:schemeClr val="tx2"/>
                </a:solidFill>
                <a:latin typeface="Times New Roman" pitchFamily="18" charset="0"/>
              </a:defRPr>
            </a:lvl4pPr>
            <a:lvl5pPr marL="2057400" indent="-228600" eaLnBrk="0" hangingPunct="0">
              <a:defRPr sz="4000">
                <a:solidFill>
                  <a:schemeClr val="tx2"/>
                </a:solidFill>
                <a:latin typeface="Times New Roman" pitchFamily="18" charset="0"/>
              </a:defRPr>
            </a:lvl5pPr>
            <a:lvl6pPr marL="2514600" indent="-228600" algn="ctr" eaLnBrk="0" fontAlgn="base" hangingPunct="0">
              <a:lnSpc>
                <a:spcPct val="85000"/>
              </a:lnSpc>
              <a:spcBef>
                <a:spcPct val="0"/>
              </a:spcBef>
              <a:spcAft>
                <a:spcPct val="0"/>
              </a:spcAft>
              <a:defRPr sz="4000">
                <a:solidFill>
                  <a:schemeClr val="tx2"/>
                </a:solidFill>
                <a:latin typeface="Times New Roman" pitchFamily="18" charset="0"/>
              </a:defRPr>
            </a:lvl6pPr>
            <a:lvl7pPr marL="2971800" indent="-228600" algn="ctr" eaLnBrk="0" fontAlgn="base" hangingPunct="0">
              <a:lnSpc>
                <a:spcPct val="85000"/>
              </a:lnSpc>
              <a:spcBef>
                <a:spcPct val="0"/>
              </a:spcBef>
              <a:spcAft>
                <a:spcPct val="0"/>
              </a:spcAft>
              <a:defRPr sz="4000">
                <a:solidFill>
                  <a:schemeClr val="tx2"/>
                </a:solidFill>
                <a:latin typeface="Times New Roman" pitchFamily="18" charset="0"/>
              </a:defRPr>
            </a:lvl7pPr>
            <a:lvl8pPr marL="3429000" indent="-228600" algn="ctr" eaLnBrk="0" fontAlgn="base" hangingPunct="0">
              <a:lnSpc>
                <a:spcPct val="85000"/>
              </a:lnSpc>
              <a:spcBef>
                <a:spcPct val="0"/>
              </a:spcBef>
              <a:spcAft>
                <a:spcPct val="0"/>
              </a:spcAft>
              <a:defRPr sz="4000">
                <a:solidFill>
                  <a:schemeClr val="tx2"/>
                </a:solidFill>
                <a:latin typeface="Times New Roman" pitchFamily="18" charset="0"/>
              </a:defRPr>
            </a:lvl8pPr>
            <a:lvl9pPr marL="3886200" indent="-228600" algn="ctr" eaLnBrk="0" fontAlgn="base" hangingPunct="0">
              <a:lnSpc>
                <a:spcPct val="85000"/>
              </a:lnSpc>
              <a:spcBef>
                <a:spcPct val="0"/>
              </a:spcBef>
              <a:spcAft>
                <a:spcPct val="0"/>
              </a:spcAft>
              <a:defRPr sz="4000">
                <a:solidFill>
                  <a:schemeClr val="tx2"/>
                </a:solidFill>
                <a:latin typeface="Times New Roman" pitchFamily="18" charset="0"/>
              </a:defRPr>
            </a:lvl9pPr>
          </a:lstStyle>
          <a:p>
            <a:pPr algn="ctr" eaLnBrk="1" hangingPunct="1">
              <a:lnSpc>
                <a:spcPct val="85000"/>
              </a:lnSpc>
              <a:defRPr/>
            </a:pPr>
            <a:r>
              <a:rPr lang="en-US" sz="1000" b="1" smtClean="0">
                <a:solidFill>
                  <a:srgbClr val="000000"/>
                </a:solidFill>
                <a:latin typeface="Arial" charset="0"/>
                <a:cs typeface="+mn-cs"/>
              </a:rPr>
              <a:t>Center for Advanced Life Cycle Engineering</a:t>
            </a:r>
            <a:endParaRPr lang="en-US" smtClean="0">
              <a:solidFill>
                <a:srgbClr val="000000"/>
              </a:solidFill>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Rectangle 15"/>
          <p:cNvSpPr>
            <a:spLocks noChangeArrowheads="1"/>
          </p:cNvSpPr>
          <p:nvPr userDrawn="1"/>
        </p:nvSpPr>
        <p:spPr bwMode="auto">
          <a:xfrm>
            <a:off x="5638800" y="6516688"/>
            <a:ext cx="3352800"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Times New Roman" panose="02020603050405020304" pitchFamily="18" charset="0"/>
                <a:cs typeface="Arial" panose="020B0604020202020204" pitchFamily="34" charset="0"/>
              </a:defRPr>
            </a:lvl1pPr>
            <a:lvl2pPr marL="742950" indent="-285750" eaLnBrk="0" hangingPunct="0">
              <a:defRPr>
                <a:solidFill>
                  <a:schemeClr val="tx1"/>
                </a:solidFill>
                <a:latin typeface="Times New Roman" panose="02020603050405020304" pitchFamily="18" charset="0"/>
                <a:cs typeface="Arial" panose="020B0604020202020204" pitchFamily="34" charset="0"/>
              </a:defRPr>
            </a:lvl2pPr>
            <a:lvl3pPr marL="1143000" indent="-228600" eaLnBrk="0" hangingPunct="0">
              <a:defRPr>
                <a:solidFill>
                  <a:schemeClr val="tx1"/>
                </a:solidFill>
                <a:latin typeface="Times New Roman" panose="02020603050405020304" pitchFamily="18" charset="0"/>
                <a:cs typeface="Arial" panose="020B0604020202020204" pitchFamily="34" charset="0"/>
              </a:defRPr>
            </a:lvl3pPr>
            <a:lvl4pPr marL="1600200" indent="-228600" eaLnBrk="0" hangingPunct="0">
              <a:defRPr>
                <a:solidFill>
                  <a:schemeClr val="tx1"/>
                </a:solidFill>
                <a:latin typeface="Times New Roman" panose="02020603050405020304" pitchFamily="18" charset="0"/>
                <a:cs typeface="Arial" panose="020B0604020202020204" pitchFamily="34" charset="0"/>
              </a:defRPr>
            </a:lvl4pPr>
            <a:lvl5pPr marL="2057400" indent="-228600" eaLnBrk="0" hangingPunct="0">
              <a:defRPr>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9pPr>
          </a:lstStyle>
          <a:p>
            <a:pPr algn="r" eaLnBrk="1" hangingPunct="1">
              <a:lnSpc>
                <a:spcPct val="85000"/>
              </a:lnSpc>
            </a:pPr>
            <a:r>
              <a:rPr lang="en-US" altLang="en-US" sz="1200" b="1">
                <a:solidFill>
                  <a:srgbClr val="000000"/>
                </a:solidFill>
                <a:latin typeface="Arial" panose="020B0604020202020204" pitchFamily="34" charset="0"/>
              </a:rPr>
              <a:t>University of Maryland</a:t>
            </a:r>
          </a:p>
        </p:txBody>
      </p:sp>
      <p:sp>
        <p:nvSpPr>
          <p:cNvPr id="9" name="Text Box 16"/>
          <p:cNvSpPr txBox="1">
            <a:spLocks noChangeArrowheads="1"/>
          </p:cNvSpPr>
          <p:nvPr userDrawn="1"/>
        </p:nvSpPr>
        <p:spPr bwMode="auto">
          <a:xfrm>
            <a:off x="4495800" y="6565900"/>
            <a:ext cx="307975" cy="19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Times New Roman" panose="02020603050405020304" pitchFamily="18" charset="0"/>
                <a:cs typeface="Arial" panose="020B0604020202020204" pitchFamily="34" charset="0"/>
              </a:defRPr>
            </a:lvl1pPr>
            <a:lvl2pPr marL="742950" indent="-285750" eaLnBrk="0" hangingPunct="0">
              <a:defRPr>
                <a:solidFill>
                  <a:schemeClr val="tx1"/>
                </a:solidFill>
                <a:latin typeface="Times New Roman" panose="02020603050405020304" pitchFamily="18" charset="0"/>
                <a:cs typeface="Arial" panose="020B0604020202020204" pitchFamily="34" charset="0"/>
              </a:defRPr>
            </a:lvl2pPr>
            <a:lvl3pPr marL="1143000" indent="-228600" eaLnBrk="0" hangingPunct="0">
              <a:defRPr>
                <a:solidFill>
                  <a:schemeClr val="tx1"/>
                </a:solidFill>
                <a:latin typeface="Times New Roman" panose="02020603050405020304" pitchFamily="18" charset="0"/>
                <a:cs typeface="Arial" panose="020B0604020202020204" pitchFamily="34" charset="0"/>
              </a:defRPr>
            </a:lvl3pPr>
            <a:lvl4pPr marL="1600200" indent="-228600" eaLnBrk="0" hangingPunct="0">
              <a:defRPr>
                <a:solidFill>
                  <a:schemeClr val="tx1"/>
                </a:solidFill>
                <a:latin typeface="Times New Roman" panose="02020603050405020304" pitchFamily="18" charset="0"/>
                <a:cs typeface="Arial" panose="020B0604020202020204" pitchFamily="34" charset="0"/>
              </a:defRPr>
            </a:lvl4pPr>
            <a:lvl5pPr marL="2057400" indent="-228600" eaLnBrk="0" hangingPunct="0">
              <a:defRPr>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9pPr>
          </a:lstStyle>
          <a:p>
            <a:pPr algn="ctr" eaLnBrk="1" hangingPunct="1">
              <a:lnSpc>
                <a:spcPct val="85000"/>
              </a:lnSpc>
            </a:pPr>
            <a:fld id="{32371340-D284-4BA2-8B26-9060705619D9}" type="slidenum">
              <a:rPr lang="en-US" altLang="en-US" sz="800">
                <a:solidFill>
                  <a:srgbClr val="000000"/>
                </a:solidFill>
                <a:latin typeface="Arial" panose="020B0604020202020204" pitchFamily="34" charset="0"/>
              </a:rPr>
              <a:pPr algn="ctr" eaLnBrk="1" hangingPunct="1">
                <a:lnSpc>
                  <a:spcPct val="85000"/>
                </a:lnSpc>
              </a:pPr>
              <a:t>‹#›</a:t>
            </a:fld>
            <a:endParaRPr lang="en-US" altLang="en-US" sz="4000">
              <a:solidFill>
                <a:srgbClr val="000000"/>
              </a:solidFill>
            </a:endParaRPr>
          </a:p>
        </p:txBody>
      </p:sp>
      <p:sp>
        <p:nvSpPr>
          <p:cNvPr id="10" name="Line 17"/>
          <p:cNvSpPr>
            <a:spLocks noChangeShapeType="1"/>
          </p:cNvSpPr>
          <p:nvPr userDrawn="1"/>
        </p:nvSpPr>
        <p:spPr bwMode="auto">
          <a:xfrm>
            <a:off x="228600" y="6467475"/>
            <a:ext cx="87630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11" name="Object 18"/>
          <p:cNvGraphicFramePr>
            <a:graphicFrameLocks noChangeAspect="1"/>
          </p:cNvGraphicFramePr>
          <p:nvPr userDrawn="1"/>
        </p:nvGraphicFramePr>
        <p:xfrm>
          <a:off x="431800" y="6524625"/>
          <a:ext cx="523875" cy="222250"/>
        </p:xfrm>
        <a:graphic>
          <a:graphicData uri="http://schemas.openxmlformats.org/presentationml/2006/ole">
            <mc:AlternateContent xmlns:mc="http://schemas.openxmlformats.org/markup-compatibility/2006">
              <mc:Choice xmlns:v="urn:schemas-microsoft-com:vml" Requires="v">
                <p:oleObj spid="_x0000_s11294" name="Photo Editor Photo" r:id="rId3" imgW="1933333" imgH="819048" progId="MSPhotoEd.3">
                  <p:embed/>
                </p:oleObj>
              </mc:Choice>
              <mc:Fallback>
                <p:oleObj name="Photo Editor Photo" r:id="rId3" imgW="1933333" imgH="819048" progId="MSPhotoEd.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1800" y="6524625"/>
                        <a:ext cx="523875" cy="222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 name="Text Box 19"/>
          <p:cNvSpPr txBox="1">
            <a:spLocks noChangeArrowheads="1"/>
          </p:cNvSpPr>
          <p:nvPr userDrawn="1"/>
        </p:nvSpPr>
        <p:spPr bwMode="auto">
          <a:xfrm>
            <a:off x="947738" y="6540500"/>
            <a:ext cx="28289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4000">
                <a:solidFill>
                  <a:schemeClr val="tx2"/>
                </a:solidFill>
                <a:latin typeface="Times New Roman" pitchFamily="18" charset="0"/>
              </a:defRPr>
            </a:lvl1pPr>
            <a:lvl2pPr marL="742950" indent="-285750" eaLnBrk="0" hangingPunct="0">
              <a:defRPr sz="4000">
                <a:solidFill>
                  <a:schemeClr val="tx2"/>
                </a:solidFill>
                <a:latin typeface="Times New Roman" pitchFamily="18" charset="0"/>
              </a:defRPr>
            </a:lvl2pPr>
            <a:lvl3pPr marL="1143000" indent="-228600" eaLnBrk="0" hangingPunct="0">
              <a:defRPr sz="4000">
                <a:solidFill>
                  <a:schemeClr val="tx2"/>
                </a:solidFill>
                <a:latin typeface="Times New Roman" pitchFamily="18" charset="0"/>
              </a:defRPr>
            </a:lvl3pPr>
            <a:lvl4pPr marL="1600200" indent="-228600" eaLnBrk="0" hangingPunct="0">
              <a:defRPr sz="4000">
                <a:solidFill>
                  <a:schemeClr val="tx2"/>
                </a:solidFill>
                <a:latin typeface="Times New Roman" pitchFamily="18" charset="0"/>
              </a:defRPr>
            </a:lvl4pPr>
            <a:lvl5pPr marL="2057400" indent="-228600" eaLnBrk="0" hangingPunct="0">
              <a:defRPr sz="4000">
                <a:solidFill>
                  <a:schemeClr val="tx2"/>
                </a:solidFill>
                <a:latin typeface="Times New Roman" pitchFamily="18" charset="0"/>
              </a:defRPr>
            </a:lvl5pPr>
            <a:lvl6pPr marL="2514600" indent="-228600" algn="ctr" eaLnBrk="0" fontAlgn="base" hangingPunct="0">
              <a:lnSpc>
                <a:spcPct val="85000"/>
              </a:lnSpc>
              <a:spcBef>
                <a:spcPct val="0"/>
              </a:spcBef>
              <a:spcAft>
                <a:spcPct val="0"/>
              </a:spcAft>
              <a:defRPr sz="4000">
                <a:solidFill>
                  <a:schemeClr val="tx2"/>
                </a:solidFill>
                <a:latin typeface="Times New Roman" pitchFamily="18" charset="0"/>
              </a:defRPr>
            </a:lvl6pPr>
            <a:lvl7pPr marL="2971800" indent="-228600" algn="ctr" eaLnBrk="0" fontAlgn="base" hangingPunct="0">
              <a:lnSpc>
                <a:spcPct val="85000"/>
              </a:lnSpc>
              <a:spcBef>
                <a:spcPct val="0"/>
              </a:spcBef>
              <a:spcAft>
                <a:spcPct val="0"/>
              </a:spcAft>
              <a:defRPr sz="4000">
                <a:solidFill>
                  <a:schemeClr val="tx2"/>
                </a:solidFill>
                <a:latin typeface="Times New Roman" pitchFamily="18" charset="0"/>
              </a:defRPr>
            </a:lvl7pPr>
            <a:lvl8pPr marL="3429000" indent="-228600" algn="ctr" eaLnBrk="0" fontAlgn="base" hangingPunct="0">
              <a:lnSpc>
                <a:spcPct val="85000"/>
              </a:lnSpc>
              <a:spcBef>
                <a:spcPct val="0"/>
              </a:spcBef>
              <a:spcAft>
                <a:spcPct val="0"/>
              </a:spcAft>
              <a:defRPr sz="4000">
                <a:solidFill>
                  <a:schemeClr val="tx2"/>
                </a:solidFill>
                <a:latin typeface="Times New Roman" pitchFamily="18" charset="0"/>
              </a:defRPr>
            </a:lvl8pPr>
            <a:lvl9pPr marL="3886200" indent="-228600" algn="ctr" eaLnBrk="0" fontAlgn="base" hangingPunct="0">
              <a:lnSpc>
                <a:spcPct val="85000"/>
              </a:lnSpc>
              <a:spcBef>
                <a:spcPct val="0"/>
              </a:spcBef>
              <a:spcAft>
                <a:spcPct val="0"/>
              </a:spcAft>
              <a:defRPr sz="4000">
                <a:solidFill>
                  <a:schemeClr val="tx2"/>
                </a:solidFill>
                <a:latin typeface="Times New Roman" pitchFamily="18" charset="0"/>
              </a:defRPr>
            </a:lvl9pPr>
          </a:lstStyle>
          <a:p>
            <a:pPr algn="ctr" eaLnBrk="1" hangingPunct="1">
              <a:lnSpc>
                <a:spcPct val="85000"/>
              </a:lnSpc>
              <a:defRPr/>
            </a:pPr>
            <a:r>
              <a:rPr lang="en-US" sz="1000" b="1" smtClean="0">
                <a:solidFill>
                  <a:srgbClr val="000000"/>
                </a:solidFill>
                <a:latin typeface="Arial" charset="0"/>
                <a:cs typeface="+mn-cs"/>
              </a:rPr>
              <a:t>Center for Advanced Life Cycle Engineering</a:t>
            </a:r>
            <a:endParaRPr lang="en-US" smtClean="0">
              <a:solidFill>
                <a:srgbClr val="000000"/>
              </a:solidFill>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Rectangle 15"/>
          <p:cNvSpPr>
            <a:spLocks noChangeArrowheads="1"/>
          </p:cNvSpPr>
          <p:nvPr userDrawn="1"/>
        </p:nvSpPr>
        <p:spPr bwMode="auto">
          <a:xfrm>
            <a:off x="5638800" y="6516688"/>
            <a:ext cx="3352800"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Times New Roman" panose="02020603050405020304" pitchFamily="18" charset="0"/>
                <a:cs typeface="Arial" panose="020B0604020202020204" pitchFamily="34" charset="0"/>
              </a:defRPr>
            </a:lvl1pPr>
            <a:lvl2pPr marL="742950" indent="-285750" eaLnBrk="0" hangingPunct="0">
              <a:defRPr>
                <a:solidFill>
                  <a:schemeClr val="tx1"/>
                </a:solidFill>
                <a:latin typeface="Times New Roman" panose="02020603050405020304" pitchFamily="18" charset="0"/>
                <a:cs typeface="Arial" panose="020B0604020202020204" pitchFamily="34" charset="0"/>
              </a:defRPr>
            </a:lvl2pPr>
            <a:lvl3pPr marL="1143000" indent="-228600" eaLnBrk="0" hangingPunct="0">
              <a:defRPr>
                <a:solidFill>
                  <a:schemeClr val="tx1"/>
                </a:solidFill>
                <a:latin typeface="Times New Roman" panose="02020603050405020304" pitchFamily="18" charset="0"/>
                <a:cs typeface="Arial" panose="020B0604020202020204" pitchFamily="34" charset="0"/>
              </a:defRPr>
            </a:lvl3pPr>
            <a:lvl4pPr marL="1600200" indent="-228600" eaLnBrk="0" hangingPunct="0">
              <a:defRPr>
                <a:solidFill>
                  <a:schemeClr val="tx1"/>
                </a:solidFill>
                <a:latin typeface="Times New Roman" panose="02020603050405020304" pitchFamily="18" charset="0"/>
                <a:cs typeface="Arial" panose="020B0604020202020204" pitchFamily="34" charset="0"/>
              </a:defRPr>
            </a:lvl4pPr>
            <a:lvl5pPr marL="2057400" indent="-228600" eaLnBrk="0" hangingPunct="0">
              <a:defRPr>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9pPr>
          </a:lstStyle>
          <a:p>
            <a:pPr algn="r" eaLnBrk="1" hangingPunct="1">
              <a:lnSpc>
                <a:spcPct val="85000"/>
              </a:lnSpc>
            </a:pPr>
            <a:r>
              <a:rPr lang="en-US" altLang="en-US" sz="1200" b="1">
                <a:solidFill>
                  <a:srgbClr val="000000"/>
                </a:solidFill>
                <a:latin typeface="Arial" panose="020B0604020202020204" pitchFamily="34" charset="0"/>
              </a:rPr>
              <a:t>University of Maryland</a:t>
            </a:r>
          </a:p>
        </p:txBody>
      </p:sp>
      <p:sp>
        <p:nvSpPr>
          <p:cNvPr id="8" name="Text Box 16"/>
          <p:cNvSpPr txBox="1">
            <a:spLocks noChangeArrowheads="1"/>
          </p:cNvSpPr>
          <p:nvPr userDrawn="1"/>
        </p:nvSpPr>
        <p:spPr bwMode="auto">
          <a:xfrm>
            <a:off x="4495800" y="6565900"/>
            <a:ext cx="307975" cy="19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Times New Roman" panose="02020603050405020304" pitchFamily="18" charset="0"/>
                <a:cs typeface="Arial" panose="020B0604020202020204" pitchFamily="34" charset="0"/>
              </a:defRPr>
            </a:lvl1pPr>
            <a:lvl2pPr marL="742950" indent="-285750" eaLnBrk="0" hangingPunct="0">
              <a:defRPr>
                <a:solidFill>
                  <a:schemeClr val="tx1"/>
                </a:solidFill>
                <a:latin typeface="Times New Roman" panose="02020603050405020304" pitchFamily="18" charset="0"/>
                <a:cs typeface="Arial" panose="020B0604020202020204" pitchFamily="34" charset="0"/>
              </a:defRPr>
            </a:lvl2pPr>
            <a:lvl3pPr marL="1143000" indent="-228600" eaLnBrk="0" hangingPunct="0">
              <a:defRPr>
                <a:solidFill>
                  <a:schemeClr val="tx1"/>
                </a:solidFill>
                <a:latin typeface="Times New Roman" panose="02020603050405020304" pitchFamily="18" charset="0"/>
                <a:cs typeface="Arial" panose="020B0604020202020204" pitchFamily="34" charset="0"/>
              </a:defRPr>
            </a:lvl3pPr>
            <a:lvl4pPr marL="1600200" indent="-228600" eaLnBrk="0" hangingPunct="0">
              <a:defRPr>
                <a:solidFill>
                  <a:schemeClr val="tx1"/>
                </a:solidFill>
                <a:latin typeface="Times New Roman" panose="02020603050405020304" pitchFamily="18" charset="0"/>
                <a:cs typeface="Arial" panose="020B0604020202020204" pitchFamily="34" charset="0"/>
              </a:defRPr>
            </a:lvl4pPr>
            <a:lvl5pPr marL="2057400" indent="-228600" eaLnBrk="0" hangingPunct="0">
              <a:defRPr>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9pPr>
          </a:lstStyle>
          <a:p>
            <a:pPr algn="ctr" eaLnBrk="1" hangingPunct="1">
              <a:lnSpc>
                <a:spcPct val="85000"/>
              </a:lnSpc>
            </a:pPr>
            <a:fld id="{32371340-D284-4BA2-8B26-9060705619D9}" type="slidenum">
              <a:rPr lang="en-US" altLang="en-US" sz="800">
                <a:solidFill>
                  <a:srgbClr val="000000"/>
                </a:solidFill>
                <a:latin typeface="Arial" panose="020B0604020202020204" pitchFamily="34" charset="0"/>
              </a:rPr>
              <a:pPr algn="ctr" eaLnBrk="1" hangingPunct="1">
                <a:lnSpc>
                  <a:spcPct val="85000"/>
                </a:lnSpc>
              </a:pPr>
              <a:t>‹#›</a:t>
            </a:fld>
            <a:endParaRPr lang="en-US" altLang="en-US" sz="4000">
              <a:solidFill>
                <a:srgbClr val="000000"/>
              </a:solidFill>
            </a:endParaRPr>
          </a:p>
        </p:txBody>
      </p:sp>
      <p:sp>
        <p:nvSpPr>
          <p:cNvPr id="9" name="Line 17"/>
          <p:cNvSpPr>
            <a:spLocks noChangeShapeType="1"/>
          </p:cNvSpPr>
          <p:nvPr userDrawn="1"/>
        </p:nvSpPr>
        <p:spPr bwMode="auto">
          <a:xfrm>
            <a:off x="228600" y="6467475"/>
            <a:ext cx="87630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10" name="Object 18"/>
          <p:cNvGraphicFramePr>
            <a:graphicFrameLocks noChangeAspect="1"/>
          </p:cNvGraphicFramePr>
          <p:nvPr userDrawn="1"/>
        </p:nvGraphicFramePr>
        <p:xfrm>
          <a:off x="431800" y="6524625"/>
          <a:ext cx="523875" cy="222250"/>
        </p:xfrm>
        <a:graphic>
          <a:graphicData uri="http://schemas.openxmlformats.org/presentationml/2006/ole">
            <mc:AlternateContent xmlns:mc="http://schemas.openxmlformats.org/markup-compatibility/2006">
              <mc:Choice xmlns:v="urn:schemas-microsoft-com:vml" Requires="v">
                <p:oleObj spid="_x0000_s12318" name="Photo Editor Photo" r:id="rId3" imgW="1933333" imgH="819048" progId="MSPhotoEd.3">
                  <p:embed/>
                </p:oleObj>
              </mc:Choice>
              <mc:Fallback>
                <p:oleObj name="Photo Editor Photo" r:id="rId3" imgW="1933333" imgH="819048" progId="MSPhotoEd.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1800" y="6524625"/>
                        <a:ext cx="523875" cy="222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 name="Text Box 19"/>
          <p:cNvSpPr txBox="1">
            <a:spLocks noChangeArrowheads="1"/>
          </p:cNvSpPr>
          <p:nvPr userDrawn="1"/>
        </p:nvSpPr>
        <p:spPr bwMode="auto">
          <a:xfrm>
            <a:off x="947738" y="6540500"/>
            <a:ext cx="28289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4000">
                <a:solidFill>
                  <a:schemeClr val="tx2"/>
                </a:solidFill>
                <a:latin typeface="Times New Roman" pitchFamily="18" charset="0"/>
              </a:defRPr>
            </a:lvl1pPr>
            <a:lvl2pPr marL="742950" indent="-285750" eaLnBrk="0" hangingPunct="0">
              <a:defRPr sz="4000">
                <a:solidFill>
                  <a:schemeClr val="tx2"/>
                </a:solidFill>
                <a:latin typeface="Times New Roman" pitchFamily="18" charset="0"/>
              </a:defRPr>
            </a:lvl2pPr>
            <a:lvl3pPr marL="1143000" indent="-228600" eaLnBrk="0" hangingPunct="0">
              <a:defRPr sz="4000">
                <a:solidFill>
                  <a:schemeClr val="tx2"/>
                </a:solidFill>
                <a:latin typeface="Times New Roman" pitchFamily="18" charset="0"/>
              </a:defRPr>
            </a:lvl3pPr>
            <a:lvl4pPr marL="1600200" indent="-228600" eaLnBrk="0" hangingPunct="0">
              <a:defRPr sz="4000">
                <a:solidFill>
                  <a:schemeClr val="tx2"/>
                </a:solidFill>
                <a:latin typeface="Times New Roman" pitchFamily="18" charset="0"/>
              </a:defRPr>
            </a:lvl4pPr>
            <a:lvl5pPr marL="2057400" indent="-228600" eaLnBrk="0" hangingPunct="0">
              <a:defRPr sz="4000">
                <a:solidFill>
                  <a:schemeClr val="tx2"/>
                </a:solidFill>
                <a:latin typeface="Times New Roman" pitchFamily="18" charset="0"/>
              </a:defRPr>
            </a:lvl5pPr>
            <a:lvl6pPr marL="2514600" indent="-228600" algn="ctr" eaLnBrk="0" fontAlgn="base" hangingPunct="0">
              <a:lnSpc>
                <a:spcPct val="85000"/>
              </a:lnSpc>
              <a:spcBef>
                <a:spcPct val="0"/>
              </a:spcBef>
              <a:spcAft>
                <a:spcPct val="0"/>
              </a:spcAft>
              <a:defRPr sz="4000">
                <a:solidFill>
                  <a:schemeClr val="tx2"/>
                </a:solidFill>
                <a:latin typeface="Times New Roman" pitchFamily="18" charset="0"/>
              </a:defRPr>
            </a:lvl6pPr>
            <a:lvl7pPr marL="2971800" indent="-228600" algn="ctr" eaLnBrk="0" fontAlgn="base" hangingPunct="0">
              <a:lnSpc>
                <a:spcPct val="85000"/>
              </a:lnSpc>
              <a:spcBef>
                <a:spcPct val="0"/>
              </a:spcBef>
              <a:spcAft>
                <a:spcPct val="0"/>
              </a:spcAft>
              <a:defRPr sz="4000">
                <a:solidFill>
                  <a:schemeClr val="tx2"/>
                </a:solidFill>
                <a:latin typeface="Times New Roman" pitchFamily="18" charset="0"/>
              </a:defRPr>
            </a:lvl7pPr>
            <a:lvl8pPr marL="3429000" indent="-228600" algn="ctr" eaLnBrk="0" fontAlgn="base" hangingPunct="0">
              <a:lnSpc>
                <a:spcPct val="85000"/>
              </a:lnSpc>
              <a:spcBef>
                <a:spcPct val="0"/>
              </a:spcBef>
              <a:spcAft>
                <a:spcPct val="0"/>
              </a:spcAft>
              <a:defRPr sz="4000">
                <a:solidFill>
                  <a:schemeClr val="tx2"/>
                </a:solidFill>
                <a:latin typeface="Times New Roman" pitchFamily="18" charset="0"/>
              </a:defRPr>
            </a:lvl8pPr>
            <a:lvl9pPr marL="3886200" indent="-228600" algn="ctr" eaLnBrk="0" fontAlgn="base" hangingPunct="0">
              <a:lnSpc>
                <a:spcPct val="85000"/>
              </a:lnSpc>
              <a:spcBef>
                <a:spcPct val="0"/>
              </a:spcBef>
              <a:spcAft>
                <a:spcPct val="0"/>
              </a:spcAft>
              <a:defRPr sz="4000">
                <a:solidFill>
                  <a:schemeClr val="tx2"/>
                </a:solidFill>
                <a:latin typeface="Times New Roman" pitchFamily="18" charset="0"/>
              </a:defRPr>
            </a:lvl9pPr>
          </a:lstStyle>
          <a:p>
            <a:pPr algn="ctr" eaLnBrk="1" hangingPunct="1">
              <a:lnSpc>
                <a:spcPct val="85000"/>
              </a:lnSpc>
              <a:defRPr/>
            </a:pPr>
            <a:r>
              <a:rPr lang="en-US" sz="1000" b="1" smtClean="0">
                <a:solidFill>
                  <a:srgbClr val="000000"/>
                </a:solidFill>
                <a:latin typeface="Arial" charset="0"/>
                <a:cs typeface="+mn-cs"/>
              </a:rPr>
              <a:t>Center for Advanced Life Cycle Engineering</a:t>
            </a:r>
            <a:endParaRPr lang="en-US" smtClean="0">
              <a:solidFill>
                <a:srgbClr val="000000"/>
              </a:solidFill>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NPS2015</a:t>
            </a:r>
            <a:endParaRPr lang="en-US"/>
          </a:p>
        </p:txBody>
      </p:sp>
      <p:sp>
        <p:nvSpPr>
          <p:cNvPr id="6" name="Footer Placeholder 5"/>
          <p:cNvSpPr>
            <a:spLocks noGrp="1"/>
          </p:cNvSpPr>
          <p:nvPr>
            <p:ph type="ftr" sz="quarter" idx="11"/>
          </p:nvPr>
        </p:nvSpPr>
        <p:spPr/>
        <p:txBody>
          <a:bodyPr/>
          <a:lstStyle/>
          <a:p>
            <a:r>
              <a:rPr lang="en-US" smtClean="0"/>
              <a:t>Navid Goudarzi</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NPS2015</a:t>
            </a:r>
            <a:endParaRPr lang="en-US"/>
          </a:p>
        </p:txBody>
      </p:sp>
      <p:sp>
        <p:nvSpPr>
          <p:cNvPr id="6" name="Footer Placeholder 5"/>
          <p:cNvSpPr>
            <a:spLocks noGrp="1"/>
          </p:cNvSpPr>
          <p:nvPr>
            <p:ph type="ftr" sz="quarter" idx="11"/>
          </p:nvPr>
        </p:nvSpPr>
        <p:spPr/>
        <p:txBody>
          <a:bodyPr/>
          <a:lstStyle/>
          <a:p>
            <a:r>
              <a:rPr lang="en-US" smtClean="0"/>
              <a:t>Navid Goudarzi</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NPS2015</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Navid Goudarzi</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2.xml"/><Relationship Id="rId4" Type="http://schemas.openxmlformats.org/officeDocument/2006/relationships/image" Target="../media/image17.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2.xml"/><Relationship Id="rId4" Type="http://schemas.openxmlformats.org/officeDocument/2006/relationships/image" Target="../media/image21.jpg"/></Relationships>
</file>

<file path=ppt/slides/_rels/slide17.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g"/><Relationship Id="rId1" Type="http://schemas.openxmlformats.org/officeDocument/2006/relationships/slideLayout" Target="../slideLayouts/slideLayout2.xml"/><Relationship Id="rId4" Type="http://schemas.openxmlformats.org/officeDocument/2006/relationships/image" Target="../media/image24.jpg"/></Relationships>
</file>

<file path=ppt/slides/_rels/slide18.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g"/><Relationship Id="rId1" Type="http://schemas.openxmlformats.org/officeDocument/2006/relationships/slideLayout" Target="../slideLayouts/slideLayout2.xml"/><Relationship Id="rId4" Type="http://schemas.openxmlformats.org/officeDocument/2006/relationships/image" Target="../media/image24.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1.jpg"/><Relationship Id="rId5" Type="http://schemas.openxmlformats.org/officeDocument/2006/relationships/image" Target="../media/image10.jp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2.xml"/><Relationship Id="rId4" Type="http://schemas.openxmlformats.org/officeDocument/2006/relationships/image" Target="../media/image1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1905000"/>
            <a:ext cx="6781800" cy="2590800"/>
          </a:xfrm>
        </p:spPr>
        <p:txBody>
          <a:bodyPr>
            <a:noAutofit/>
          </a:bodyPr>
          <a:lstStyle/>
          <a:p>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
            </a:r>
            <a:br>
              <a:rPr lang="en-US" sz="2800" dirty="0" smtClean="0">
                <a:latin typeface="Times New Roman" pitchFamily="18" charset="0"/>
                <a:cs typeface="Times New Roman" pitchFamily="18" charset="0"/>
              </a:rPr>
            </a:br>
            <a:r>
              <a:rPr lang="en-US" sz="3200" b="1" dirty="0" smtClean="0">
                <a:latin typeface="Times New Roman" pitchFamily="18" charset="0"/>
                <a:cs typeface="Times New Roman" pitchFamily="18" charset="0"/>
              </a:rPr>
              <a:t> </a:t>
            </a:r>
            <a:r>
              <a:rPr lang="en-US" sz="3600" b="1" dirty="0" smtClean="0">
                <a:latin typeface="Times New Roman" panose="02020603050405020304" pitchFamily="18" charset="0"/>
                <a:cs typeface="Times New Roman" panose="02020603050405020304" pitchFamily="18" charset="0"/>
              </a:rPr>
              <a:t>Using Maintenance Options to Optimize Wind Farm O&amp;M</a:t>
            </a:r>
            <a:r>
              <a:rPr lang="en-US" sz="2800" dirty="0"/>
              <a:t/>
            </a:r>
            <a:br>
              <a:rPr lang="en-US" sz="2800" dirty="0"/>
            </a:br>
            <a:r>
              <a:rPr lang="en-US" sz="2800" dirty="0" smtClean="0"/>
              <a:t/>
            </a:r>
            <a:br>
              <a:rPr lang="en-US" sz="2800" dirty="0" smtClean="0"/>
            </a:b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Xin Lei, Peter </a:t>
            </a:r>
            <a:r>
              <a:rPr lang="en-US" sz="2000" dirty="0">
                <a:latin typeface="Times New Roman" pitchFamily="18" charset="0"/>
                <a:cs typeface="Times New Roman" pitchFamily="18" charset="0"/>
              </a:rPr>
              <a:t>Sandborn, </a:t>
            </a:r>
            <a:r>
              <a:rPr lang="en-US" sz="2000" dirty="0" err="1">
                <a:latin typeface="Times New Roman" pitchFamily="18" charset="0"/>
                <a:cs typeface="Times New Roman" pitchFamily="18" charset="0"/>
              </a:rPr>
              <a:t>Navid</a:t>
            </a:r>
            <a:r>
              <a:rPr lang="en-US" sz="2000" dirty="0">
                <a:latin typeface="Times New Roman" pitchFamily="18" charset="0"/>
                <a:cs typeface="Times New Roman" pitchFamily="18" charset="0"/>
              </a:rPr>
              <a:t> </a:t>
            </a:r>
            <a:r>
              <a:rPr lang="en-US" sz="2000" dirty="0" err="1" smtClean="0">
                <a:latin typeface="Times New Roman" pitchFamily="18" charset="0"/>
                <a:cs typeface="Times New Roman" pitchFamily="18" charset="0"/>
              </a:rPr>
              <a:t>Goudarzi</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Roozbeh</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Bakhashi</a:t>
            </a:r>
            <a:r>
              <a:rPr lang="en-US" sz="2000" dirty="0" smtClean="0">
                <a:latin typeface="Times New Roman" pitchFamily="18" charset="0"/>
                <a:cs typeface="Times New Roman" pitchFamily="18" charset="0"/>
              </a:rPr>
              <a:t>, Amir </a:t>
            </a:r>
            <a:r>
              <a:rPr lang="en-US" sz="2000" dirty="0" err="1" smtClean="0">
                <a:latin typeface="Times New Roman" pitchFamily="18" charset="0"/>
                <a:cs typeface="Times New Roman" pitchFamily="18" charset="0"/>
              </a:rPr>
              <a:t>Kashani</a:t>
            </a:r>
            <a:r>
              <a:rPr lang="en-US" sz="2000" dirty="0" smtClean="0">
                <a:latin typeface="Times New Roman" pitchFamily="18" charset="0"/>
                <a:cs typeface="Times New Roman" pitchFamily="18" charset="0"/>
              </a:rPr>
              <a:t>-Pour</a:t>
            </a:r>
            <a:br>
              <a:rPr lang="en-US" sz="2000" dirty="0" smtClean="0">
                <a:latin typeface="Times New Roman" pitchFamily="18" charset="0"/>
                <a:cs typeface="Times New Roman" pitchFamily="18" charset="0"/>
              </a:rPr>
            </a:br>
            <a:r>
              <a:rPr lang="en-US" altLang="zh-CN" sz="2000" dirty="0">
                <a:latin typeface="Times New Roman" pitchFamily="18" charset="0"/>
              </a:rPr>
              <a:t>Center for Advanced Life Cycle Engineering (CALCE)</a:t>
            </a:r>
            <a:br>
              <a:rPr lang="en-US" altLang="zh-CN" sz="2000" dirty="0">
                <a:latin typeface="Times New Roman" pitchFamily="18" charset="0"/>
              </a:rPr>
            </a:br>
            <a:r>
              <a:rPr lang="en-US" sz="2000" dirty="0">
                <a:latin typeface="Times New Roman" pitchFamily="18" charset="0"/>
                <a:ea typeface="宋体" pitchFamily="2" charset="-122"/>
              </a:rPr>
              <a:t>Mechanical Engineering Department</a:t>
            </a:r>
            <a:r>
              <a:rPr lang="en-US" sz="2000" baseline="30000" dirty="0">
                <a:latin typeface="Times New Roman" pitchFamily="18" charset="0"/>
                <a:ea typeface="宋体" pitchFamily="2" charset="-122"/>
              </a:rPr>
              <a:t/>
            </a:r>
            <a:br>
              <a:rPr lang="en-US" sz="2000" baseline="30000" dirty="0">
                <a:latin typeface="Times New Roman" pitchFamily="18" charset="0"/>
                <a:ea typeface="宋体" pitchFamily="2" charset="-122"/>
              </a:rPr>
            </a:br>
            <a:r>
              <a:rPr lang="en-US" sz="2000" dirty="0">
                <a:latin typeface="Times New Roman" pitchFamily="18" charset="0"/>
                <a:ea typeface="宋体" pitchFamily="2" charset="-122"/>
              </a:rPr>
              <a:t>University of Maryland</a:t>
            </a:r>
            <a:r>
              <a:rPr lang="en-US" sz="2000" b="1" dirty="0">
                <a:latin typeface="Times New Roman" pitchFamily="18" charset="0"/>
                <a:ea typeface="宋体" pitchFamily="2" charset="-122"/>
              </a:rPr>
              <a:t/>
            </a:r>
            <a:br>
              <a:rPr lang="en-US" sz="2000" b="1" dirty="0">
                <a:latin typeface="Times New Roman" pitchFamily="18" charset="0"/>
                <a:ea typeface="宋体" pitchFamily="2" charset="-122"/>
              </a:rPr>
            </a:br>
            <a:endParaRPr lang="en-US" sz="2000"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803" y="76200"/>
            <a:ext cx="1371600" cy="1371600"/>
          </a:xfrm>
          <a:prstGeom prst="rect">
            <a:avLst/>
          </a:prstGeom>
        </p:spPr>
      </p:pic>
      <p:sp>
        <p:nvSpPr>
          <p:cNvPr id="4" name="TextBox 3"/>
          <p:cNvSpPr txBox="1"/>
          <p:nvPr/>
        </p:nvSpPr>
        <p:spPr>
          <a:xfrm>
            <a:off x="7315200" y="5715000"/>
            <a:ext cx="1532022" cy="646331"/>
          </a:xfrm>
          <a:prstGeom prst="rect">
            <a:avLst/>
          </a:prstGeom>
          <a:noFill/>
        </p:spPr>
        <p:txBody>
          <a:bodyPr wrap="none" rtlCol="0">
            <a:spAutoFit/>
          </a:bodyPr>
          <a:lstStyle/>
          <a:p>
            <a:r>
              <a:rPr lang="en-US" dirty="0" smtClean="0">
                <a:latin typeface="Times New Roman" panose="02020603050405020304" pitchFamily="18" charset="0"/>
                <a:cs typeface="Times New Roman" panose="02020603050405020304" pitchFamily="18" charset="0"/>
              </a:rPr>
              <a:t>NAWEA 2015</a:t>
            </a:r>
          </a:p>
          <a:p>
            <a:r>
              <a:rPr lang="en-US" dirty="0" smtClean="0">
                <a:latin typeface="Times New Roman" panose="02020603050405020304" pitchFamily="18" charset="0"/>
                <a:cs typeface="Times New Roman" panose="02020603050405020304" pitchFamily="18" charset="0"/>
              </a:rPr>
              <a:t>June 11, 2015</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699242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 name="Content Placeholder 2"/>
          <p:cNvSpPr>
            <a:spLocks noGrp="1"/>
          </p:cNvSpPr>
          <p:nvPr>
            <p:ph idx="1"/>
          </p:nvPr>
        </p:nvSpPr>
        <p:spPr>
          <a:xfrm>
            <a:off x="381000" y="1133293"/>
            <a:ext cx="8394700" cy="4351338"/>
          </a:xfrm>
        </p:spPr>
        <p:txBody>
          <a:bodyPr>
            <a:normAutofit/>
          </a:bodyPr>
          <a:lstStyle/>
          <a:p>
            <a:pPr marL="228600" indent="-228600">
              <a:spcBef>
                <a:spcPts val="0"/>
              </a:spcBef>
            </a:pPr>
            <a:r>
              <a:rPr lang="en-US" sz="1800" dirty="0">
                <a:latin typeface="Times New Roman" panose="02020603050405020304" pitchFamily="18" charset="0"/>
                <a:cs typeface="Times New Roman" panose="02020603050405020304" pitchFamily="18" charset="0"/>
              </a:rPr>
              <a:t>Predictive maintenance can only be performed </a:t>
            </a:r>
            <a:r>
              <a:rPr lang="en-US" sz="1800" dirty="0" smtClean="0">
                <a:latin typeface="Times New Roman" panose="02020603050405020304" pitchFamily="18" charset="0"/>
                <a:cs typeface="Times New Roman" panose="02020603050405020304" pitchFamily="18" charset="0"/>
              </a:rPr>
              <a:t>on specific dates</a:t>
            </a:r>
          </a:p>
          <a:p>
            <a:pPr marL="228600" indent="-228600">
              <a:spcBef>
                <a:spcPts val="0"/>
              </a:spcBef>
            </a:pPr>
            <a:r>
              <a:rPr lang="en-US" sz="1800" dirty="0" smtClean="0">
                <a:latin typeface="Times New Roman" panose="02020603050405020304" pitchFamily="18" charset="0"/>
                <a:cs typeface="Times New Roman" panose="02020603050405020304" pitchFamily="18" charset="0"/>
              </a:rPr>
              <a:t>On each date, the decision-maker has flexibility to determine whether to implement the predictive maintenance (exercise the option) or not (let the option expire) </a:t>
            </a:r>
            <a:endParaRPr lang="en-US" sz="1800" dirty="0">
              <a:latin typeface="Times New Roman" panose="02020603050405020304" pitchFamily="18" charset="0"/>
              <a:cs typeface="Times New Roman" panose="02020603050405020304" pitchFamily="18" charset="0"/>
            </a:endParaRPr>
          </a:p>
          <a:p>
            <a:pPr marL="228600" indent="-228600">
              <a:spcBef>
                <a:spcPts val="0"/>
              </a:spcBef>
            </a:pPr>
            <a:r>
              <a:rPr lang="en-US" sz="1800" dirty="0">
                <a:latin typeface="Times New Roman" panose="02020603050405020304" pitchFamily="18" charset="0"/>
                <a:cs typeface="Times New Roman" panose="02020603050405020304" pitchFamily="18" charset="0"/>
              </a:rPr>
              <a:t>This makes the option a sequence of “European” style options that can only be exercised </a:t>
            </a:r>
            <a:r>
              <a:rPr lang="en-US" sz="1800" dirty="0" smtClean="0">
                <a:latin typeface="Times New Roman" panose="02020603050405020304" pitchFamily="18" charset="0"/>
                <a:cs typeface="Times New Roman" panose="02020603050405020304" pitchFamily="18" charset="0"/>
              </a:rPr>
              <a:t>at </a:t>
            </a:r>
            <a:r>
              <a:rPr lang="en-US" sz="1800" dirty="0">
                <a:latin typeface="Times New Roman" panose="02020603050405020304" pitchFamily="18" charset="0"/>
                <a:cs typeface="Times New Roman" panose="02020603050405020304" pitchFamily="18" charset="0"/>
              </a:rPr>
              <a:t>specific points in time in the future</a:t>
            </a:r>
          </a:p>
          <a:p>
            <a:pPr marL="228600" indent="-228600">
              <a:spcBef>
                <a:spcPts val="0"/>
              </a:spcBef>
            </a:pPr>
            <a:r>
              <a:rPr lang="en-US" sz="1800" dirty="0" smtClean="0">
                <a:latin typeface="Times New Roman" panose="02020603050405020304" pitchFamily="18" charset="0"/>
                <a:cs typeface="Times New Roman" panose="02020603050405020304" pitchFamily="18" charset="0"/>
              </a:rPr>
              <a:t>Real </a:t>
            </a:r>
            <a:r>
              <a:rPr lang="en-US" sz="1800" dirty="0">
                <a:latin typeface="Times New Roman" panose="02020603050405020304" pitchFamily="18" charset="0"/>
                <a:cs typeface="Times New Roman" panose="02020603050405020304" pitchFamily="18" charset="0"/>
              </a:rPr>
              <a:t>Option Analysis (ROA</a:t>
            </a:r>
            <a:r>
              <a:rPr lang="en-US" sz="1800" dirty="0" smtClean="0">
                <a:latin typeface="Times New Roman" panose="02020603050405020304" pitchFamily="18" charset="0"/>
                <a:cs typeface="Times New Roman" panose="02020603050405020304" pitchFamily="18" charset="0"/>
              </a:rPr>
              <a:t>) is performed for the option valuation:</a:t>
            </a:r>
          </a:p>
          <a:p>
            <a:pPr marL="685800" lvl="1" indent="-228600">
              <a:spcBef>
                <a:spcPts val="0"/>
              </a:spcBef>
              <a:buFont typeface="Calibri" panose="020F0502020204030204" pitchFamily="34" charset="0"/>
              <a:buChar char="-"/>
            </a:pPr>
            <a:r>
              <a:rPr lang="en-US" sz="1600" dirty="0" smtClean="0">
                <a:latin typeface="Times New Roman" panose="02020603050405020304" pitchFamily="18" charset="0"/>
                <a:cs typeface="Times New Roman" panose="02020603050405020304" pitchFamily="18" charset="0"/>
              </a:rPr>
              <a:t>Predictive maintenance option value = max[(predictive </a:t>
            </a:r>
            <a:r>
              <a:rPr lang="en-US" sz="1600" dirty="0">
                <a:latin typeface="Times New Roman" panose="02020603050405020304" pitchFamily="18" charset="0"/>
                <a:cs typeface="Times New Roman" panose="02020603050405020304" pitchFamily="18" charset="0"/>
              </a:rPr>
              <a:t>maintenance </a:t>
            </a:r>
            <a:r>
              <a:rPr lang="en-US" sz="1600" dirty="0" smtClean="0">
                <a:latin typeface="Times New Roman" panose="02020603050405020304" pitchFamily="18" charset="0"/>
                <a:cs typeface="Times New Roman" panose="02020603050405020304" pitchFamily="18" charset="0"/>
              </a:rPr>
              <a:t>value - </a:t>
            </a:r>
            <a:r>
              <a:rPr lang="en-US" sz="1600" dirty="0">
                <a:latin typeface="Times New Roman" panose="02020603050405020304" pitchFamily="18" charset="0"/>
                <a:cs typeface="Times New Roman" panose="02020603050405020304" pitchFamily="18" charset="0"/>
              </a:rPr>
              <a:t>predictive maintenance </a:t>
            </a:r>
            <a:r>
              <a:rPr lang="en-US" sz="1600" dirty="0" smtClean="0">
                <a:latin typeface="Times New Roman" panose="02020603050405020304" pitchFamily="18" charset="0"/>
                <a:cs typeface="Times New Roman" panose="02020603050405020304" pitchFamily="18" charset="0"/>
              </a:rPr>
              <a:t>cost) , 0]</a:t>
            </a:r>
            <a:endParaRPr lang="en-US" sz="1600" dirty="0">
              <a:latin typeface="Times New Roman" panose="02020603050405020304" pitchFamily="18" charset="0"/>
              <a:cs typeface="Times New Roman" panose="02020603050405020304" pitchFamily="18" charset="0"/>
            </a:endParaRPr>
          </a:p>
          <a:p>
            <a:pPr>
              <a:spcBef>
                <a:spcPts val="0"/>
              </a:spcBef>
            </a:pPr>
            <a:endParaRPr lang="en-US" sz="1800" dirty="0">
              <a:latin typeface="Times New Roman" panose="02020603050405020304" pitchFamily="18" charset="0"/>
              <a:cs typeface="Times New Roman" panose="02020603050405020304" pitchFamily="18" charset="0"/>
            </a:endParaRPr>
          </a:p>
          <a:p>
            <a:pPr>
              <a:spcBef>
                <a:spcPts val="0"/>
              </a:spcBef>
            </a:pPr>
            <a:endParaRPr lang="en-US" sz="1800" dirty="0">
              <a:latin typeface="Times New Roman" panose="02020603050405020304" pitchFamily="18" charset="0"/>
              <a:cs typeface="Times New Roman" panose="02020603050405020304" pitchFamily="18" charset="0"/>
            </a:endParaRPr>
          </a:p>
        </p:txBody>
      </p:sp>
      <p:sp>
        <p:nvSpPr>
          <p:cNvPr id="187" name="Oval 186"/>
          <p:cNvSpPr/>
          <p:nvPr/>
        </p:nvSpPr>
        <p:spPr>
          <a:xfrm>
            <a:off x="7440188" y="5318037"/>
            <a:ext cx="76182" cy="76182"/>
          </a:xfrm>
          <a:prstGeom prst="ellipse">
            <a:avLst/>
          </a:prstGeom>
          <a:no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2" name="Rectangle 221"/>
          <p:cNvSpPr/>
          <p:nvPr/>
        </p:nvSpPr>
        <p:spPr>
          <a:xfrm>
            <a:off x="7433220" y="5312353"/>
            <a:ext cx="87550" cy="87550"/>
          </a:xfrm>
          <a:prstGeom prst="rect">
            <a:avLst/>
          </a:prstGeom>
          <a:no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Isosceles Triangle 50"/>
          <p:cNvSpPr/>
          <p:nvPr/>
        </p:nvSpPr>
        <p:spPr>
          <a:xfrm>
            <a:off x="2475172" y="5348537"/>
            <a:ext cx="183595" cy="158271"/>
          </a:xfrm>
          <a:prstGeom prst="triangle">
            <a:avLst/>
          </a:prstGeom>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Isosceles Triangle 51"/>
          <p:cNvSpPr/>
          <p:nvPr/>
        </p:nvSpPr>
        <p:spPr>
          <a:xfrm>
            <a:off x="3270254" y="5348537"/>
            <a:ext cx="183595" cy="158271"/>
          </a:xfrm>
          <a:prstGeom prst="triangle">
            <a:avLst/>
          </a:prstGeom>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5"/>
          <p:cNvSpPr txBox="1"/>
          <p:nvPr/>
        </p:nvSpPr>
        <p:spPr>
          <a:xfrm rot="16200000">
            <a:off x="-443887" y="4411527"/>
            <a:ext cx="2608406" cy="338554"/>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0" dirty="0" smtClean="0">
                <a:cs typeface="Times New Roman" panose="02020603050405020304" pitchFamily="18" charset="0"/>
              </a:rPr>
              <a:t>Predictive maintenance value</a:t>
            </a:r>
            <a:endParaRPr lang="en-US" sz="1600" b="0" dirty="0">
              <a:cs typeface="Times New Roman" panose="02020603050405020304" pitchFamily="18" charset="0"/>
            </a:endParaRPr>
          </a:p>
        </p:txBody>
      </p:sp>
      <p:sp>
        <p:nvSpPr>
          <p:cNvPr id="13" name="TextBox 16"/>
          <p:cNvSpPr txBox="1"/>
          <p:nvPr/>
        </p:nvSpPr>
        <p:spPr>
          <a:xfrm>
            <a:off x="978601" y="5277652"/>
            <a:ext cx="648960" cy="338554"/>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0" dirty="0" smtClean="0">
                <a:cs typeface="Times New Roman" panose="02020603050405020304" pitchFamily="18" charset="0"/>
              </a:rPr>
              <a:t>Day 0</a:t>
            </a:r>
            <a:endParaRPr lang="en-US" sz="1600" b="0" dirty="0">
              <a:cs typeface="Times New Roman" panose="02020603050405020304" pitchFamily="18" charset="0"/>
            </a:endParaRPr>
          </a:p>
        </p:txBody>
      </p:sp>
      <p:cxnSp>
        <p:nvCxnSpPr>
          <p:cNvPr id="14" name="Straight Arrow Connector 13"/>
          <p:cNvCxnSpPr/>
          <p:nvPr/>
        </p:nvCxnSpPr>
        <p:spPr bwMode="auto">
          <a:xfrm flipV="1">
            <a:off x="1027791" y="3389743"/>
            <a:ext cx="0" cy="2382122"/>
          </a:xfrm>
          <a:prstGeom prst="straightConnector1">
            <a:avLst/>
          </a:prstGeom>
          <a:solidFill>
            <a:schemeClr val="accent1"/>
          </a:solidFill>
          <a:ln w="19050" cap="flat" cmpd="sng" algn="ctr">
            <a:solidFill>
              <a:schemeClr val="tx1"/>
            </a:solidFill>
            <a:prstDash val="solid"/>
            <a:round/>
            <a:headEnd type="none" w="med" len="med"/>
            <a:tailEnd type="arrow"/>
          </a:ln>
          <a:effectLst/>
        </p:spPr>
      </p:cxnSp>
      <p:cxnSp>
        <p:nvCxnSpPr>
          <p:cNvPr id="17" name="Straight Arrow Connector 16"/>
          <p:cNvCxnSpPr/>
          <p:nvPr/>
        </p:nvCxnSpPr>
        <p:spPr bwMode="auto">
          <a:xfrm>
            <a:off x="1026642" y="5342392"/>
            <a:ext cx="3090577" cy="0"/>
          </a:xfrm>
          <a:prstGeom prst="straightConnector1">
            <a:avLst/>
          </a:prstGeom>
          <a:solidFill>
            <a:schemeClr val="accent1"/>
          </a:solidFill>
          <a:ln w="19050" cap="flat" cmpd="sng" algn="ctr">
            <a:solidFill>
              <a:schemeClr val="tx1"/>
            </a:solidFill>
            <a:prstDash val="solid"/>
            <a:round/>
            <a:headEnd type="none" w="med" len="med"/>
            <a:tailEnd type="arrow"/>
          </a:ln>
          <a:effectLst/>
        </p:spPr>
      </p:cxnSp>
      <p:sp>
        <p:nvSpPr>
          <p:cNvPr id="18" name="TextBox 26"/>
          <p:cNvSpPr txBox="1"/>
          <p:nvPr/>
        </p:nvSpPr>
        <p:spPr>
          <a:xfrm>
            <a:off x="3450696" y="5053645"/>
            <a:ext cx="596638" cy="338554"/>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0" dirty="0" smtClean="0">
                <a:cs typeface="Times New Roman" panose="02020603050405020304" pitchFamily="18" charset="0"/>
              </a:rPr>
              <a:t>Time</a:t>
            </a:r>
            <a:endParaRPr lang="en-US" sz="1600" b="0" dirty="0">
              <a:cs typeface="Times New Roman" panose="02020603050405020304" pitchFamily="18" charset="0"/>
            </a:endParaRPr>
          </a:p>
        </p:txBody>
      </p:sp>
      <p:cxnSp>
        <p:nvCxnSpPr>
          <p:cNvPr id="19" name="Straight Connector 18"/>
          <p:cNvCxnSpPr/>
          <p:nvPr/>
        </p:nvCxnSpPr>
        <p:spPr bwMode="auto">
          <a:xfrm flipV="1">
            <a:off x="1038109" y="3947147"/>
            <a:ext cx="1010299" cy="560607"/>
          </a:xfrm>
          <a:prstGeom prst="line">
            <a:avLst/>
          </a:prstGeom>
          <a:solidFill>
            <a:schemeClr val="accent1"/>
          </a:solidFill>
          <a:ln w="38100" cap="flat" cmpd="sng" algn="ctr">
            <a:solidFill>
              <a:schemeClr val="accent2">
                <a:lumMod val="75000"/>
              </a:schemeClr>
            </a:solidFill>
            <a:prstDash val="solid"/>
            <a:round/>
            <a:headEnd type="none" w="med" len="med"/>
            <a:tailEnd type="none" w="med" len="med"/>
          </a:ln>
          <a:effectLst/>
        </p:spPr>
      </p:cxnSp>
      <p:cxnSp>
        <p:nvCxnSpPr>
          <p:cNvPr id="48" name="Straight Connector 47"/>
          <p:cNvCxnSpPr/>
          <p:nvPr/>
        </p:nvCxnSpPr>
        <p:spPr>
          <a:xfrm>
            <a:off x="2048407" y="3942827"/>
            <a:ext cx="0" cy="1399555"/>
          </a:xfrm>
          <a:prstGeom prst="line">
            <a:avLst/>
          </a:prstGeom>
          <a:ln w="19050">
            <a:solidFill>
              <a:schemeClr val="accent2">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0" name="Isosceles Triangle 49"/>
          <p:cNvSpPr/>
          <p:nvPr/>
        </p:nvSpPr>
        <p:spPr>
          <a:xfrm>
            <a:off x="1687521" y="5348537"/>
            <a:ext cx="183595" cy="158271"/>
          </a:xfrm>
          <a:prstGeom prst="triangle">
            <a:avLst/>
          </a:prstGeom>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TextBox 43"/>
          <p:cNvSpPr txBox="1"/>
          <p:nvPr/>
        </p:nvSpPr>
        <p:spPr>
          <a:xfrm>
            <a:off x="698495" y="5832133"/>
            <a:ext cx="2409904"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0" dirty="0" smtClean="0">
                <a:cs typeface="Times New Roman" panose="02020603050405020304" pitchFamily="18" charset="0"/>
              </a:rPr>
              <a:t>Predictive maintenance opportunities</a:t>
            </a:r>
            <a:endParaRPr lang="en-US" sz="1600" b="0" baseline="-25000" dirty="0">
              <a:cs typeface="Times New Roman" panose="02020603050405020304" pitchFamily="18" charset="0"/>
            </a:endParaRPr>
          </a:p>
        </p:txBody>
      </p:sp>
      <p:cxnSp>
        <p:nvCxnSpPr>
          <p:cNvPr id="58" name="Straight Arrow Connector 57"/>
          <p:cNvCxnSpPr>
            <a:stCxn id="57" idx="0"/>
          </p:cNvCxnSpPr>
          <p:nvPr/>
        </p:nvCxnSpPr>
        <p:spPr>
          <a:xfrm flipH="1" flipV="1">
            <a:off x="1764687" y="5547859"/>
            <a:ext cx="138760" cy="28427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V="1">
            <a:off x="1026642" y="4616237"/>
            <a:ext cx="2857319" cy="6156"/>
          </a:xfrm>
          <a:prstGeom prst="line">
            <a:avLst/>
          </a:prstGeom>
          <a:ln w="19050">
            <a:prstDash val="lgDash"/>
          </a:ln>
        </p:spPr>
        <p:style>
          <a:lnRef idx="1">
            <a:schemeClr val="accent1"/>
          </a:lnRef>
          <a:fillRef idx="0">
            <a:schemeClr val="accent1"/>
          </a:fillRef>
          <a:effectRef idx="0">
            <a:schemeClr val="accent1"/>
          </a:effectRef>
          <a:fontRef idx="minor">
            <a:schemeClr val="tx1"/>
          </a:fontRef>
        </p:style>
      </p:cxnSp>
      <p:sp>
        <p:nvSpPr>
          <p:cNvPr id="65" name="TextBox 43"/>
          <p:cNvSpPr txBox="1"/>
          <p:nvPr/>
        </p:nvSpPr>
        <p:spPr>
          <a:xfrm>
            <a:off x="2258110" y="3479093"/>
            <a:ext cx="1700578"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0" dirty="0" smtClean="0">
                <a:cs typeface="Times New Roman" panose="02020603050405020304" pitchFamily="18" charset="0"/>
              </a:rPr>
              <a:t>Predictive maintenance cost</a:t>
            </a:r>
            <a:endParaRPr lang="en-US" sz="1600" b="0" baseline="-25000" dirty="0">
              <a:cs typeface="Times New Roman" panose="02020603050405020304" pitchFamily="18" charset="0"/>
            </a:endParaRPr>
          </a:p>
        </p:txBody>
      </p:sp>
      <p:cxnSp>
        <p:nvCxnSpPr>
          <p:cNvPr id="66" name="Straight Arrow Connector 65"/>
          <p:cNvCxnSpPr>
            <a:stCxn id="65" idx="2"/>
          </p:cNvCxnSpPr>
          <p:nvPr/>
        </p:nvCxnSpPr>
        <p:spPr>
          <a:xfrm>
            <a:off x="3108399" y="4063868"/>
            <a:ext cx="298249" cy="497163"/>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163" name="Group 162"/>
          <p:cNvGrpSpPr/>
          <p:nvPr/>
        </p:nvGrpSpPr>
        <p:grpSpPr>
          <a:xfrm>
            <a:off x="6590116" y="5364159"/>
            <a:ext cx="978677" cy="158271"/>
            <a:chOff x="1784785" y="4599004"/>
            <a:chExt cx="978677" cy="158271"/>
          </a:xfrm>
        </p:grpSpPr>
        <p:sp>
          <p:nvSpPr>
            <p:cNvPr id="164" name="Isosceles Triangle 163"/>
            <p:cNvSpPr/>
            <p:nvPr/>
          </p:nvSpPr>
          <p:spPr>
            <a:xfrm>
              <a:off x="1784785" y="4599004"/>
              <a:ext cx="183595" cy="158271"/>
            </a:xfrm>
            <a:prstGeom prst="triangle">
              <a:avLst/>
            </a:prstGeom>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Isosceles Triangle 164"/>
            <p:cNvSpPr/>
            <p:nvPr/>
          </p:nvSpPr>
          <p:spPr>
            <a:xfrm>
              <a:off x="2579867" y="4599004"/>
              <a:ext cx="183595" cy="158271"/>
            </a:xfrm>
            <a:prstGeom prst="triangle">
              <a:avLst/>
            </a:prstGeom>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7" name="TextBox 15"/>
          <p:cNvSpPr txBox="1"/>
          <p:nvPr/>
        </p:nvSpPr>
        <p:spPr>
          <a:xfrm rot="16200000">
            <a:off x="3350736" y="4694076"/>
            <a:ext cx="3227294" cy="338554"/>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0" dirty="0" smtClean="0">
                <a:cs typeface="Times New Roman" panose="02020603050405020304" pitchFamily="18" charset="0"/>
              </a:rPr>
              <a:t>Predictive maintenance option value</a:t>
            </a:r>
            <a:endParaRPr lang="en-US" sz="1600" b="0" dirty="0">
              <a:cs typeface="Times New Roman" panose="02020603050405020304" pitchFamily="18" charset="0"/>
            </a:endParaRPr>
          </a:p>
        </p:txBody>
      </p:sp>
      <p:sp>
        <p:nvSpPr>
          <p:cNvPr id="168" name="TextBox 16"/>
          <p:cNvSpPr txBox="1"/>
          <p:nvPr/>
        </p:nvSpPr>
        <p:spPr>
          <a:xfrm>
            <a:off x="5093545" y="5293274"/>
            <a:ext cx="648960" cy="338554"/>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0" dirty="0" smtClean="0">
                <a:cs typeface="Times New Roman" panose="02020603050405020304" pitchFamily="18" charset="0"/>
              </a:rPr>
              <a:t>Day 0</a:t>
            </a:r>
            <a:endParaRPr lang="en-US" sz="1600" b="0" dirty="0">
              <a:cs typeface="Times New Roman" panose="02020603050405020304" pitchFamily="18" charset="0"/>
            </a:endParaRPr>
          </a:p>
        </p:txBody>
      </p:sp>
      <p:cxnSp>
        <p:nvCxnSpPr>
          <p:cNvPr id="169" name="Straight Arrow Connector 168"/>
          <p:cNvCxnSpPr/>
          <p:nvPr/>
        </p:nvCxnSpPr>
        <p:spPr bwMode="auto">
          <a:xfrm flipV="1">
            <a:off x="5142735" y="3502015"/>
            <a:ext cx="0" cy="2675729"/>
          </a:xfrm>
          <a:prstGeom prst="straightConnector1">
            <a:avLst/>
          </a:prstGeom>
          <a:solidFill>
            <a:schemeClr val="accent1"/>
          </a:solidFill>
          <a:ln w="19050" cap="flat" cmpd="sng" algn="ctr">
            <a:solidFill>
              <a:schemeClr val="tx1"/>
            </a:solidFill>
            <a:prstDash val="solid"/>
            <a:round/>
            <a:headEnd type="none" w="med" len="med"/>
            <a:tailEnd type="arrow"/>
          </a:ln>
          <a:effectLst/>
        </p:spPr>
      </p:cxnSp>
      <p:cxnSp>
        <p:nvCxnSpPr>
          <p:cNvPr id="170" name="Straight Arrow Connector 169"/>
          <p:cNvCxnSpPr/>
          <p:nvPr/>
        </p:nvCxnSpPr>
        <p:spPr bwMode="auto">
          <a:xfrm>
            <a:off x="5141586" y="5358014"/>
            <a:ext cx="3090577" cy="0"/>
          </a:xfrm>
          <a:prstGeom prst="straightConnector1">
            <a:avLst/>
          </a:prstGeom>
          <a:solidFill>
            <a:schemeClr val="accent1"/>
          </a:solidFill>
          <a:ln w="19050" cap="flat" cmpd="sng" algn="ctr">
            <a:solidFill>
              <a:schemeClr val="tx1"/>
            </a:solidFill>
            <a:prstDash val="solid"/>
            <a:round/>
            <a:headEnd type="none" w="med" len="med"/>
            <a:tailEnd type="arrow"/>
          </a:ln>
          <a:effectLst/>
        </p:spPr>
      </p:cxnSp>
      <p:sp>
        <p:nvSpPr>
          <p:cNvPr id="171" name="TextBox 26"/>
          <p:cNvSpPr txBox="1"/>
          <p:nvPr/>
        </p:nvSpPr>
        <p:spPr>
          <a:xfrm>
            <a:off x="7565640" y="5069267"/>
            <a:ext cx="596638" cy="338554"/>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0" dirty="0" smtClean="0">
                <a:cs typeface="Times New Roman" panose="02020603050405020304" pitchFamily="18" charset="0"/>
              </a:rPr>
              <a:t>Time</a:t>
            </a:r>
            <a:endParaRPr lang="en-US" sz="1600" b="0" dirty="0">
              <a:cs typeface="Times New Roman" panose="02020603050405020304" pitchFamily="18" charset="0"/>
            </a:endParaRPr>
          </a:p>
        </p:txBody>
      </p:sp>
      <p:sp>
        <p:nvSpPr>
          <p:cNvPr id="177" name="Isosceles Triangle 176"/>
          <p:cNvSpPr/>
          <p:nvPr/>
        </p:nvSpPr>
        <p:spPr>
          <a:xfrm>
            <a:off x="5802465" y="5364159"/>
            <a:ext cx="183595" cy="158271"/>
          </a:xfrm>
          <a:prstGeom prst="triangle">
            <a:avLst/>
          </a:prstGeom>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5" name="Oval 184"/>
          <p:cNvSpPr/>
          <p:nvPr/>
        </p:nvSpPr>
        <p:spPr>
          <a:xfrm>
            <a:off x="5856171" y="4787171"/>
            <a:ext cx="76182" cy="76182"/>
          </a:xfrm>
          <a:prstGeom prst="ellipse">
            <a:avLst/>
          </a:prstGeom>
          <a:no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6" name="Oval 185"/>
          <p:cNvSpPr/>
          <p:nvPr/>
        </p:nvSpPr>
        <p:spPr>
          <a:xfrm>
            <a:off x="6645163" y="5319028"/>
            <a:ext cx="76182" cy="76182"/>
          </a:xfrm>
          <a:prstGeom prst="ellipse">
            <a:avLst/>
          </a:prstGeom>
          <a:no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5" name="Straight Connector 214"/>
          <p:cNvCxnSpPr/>
          <p:nvPr/>
        </p:nvCxnSpPr>
        <p:spPr bwMode="auto">
          <a:xfrm flipV="1">
            <a:off x="1030182" y="4233201"/>
            <a:ext cx="1876723" cy="1041380"/>
          </a:xfrm>
          <a:prstGeom prst="line">
            <a:avLst/>
          </a:prstGeom>
          <a:solidFill>
            <a:schemeClr val="accent1"/>
          </a:solidFill>
          <a:ln w="38100" cap="flat" cmpd="sng" algn="ctr">
            <a:solidFill>
              <a:srgbClr val="7030A0"/>
            </a:solidFill>
            <a:prstDash val="solid"/>
            <a:round/>
            <a:headEnd type="none" w="med" len="med"/>
            <a:tailEnd type="none" w="med" len="med"/>
          </a:ln>
          <a:effectLst/>
        </p:spPr>
      </p:cxnSp>
      <p:cxnSp>
        <p:nvCxnSpPr>
          <p:cNvPr id="217" name="Straight Connector 216"/>
          <p:cNvCxnSpPr/>
          <p:nvPr/>
        </p:nvCxnSpPr>
        <p:spPr>
          <a:xfrm>
            <a:off x="2906905" y="4227450"/>
            <a:ext cx="0" cy="1110304"/>
          </a:xfrm>
          <a:prstGeom prst="line">
            <a:avLst/>
          </a:prstGeom>
          <a:ln w="19050">
            <a:solidFill>
              <a:srgbClr val="7030A0"/>
            </a:solidFill>
            <a:prstDash val="sysDot"/>
          </a:ln>
        </p:spPr>
        <p:style>
          <a:lnRef idx="1">
            <a:schemeClr val="accent1"/>
          </a:lnRef>
          <a:fillRef idx="0">
            <a:schemeClr val="accent1"/>
          </a:fillRef>
          <a:effectRef idx="0">
            <a:schemeClr val="accent1"/>
          </a:effectRef>
          <a:fontRef idx="minor">
            <a:schemeClr val="tx1"/>
          </a:fontRef>
        </p:style>
      </p:cxnSp>
      <p:sp>
        <p:nvSpPr>
          <p:cNvPr id="220" name="Rectangle 219"/>
          <p:cNvSpPr/>
          <p:nvPr/>
        </p:nvSpPr>
        <p:spPr>
          <a:xfrm>
            <a:off x="5852526" y="5322489"/>
            <a:ext cx="87550" cy="87550"/>
          </a:xfrm>
          <a:prstGeom prst="rect">
            <a:avLst/>
          </a:prstGeom>
          <a:no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1" name="Rectangle 220"/>
          <p:cNvSpPr/>
          <p:nvPr/>
        </p:nvSpPr>
        <p:spPr>
          <a:xfrm>
            <a:off x="6637696" y="5120874"/>
            <a:ext cx="87550" cy="87550"/>
          </a:xfrm>
          <a:prstGeom prst="rect">
            <a:avLst/>
          </a:prstGeom>
          <a:no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itle 1"/>
          <p:cNvSpPr>
            <a:spLocks noGrp="1"/>
          </p:cNvSpPr>
          <p:nvPr>
            <p:ph type="title"/>
          </p:nvPr>
        </p:nvSpPr>
        <p:spPr>
          <a:xfrm>
            <a:off x="340415" y="-22498"/>
            <a:ext cx="8217176" cy="1325563"/>
          </a:xfrm>
        </p:spPr>
        <p:txBody>
          <a:bodyPr>
            <a:normAutofit/>
          </a:bodyPr>
          <a:lstStyle/>
          <a:p>
            <a:pPr>
              <a:lnSpc>
                <a:spcPct val="90000"/>
              </a:lnSpc>
            </a:pPr>
            <a:r>
              <a:rPr lang="en-US" sz="3200" b="1" dirty="0">
                <a:latin typeface="Times New Roman" panose="02020603050405020304" pitchFamily="18" charset="0"/>
                <a:cs typeface="Times New Roman" panose="02020603050405020304" pitchFamily="18" charset="0"/>
              </a:rPr>
              <a:t>Predictive Maintenance </a:t>
            </a:r>
            <a:r>
              <a:rPr lang="en-US" sz="3200" b="1" dirty="0" smtClean="0">
                <a:latin typeface="Times New Roman" panose="02020603050405020304" pitchFamily="18" charset="0"/>
                <a:cs typeface="Times New Roman" panose="02020603050405020304" pitchFamily="18" charset="0"/>
              </a:rPr>
              <a:t>Option Valuation </a:t>
            </a:r>
            <a:r>
              <a:rPr lang="en-US" sz="3200" b="1" dirty="0">
                <a:latin typeface="Times New Roman" panose="02020603050405020304" pitchFamily="18" charset="0"/>
                <a:cs typeface="Times New Roman" panose="02020603050405020304" pitchFamily="18" charset="0"/>
              </a:rPr>
              <a:t>for </a:t>
            </a:r>
            <a:r>
              <a:rPr lang="en-US" sz="3200" b="1" dirty="0" smtClean="0">
                <a:latin typeface="Times New Roman" panose="02020603050405020304" pitchFamily="18" charset="0"/>
                <a:cs typeface="Times New Roman" panose="02020603050405020304" pitchFamily="18" charset="0"/>
              </a:rPr>
              <a:t>a Single Turbine </a:t>
            </a:r>
            <a:r>
              <a:rPr lang="en-US" sz="3200" b="1" dirty="0">
                <a:latin typeface="Times New Roman" panose="02020603050405020304" pitchFamily="18" charset="0"/>
                <a:cs typeface="Times New Roman" panose="02020603050405020304" pitchFamily="18" charset="0"/>
              </a:rPr>
              <a:t>(continued)</a:t>
            </a:r>
          </a:p>
        </p:txBody>
      </p:sp>
      <p:cxnSp>
        <p:nvCxnSpPr>
          <p:cNvPr id="38" name="Straight Arrow Connector 37"/>
          <p:cNvCxnSpPr/>
          <p:nvPr/>
        </p:nvCxnSpPr>
        <p:spPr>
          <a:xfrm flipV="1">
            <a:off x="2257872" y="5559162"/>
            <a:ext cx="312777" cy="32584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V="1">
            <a:off x="2658767" y="5551040"/>
            <a:ext cx="687859" cy="33396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283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8"/>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65"/>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66"/>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69"/>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67"/>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70"/>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71"/>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68"/>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77"/>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163"/>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26" presetClass="emph" presetSubtype="0" fill="hold" nodeType="clickEffect">
                                  <p:stCondLst>
                                    <p:cond delay="0"/>
                                  </p:stCondLst>
                                  <p:childTnLst>
                                    <p:animEffect transition="out" filter="fade">
                                      <p:cBhvr>
                                        <p:cTn id="62" dur="500" tmFilter="0, 0; .2, .5; .8, .5; 1, 0"/>
                                        <p:tgtEl>
                                          <p:spTgt spid="19"/>
                                        </p:tgtEl>
                                      </p:cBhvr>
                                    </p:animEffect>
                                    <p:animScale>
                                      <p:cBhvr>
                                        <p:cTn id="63" dur="250" autoRev="1" fill="hold"/>
                                        <p:tgtEl>
                                          <p:spTgt spid="19"/>
                                        </p:tgtEl>
                                      </p:cBhvr>
                                      <p:by x="105000" y="105000"/>
                                    </p:animScale>
                                  </p:childTnLst>
                                </p:cTn>
                              </p:par>
                            </p:childTnLst>
                          </p:cTn>
                        </p:par>
                      </p:childTnLst>
                    </p:cTn>
                  </p:par>
                  <p:par>
                    <p:cTn id="64" fill="hold">
                      <p:stCondLst>
                        <p:cond delay="indefinite"/>
                      </p:stCondLst>
                      <p:childTnLst>
                        <p:par>
                          <p:cTn id="65" fill="hold">
                            <p:stCondLst>
                              <p:cond delay="0"/>
                            </p:stCondLst>
                            <p:childTnLst>
                              <p:par>
                                <p:cTn id="66" presetID="26" presetClass="emph" presetSubtype="0" fill="hold" nodeType="clickEffect">
                                  <p:stCondLst>
                                    <p:cond delay="0"/>
                                  </p:stCondLst>
                                  <p:childTnLst>
                                    <p:animEffect transition="out" filter="fade">
                                      <p:cBhvr>
                                        <p:cTn id="67" dur="500" tmFilter="0, 0; .2, .5; .8, .5; 1, 0"/>
                                        <p:tgtEl>
                                          <p:spTgt spid="47"/>
                                        </p:tgtEl>
                                      </p:cBhvr>
                                    </p:animEffect>
                                    <p:animScale>
                                      <p:cBhvr>
                                        <p:cTn id="68" dur="250" autoRev="1" fill="hold"/>
                                        <p:tgtEl>
                                          <p:spTgt spid="47"/>
                                        </p:tgtEl>
                                      </p:cBhvr>
                                      <p:by x="105000" y="105000"/>
                                    </p:animScale>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185"/>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186"/>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187"/>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215"/>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217"/>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grpId="0" nodeType="clickEffect">
                                  <p:stCondLst>
                                    <p:cond delay="0"/>
                                  </p:stCondLst>
                                  <p:childTnLst>
                                    <p:set>
                                      <p:cBhvr>
                                        <p:cTn id="88" dur="1" fill="hold">
                                          <p:stCondLst>
                                            <p:cond delay="0"/>
                                          </p:stCondLst>
                                        </p:cTn>
                                        <p:tgtEl>
                                          <p:spTgt spid="220"/>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222"/>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2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7" grpId="0" animBg="1"/>
      <p:bldP spid="222" grpId="0" animBg="1"/>
      <p:bldP spid="51" grpId="0" animBg="1"/>
      <p:bldP spid="52" grpId="0" animBg="1"/>
      <p:bldP spid="12" grpId="0"/>
      <p:bldP spid="13" grpId="0"/>
      <p:bldP spid="18" grpId="0"/>
      <p:bldP spid="50" grpId="0" animBg="1"/>
      <p:bldP spid="57" grpId="0"/>
      <p:bldP spid="65" grpId="0"/>
      <p:bldP spid="167" grpId="0"/>
      <p:bldP spid="168" grpId="0"/>
      <p:bldP spid="171" grpId="0"/>
      <p:bldP spid="177" grpId="0" animBg="1"/>
      <p:bldP spid="185" grpId="0" animBg="1"/>
      <p:bldP spid="186" grpId="0" animBg="1"/>
      <p:bldP spid="220" grpId="0" animBg="1"/>
      <p:bldP spid="22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rotWithShape="1">
          <a:blip r:embed="rId2">
            <a:extLst>
              <a:ext uri="{28A0092B-C50C-407E-A947-70E740481C1C}">
                <a14:useLocalDpi xmlns:a14="http://schemas.microsoft.com/office/drawing/2010/main" val="0"/>
              </a:ext>
            </a:extLst>
          </a:blip>
          <a:srcRect l="3324" t="2758" r="9434" b="1513"/>
          <a:stretch/>
        </p:blipFill>
        <p:spPr>
          <a:xfrm>
            <a:off x="307794" y="3362939"/>
            <a:ext cx="2743200" cy="2257536"/>
          </a:xfrm>
          <a:prstGeom prst="rect">
            <a:avLst/>
          </a:prstGeom>
        </p:spPr>
      </p:pic>
      <p:pic>
        <p:nvPicPr>
          <p:cNvPr id="17" name="Picture 16"/>
          <p:cNvPicPr>
            <a:picLocks noChangeAspect="1"/>
          </p:cNvPicPr>
          <p:nvPr/>
        </p:nvPicPr>
        <p:blipFill rotWithShape="1">
          <a:blip r:embed="rId3">
            <a:extLst>
              <a:ext uri="{28A0092B-C50C-407E-A947-70E740481C1C}">
                <a14:useLocalDpi xmlns:a14="http://schemas.microsoft.com/office/drawing/2010/main" val="0"/>
              </a:ext>
            </a:extLst>
          </a:blip>
          <a:srcRect l="3494" t="2758" r="9434" b="1513"/>
          <a:stretch/>
        </p:blipFill>
        <p:spPr>
          <a:xfrm>
            <a:off x="6196591" y="3364406"/>
            <a:ext cx="2743200" cy="2261937"/>
          </a:xfrm>
          <a:prstGeom prst="rect">
            <a:avLst/>
          </a:prstGeom>
        </p:spPr>
      </p:pic>
      <p:pic>
        <p:nvPicPr>
          <p:cNvPr id="16" name="Picture 15"/>
          <p:cNvPicPr>
            <a:picLocks noChangeAspect="1"/>
          </p:cNvPicPr>
          <p:nvPr/>
        </p:nvPicPr>
        <p:blipFill rotWithShape="1">
          <a:blip r:embed="rId4">
            <a:extLst>
              <a:ext uri="{28A0092B-C50C-407E-A947-70E740481C1C}">
                <a14:useLocalDpi xmlns:a14="http://schemas.microsoft.com/office/drawing/2010/main" val="0"/>
              </a:ext>
            </a:extLst>
          </a:blip>
          <a:srcRect l="3494" t="2758" r="9434" b="1513"/>
          <a:stretch/>
        </p:blipFill>
        <p:spPr>
          <a:xfrm>
            <a:off x="3200400" y="3360738"/>
            <a:ext cx="2743200" cy="2261937"/>
          </a:xfrm>
          <a:prstGeom prst="rect">
            <a:avLst/>
          </a:prstGeom>
        </p:spPr>
      </p:pic>
      <p:sp>
        <p:nvSpPr>
          <p:cNvPr id="3" name="Content Placeholder 2"/>
          <p:cNvSpPr>
            <a:spLocks noGrp="1"/>
          </p:cNvSpPr>
          <p:nvPr>
            <p:ph idx="1"/>
          </p:nvPr>
        </p:nvSpPr>
        <p:spPr>
          <a:xfrm>
            <a:off x="688453" y="1371600"/>
            <a:ext cx="7886700" cy="4351338"/>
          </a:xfrm>
        </p:spPr>
        <p:txBody>
          <a:bodyPr>
            <a:normAutofit/>
          </a:bodyPr>
          <a:lstStyle/>
          <a:p>
            <a:pPr marL="228600" indent="-228600"/>
            <a:r>
              <a:rPr lang="en-US" sz="2200" dirty="0" smtClean="0">
                <a:latin typeface="Times New Roman" panose="02020603050405020304" pitchFamily="18" charset="0"/>
                <a:cs typeface="Times New Roman" panose="02020603050405020304" pitchFamily="18" charset="0"/>
              </a:rPr>
              <a:t>On each predictive maintenance opportunity date, ROA is implemented on all paths and the results are averaged to get the expected predictive maintenance option value</a:t>
            </a:r>
          </a:p>
          <a:p>
            <a:pPr marL="228600" indent="-228600"/>
            <a:r>
              <a:rPr lang="en-US" sz="2200" dirty="0" smtClean="0">
                <a:latin typeface="Times New Roman" panose="02020603050405020304" pitchFamily="18" charset="0"/>
                <a:cs typeface="Times New Roman" panose="02020603050405020304" pitchFamily="18" charset="0"/>
              </a:rPr>
              <a:t>This process is repeated for all maintenance opportunity dates to </a:t>
            </a:r>
            <a:r>
              <a:rPr lang="en-US" sz="2200" dirty="0">
                <a:latin typeface="Times New Roman" panose="02020603050405020304" pitchFamily="18" charset="0"/>
                <a:cs typeface="Times New Roman" panose="02020603050405020304" pitchFamily="18" charset="0"/>
              </a:rPr>
              <a:t>determine the optimum maintenance date</a:t>
            </a:r>
          </a:p>
          <a:p>
            <a:pPr marL="0" indent="0">
              <a:buNone/>
            </a:pPr>
            <a:endParaRPr lang="en-US" sz="2200" dirty="0">
              <a:latin typeface="Times New Roman" panose="02020603050405020304" pitchFamily="18" charset="0"/>
              <a:cs typeface="Times New Roman" panose="02020603050405020304" pitchFamily="18" charset="0"/>
            </a:endParaRPr>
          </a:p>
        </p:txBody>
      </p:sp>
      <p:cxnSp>
        <p:nvCxnSpPr>
          <p:cNvPr id="8" name="Straight Connector 7"/>
          <p:cNvCxnSpPr/>
          <p:nvPr/>
        </p:nvCxnSpPr>
        <p:spPr>
          <a:xfrm>
            <a:off x="1424152" y="3462061"/>
            <a:ext cx="0" cy="193438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369581" y="5620477"/>
            <a:ext cx="2619627" cy="430887"/>
          </a:xfrm>
          <a:prstGeom prst="rect">
            <a:avLst/>
          </a:prstGeom>
        </p:spPr>
        <p:txBody>
          <a:bodyPr wrap="none">
            <a:spAutoFit/>
          </a:bodyPr>
          <a:lstStyle/>
          <a:p>
            <a:pPr algn="ctr"/>
            <a:r>
              <a:rPr lang="en-US" sz="1100" dirty="0" smtClean="0"/>
              <a:t>Predictive maintenance </a:t>
            </a:r>
            <a:r>
              <a:rPr lang="en-US" sz="1100" dirty="0"/>
              <a:t>possible every </a:t>
            </a:r>
            <a:r>
              <a:rPr lang="en-US" sz="1100" dirty="0" smtClean="0"/>
              <a:t>day</a:t>
            </a:r>
          </a:p>
          <a:p>
            <a:pPr algn="ctr"/>
            <a:r>
              <a:rPr lang="en-US" sz="1100" dirty="0"/>
              <a:t>Optimum maintenance date: Day </a:t>
            </a:r>
            <a:r>
              <a:rPr lang="en-US" sz="1100" dirty="0" smtClean="0"/>
              <a:t>5</a:t>
            </a:r>
            <a:endParaRPr lang="en-US" sz="1100" dirty="0"/>
          </a:p>
        </p:txBody>
      </p:sp>
      <p:cxnSp>
        <p:nvCxnSpPr>
          <p:cNvPr id="10" name="Straight Connector 9"/>
          <p:cNvCxnSpPr/>
          <p:nvPr/>
        </p:nvCxnSpPr>
        <p:spPr>
          <a:xfrm>
            <a:off x="4153358" y="3475641"/>
            <a:ext cx="0" cy="1936315"/>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6979628" y="3475641"/>
            <a:ext cx="0" cy="1907229"/>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3255338" y="5620475"/>
            <a:ext cx="2778325" cy="430887"/>
          </a:xfrm>
          <a:prstGeom prst="rect">
            <a:avLst/>
          </a:prstGeom>
        </p:spPr>
        <p:txBody>
          <a:bodyPr wrap="none">
            <a:spAutoFit/>
          </a:bodyPr>
          <a:lstStyle/>
          <a:p>
            <a:pPr algn="ctr"/>
            <a:r>
              <a:rPr lang="en-US" sz="1100" dirty="0"/>
              <a:t>Predictive </a:t>
            </a:r>
            <a:r>
              <a:rPr lang="en-US" sz="1100" dirty="0" smtClean="0"/>
              <a:t>maintenance </a:t>
            </a:r>
            <a:r>
              <a:rPr lang="en-US" sz="1100" dirty="0"/>
              <a:t>possible every </a:t>
            </a:r>
            <a:r>
              <a:rPr lang="en-US" sz="1100" dirty="0" smtClean="0"/>
              <a:t>2 days</a:t>
            </a:r>
          </a:p>
          <a:p>
            <a:pPr algn="ctr"/>
            <a:r>
              <a:rPr lang="en-US" sz="1100" dirty="0"/>
              <a:t>Optimum maintenance date: Day </a:t>
            </a:r>
            <a:r>
              <a:rPr lang="en-US" sz="1100" dirty="0" smtClean="0"/>
              <a:t>4</a:t>
            </a:r>
            <a:endParaRPr lang="en-US" sz="1100" dirty="0"/>
          </a:p>
        </p:txBody>
      </p:sp>
      <p:sp>
        <p:nvSpPr>
          <p:cNvPr id="13" name="Rectangle 12"/>
          <p:cNvSpPr/>
          <p:nvPr/>
        </p:nvSpPr>
        <p:spPr>
          <a:xfrm>
            <a:off x="6179029" y="5620475"/>
            <a:ext cx="2778326" cy="430887"/>
          </a:xfrm>
          <a:prstGeom prst="rect">
            <a:avLst/>
          </a:prstGeom>
        </p:spPr>
        <p:txBody>
          <a:bodyPr wrap="none">
            <a:spAutoFit/>
          </a:bodyPr>
          <a:lstStyle/>
          <a:p>
            <a:pPr algn="ctr"/>
            <a:r>
              <a:rPr lang="en-US" sz="1100" dirty="0" smtClean="0"/>
              <a:t>Predictive maintenance possible every 3 days</a:t>
            </a:r>
          </a:p>
          <a:p>
            <a:pPr algn="ctr"/>
            <a:r>
              <a:rPr lang="en-US" sz="1100" dirty="0"/>
              <a:t>Optimum maintenance date: Day </a:t>
            </a:r>
            <a:r>
              <a:rPr lang="en-US" sz="1100" dirty="0" smtClean="0"/>
              <a:t>3</a:t>
            </a:r>
            <a:endParaRPr lang="en-US" sz="1100" dirty="0"/>
          </a:p>
        </p:txBody>
      </p:sp>
      <p:sp>
        <p:nvSpPr>
          <p:cNvPr id="14" name="Title 1"/>
          <p:cNvSpPr>
            <a:spLocks noGrp="1"/>
          </p:cNvSpPr>
          <p:nvPr>
            <p:ph type="title"/>
          </p:nvPr>
        </p:nvSpPr>
        <p:spPr>
          <a:xfrm>
            <a:off x="469624" y="76200"/>
            <a:ext cx="8217176" cy="1325563"/>
          </a:xfrm>
        </p:spPr>
        <p:txBody>
          <a:bodyPr>
            <a:normAutofit/>
          </a:bodyPr>
          <a:lstStyle/>
          <a:p>
            <a:pPr>
              <a:lnSpc>
                <a:spcPct val="90000"/>
              </a:lnSpc>
            </a:pPr>
            <a:r>
              <a:rPr lang="en-US" sz="3200" b="1" dirty="0">
                <a:latin typeface="Times New Roman" panose="02020603050405020304" pitchFamily="18" charset="0"/>
                <a:cs typeface="Times New Roman" panose="02020603050405020304" pitchFamily="18" charset="0"/>
              </a:rPr>
              <a:t>Predictive Maintenance </a:t>
            </a:r>
            <a:r>
              <a:rPr lang="en-US" sz="3200" b="1" dirty="0" smtClean="0">
                <a:latin typeface="Times New Roman" panose="02020603050405020304" pitchFamily="18" charset="0"/>
                <a:cs typeface="Times New Roman" panose="02020603050405020304" pitchFamily="18" charset="0"/>
              </a:rPr>
              <a:t>Optimization </a:t>
            </a:r>
            <a:r>
              <a:rPr lang="en-US" sz="3200" b="1" dirty="0">
                <a:latin typeface="Times New Roman" panose="02020603050405020304" pitchFamily="18" charset="0"/>
                <a:cs typeface="Times New Roman" panose="02020603050405020304" pitchFamily="18" charset="0"/>
              </a:rPr>
              <a:t>for </a:t>
            </a:r>
            <a:r>
              <a:rPr lang="en-US" sz="3200" b="1" dirty="0" smtClean="0">
                <a:latin typeface="Times New Roman" panose="02020603050405020304" pitchFamily="18" charset="0"/>
                <a:cs typeface="Times New Roman" panose="02020603050405020304" pitchFamily="18" charset="0"/>
              </a:rPr>
              <a:t>a Single Turbine </a:t>
            </a:r>
            <a:r>
              <a:rPr lang="en-US" sz="3200" b="1" dirty="0">
                <a:latin typeface="Times New Roman" panose="02020603050405020304" pitchFamily="18" charset="0"/>
                <a:cs typeface="Times New Roman" panose="02020603050405020304" pitchFamily="18" charset="0"/>
              </a:rPr>
              <a:t>(continued)</a:t>
            </a:r>
          </a:p>
        </p:txBody>
      </p:sp>
    </p:spTree>
    <p:extLst>
      <p:ext uri="{BB962C8B-B14F-4D97-AF65-F5344CB8AC3E}">
        <p14:creationId xmlns:p14="http://schemas.microsoft.com/office/powerpoint/2010/main" val="2293205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P spid="1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76200"/>
            <a:ext cx="7886700" cy="1325563"/>
          </a:xfrm>
        </p:spPr>
        <p:txBody>
          <a:bodyPr>
            <a:normAutofit/>
          </a:bodyPr>
          <a:lstStyle/>
          <a:p>
            <a:r>
              <a:rPr lang="en-US" sz="3200" b="1" dirty="0">
                <a:latin typeface="Times New Roman" panose="02020603050405020304" pitchFamily="18" charset="0"/>
                <a:cs typeface="Times New Roman" panose="02020603050405020304" pitchFamily="18" charset="0"/>
              </a:rPr>
              <a:t>Extension to </a:t>
            </a:r>
            <a:r>
              <a:rPr lang="en-US" sz="3200" b="1" dirty="0" smtClean="0">
                <a:latin typeface="Times New Roman" panose="02020603050405020304" pitchFamily="18" charset="0"/>
                <a:cs typeface="Times New Roman" panose="02020603050405020304" pitchFamily="18" charset="0"/>
              </a:rPr>
              <a:t>Wind </a:t>
            </a:r>
            <a:r>
              <a:rPr lang="en-US" sz="3200" b="1" dirty="0">
                <a:latin typeface="Times New Roman" panose="02020603050405020304" pitchFamily="18" charset="0"/>
                <a:cs typeface="Times New Roman" panose="02020603050405020304" pitchFamily="18" charset="0"/>
              </a:rPr>
              <a:t>Farms</a:t>
            </a:r>
          </a:p>
        </p:txBody>
      </p:sp>
      <p:sp>
        <p:nvSpPr>
          <p:cNvPr id="3" name="Content Placeholder 2"/>
          <p:cNvSpPr>
            <a:spLocks noGrp="1"/>
          </p:cNvSpPr>
          <p:nvPr>
            <p:ph idx="1"/>
          </p:nvPr>
        </p:nvSpPr>
        <p:spPr>
          <a:xfrm>
            <a:off x="685800" y="1229485"/>
            <a:ext cx="7988576" cy="4351338"/>
          </a:xfrm>
        </p:spPr>
        <p:txBody>
          <a:bodyPr>
            <a:noAutofit/>
          </a:bodyPr>
          <a:lstStyle/>
          <a:p>
            <a:pPr marL="228600" indent="-228600"/>
            <a:r>
              <a:rPr lang="en-US" sz="2400" dirty="0" smtClean="0">
                <a:latin typeface="Times New Roman" panose="02020603050405020304" pitchFamily="18" charset="0"/>
                <a:cs typeface="Times New Roman" panose="02020603050405020304" pitchFamily="18" charset="0"/>
              </a:rPr>
              <a:t>A wind </a:t>
            </a:r>
            <a:r>
              <a:rPr lang="en-US" sz="2400" dirty="0">
                <a:latin typeface="Times New Roman" panose="02020603050405020304" pitchFamily="18" charset="0"/>
                <a:cs typeface="Times New Roman" panose="02020603050405020304" pitchFamily="18" charset="0"/>
              </a:rPr>
              <a:t>farm may consist of </a:t>
            </a:r>
            <a:r>
              <a:rPr lang="en-US" sz="2400" dirty="0" smtClean="0">
                <a:latin typeface="Times New Roman" panose="02020603050405020304" pitchFamily="18" charset="0"/>
                <a:cs typeface="Times New Roman" panose="02020603050405020304" pitchFamily="18" charset="0"/>
              </a:rPr>
              <a:t>hundreds of </a:t>
            </a:r>
            <a:r>
              <a:rPr lang="en-US" sz="2400" dirty="0">
                <a:latin typeface="Times New Roman" panose="02020603050405020304" pitchFamily="18" charset="0"/>
                <a:cs typeface="Times New Roman" panose="02020603050405020304" pitchFamily="18" charset="0"/>
              </a:rPr>
              <a:t>individual wind </a:t>
            </a:r>
            <a:r>
              <a:rPr lang="en-US" sz="2400" dirty="0" smtClean="0">
                <a:latin typeface="Times New Roman" panose="02020603050405020304" pitchFamily="18" charset="0"/>
                <a:cs typeface="Times New Roman" panose="02020603050405020304" pitchFamily="18" charset="0"/>
              </a:rPr>
              <a:t>turbines</a:t>
            </a:r>
          </a:p>
          <a:p>
            <a:pPr marL="228600" indent="-228600"/>
            <a:r>
              <a:rPr lang="en-US" sz="2400" dirty="0">
                <a:latin typeface="Times New Roman" panose="02020603050405020304" pitchFamily="18" charset="0"/>
                <a:cs typeface="Times New Roman" panose="02020603050405020304" pitchFamily="18" charset="0"/>
              </a:rPr>
              <a:t>W</a:t>
            </a:r>
            <a:r>
              <a:rPr lang="en-US" sz="2400" dirty="0" smtClean="0">
                <a:latin typeface="Times New Roman" panose="02020603050405020304" pitchFamily="18" charset="0"/>
                <a:cs typeface="Times New Roman" panose="02020603050405020304" pitchFamily="18" charset="0"/>
              </a:rPr>
              <a:t>ind farms are typically managed via outcome-based contracts (e.g., a Power Purchase Agreements)</a:t>
            </a:r>
          </a:p>
          <a:p>
            <a:pPr marL="228600" indent="-228600"/>
            <a:r>
              <a:rPr lang="en-US" sz="2400" dirty="0" smtClean="0">
                <a:latin typeface="Times New Roman" panose="02020603050405020304" pitchFamily="18" charset="0"/>
                <a:cs typeface="Times New Roman" panose="02020603050405020304" pitchFamily="18" charset="0"/>
              </a:rPr>
              <a:t>Maintenance </a:t>
            </a:r>
            <a:r>
              <a:rPr lang="en-US" sz="2400" dirty="0">
                <a:latin typeface="Times New Roman" panose="02020603050405020304" pitchFamily="18" charset="0"/>
                <a:cs typeface="Times New Roman" panose="02020603050405020304" pitchFamily="18" charset="0"/>
              </a:rPr>
              <a:t>will be performed on multiple turbines (and multiple turbine subsystems) on each </a:t>
            </a:r>
            <a:r>
              <a:rPr lang="en-US" sz="2400" dirty="0" smtClean="0">
                <a:latin typeface="Times New Roman" panose="02020603050405020304" pitchFamily="18" charset="0"/>
                <a:cs typeface="Times New Roman" panose="02020603050405020304" pitchFamily="18" charset="0"/>
              </a:rPr>
              <a:t>maintenance </a:t>
            </a:r>
            <a:r>
              <a:rPr lang="en-US" sz="2400" dirty="0">
                <a:latin typeface="Times New Roman" panose="02020603050405020304" pitchFamily="18" charset="0"/>
                <a:cs typeface="Times New Roman" panose="02020603050405020304" pitchFamily="18" charset="0"/>
              </a:rPr>
              <a:t>visit to the </a:t>
            </a:r>
            <a:r>
              <a:rPr lang="en-US" sz="2400" dirty="0" smtClean="0">
                <a:latin typeface="Times New Roman" panose="02020603050405020304" pitchFamily="18" charset="0"/>
                <a:cs typeface="Times New Roman" panose="02020603050405020304" pitchFamily="18" charset="0"/>
              </a:rPr>
              <a:t>farm because,</a:t>
            </a:r>
          </a:p>
          <a:p>
            <a:pPr marL="685800" lvl="1" indent="-228600">
              <a:buFont typeface="Calibri" panose="020F0502020204030204" pitchFamily="34" charset="0"/>
              <a:buChar char="-"/>
            </a:pPr>
            <a:r>
              <a:rPr lang="en-US" sz="2000" dirty="0">
                <a:latin typeface="Times New Roman" panose="02020603050405020304" pitchFamily="18" charset="0"/>
                <a:cs typeface="Times New Roman" panose="02020603050405020304" pitchFamily="18" charset="0"/>
              </a:rPr>
              <a:t>E</a:t>
            </a:r>
            <a:r>
              <a:rPr lang="en-US" sz="2000" dirty="0" smtClean="0">
                <a:latin typeface="Times New Roman" panose="02020603050405020304" pitchFamily="18" charset="0"/>
                <a:cs typeface="Times New Roman" panose="02020603050405020304" pitchFamily="18" charset="0"/>
              </a:rPr>
              <a:t>xpensive resources are required (e.g., cranes, </a:t>
            </a:r>
            <a:r>
              <a:rPr lang="en-US" sz="2000" dirty="0">
                <a:latin typeface="Times New Roman" panose="02020603050405020304" pitchFamily="18" charset="0"/>
                <a:cs typeface="Times New Roman" panose="02020603050405020304" pitchFamily="18" charset="0"/>
              </a:rPr>
              <a:t>helicopters, </a:t>
            </a:r>
            <a:r>
              <a:rPr lang="en-US" sz="2000" dirty="0" smtClean="0">
                <a:latin typeface="Times New Roman" panose="02020603050405020304" pitchFamily="18" charset="0"/>
                <a:cs typeface="Times New Roman" panose="02020603050405020304" pitchFamily="18" charset="0"/>
              </a:rPr>
              <a:t>vessels)</a:t>
            </a:r>
          </a:p>
          <a:p>
            <a:pPr marL="685800" lvl="1" indent="-228600">
              <a:buFont typeface="Calibri" panose="020F0502020204030204" pitchFamily="34" charset="0"/>
              <a:buChar char="-"/>
            </a:pPr>
            <a:r>
              <a:rPr lang="en-US" sz="2000" dirty="0">
                <a:latin typeface="Times New Roman" panose="02020603050405020304" pitchFamily="18" charset="0"/>
                <a:cs typeface="Times New Roman" panose="02020603050405020304" pitchFamily="18" charset="0"/>
              </a:rPr>
              <a:t>M</a:t>
            </a:r>
            <a:r>
              <a:rPr lang="en-US" sz="2000" dirty="0" smtClean="0">
                <a:latin typeface="Times New Roman" panose="02020603050405020304" pitchFamily="18" charset="0"/>
                <a:cs typeface="Times New Roman" panose="02020603050405020304" pitchFamily="18" charset="0"/>
              </a:rPr>
              <a:t>aintenance </a:t>
            </a:r>
            <a:r>
              <a:rPr lang="en-US" sz="2000" dirty="0">
                <a:latin typeface="Times New Roman" panose="02020603050405020304" pitchFamily="18" charset="0"/>
                <a:cs typeface="Times New Roman" panose="02020603050405020304" pitchFamily="18" charset="0"/>
              </a:rPr>
              <a:t>windows are limited due to the harsh </a:t>
            </a:r>
            <a:r>
              <a:rPr lang="en-US" sz="2000" dirty="0" smtClean="0">
                <a:latin typeface="Times New Roman" panose="02020603050405020304" pitchFamily="18" charset="0"/>
                <a:cs typeface="Times New Roman" panose="02020603050405020304" pitchFamily="18" charset="0"/>
              </a:rPr>
              <a:t>environments</a:t>
            </a:r>
            <a:endParaRPr lang="en-US" sz="2000" dirty="0">
              <a:latin typeface="Times New Roman" panose="02020603050405020304" pitchFamily="18" charset="0"/>
              <a:cs typeface="Times New Roman" panose="02020603050405020304" pitchFamily="18" charset="0"/>
            </a:endParaRPr>
          </a:p>
          <a:p>
            <a:pPr marL="228600" indent="-228600"/>
            <a:r>
              <a:rPr lang="en-US" sz="2400" dirty="0" smtClean="0">
                <a:latin typeface="Times New Roman" panose="02020603050405020304" pitchFamily="18" charset="0"/>
                <a:cs typeface="Times New Roman" panose="02020603050405020304" pitchFamily="18" charset="0"/>
              </a:rPr>
              <a:t>Therefore</a:t>
            </a:r>
            <a:r>
              <a:rPr lang="en-US" sz="2400" dirty="0">
                <a:latin typeface="Times New Roman" panose="02020603050405020304" pitchFamily="18" charset="0"/>
                <a:cs typeface="Times New Roman" panose="02020603050405020304" pitchFamily="18" charset="0"/>
              </a:rPr>
              <a:t>, we must be able to determine the best maintenance </a:t>
            </a:r>
            <a:r>
              <a:rPr lang="en-US" sz="2400" dirty="0" smtClean="0">
                <a:latin typeface="Times New Roman" panose="02020603050405020304" pitchFamily="18" charset="0"/>
                <a:cs typeface="Times New Roman" panose="02020603050405020304" pitchFamily="18" charset="0"/>
              </a:rPr>
              <a:t>date for </a:t>
            </a:r>
            <a:r>
              <a:rPr lang="en-US" sz="2400" dirty="0">
                <a:latin typeface="Times New Roman" panose="02020603050405020304" pitchFamily="18" charset="0"/>
                <a:cs typeface="Times New Roman" panose="02020603050405020304" pitchFamily="18" charset="0"/>
              </a:rPr>
              <a:t>multiple activities by </a:t>
            </a:r>
            <a:r>
              <a:rPr lang="en-US" sz="2400" dirty="0" smtClean="0">
                <a:latin typeface="Times New Roman" panose="02020603050405020304" pitchFamily="18" charset="0"/>
                <a:cs typeface="Times New Roman" panose="02020603050405020304" pitchFamily="18" charset="0"/>
              </a:rPr>
              <a:t>accumulating the </a:t>
            </a:r>
            <a:r>
              <a:rPr lang="en-US" sz="2400" dirty="0">
                <a:latin typeface="Times New Roman" panose="02020603050405020304" pitchFamily="18" charset="0"/>
                <a:cs typeface="Times New Roman" panose="02020603050405020304" pitchFamily="18" charset="0"/>
              </a:rPr>
              <a:t>option values</a:t>
            </a:r>
          </a:p>
          <a:p>
            <a:endParaRPr lang="en-US" sz="2400" dirty="0" smtClean="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930448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7886700" cy="1325563"/>
          </a:xfrm>
        </p:spPr>
        <p:txBody>
          <a:bodyPr>
            <a:normAutofit/>
          </a:bodyPr>
          <a:lstStyle/>
          <a:p>
            <a:r>
              <a:rPr lang="en-US" sz="3200" b="1" dirty="0">
                <a:latin typeface="Times New Roman" panose="02020603050405020304" pitchFamily="18" charset="0"/>
                <a:cs typeface="Times New Roman" panose="02020603050405020304" pitchFamily="18" charset="0"/>
              </a:rPr>
              <a:t>Power Purchase </a:t>
            </a:r>
            <a:r>
              <a:rPr lang="en-US" sz="3200" b="1" dirty="0" smtClean="0">
                <a:latin typeface="Times New Roman" panose="02020603050405020304" pitchFamily="18" charset="0"/>
                <a:cs typeface="Times New Roman" panose="02020603050405020304" pitchFamily="18" charset="0"/>
              </a:rPr>
              <a:t>Agreement (PPA)</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28650" y="914400"/>
            <a:ext cx="7988576" cy="727452"/>
          </a:xfrm>
        </p:spPr>
        <p:txBody>
          <a:bodyPr>
            <a:noAutofit/>
          </a:bodyPr>
          <a:lstStyle/>
          <a:p>
            <a:pPr marL="0" indent="0">
              <a:buNone/>
            </a:pPr>
            <a:r>
              <a:rPr lang="en-US" sz="2400" dirty="0" smtClean="0">
                <a:latin typeface="Times New Roman" panose="02020603050405020304" pitchFamily="18" charset="0"/>
                <a:cs typeface="Times New Roman" panose="02020603050405020304" pitchFamily="18" charset="0"/>
              </a:rPr>
              <a:t>A </a:t>
            </a:r>
            <a:r>
              <a:rPr lang="en-US" sz="2400" dirty="0">
                <a:latin typeface="Times New Roman" panose="02020603050405020304" pitchFamily="18" charset="0"/>
                <a:cs typeface="Times New Roman" panose="02020603050405020304" pitchFamily="18" charset="0"/>
              </a:rPr>
              <a:t>long term </a:t>
            </a:r>
            <a:r>
              <a:rPr lang="en-US" sz="2400" dirty="0" smtClean="0">
                <a:latin typeface="Times New Roman" panose="02020603050405020304" pitchFamily="18" charset="0"/>
                <a:cs typeface="Times New Roman" panose="02020603050405020304" pitchFamily="18" charset="0"/>
              </a:rPr>
              <a:t>outcome-based </a:t>
            </a:r>
            <a:r>
              <a:rPr lang="en-US" sz="2400" dirty="0">
                <a:latin typeface="Times New Roman" panose="02020603050405020304" pitchFamily="18" charset="0"/>
                <a:cs typeface="Times New Roman" panose="02020603050405020304" pitchFamily="18" charset="0"/>
              </a:rPr>
              <a:t>c</a:t>
            </a:r>
            <a:r>
              <a:rPr lang="en-US" sz="2400" dirty="0" smtClean="0">
                <a:latin typeface="Times New Roman" panose="02020603050405020304" pitchFamily="18" charset="0"/>
                <a:cs typeface="Times New Roman" panose="02020603050405020304" pitchFamily="18" charset="0"/>
              </a:rPr>
              <a:t>ontract </a:t>
            </a:r>
            <a:r>
              <a:rPr lang="en-US" sz="2400" dirty="0">
                <a:latin typeface="Times New Roman" panose="02020603050405020304" pitchFamily="18" charset="0"/>
                <a:cs typeface="Times New Roman" panose="02020603050405020304" pitchFamily="18" charset="0"/>
              </a:rPr>
              <a:t>between </a:t>
            </a:r>
            <a:r>
              <a:rPr lang="en-US" sz="2400" dirty="0" smtClean="0">
                <a:latin typeface="Times New Roman" panose="02020603050405020304" pitchFamily="18" charset="0"/>
                <a:cs typeface="Times New Roman" panose="02020603050405020304" pitchFamily="18" charset="0"/>
              </a:rPr>
              <a:t>the wind </a:t>
            </a:r>
            <a:r>
              <a:rPr lang="en-US" sz="2400" dirty="0">
                <a:latin typeface="Times New Roman" panose="02020603050405020304" pitchFamily="18" charset="0"/>
                <a:cs typeface="Times New Roman" panose="02020603050405020304" pitchFamily="18" charset="0"/>
              </a:rPr>
              <a:t>energy seller and </a:t>
            </a:r>
            <a:r>
              <a:rPr lang="en-US" sz="2400" dirty="0" smtClean="0">
                <a:latin typeface="Times New Roman" panose="02020603050405020304" pitchFamily="18" charset="0"/>
                <a:cs typeface="Times New Roman" panose="02020603050405020304" pitchFamily="18" charset="0"/>
              </a:rPr>
              <a:t>the energy buyer </a:t>
            </a:r>
            <a:endParaRPr lang="en-US" sz="2400"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sp>
        <p:nvSpPr>
          <p:cNvPr id="5" name="Content Placeholder 2"/>
          <p:cNvSpPr txBox="1">
            <a:spLocks/>
          </p:cNvSpPr>
          <p:nvPr/>
        </p:nvSpPr>
        <p:spPr>
          <a:xfrm>
            <a:off x="628650" y="1828800"/>
            <a:ext cx="7886700" cy="392021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dirty="0">
                <a:latin typeface="Times New Roman" panose="02020603050405020304" pitchFamily="18" charset="0"/>
                <a:cs typeface="Times New Roman" panose="02020603050405020304" pitchFamily="18" charset="0"/>
              </a:rPr>
              <a:t>PPA </a:t>
            </a:r>
            <a:r>
              <a:rPr lang="en-US" sz="2400" dirty="0" smtClean="0">
                <a:latin typeface="Times New Roman" panose="02020603050405020304" pitchFamily="18" charset="0"/>
                <a:cs typeface="Times New Roman" panose="02020603050405020304" pitchFamily="18" charset="0"/>
              </a:rPr>
              <a:t>modeling:</a:t>
            </a:r>
            <a:endParaRPr lang="en-US" sz="2400" dirty="0">
              <a:latin typeface="Times New Roman" panose="02020603050405020304" pitchFamily="18" charset="0"/>
              <a:cs typeface="Times New Roman" panose="02020603050405020304" pitchFamily="18" charset="0"/>
            </a:endParaRPr>
          </a:p>
          <a:p>
            <a:pPr lvl="1"/>
            <a:r>
              <a:rPr lang="en-US" sz="2000" dirty="0">
                <a:latin typeface="Times New Roman" panose="02020603050405020304" pitchFamily="18" charset="0"/>
                <a:cs typeface="Times New Roman" panose="02020603050405020304" pitchFamily="18" charset="0"/>
              </a:rPr>
              <a:t>Contract </a:t>
            </a:r>
            <a:r>
              <a:rPr lang="en-US" sz="2000" dirty="0" smtClean="0">
                <a:latin typeface="Times New Roman" panose="02020603050405020304" pitchFamily="18" charset="0"/>
                <a:cs typeface="Times New Roman" panose="02020603050405020304" pitchFamily="18" charset="0"/>
              </a:rPr>
              <a:t>energy price</a:t>
            </a:r>
            <a:endParaRPr lang="en-US" sz="2000" dirty="0">
              <a:latin typeface="Times New Roman" panose="02020603050405020304" pitchFamily="18" charset="0"/>
              <a:cs typeface="Times New Roman" panose="02020603050405020304" pitchFamily="18" charset="0"/>
            </a:endParaRPr>
          </a:p>
          <a:p>
            <a:pPr lvl="2">
              <a:buFont typeface="Calibri" panose="020F0502020204030204" pitchFamily="34" charset="0"/>
              <a:buChar char="-"/>
            </a:pPr>
            <a:r>
              <a:rPr lang="en-US" sz="1800" dirty="0">
                <a:latin typeface="Times New Roman" panose="02020603050405020304" pitchFamily="18" charset="0"/>
                <a:cs typeface="Times New Roman" panose="02020603050405020304" pitchFamily="18" charset="0"/>
              </a:rPr>
              <a:t>Wind farm </a:t>
            </a:r>
            <a:r>
              <a:rPr lang="en-US" sz="1800" dirty="0" smtClean="0">
                <a:latin typeface="Times New Roman" panose="02020603050405020304" pitchFamily="18" charset="0"/>
                <a:cs typeface="Times New Roman" panose="02020603050405020304" pitchFamily="18" charset="0"/>
              </a:rPr>
              <a:t>annual energy delivery target </a:t>
            </a:r>
            <a:r>
              <a:rPr lang="en-US" sz="1800" dirty="0">
                <a:latin typeface="Times New Roman" panose="02020603050405020304" pitchFamily="18" charset="0"/>
                <a:cs typeface="Times New Roman" panose="02020603050405020304" pitchFamily="18" charset="0"/>
              </a:rPr>
              <a:t>agreed </a:t>
            </a:r>
            <a:r>
              <a:rPr lang="en-US" sz="1800" dirty="0" smtClean="0">
                <a:latin typeface="Times New Roman" panose="02020603050405020304" pitchFamily="18" charset="0"/>
                <a:cs typeface="Times New Roman" panose="02020603050405020304" pitchFamily="18" charset="0"/>
              </a:rPr>
              <a:t>to by the seller </a:t>
            </a:r>
            <a:r>
              <a:rPr lang="en-US" sz="1800" dirty="0">
                <a:latin typeface="Times New Roman" panose="02020603050405020304" pitchFamily="18" charset="0"/>
                <a:cs typeface="Times New Roman" panose="02020603050405020304" pitchFamily="18" charset="0"/>
              </a:rPr>
              <a:t>and buyer</a:t>
            </a:r>
          </a:p>
          <a:p>
            <a:pPr lvl="2">
              <a:buFont typeface="Calibri" panose="020F0502020204030204" pitchFamily="34" charset="0"/>
              <a:buChar char="-"/>
            </a:pPr>
            <a:r>
              <a:rPr lang="en-US" sz="1800" dirty="0">
                <a:latin typeface="Times New Roman" panose="02020603050405020304" pitchFamily="18" charset="0"/>
                <a:cs typeface="Times New Roman" panose="02020603050405020304" pitchFamily="18" charset="0"/>
              </a:rPr>
              <a:t>Contract energy price applies for each MWh before </a:t>
            </a:r>
            <a:r>
              <a:rPr lang="en-US" sz="1800" dirty="0" smtClean="0">
                <a:latin typeface="Times New Roman" panose="02020603050405020304" pitchFamily="18" charset="0"/>
                <a:cs typeface="Times New Roman" panose="02020603050405020304" pitchFamily="18" charset="0"/>
              </a:rPr>
              <a:t>the target is met</a:t>
            </a:r>
            <a:endParaRPr lang="en-US" dirty="0">
              <a:latin typeface="Times New Roman" panose="02020603050405020304" pitchFamily="18" charset="0"/>
              <a:cs typeface="Times New Roman" panose="02020603050405020304" pitchFamily="18" charset="0"/>
            </a:endParaRPr>
          </a:p>
          <a:p>
            <a:pPr lvl="1"/>
            <a:r>
              <a:rPr lang="en-US" sz="2000" dirty="0">
                <a:latin typeface="Times New Roman" panose="02020603050405020304" pitchFamily="18" charset="0"/>
                <a:cs typeface="Times New Roman" panose="02020603050405020304" pitchFamily="18" charset="0"/>
              </a:rPr>
              <a:t>Over-delivery </a:t>
            </a:r>
            <a:r>
              <a:rPr lang="en-US" sz="2000" dirty="0" smtClean="0">
                <a:latin typeface="Times New Roman" panose="02020603050405020304" pitchFamily="18" charset="0"/>
                <a:cs typeface="Times New Roman" panose="02020603050405020304" pitchFamily="18" charset="0"/>
              </a:rPr>
              <a:t>energy price</a:t>
            </a:r>
            <a:endParaRPr lang="en-US" sz="2000" dirty="0">
              <a:latin typeface="Times New Roman" panose="02020603050405020304" pitchFamily="18" charset="0"/>
              <a:cs typeface="Times New Roman" panose="02020603050405020304" pitchFamily="18" charset="0"/>
            </a:endParaRPr>
          </a:p>
          <a:p>
            <a:pPr lvl="2">
              <a:buFont typeface="Calibri" panose="020F0502020204030204" pitchFamily="34" charset="0"/>
              <a:buChar char="-"/>
            </a:pPr>
            <a:r>
              <a:rPr lang="en-US" sz="1800" dirty="0">
                <a:latin typeface="Times New Roman" panose="02020603050405020304" pitchFamily="18" charset="0"/>
                <a:cs typeface="Times New Roman" panose="02020603050405020304" pitchFamily="18" charset="0"/>
              </a:rPr>
              <a:t>Over-delivery energy price applies for each MWh exceeding the target</a:t>
            </a:r>
          </a:p>
          <a:p>
            <a:pPr lvl="2">
              <a:buFont typeface="Calibri" panose="020F0502020204030204" pitchFamily="34" charset="0"/>
              <a:buChar char="-"/>
            </a:pPr>
            <a:r>
              <a:rPr lang="en-US" sz="1800" dirty="0">
                <a:latin typeface="Times New Roman" panose="02020603050405020304" pitchFamily="18" charset="0"/>
                <a:cs typeface="Times New Roman" panose="02020603050405020304" pitchFamily="18" charset="0"/>
              </a:rPr>
              <a:t>Over-delivery energy price lower than the contract energy price</a:t>
            </a:r>
          </a:p>
          <a:p>
            <a:pPr lvl="1"/>
            <a:r>
              <a:rPr lang="en-US" sz="2000" dirty="0">
                <a:latin typeface="Times New Roman" panose="02020603050405020304" pitchFamily="18" charset="0"/>
                <a:cs typeface="Times New Roman" panose="02020603050405020304" pitchFamily="18" charset="0"/>
              </a:rPr>
              <a:t>Under-delivery </a:t>
            </a:r>
            <a:r>
              <a:rPr lang="en-US" sz="2000" dirty="0" smtClean="0">
                <a:latin typeface="Times New Roman" panose="02020603050405020304" pitchFamily="18" charset="0"/>
                <a:cs typeface="Times New Roman" panose="02020603050405020304" pitchFamily="18" charset="0"/>
              </a:rPr>
              <a:t>penalty</a:t>
            </a:r>
            <a:endParaRPr lang="en-US" sz="2000" dirty="0">
              <a:latin typeface="Times New Roman" panose="02020603050405020304" pitchFamily="18" charset="0"/>
              <a:cs typeface="Times New Roman" panose="02020603050405020304" pitchFamily="18" charset="0"/>
            </a:endParaRPr>
          </a:p>
          <a:p>
            <a:pPr lvl="2">
              <a:buFont typeface="Calibri" panose="020F0502020204030204" pitchFamily="34" charset="0"/>
              <a:buChar char="-"/>
            </a:pPr>
            <a:r>
              <a:rPr lang="en-US" sz="1800" dirty="0">
                <a:latin typeface="Times New Roman" panose="02020603050405020304" pitchFamily="18" charset="0"/>
                <a:cs typeface="Times New Roman" panose="02020603050405020304" pitchFamily="18" charset="0"/>
              </a:rPr>
              <a:t>Buyer buys energy from other sources (e.g</a:t>
            </a:r>
            <a:r>
              <a:rPr lang="en-US" sz="1800" dirty="0" smtClean="0">
                <a:latin typeface="Times New Roman" panose="02020603050405020304" pitchFamily="18" charset="0"/>
                <a:cs typeface="Times New Roman" panose="02020603050405020304" pitchFamily="18" charset="0"/>
              </a:rPr>
              <a:t>., </a:t>
            </a:r>
            <a:r>
              <a:rPr lang="en-US" sz="1800" dirty="0">
                <a:latin typeface="Times New Roman" panose="02020603050405020304" pitchFamily="18" charset="0"/>
                <a:cs typeface="Times New Roman" panose="02020603050405020304" pitchFamily="18" charset="0"/>
              </a:rPr>
              <a:t>burning </a:t>
            </a:r>
            <a:r>
              <a:rPr lang="en-US" sz="1800" dirty="0" smtClean="0">
                <a:latin typeface="Times New Roman" panose="02020603050405020304" pitchFamily="18" charset="0"/>
                <a:cs typeface="Times New Roman" panose="02020603050405020304" pitchFamily="18" charset="0"/>
              </a:rPr>
              <a:t>coal/oil) </a:t>
            </a:r>
            <a:r>
              <a:rPr lang="en-US" sz="1800" dirty="0">
                <a:latin typeface="Times New Roman" panose="02020603050405020304" pitchFamily="18" charset="0"/>
                <a:cs typeface="Times New Roman" panose="02020603050405020304" pitchFamily="18" charset="0"/>
              </a:rPr>
              <a:t>with replacement energy price for each MWh under-delivered </a:t>
            </a:r>
          </a:p>
          <a:p>
            <a:pPr lvl="2">
              <a:buFont typeface="Calibri" panose="020F0502020204030204" pitchFamily="34" charset="0"/>
              <a:buChar char="-"/>
            </a:pPr>
            <a:r>
              <a:rPr lang="en-US" sz="1800" dirty="0">
                <a:latin typeface="Times New Roman" panose="02020603050405020304" pitchFamily="18" charset="0"/>
                <a:cs typeface="Times New Roman" panose="02020603050405020304" pitchFamily="18" charset="0"/>
              </a:rPr>
              <a:t>Seller compensates buyer for each MWh under-delivered with </a:t>
            </a:r>
            <a:r>
              <a:rPr lang="en-US" sz="1800" dirty="0" smtClean="0">
                <a:latin typeface="Times New Roman" panose="02020603050405020304" pitchFamily="18" charset="0"/>
                <a:cs typeface="Times New Roman" panose="02020603050405020304" pitchFamily="18" charset="0"/>
              </a:rPr>
              <a:t>a compensation energy price (equals to the difference </a:t>
            </a:r>
            <a:r>
              <a:rPr lang="en-US" sz="1800" dirty="0">
                <a:latin typeface="Times New Roman" panose="02020603050405020304" pitchFamily="18" charset="0"/>
                <a:cs typeface="Times New Roman" panose="02020603050405020304" pitchFamily="18" charset="0"/>
              </a:rPr>
              <a:t>between </a:t>
            </a:r>
            <a:r>
              <a:rPr lang="en-US" sz="1800" dirty="0" smtClean="0">
                <a:latin typeface="Times New Roman" panose="02020603050405020304" pitchFamily="18" charset="0"/>
                <a:cs typeface="Times New Roman" panose="02020603050405020304" pitchFamily="18" charset="0"/>
              </a:rPr>
              <a:t>the replacement </a:t>
            </a:r>
            <a:r>
              <a:rPr lang="en-US" sz="1800" dirty="0">
                <a:latin typeface="Times New Roman" panose="02020603050405020304" pitchFamily="18" charset="0"/>
                <a:cs typeface="Times New Roman" panose="02020603050405020304" pitchFamily="18" charset="0"/>
              </a:rPr>
              <a:t>energy price and </a:t>
            </a:r>
            <a:r>
              <a:rPr lang="en-US" sz="1800" dirty="0" smtClean="0">
                <a:latin typeface="Times New Roman" panose="02020603050405020304" pitchFamily="18" charset="0"/>
                <a:cs typeface="Times New Roman" panose="02020603050405020304" pitchFamily="18" charset="0"/>
              </a:rPr>
              <a:t>the contract energy price)</a:t>
            </a:r>
            <a:endParaRPr lang="en-US"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993904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4051837" cy="1143000"/>
          </a:xfrm>
        </p:spPr>
        <p:txBody>
          <a:bodyPr>
            <a:normAutofit/>
          </a:bodyPr>
          <a:lstStyle/>
          <a:p>
            <a:r>
              <a:rPr lang="en-US" sz="3200" b="1" dirty="0" smtClean="0">
                <a:latin typeface="Times New Roman" panose="02020603050405020304" pitchFamily="18" charset="0"/>
                <a:cs typeface="Times New Roman" panose="02020603050405020304" pitchFamily="18" charset="0"/>
              </a:rPr>
              <a:t>PPA Example</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34009" y="1981200"/>
            <a:ext cx="8229600" cy="3048000"/>
          </a:xfrm>
        </p:spPr>
        <p:txBody>
          <a:bodyPr/>
          <a:lstStyle/>
          <a:p>
            <a:pPr marL="228600" indent="-228600"/>
            <a:r>
              <a:rPr lang="en-US" altLang="en-US" sz="2000" dirty="0" smtClean="0">
                <a:latin typeface="Times New Roman" panose="02020603050405020304" pitchFamily="18" charset="0"/>
                <a:cs typeface="Times New Roman" panose="02020603050405020304" pitchFamily="18" charset="0"/>
              </a:rPr>
              <a:t>Purchaser</a:t>
            </a:r>
            <a:r>
              <a:rPr lang="en-US" altLang="en-US" sz="2000" dirty="0">
                <a:latin typeface="Times New Roman" panose="02020603050405020304" pitchFamily="18" charset="0"/>
                <a:cs typeface="Times New Roman" panose="02020603050405020304" pitchFamily="18" charset="0"/>
              </a:rPr>
              <a:t>: City of Anaheim, </a:t>
            </a:r>
            <a:r>
              <a:rPr lang="en-US" altLang="en-US" sz="2000" dirty="0" smtClean="0">
                <a:latin typeface="Times New Roman" panose="02020603050405020304" pitchFamily="18" charset="0"/>
                <a:cs typeface="Times New Roman" panose="02020603050405020304" pitchFamily="18" charset="0"/>
              </a:rPr>
              <a:t>CA</a:t>
            </a:r>
          </a:p>
          <a:p>
            <a:pPr marL="228600" indent="-228600"/>
            <a:r>
              <a:rPr lang="en-US" altLang="en-US" sz="2000" dirty="0">
                <a:latin typeface="Times New Roman" panose="02020603050405020304" pitchFamily="18" charset="0"/>
                <a:cs typeface="Times New Roman" panose="02020603050405020304" pitchFamily="18" charset="0"/>
              </a:rPr>
              <a:t>20-year agreement signed in </a:t>
            </a:r>
            <a:r>
              <a:rPr lang="en-US" altLang="en-US" sz="2000" dirty="0" smtClean="0">
                <a:latin typeface="Times New Roman" panose="02020603050405020304" pitchFamily="18" charset="0"/>
                <a:cs typeface="Times New Roman" panose="02020603050405020304" pitchFamily="18" charset="0"/>
              </a:rPr>
              <a:t>2003</a:t>
            </a:r>
            <a:endParaRPr lang="en-US" altLang="en-US" sz="2000" dirty="0">
              <a:latin typeface="Times New Roman" panose="02020603050405020304" pitchFamily="18" charset="0"/>
              <a:cs typeface="Times New Roman" panose="02020603050405020304" pitchFamily="18" charset="0"/>
            </a:endParaRPr>
          </a:p>
          <a:p>
            <a:pPr marL="228600" indent="-228600"/>
            <a:r>
              <a:rPr lang="en-US" altLang="en-US" sz="2000" dirty="0">
                <a:latin typeface="Times New Roman" panose="02020603050405020304" pitchFamily="18" charset="0"/>
                <a:cs typeface="Times New Roman" panose="02020603050405020304" pitchFamily="18" charset="0"/>
              </a:rPr>
              <a:t>Contract </a:t>
            </a:r>
            <a:r>
              <a:rPr lang="en-US" altLang="en-US" sz="2000" dirty="0" smtClean="0">
                <a:latin typeface="Times New Roman" panose="02020603050405020304" pitchFamily="18" charset="0"/>
                <a:cs typeface="Times New Roman" panose="02020603050405020304" pitchFamily="18" charset="0"/>
              </a:rPr>
              <a:t>energy price: </a:t>
            </a:r>
            <a:r>
              <a:rPr lang="en-US" altLang="en-US" sz="2000" dirty="0">
                <a:latin typeface="Times New Roman" panose="02020603050405020304" pitchFamily="18" charset="0"/>
                <a:cs typeface="Times New Roman" panose="02020603050405020304" pitchFamily="18" charset="0"/>
              </a:rPr>
              <a:t>$53.50/MWh of delivered energy</a:t>
            </a:r>
          </a:p>
          <a:p>
            <a:pPr marL="228600" indent="-228600"/>
            <a:r>
              <a:rPr lang="en-US" altLang="en-US" sz="2000" dirty="0">
                <a:latin typeface="Times New Roman" panose="02020603050405020304" pitchFamily="18" charset="0"/>
                <a:cs typeface="Times New Roman" panose="02020603050405020304" pitchFamily="18" charset="0"/>
              </a:rPr>
              <a:t>C</a:t>
            </a:r>
            <a:r>
              <a:rPr lang="en-US" altLang="en-US" sz="2000" dirty="0" smtClean="0">
                <a:latin typeface="Times New Roman" panose="02020603050405020304" pitchFamily="18" charset="0"/>
                <a:cs typeface="Times New Roman" panose="02020603050405020304" pitchFamily="18" charset="0"/>
              </a:rPr>
              <a:t>onstant energy delivery requirement in each hour</a:t>
            </a:r>
            <a:endParaRPr lang="en-US" altLang="en-US" sz="2000" dirty="0">
              <a:latin typeface="Times New Roman" panose="02020603050405020304" pitchFamily="18" charset="0"/>
              <a:cs typeface="Times New Roman" panose="02020603050405020304" pitchFamily="18" charset="0"/>
            </a:endParaRPr>
          </a:p>
          <a:p>
            <a:pPr marL="228600" indent="-228600"/>
            <a:r>
              <a:rPr lang="en-US" altLang="zh-CN" sz="2000" dirty="0" smtClean="0">
                <a:latin typeface="Times New Roman" panose="02020603050405020304" pitchFamily="18" charset="0"/>
                <a:cs typeface="Times New Roman" panose="02020603050405020304" pitchFamily="18" charset="0"/>
              </a:rPr>
              <a:t>From the contract:  </a:t>
            </a:r>
            <a:r>
              <a:rPr lang="en-US" altLang="zh-CN" sz="2000" b="1" dirty="0" smtClean="0">
                <a:latin typeface="Times New Roman" panose="02020603050405020304" pitchFamily="18" charset="0"/>
                <a:cs typeface="Times New Roman" panose="02020603050405020304" pitchFamily="18" charset="0"/>
              </a:rPr>
              <a:t>3.1.2 </a:t>
            </a:r>
            <a:r>
              <a:rPr lang="en-US" altLang="zh-CN" sz="2000" b="1" u="sng" dirty="0">
                <a:latin typeface="Times New Roman" panose="02020603050405020304" pitchFamily="18" charset="0"/>
                <a:cs typeface="Times New Roman" panose="02020603050405020304" pitchFamily="18" charset="0"/>
              </a:rPr>
              <a:t>Sources of Electric Energy and Environmental Attributes</a:t>
            </a:r>
          </a:p>
          <a:p>
            <a:pPr marL="685800" lvl="1" indent="-228600">
              <a:buFont typeface="Calibri" panose="020F0502020204030204" pitchFamily="34" charset="0"/>
              <a:buChar char="-"/>
            </a:pPr>
            <a:r>
              <a:rPr lang="en-US" sz="1800" dirty="0">
                <a:latin typeface="Times New Roman" panose="02020603050405020304" pitchFamily="18" charset="0"/>
                <a:cs typeface="Times New Roman" panose="02020603050405020304" pitchFamily="18" charset="0"/>
              </a:rPr>
              <a:t>“Seller may obtain electric energy for delivery at the Delivery Point from market purchases or from any other source or sources or combination thereof as determined by Seller in its sole discretion”</a:t>
            </a:r>
          </a:p>
          <a:p>
            <a:endParaRPr lang="en-US" dirty="0">
              <a:latin typeface="Times New Roman" panose="02020603050405020304" pitchFamily="18" charset="0"/>
              <a:cs typeface="Times New Roman" panose="02020603050405020304" pitchFamily="18" charset="0"/>
            </a:endParaRPr>
          </a:p>
        </p:txBody>
      </p:sp>
      <p:sp>
        <p:nvSpPr>
          <p:cNvPr id="5" name="TextBox 4"/>
          <p:cNvSpPr txBox="1"/>
          <p:nvPr/>
        </p:nvSpPr>
        <p:spPr>
          <a:xfrm>
            <a:off x="2055616" y="5311914"/>
            <a:ext cx="5276149" cy="707886"/>
          </a:xfrm>
          <a:prstGeom prst="rect">
            <a:avLst/>
          </a:prstGeom>
          <a:solidFill>
            <a:srgbClr val="FFC000"/>
          </a:solidFill>
        </p:spPr>
        <p:txBody>
          <a:bodyPr wrap="square" rtlCol="0">
            <a:spAutoFit/>
          </a:bodyPr>
          <a:lstStyle/>
          <a:p>
            <a:r>
              <a:rPr lang="en-US" sz="2000" dirty="0" smtClean="0">
                <a:latin typeface="Times New Roman" panose="02020603050405020304" pitchFamily="18" charset="0"/>
                <a:cs typeface="Times New Roman" panose="02020603050405020304" pitchFamily="18" charset="0"/>
              </a:rPr>
              <a:t>Nothing in the contract says “only when the wind blows” or “only if the turbines are running”</a:t>
            </a:r>
            <a:endParaRPr lang="en-US" sz="2000" dirty="0">
              <a:latin typeface="Times New Roman" panose="02020603050405020304" pitchFamily="18" charset="0"/>
              <a:cs typeface="Times New Roman" panose="02020603050405020304" pitchFamily="18" charset="0"/>
            </a:endParaRPr>
          </a:p>
        </p:txBody>
      </p:sp>
      <p:pic>
        <p:nvPicPr>
          <p:cNvPr id="2050" name="Picture 2" descr="Renewabl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1600" y="497996"/>
            <a:ext cx="3521765" cy="2090581"/>
          </a:xfrm>
          <a:prstGeom prst="rect">
            <a:avLst/>
          </a:prstGeom>
          <a:noFill/>
          <a:extLst>
            <a:ext uri="{909E8E84-426E-40DD-AFC4-6F175D3DCCD1}">
              <a14:hiddenFill xmlns:a14="http://schemas.microsoft.com/office/drawing/2010/main">
                <a:solidFill>
                  <a:srgbClr val="FFFFFF"/>
                </a:solidFill>
              </a14:hiddenFill>
            </a:ext>
          </a:extLst>
        </p:spPr>
      </p:pic>
      <p:sp>
        <p:nvSpPr>
          <p:cNvPr id="7" name="Content Placeholder 2"/>
          <p:cNvSpPr txBox="1">
            <a:spLocks/>
          </p:cNvSpPr>
          <p:nvPr/>
        </p:nvSpPr>
        <p:spPr>
          <a:xfrm>
            <a:off x="434009" y="1295400"/>
            <a:ext cx="5105400" cy="59476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28600" indent="-228600"/>
            <a:r>
              <a:rPr lang="en-US" altLang="en-US" sz="2000" dirty="0" smtClean="0">
                <a:latin typeface="Times New Roman" panose="02020603050405020304" pitchFamily="18" charset="0"/>
                <a:cs typeface="Times New Roman" panose="02020603050405020304" pitchFamily="18" charset="0"/>
              </a:rPr>
              <a:t>Seller:  PPM Energy, Inc. (now </a:t>
            </a:r>
            <a:r>
              <a:rPr lang="en-US" altLang="en-US" sz="2000" dirty="0" err="1" smtClean="0">
                <a:latin typeface="Times New Roman" panose="02020603050405020304" pitchFamily="18" charset="0"/>
                <a:cs typeface="Times New Roman" panose="02020603050405020304" pitchFamily="18" charset="0"/>
              </a:rPr>
              <a:t>Iberdrola</a:t>
            </a:r>
            <a:r>
              <a:rPr lang="en-US" altLang="en-US" sz="2000" dirty="0" smtClean="0">
                <a:latin typeface="Times New Roman" panose="02020603050405020304" pitchFamily="18" charset="0"/>
                <a:cs typeface="Times New Roman" panose="02020603050405020304" pitchFamily="18" charset="0"/>
              </a:rPr>
              <a:t> Renewables)</a:t>
            </a:r>
          </a:p>
        </p:txBody>
      </p:sp>
    </p:spTree>
    <p:extLst>
      <p:ext uri="{BB962C8B-B14F-4D97-AF65-F5344CB8AC3E}">
        <p14:creationId xmlns:p14="http://schemas.microsoft.com/office/powerpoint/2010/main" val="2846335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76200"/>
            <a:ext cx="7886700" cy="1325563"/>
          </a:xfrm>
        </p:spPr>
        <p:txBody>
          <a:bodyPr>
            <a:normAutofit/>
          </a:bodyPr>
          <a:lstStyle/>
          <a:p>
            <a:r>
              <a:rPr lang="en-US" sz="3200" b="1" dirty="0" smtClean="0">
                <a:latin typeface="Times New Roman" panose="02020603050405020304" pitchFamily="18" charset="0"/>
                <a:cs typeface="Times New Roman" panose="02020603050405020304" pitchFamily="18" charset="0"/>
              </a:rPr>
              <a:t>Wind Farm Example</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533400" y="990600"/>
            <a:ext cx="8305800" cy="4351338"/>
          </a:xfrm>
        </p:spPr>
        <p:txBody>
          <a:bodyPr>
            <a:noAutofit/>
          </a:bodyPr>
          <a:lstStyle/>
          <a:p>
            <a:pPr marL="228600" indent="-228600"/>
            <a:r>
              <a:rPr lang="en-US" sz="2000" dirty="0" smtClean="0">
                <a:latin typeface="Times New Roman" panose="02020603050405020304" pitchFamily="18" charset="0"/>
                <a:cs typeface="Times New Roman" panose="02020603050405020304" pitchFamily="18" charset="0"/>
              </a:rPr>
              <a:t>Assume a 5-turbine-farm managed via a PPA, Turbines 1 &amp; 2 indicate RULs on Day 0, Turbines 3, 4 &amp; 5 operate normally</a:t>
            </a:r>
          </a:p>
          <a:p>
            <a:pPr marL="228600" indent="-228600"/>
            <a:r>
              <a:rPr lang="en-US" sz="2000" dirty="0" smtClean="0">
                <a:latin typeface="Times New Roman" panose="02020603050405020304" pitchFamily="18" charset="0"/>
                <a:cs typeface="Times New Roman" panose="02020603050405020304" pitchFamily="18" charset="0"/>
              </a:rPr>
              <a:t>Predictive </a:t>
            </a:r>
            <a:r>
              <a:rPr lang="en-US" sz="2000" dirty="0">
                <a:latin typeface="Times New Roman" panose="02020603050405020304" pitchFamily="18" charset="0"/>
                <a:cs typeface="Times New Roman" panose="02020603050405020304" pitchFamily="18" charset="0"/>
              </a:rPr>
              <a:t>maintenance value paths of all turbines with RULs need to be combined together </a:t>
            </a:r>
            <a:endParaRPr lang="en-US" sz="2000" dirty="0" smtClean="0">
              <a:latin typeface="Times New Roman" panose="02020603050405020304" pitchFamily="18" charset="0"/>
              <a:cs typeface="Times New Roman" panose="02020603050405020304" pitchFamily="18" charset="0"/>
            </a:endParaRPr>
          </a:p>
          <a:p>
            <a:pPr marL="685800" lvl="2">
              <a:spcBef>
                <a:spcPts val="1000"/>
              </a:spcBef>
              <a:buFont typeface="Times New Roman" panose="02020603050405020304" pitchFamily="18" charset="0"/>
              <a:buChar char="-"/>
            </a:pPr>
            <a:r>
              <a:rPr lang="en-US" sz="1800" dirty="0" smtClean="0">
                <a:latin typeface="Times New Roman" panose="02020603050405020304" pitchFamily="18" charset="0"/>
                <a:cs typeface="Times New Roman" panose="02020603050405020304" pitchFamily="18" charset="0"/>
              </a:rPr>
              <a:t>Because maintenance </a:t>
            </a:r>
            <a:r>
              <a:rPr lang="en-US" sz="1800" dirty="0">
                <a:latin typeface="Times New Roman" panose="02020603050405020304" pitchFamily="18" charset="0"/>
                <a:cs typeface="Times New Roman" panose="02020603050405020304" pitchFamily="18" charset="0"/>
              </a:rPr>
              <a:t>will be performed on multiple turbines on each </a:t>
            </a:r>
            <a:r>
              <a:rPr lang="en-US" sz="1800" dirty="0" smtClean="0">
                <a:latin typeface="Times New Roman" panose="02020603050405020304" pitchFamily="18" charset="0"/>
                <a:cs typeface="Times New Roman" panose="02020603050405020304" pitchFamily="18" charset="0"/>
              </a:rPr>
              <a:t>visit</a:t>
            </a:r>
            <a:endParaRPr lang="en-US" sz="1800" dirty="0">
              <a:latin typeface="Times New Roman" panose="02020603050405020304" pitchFamily="18" charset="0"/>
              <a:cs typeface="Times New Roman" panose="02020603050405020304" pitchFamily="18" charset="0"/>
            </a:endParaRPr>
          </a:p>
          <a:p>
            <a:pPr marL="228600" lvl="1" indent="-228600">
              <a:spcBef>
                <a:spcPts val="1000"/>
              </a:spcBef>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The PPA will influence the combined predictive maintenance value paths </a:t>
            </a:r>
          </a:p>
          <a:p>
            <a:pPr marL="685800" lvl="1" indent="-228600">
              <a:buFont typeface="Times New Roman" panose="02020603050405020304" pitchFamily="18" charset="0"/>
              <a:buChar char="-"/>
            </a:pPr>
            <a:r>
              <a:rPr lang="en-US" sz="1800" dirty="0" smtClean="0">
                <a:latin typeface="Times New Roman" panose="02020603050405020304" pitchFamily="18" charset="0"/>
                <a:cs typeface="Times New Roman" panose="02020603050405020304" pitchFamily="18" charset="0"/>
              </a:rPr>
              <a:t>Revenue Lost due to predictive maintenance is influenced by: </a:t>
            </a:r>
          </a:p>
          <a:p>
            <a:pPr lvl="2">
              <a:spcBef>
                <a:spcPts val="0"/>
              </a:spcBef>
            </a:pPr>
            <a:r>
              <a:rPr lang="en-US" sz="1600" dirty="0" smtClean="0">
                <a:latin typeface="Times New Roman" panose="02020603050405020304" pitchFamily="18" charset="0"/>
                <a:cs typeface="Times New Roman" panose="02020603050405020304" pitchFamily="18" charset="0"/>
              </a:rPr>
              <a:t>Contract energy price</a:t>
            </a:r>
          </a:p>
          <a:p>
            <a:pPr lvl="2">
              <a:spcBef>
                <a:spcPts val="0"/>
              </a:spcBef>
            </a:pPr>
            <a:r>
              <a:rPr lang="en-US" sz="1600" dirty="0" smtClean="0">
                <a:latin typeface="Times New Roman" panose="02020603050405020304" pitchFamily="18" charset="0"/>
                <a:cs typeface="Times New Roman" panose="02020603050405020304" pitchFamily="18" charset="0"/>
              </a:rPr>
              <a:t>Over-delivery energy price</a:t>
            </a:r>
          </a:p>
          <a:p>
            <a:pPr lvl="2">
              <a:spcBef>
                <a:spcPts val="0"/>
              </a:spcBef>
            </a:pPr>
            <a:r>
              <a:rPr lang="en-US" sz="1600" dirty="0">
                <a:latin typeface="Times New Roman" panose="02020603050405020304" pitchFamily="18" charset="0"/>
                <a:cs typeface="Times New Roman" panose="02020603050405020304" pitchFamily="18" charset="0"/>
              </a:rPr>
              <a:t>W</a:t>
            </a:r>
            <a:r>
              <a:rPr lang="en-US" sz="1600" dirty="0" smtClean="0">
                <a:latin typeface="Times New Roman" panose="02020603050405020304" pitchFamily="18" charset="0"/>
                <a:cs typeface="Times New Roman" panose="02020603050405020304" pitchFamily="18" charset="0"/>
              </a:rPr>
              <a:t>ind farm annual </a:t>
            </a:r>
            <a:r>
              <a:rPr lang="en-US" sz="1600" dirty="0">
                <a:latin typeface="Times New Roman" panose="02020603050405020304" pitchFamily="18" charset="0"/>
                <a:cs typeface="Times New Roman" panose="02020603050405020304" pitchFamily="18" charset="0"/>
              </a:rPr>
              <a:t>energy delivery </a:t>
            </a:r>
            <a:r>
              <a:rPr lang="en-US" sz="1600" dirty="0" smtClean="0">
                <a:latin typeface="Times New Roman" panose="02020603050405020304" pitchFamily="18" charset="0"/>
                <a:cs typeface="Times New Roman" panose="02020603050405020304" pitchFamily="18" charset="0"/>
              </a:rPr>
              <a:t>target</a:t>
            </a:r>
          </a:p>
          <a:p>
            <a:pPr lvl="2">
              <a:spcBef>
                <a:spcPts val="0"/>
              </a:spcBef>
            </a:pPr>
            <a:r>
              <a:rPr lang="en-US" sz="1600" dirty="0" smtClean="0">
                <a:latin typeface="Times New Roman" panose="02020603050405020304" pitchFamily="18" charset="0"/>
                <a:cs typeface="Times New Roman" panose="02020603050405020304" pitchFamily="18" charset="0"/>
              </a:rPr>
              <a:t>Wind farm cumulative energy delivery from the beginning of the year to Day 0</a:t>
            </a:r>
          </a:p>
          <a:p>
            <a:pPr marL="685800" lvl="1" indent="-228600">
              <a:buFont typeface="Times New Roman" panose="02020603050405020304" pitchFamily="18" charset="0"/>
              <a:buChar char="-"/>
            </a:pPr>
            <a:r>
              <a:rPr lang="en-US" sz="1800" dirty="0" smtClean="0">
                <a:latin typeface="Times New Roman" panose="02020603050405020304" pitchFamily="18" charset="0"/>
                <a:cs typeface="Times New Roman" panose="02020603050405020304" pitchFamily="18" charset="0"/>
              </a:rPr>
              <a:t>Cost Avoidance </a:t>
            </a:r>
            <a:r>
              <a:rPr lang="en-US" sz="1800" dirty="0">
                <a:latin typeface="Times New Roman" panose="02020603050405020304" pitchFamily="18" charset="0"/>
                <a:cs typeface="Times New Roman" panose="02020603050405020304" pitchFamily="18" charset="0"/>
              </a:rPr>
              <a:t>due to predictive maintenance </a:t>
            </a:r>
            <a:r>
              <a:rPr lang="en-US" sz="1800" dirty="0" smtClean="0">
                <a:latin typeface="Times New Roman" panose="02020603050405020304" pitchFamily="18" charset="0"/>
                <a:cs typeface="Times New Roman" panose="02020603050405020304" pitchFamily="18" charset="0"/>
              </a:rPr>
              <a:t>is influenced by:</a:t>
            </a:r>
          </a:p>
          <a:p>
            <a:pPr lvl="2">
              <a:spcBef>
                <a:spcPts val="0"/>
              </a:spcBef>
            </a:pPr>
            <a:r>
              <a:rPr lang="en-US" sz="1600" dirty="0">
                <a:latin typeface="Times New Roman" panose="02020603050405020304" pitchFamily="18" charset="0"/>
                <a:cs typeface="Times New Roman" panose="02020603050405020304" pitchFamily="18" charset="0"/>
              </a:rPr>
              <a:t>C</a:t>
            </a:r>
            <a:r>
              <a:rPr lang="en-US" sz="1600" dirty="0" smtClean="0">
                <a:latin typeface="Times New Roman" panose="02020603050405020304" pitchFamily="18" charset="0"/>
                <a:cs typeface="Times New Roman" panose="02020603050405020304" pitchFamily="18" charset="0"/>
              </a:rPr>
              <a:t>ontract </a:t>
            </a:r>
            <a:r>
              <a:rPr lang="en-US" sz="1600" dirty="0">
                <a:latin typeface="Times New Roman" panose="02020603050405020304" pitchFamily="18" charset="0"/>
                <a:cs typeface="Times New Roman" panose="02020603050405020304" pitchFamily="18" charset="0"/>
              </a:rPr>
              <a:t>energy </a:t>
            </a:r>
            <a:r>
              <a:rPr lang="en-US" sz="1600" dirty="0" smtClean="0">
                <a:latin typeface="Times New Roman" panose="02020603050405020304" pitchFamily="18" charset="0"/>
                <a:cs typeface="Times New Roman" panose="02020603050405020304" pitchFamily="18" charset="0"/>
              </a:rPr>
              <a:t>price</a:t>
            </a:r>
          </a:p>
          <a:p>
            <a:pPr lvl="2">
              <a:spcBef>
                <a:spcPts val="0"/>
              </a:spcBef>
            </a:pPr>
            <a:r>
              <a:rPr lang="en-US" sz="1600" dirty="0" smtClean="0">
                <a:latin typeface="Times New Roman" panose="02020603050405020304" pitchFamily="18" charset="0"/>
                <a:cs typeface="Times New Roman" panose="02020603050405020304" pitchFamily="18" charset="0"/>
              </a:rPr>
              <a:t>Over-delivery </a:t>
            </a:r>
            <a:r>
              <a:rPr lang="en-US" sz="1600" dirty="0">
                <a:latin typeface="Times New Roman" panose="02020603050405020304" pitchFamily="18" charset="0"/>
                <a:cs typeface="Times New Roman" panose="02020603050405020304" pitchFamily="18" charset="0"/>
              </a:rPr>
              <a:t>energy </a:t>
            </a:r>
            <a:r>
              <a:rPr lang="en-US" sz="1600" dirty="0" smtClean="0">
                <a:latin typeface="Times New Roman" panose="02020603050405020304" pitchFamily="18" charset="0"/>
                <a:cs typeface="Times New Roman" panose="02020603050405020304" pitchFamily="18" charset="0"/>
              </a:rPr>
              <a:t>price</a:t>
            </a:r>
            <a:endParaRPr lang="en-US" sz="1600" dirty="0">
              <a:latin typeface="Times New Roman" panose="02020603050405020304" pitchFamily="18" charset="0"/>
              <a:cs typeface="Times New Roman" panose="02020603050405020304" pitchFamily="18" charset="0"/>
            </a:endParaRPr>
          </a:p>
          <a:p>
            <a:pPr lvl="2">
              <a:spcBef>
                <a:spcPts val="0"/>
              </a:spcBef>
            </a:pPr>
            <a:r>
              <a:rPr lang="en-US" sz="1600" dirty="0" smtClean="0">
                <a:latin typeface="Times New Roman" panose="02020603050405020304" pitchFamily="18" charset="0"/>
                <a:cs typeface="Times New Roman" panose="02020603050405020304" pitchFamily="18" charset="0"/>
              </a:rPr>
              <a:t>Compensation energy price</a:t>
            </a:r>
          </a:p>
          <a:p>
            <a:pPr lvl="2">
              <a:spcBef>
                <a:spcPts val="0"/>
              </a:spcBef>
            </a:pPr>
            <a:r>
              <a:rPr lang="en-US" sz="1600" dirty="0" smtClean="0">
                <a:latin typeface="Times New Roman" panose="02020603050405020304" pitchFamily="18" charset="0"/>
                <a:cs typeface="Times New Roman" panose="02020603050405020304" pitchFamily="18" charset="0"/>
              </a:rPr>
              <a:t>Wind </a:t>
            </a:r>
            <a:r>
              <a:rPr lang="en-US" sz="1600" dirty="0">
                <a:latin typeface="Times New Roman" panose="02020603050405020304" pitchFamily="18" charset="0"/>
                <a:cs typeface="Times New Roman" panose="02020603050405020304" pitchFamily="18" charset="0"/>
              </a:rPr>
              <a:t>farm annual energy delivery </a:t>
            </a:r>
            <a:r>
              <a:rPr lang="en-US" sz="1600" dirty="0" smtClean="0">
                <a:latin typeface="Times New Roman" panose="02020603050405020304" pitchFamily="18" charset="0"/>
                <a:cs typeface="Times New Roman" panose="02020603050405020304" pitchFamily="18" charset="0"/>
              </a:rPr>
              <a:t>target</a:t>
            </a:r>
          </a:p>
          <a:p>
            <a:pPr lvl="2">
              <a:spcBef>
                <a:spcPts val="0"/>
              </a:spcBef>
            </a:pPr>
            <a:r>
              <a:rPr lang="en-US" sz="1600" dirty="0">
                <a:latin typeface="Times New Roman" panose="02020603050405020304" pitchFamily="18" charset="0"/>
                <a:cs typeface="Times New Roman" panose="02020603050405020304" pitchFamily="18" charset="0"/>
              </a:rPr>
              <a:t>Wind farm cumulative energy delivery from the beginning of the year to Day 0</a:t>
            </a:r>
          </a:p>
          <a:p>
            <a:endParaRPr lang="en-US" sz="2000" dirty="0" smtClean="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870302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475595" cy="1325563"/>
          </a:xfrm>
        </p:spPr>
        <p:txBody>
          <a:bodyPr>
            <a:normAutofit/>
          </a:bodyPr>
          <a:lstStyle/>
          <a:p>
            <a:pPr>
              <a:lnSpc>
                <a:spcPct val="90000"/>
              </a:lnSpc>
            </a:pPr>
            <a:r>
              <a:rPr lang="en-US" sz="3200" b="1" dirty="0">
                <a:latin typeface="Times New Roman" panose="02020603050405020304" pitchFamily="18" charset="0"/>
                <a:cs typeface="Times New Roman" panose="02020603050405020304" pitchFamily="18" charset="0"/>
              </a:rPr>
              <a:t>Predictive Maintenance Value Simulation for </a:t>
            </a:r>
            <a:r>
              <a:rPr lang="en-US" sz="3200" b="1" dirty="0" smtClean="0">
                <a:latin typeface="Times New Roman" panose="02020603050405020304" pitchFamily="18" charset="0"/>
                <a:cs typeface="Times New Roman" panose="02020603050405020304" pitchFamily="18" charset="0"/>
              </a:rPr>
              <a:t>a Wind Farm</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57200" y="1600201"/>
            <a:ext cx="8229600" cy="969874"/>
          </a:xfrm>
        </p:spPr>
        <p:txBody>
          <a:bodyPr/>
          <a:lstStyle/>
          <a:p>
            <a:pPr marL="228600" indent="-228600"/>
            <a:r>
              <a:rPr lang="en-US" sz="2400" dirty="0">
                <a:latin typeface="Times New Roman" panose="02020603050405020304" pitchFamily="18" charset="0"/>
                <a:cs typeface="Times New Roman" panose="02020603050405020304" pitchFamily="18" charset="0"/>
              </a:rPr>
              <a:t>C</a:t>
            </a:r>
            <a:r>
              <a:rPr lang="en-US" sz="2400" dirty="0" smtClean="0">
                <a:latin typeface="Times New Roman" panose="02020603050405020304" pitchFamily="18" charset="0"/>
                <a:cs typeface="Times New Roman" panose="02020603050405020304" pitchFamily="18" charset="0"/>
              </a:rPr>
              <a:t>onsidering </a:t>
            </a:r>
            <a:r>
              <a:rPr lang="en-US" sz="2400" dirty="0">
                <a:latin typeface="Times New Roman" panose="02020603050405020304" pitchFamily="18" charset="0"/>
                <a:cs typeface="Times New Roman" panose="02020603050405020304" pitchFamily="18" charset="0"/>
              </a:rPr>
              <a:t>the uncertainties in RUL predictions and future wind speeds: </a:t>
            </a:r>
          </a:p>
          <a:p>
            <a:endParaRPr lang="en-US" dirty="0">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4343" t="2984" r="9264" b="1513"/>
          <a:stretch/>
        </p:blipFill>
        <p:spPr>
          <a:xfrm>
            <a:off x="99005" y="2953899"/>
            <a:ext cx="2743200" cy="2274323"/>
          </a:xfrm>
          <a:prstGeom prst="rect">
            <a:avLst/>
          </a:prstGeom>
        </p:spPr>
      </p:pic>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4343" t="3211" r="9264" b="1513"/>
          <a:stretch/>
        </p:blipFill>
        <p:spPr>
          <a:xfrm>
            <a:off x="3229449" y="2959289"/>
            <a:ext cx="2743200" cy="2268934"/>
          </a:xfrm>
          <a:prstGeom prst="rect">
            <a:avLst/>
          </a:prstGeom>
        </p:spPr>
      </p:pic>
      <p:pic>
        <p:nvPicPr>
          <p:cNvPr id="9" name="Picture 8"/>
          <p:cNvPicPr>
            <a:picLocks noChangeAspect="1"/>
          </p:cNvPicPr>
          <p:nvPr/>
        </p:nvPicPr>
        <p:blipFill rotWithShape="1">
          <a:blip r:embed="rId4">
            <a:extLst>
              <a:ext uri="{28A0092B-C50C-407E-A947-70E740481C1C}">
                <a14:useLocalDpi xmlns:a14="http://schemas.microsoft.com/office/drawing/2010/main" val="0"/>
              </a:ext>
            </a:extLst>
          </a:blip>
          <a:srcRect l="4513" t="2984" r="9263" b="1513"/>
          <a:stretch/>
        </p:blipFill>
        <p:spPr>
          <a:xfrm>
            <a:off x="6358151" y="2949422"/>
            <a:ext cx="2743200" cy="2278800"/>
          </a:xfrm>
          <a:prstGeom prst="rect">
            <a:avLst/>
          </a:prstGeom>
        </p:spPr>
      </p:pic>
      <p:sp>
        <p:nvSpPr>
          <p:cNvPr id="10" name="Rectangle 9"/>
          <p:cNvSpPr/>
          <p:nvPr/>
        </p:nvSpPr>
        <p:spPr>
          <a:xfrm>
            <a:off x="686480" y="5228222"/>
            <a:ext cx="1568250" cy="307777"/>
          </a:xfrm>
          <a:prstGeom prst="rect">
            <a:avLst/>
          </a:prstGeom>
        </p:spPr>
        <p:txBody>
          <a:bodyPr wrap="none">
            <a:spAutoFit/>
          </a:bodyPr>
          <a:lstStyle/>
          <a:p>
            <a:r>
              <a:rPr lang="en-US" sz="1400" dirty="0" smtClean="0"/>
              <a:t>Revenue lost paths</a:t>
            </a:r>
            <a:endParaRPr lang="en-US" sz="1400" dirty="0"/>
          </a:p>
        </p:txBody>
      </p:sp>
      <p:sp>
        <p:nvSpPr>
          <p:cNvPr id="11" name="Rectangle 10"/>
          <p:cNvSpPr/>
          <p:nvPr/>
        </p:nvSpPr>
        <p:spPr>
          <a:xfrm>
            <a:off x="3929888" y="5228223"/>
            <a:ext cx="1731308" cy="307777"/>
          </a:xfrm>
          <a:prstGeom prst="rect">
            <a:avLst/>
          </a:prstGeom>
        </p:spPr>
        <p:txBody>
          <a:bodyPr wrap="none">
            <a:spAutoFit/>
          </a:bodyPr>
          <a:lstStyle/>
          <a:p>
            <a:r>
              <a:rPr lang="en-US" sz="1400" dirty="0" smtClean="0"/>
              <a:t>Cost avoidance paths</a:t>
            </a:r>
            <a:endParaRPr lang="en-US" sz="1400" dirty="0"/>
          </a:p>
        </p:txBody>
      </p:sp>
      <p:sp>
        <p:nvSpPr>
          <p:cNvPr id="12" name="Rectangle 11"/>
          <p:cNvSpPr/>
          <p:nvPr/>
        </p:nvSpPr>
        <p:spPr>
          <a:xfrm>
            <a:off x="6471115" y="5223744"/>
            <a:ext cx="2782365" cy="307777"/>
          </a:xfrm>
          <a:prstGeom prst="rect">
            <a:avLst/>
          </a:prstGeom>
        </p:spPr>
        <p:txBody>
          <a:bodyPr wrap="none">
            <a:spAutoFit/>
          </a:bodyPr>
          <a:lstStyle/>
          <a:p>
            <a:r>
              <a:rPr lang="en-US" sz="1400" dirty="0" smtClean="0"/>
              <a:t>Predictive maintenance value paths</a:t>
            </a:r>
            <a:endParaRPr lang="en-US" sz="1400" dirty="0"/>
          </a:p>
        </p:txBody>
      </p:sp>
      <p:sp>
        <p:nvSpPr>
          <p:cNvPr id="13" name="Plus 12"/>
          <p:cNvSpPr/>
          <p:nvPr/>
        </p:nvSpPr>
        <p:spPr>
          <a:xfrm>
            <a:off x="2843947" y="3898309"/>
            <a:ext cx="385502" cy="385502"/>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Equal 13"/>
          <p:cNvSpPr/>
          <p:nvPr/>
        </p:nvSpPr>
        <p:spPr>
          <a:xfrm>
            <a:off x="5956212" y="3898309"/>
            <a:ext cx="385502" cy="385502"/>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77822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animBg="1"/>
      <p:bldP spid="1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953000" y="5867400"/>
            <a:ext cx="4495800" cy="1676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763906" y="1821180"/>
            <a:ext cx="7600949" cy="2041497"/>
          </a:xfrm>
          <a:prstGeom prst="rect">
            <a:avLst/>
          </a:prstGeom>
          <a:no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Content Placeholder 3"/>
          <p:cNvSpPr txBox="1">
            <a:spLocks/>
          </p:cNvSpPr>
          <p:nvPr/>
        </p:nvSpPr>
        <p:spPr>
          <a:xfrm>
            <a:off x="425730" y="1017142"/>
            <a:ext cx="8337269" cy="84049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dirty="0">
                <a:latin typeface="Times New Roman" panose="02020603050405020304" pitchFamily="18" charset="0"/>
                <a:cs typeface="Times New Roman" panose="02020603050405020304" pitchFamily="18" charset="0"/>
              </a:rPr>
              <a:t>Optimum maintenance plan for the turbines </a:t>
            </a:r>
            <a:r>
              <a:rPr lang="en-US" sz="2000" dirty="0" smtClean="0">
                <a:latin typeface="Times New Roman" panose="02020603050405020304" pitchFamily="18" charset="0"/>
                <a:cs typeface="Times New Roman" panose="02020603050405020304" pitchFamily="18" charset="0"/>
              </a:rPr>
              <a:t>with RULs in </a:t>
            </a:r>
            <a:r>
              <a:rPr lang="en-US" sz="2000" dirty="0">
                <a:latin typeface="Times New Roman" panose="02020603050405020304" pitchFamily="18" charset="0"/>
                <a:cs typeface="Times New Roman" panose="02020603050405020304" pitchFamily="18" charset="0"/>
              </a:rPr>
              <a:t>a farm subject to a PPA </a:t>
            </a:r>
            <a:r>
              <a:rPr lang="en-US" sz="2000" dirty="0" smtClean="0">
                <a:latin typeface="Times New Roman" panose="02020603050405020304" pitchFamily="18" charset="0"/>
                <a:cs typeface="Times New Roman" panose="02020603050405020304" pitchFamily="18" charset="0"/>
              </a:rPr>
              <a:t>may not be the </a:t>
            </a:r>
            <a:r>
              <a:rPr lang="en-US" sz="2000" dirty="0">
                <a:latin typeface="Times New Roman" panose="02020603050405020304" pitchFamily="18" charset="0"/>
                <a:cs typeface="Times New Roman" panose="02020603050405020304" pitchFamily="18" charset="0"/>
              </a:rPr>
              <a:t>same as individual turbines managed in isolation </a:t>
            </a:r>
            <a:endParaRPr lang="en-US" sz="2000" dirty="0" smtClean="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l="3324" t="2984" r="9264" b="1513"/>
          <a:stretch/>
        </p:blipFill>
        <p:spPr>
          <a:xfrm>
            <a:off x="5351174" y="1675413"/>
            <a:ext cx="2743200" cy="2247826"/>
          </a:xfrm>
          <a:prstGeom prst="rect">
            <a:avLst/>
          </a:prstGeom>
        </p:spPr>
      </p:pic>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l="3494" t="2984" r="9264" b="1513"/>
          <a:stretch/>
        </p:blipFill>
        <p:spPr>
          <a:xfrm>
            <a:off x="5334000" y="4220994"/>
            <a:ext cx="2743200" cy="2252199"/>
          </a:xfrm>
          <a:prstGeom prst="rect">
            <a:avLst/>
          </a:prstGeom>
        </p:spPr>
      </p:pic>
      <p:pic>
        <p:nvPicPr>
          <p:cNvPr id="17" name="Picture 16"/>
          <p:cNvPicPr>
            <a:picLocks noChangeAspect="1"/>
          </p:cNvPicPr>
          <p:nvPr/>
        </p:nvPicPr>
        <p:blipFill rotWithShape="1">
          <a:blip r:embed="rId4">
            <a:extLst>
              <a:ext uri="{28A0092B-C50C-407E-A947-70E740481C1C}">
                <a14:useLocalDpi xmlns:a14="http://schemas.microsoft.com/office/drawing/2010/main" val="0"/>
              </a:ext>
            </a:extLst>
          </a:blip>
          <a:srcRect l="3324" t="2984" r="9264" b="1513"/>
          <a:stretch/>
        </p:blipFill>
        <p:spPr>
          <a:xfrm>
            <a:off x="832878" y="2302985"/>
            <a:ext cx="3657600" cy="2997101"/>
          </a:xfrm>
          <a:prstGeom prst="rect">
            <a:avLst/>
          </a:prstGeom>
        </p:spPr>
      </p:pic>
      <p:cxnSp>
        <p:nvCxnSpPr>
          <p:cNvPr id="18" name="Straight Connector 17"/>
          <p:cNvCxnSpPr/>
          <p:nvPr/>
        </p:nvCxnSpPr>
        <p:spPr>
          <a:xfrm>
            <a:off x="2097662" y="2453292"/>
            <a:ext cx="0" cy="2540805"/>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6301342" y="1758271"/>
            <a:ext cx="0" cy="1955536"/>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5949190" y="4302472"/>
            <a:ext cx="0" cy="1955536"/>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1272516" y="5266311"/>
            <a:ext cx="2778326" cy="430887"/>
          </a:xfrm>
          <a:prstGeom prst="rect">
            <a:avLst/>
          </a:prstGeom>
        </p:spPr>
        <p:txBody>
          <a:bodyPr wrap="none">
            <a:spAutoFit/>
          </a:bodyPr>
          <a:lstStyle/>
          <a:p>
            <a:pPr algn="ctr"/>
            <a:r>
              <a:rPr lang="en-US" sz="1100" dirty="0"/>
              <a:t>Predictive </a:t>
            </a:r>
            <a:r>
              <a:rPr lang="en-US" sz="1100" dirty="0" smtClean="0"/>
              <a:t>maintenance </a:t>
            </a:r>
            <a:r>
              <a:rPr lang="en-US" sz="1100" dirty="0"/>
              <a:t>possible every </a:t>
            </a:r>
            <a:r>
              <a:rPr lang="en-US" sz="1100" dirty="0" smtClean="0"/>
              <a:t>2 days</a:t>
            </a:r>
            <a:endParaRPr lang="en-US" sz="1100" dirty="0"/>
          </a:p>
          <a:p>
            <a:pPr algn="ctr"/>
            <a:r>
              <a:rPr lang="en-US" sz="1100" dirty="0"/>
              <a:t>Optimum maintenance date: Day </a:t>
            </a:r>
            <a:r>
              <a:rPr lang="en-US" sz="1100" dirty="0" smtClean="0"/>
              <a:t>4</a:t>
            </a:r>
            <a:endParaRPr lang="en-US" sz="1100" dirty="0"/>
          </a:p>
        </p:txBody>
      </p:sp>
      <p:sp>
        <p:nvSpPr>
          <p:cNvPr id="23" name="Rectangle 22"/>
          <p:cNvSpPr/>
          <p:nvPr/>
        </p:nvSpPr>
        <p:spPr>
          <a:xfrm>
            <a:off x="2262946" y="2453292"/>
            <a:ext cx="2331871" cy="1077218"/>
          </a:xfrm>
          <a:prstGeom prst="rect">
            <a:avLst/>
          </a:prstGeom>
        </p:spPr>
        <p:txBody>
          <a:bodyPr wrap="square">
            <a:spAutoFit/>
          </a:bodyPr>
          <a:lstStyle/>
          <a:p>
            <a:r>
              <a:rPr lang="en-US" sz="1600" dirty="0" smtClean="0"/>
              <a:t>5-turbine-farm, Turbines 1 &amp; 2 have RULs, the other 3 turbines work normally</a:t>
            </a:r>
            <a:endParaRPr lang="en-US" sz="1600" dirty="0"/>
          </a:p>
        </p:txBody>
      </p:sp>
      <p:sp>
        <p:nvSpPr>
          <p:cNvPr id="24" name="Rectangle 23"/>
          <p:cNvSpPr/>
          <p:nvPr/>
        </p:nvSpPr>
        <p:spPr>
          <a:xfrm>
            <a:off x="6375440" y="1772463"/>
            <a:ext cx="1846231" cy="584775"/>
          </a:xfrm>
          <a:prstGeom prst="rect">
            <a:avLst/>
          </a:prstGeom>
        </p:spPr>
        <p:txBody>
          <a:bodyPr wrap="square">
            <a:spAutoFit/>
          </a:bodyPr>
          <a:lstStyle/>
          <a:p>
            <a:r>
              <a:rPr lang="en-US" sz="1600" dirty="0" smtClean="0"/>
              <a:t>Turbine 1 managed in isolation</a:t>
            </a:r>
            <a:endParaRPr lang="en-US" sz="1600" dirty="0"/>
          </a:p>
        </p:txBody>
      </p:sp>
      <p:sp>
        <p:nvSpPr>
          <p:cNvPr id="27" name="Rectangle 26"/>
          <p:cNvSpPr/>
          <p:nvPr/>
        </p:nvSpPr>
        <p:spPr>
          <a:xfrm>
            <a:off x="6358265" y="4327582"/>
            <a:ext cx="1846231" cy="584775"/>
          </a:xfrm>
          <a:prstGeom prst="rect">
            <a:avLst/>
          </a:prstGeom>
        </p:spPr>
        <p:txBody>
          <a:bodyPr wrap="square">
            <a:spAutoFit/>
          </a:bodyPr>
          <a:lstStyle/>
          <a:p>
            <a:r>
              <a:rPr lang="en-US" sz="1600" dirty="0" smtClean="0"/>
              <a:t>Turbine 2 managed in isolation</a:t>
            </a:r>
            <a:endParaRPr lang="en-US" sz="1600" dirty="0"/>
          </a:p>
        </p:txBody>
      </p:sp>
      <p:sp>
        <p:nvSpPr>
          <p:cNvPr id="29" name="Rectangle 28"/>
          <p:cNvSpPr/>
          <p:nvPr/>
        </p:nvSpPr>
        <p:spPr>
          <a:xfrm>
            <a:off x="5452376" y="3924113"/>
            <a:ext cx="2778326" cy="430887"/>
          </a:xfrm>
          <a:prstGeom prst="rect">
            <a:avLst/>
          </a:prstGeom>
        </p:spPr>
        <p:txBody>
          <a:bodyPr wrap="none">
            <a:spAutoFit/>
          </a:bodyPr>
          <a:lstStyle/>
          <a:p>
            <a:pPr algn="ctr"/>
            <a:r>
              <a:rPr lang="en-US" sz="1100" dirty="0"/>
              <a:t>Predictive </a:t>
            </a:r>
            <a:r>
              <a:rPr lang="en-US" sz="1100" dirty="0" smtClean="0"/>
              <a:t>maintenance </a:t>
            </a:r>
            <a:r>
              <a:rPr lang="en-US" sz="1100" dirty="0"/>
              <a:t>possible every </a:t>
            </a:r>
            <a:r>
              <a:rPr lang="en-US" sz="1100" dirty="0" smtClean="0"/>
              <a:t>2 days</a:t>
            </a:r>
            <a:endParaRPr lang="en-US" sz="1100" dirty="0"/>
          </a:p>
          <a:p>
            <a:pPr algn="ctr"/>
            <a:r>
              <a:rPr lang="en-US" sz="1100" dirty="0"/>
              <a:t>Optimum maintenance date: Day </a:t>
            </a:r>
            <a:r>
              <a:rPr lang="en-US" sz="1100" dirty="0" smtClean="0"/>
              <a:t>4</a:t>
            </a:r>
            <a:endParaRPr lang="en-US" sz="1100" dirty="0"/>
          </a:p>
        </p:txBody>
      </p:sp>
      <p:sp>
        <p:nvSpPr>
          <p:cNvPr id="30" name="Rectangle 29"/>
          <p:cNvSpPr/>
          <p:nvPr/>
        </p:nvSpPr>
        <p:spPr>
          <a:xfrm>
            <a:off x="5449887" y="6427113"/>
            <a:ext cx="2778326" cy="430887"/>
          </a:xfrm>
          <a:prstGeom prst="rect">
            <a:avLst/>
          </a:prstGeom>
        </p:spPr>
        <p:txBody>
          <a:bodyPr wrap="none">
            <a:spAutoFit/>
          </a:bodyPr>
          <a:lstStyle/>
          <a:p>
            <a:pPr algn="ctr"/>
            <a:r>
              <a:rPr lang="en-US" sz="1100" dirty="0"/>
              <a:t>Predictive </a:t>
            </a:r>
            <a:r>
              <a:rPr lang="en-US" sz="1100" dirty="0" smtClean="0"/>
              <a:t>maintenance </a:t>
            </a:r>
            <a:r>
              <a:rPr lang="en-US" sz="1100" dirty="0"/>
              <a:t>possible every </a:t>
            </a:r>
            <a:r>
              <a:rPr lang="en-US" sz="1100" dirty="0" smtClean="0"/>
              <a:t>2 days</a:t>
            </a:r>
            <a:endParaRPr lang="en-US" sz="1100" dirty="0"/>
          </a:p>
          <a:p>
            <a:pPr algn="ctr"/>
            <a:r>
              <a:rPr lang="en-US" sz="1100" dirty="0"/>
              <a:t>Optimum maintenance date: Day </a:t>
            </a:r>
            <a:r>
              <a:rPr lang="en-US" sz="1100" dirty="0" smtClean="0"/>
              <a:t>2</a:t>
            </a:r>
            <a:endParaRPr lang="en-US" sz="1100" dirty="0"/>
          </a:p>
        </p:txBody>
      </p:sp>
      <p:sp>
        <p:nvSpPr>
          <p:cNvPr id="21" name="Title 1"/>
          <p:cNvSpPr>
            <a:spLocks noGrp="1"/>
          </p:cNvSpPr>
          <p:nvPr>
            <p:ph type="title"/>
          </p:nvPr>
        </p:nvSpPr>
        <p:spPr>
          <a:xfrm>
            <a:off x="304800" y="-106363"/>
            <a:ext cx="8475595" cy="1325563"/>
          </a:xfrm>
        </p:spPr>
        <p:txBody>
          <a:bodyPr>
            <a:normAutofit/>
          </a:bodyPr>
          <a:lstStyle/>
          <a:p>
            <a:pPr>
              <a:lnSpc>
                <a:spcPct val="90000"/>
              </a:lnSpc>
            </a:pPr>
            <a:r>
              <a:rPr lang="en-US" sz="3200" b="1" dirty="0">
                <a:latin typeface="Times New Roman" panose="02020603050405020304" pitchFamily="18" charset="0"/>
                <a:cs typeface="Times New Roman" panose="02020603050405020304" pitchFamily="18" charset="0"/>
              </a:rPr>
              <a:t>Predictive Maintenance Value Simulation for </a:t>
            </a:r>
            <a:r>
              <a:rPr lang="en-US" sz="3200" b="1" dirty="0" smtClean="0">
                <a:latin typeface="Times New Roman" panose="02020603050405020304" pitchFamily="18" charset="0"/>
                <a:cs typeface="Times New Roman" panose="02020603050405020304" pitchFamily="18" charset="0"/>
              </a:rPr>
              <a:t>a Wind Farm (continued)</a:t>
            </a:r>
            <a:endParaRPr lang="en-US" sz="3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64353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2" grpId="0"/>
      <p:bldP spid="23" grpId="0"/>
      <p:bldP spid="24" grpId="0"/>
      <p:bldP spid="27" grpId="0"/>
      <p:bldP spid="29" grpId="0"/>
      <p:bldP spid="3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199" y="1600201"/>
            <a:ext cx="8457405" cy="1066800"/>
          </a:xfrm>
        </p:spPr>
        <p:txBody>
          <a:bodyPr>
            <a:normAutofit/>
          </a:bodyPr>
          <a:lstStyle/>
          <a:p>
            <a:pPr marL="228600" indent="-228600"/>
            <a:r>
              <a:rPr lang="en-US" sz="2400" dirty="0">
                <a:latin typeface="Times New Roman" panose="02020603050405020304" pitchFamily="18" charset="0"/>
                <a:cs typeface="Times New Roman" panose="02020603050405020304" pitchFamily="18" charset="0"/>
              </a:rPr>
              <a:t>When </a:t>
            </a:r>
            <a:r>
              <a:rPr lang="en-US" sz="2400" dirty="0" smtClean="0">
                <a:latin typeface="Times New Roman" panose="02020603050405020304" pitchFamily="18" charset="0"/>
                <a:cs typeface="Times New Roman" panose="02020603050405020304" pitchFamily="18" charset="0"/>
              </a:rPr>
              <a:t>the number </a:t>
            </a:r>
            <a:r>
              <a:rPr lang="en-US" sz="2400" dirty="0">
                <a:latin typeface="Times New Roman" panose="02020603050405020304" pitchFamily="18" charset="0"/>
                <a:cs typeface="Times New Roman" panose="02020603050405020304" pitchFamily="18" charset="0"/>
              </a:rPr>
              <a:t>of turbines down changes, optimum predictive maintenance date may also </a:t>
            </a:r>
            <a:r>
              <a:rPr lang="en-US" sz="2400" dirty="0" smtClean="0">
                <a:latin typeface="Times New Roman" panose="02020603050405020304" pitchFamily="18" charset="0"/>
                <a:cs typeface="Times New Roman" panose="02020603050405020304" pitchFamily="18" charset="0"/>
              </a:rPr>
              <a:t>change:</a:t>
            </a:r>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p:txBody>
      </p:sp>
      <p:pic>
        <p:nvPicPr>
          <p:cNvPr id="13" name="Picture 12"/>
          <p:cNvPicPr>
            <a:picLocks noChangeAspect="1"/>
          </p:cNvPicPr>
          <p:nvPr/>
        </p:nvPicPr>
        <p:blipFill rotWithShape="1">
          <a:blip r:embed="rId2">
            <a:extLst>
              <a:ext uri="{28A0092B-C50C-407E-A947-70E740481C1C}">
                <a14:useLocalDpi xmlns:a14="http://schemas.microsoft.com/office/drawing/2010/main" val="0"/>
              </a:ext>
            </a:extLst>
          </a:blip>
          <a:srcRect l="3324" t="2984" r="9264" b="1513"/>
          <a:stretch/>
        </p:blipFill>
        <p:spPr>
          <a:xfrm>
            <a:off x="6196058" y="2953700"/>
            <a:ext cx="2743200" cy="2247826"/>
          </a:xfrm>
          <a:prstGeom prst="rect">
            <a:avLst/>
          </a:prstGeom>
        </p:spPr>
      </p:pic>
      <p:pic>
        <p:nvPicPr>
          <p:cNvPr id="12" name="Picture 11"/>
          <p:cNvPicPr>
            <a:picLocks noChangeAspect="1"/>
          </p:cNvPicPr>
          <p:nvPr/>
        </p:nvPicPr>
        <p:blipFill rotWithShape="1">
          <a:blip r:embed="rId3">
            <a:extLst>
              <a:ext uri="{28A0092B-C50C-407E-A947-70E740481C1C}">
                <a14:useLocalDpi xmlns:a14="http://schemas.microsoft.com/office/drawing/2010/main" val="0"/>
              </a:ext>
            </a:extLst>
          </a:blip>
          <a:srcRect l="3324" t="2758" r="9264" b="1740"/>
          <a:stretch/>
        </p:blipFill>
        <p:spPr>
          <a:xfrm>
            <a:off x="3222121" y="2953700"/>
            <a:ext cx="2743200" cy="2247826"/>
          </a:xfrm>
          <a:prstGeom prst="rect">
            <a:avLst/>
          </a:prstGeom>
        </p:spPr>
      </p:pic>
      <p:sp>
        <p:nvSpPr>
          <p:cNvPr id="7" name="Rectangle 6"/>
          <p:cNvSpPr/>
          <p:nvPr/>
        </p:nvSpPr>
        <p:spPr>
          <a:xfrm>
            <a:off x="3303375" y="5213796"/>
            <a:ext cx="2778326" cy="430887"/>
          </a:xfrm>
          <a:prstGeom prst="rect">
            <a:avLst/>
          </a:prstGeom>
        </p:spPr>
        <p:txBody>
          <a:bodyPr wrap="none">
            <a:spAutoFit/>
          </a:bodyPr>
          <a:lstStyle/>
          <a:p>
            <a:pPr algn="ctr"/>
            <a:r>
              <a:rPr lang="en-US" sz="1100" dirty="0"/>
              <a:t>Predictive </a:t>
            </a:r>
            <a:r>
              <a:rPr lang="en-US" sz="1100" dirty="0" smtClean="0"/>
              <a:t>maintenance </a:t>
            </a:r>
            <a:r>
              <a:rPr lang="en-US" sz="1100" dirty="0"/>
              <a:t>possible every </a:t>
            </a:r>
            <a:r>
              <a:rPr lang="en-US" sz="1100" dirty="0" smtClean="0"/>
              <a:t>2 days</a:t>
            </a:r>
            <a:endParaRPr lang="en-US" sz="1100" dirty="0"/>
          </a:p>
          <a:p>
            <a:pPr algn="ctr"/>
            <a:r>
              <a:rPr lang="en-US" sz="1100" dirty="0"/>
              <a:t>Optimum maintenance date: Day </a:t>
            </a:r>
            <a:r>
              <a:rPr lang="en-US" sz="1100" dirty="0" smtClean="0"/>
              <a:t>4</a:t>
            </a:r>
            <a:endParaRPr lang="en-US" sz="1100" dirty="0"/>
          </a:p>
        </p:txBody>
      </p:sp>
      <p:pic>
        <p:nvPicPr>
          <p:cNvPr id="11" name="Picture 10"/>
          <p:cNvPicPr>
            <a:picLocks noChangeAspect="1"/>
          </p:cNvPicPr>
          <p:nvPr/>
        </p:nvPicPr>
        <p:blipFill rotWithShape="1">
          <a:blip r:embed="rId4">
            <a:extLst>
              <a:ext uri="{28A0092B-C50C-407E-A947-70E740481C1C}">
                <a14:useLocalDpi xmlns:a14="http://schemas.microsoft.com/office/drawing/2010/main" val="0"/>
              </a:ext>
            </a:extLst>
          </a:blip>
          <a:srcRect l="3324" t="2984" r="9264" b="1513"/>
          <a:stretch/>
        </p:blipFill>
        <p:spPr>
          <a:xfrm>
            <a:off x="248184" y="2953700"/>
            <a:ext cx="2743200" cy="2247826"/>
          </a:xfrm>
          <a:prstGeom prst="rect">
            <a:avLst/>
          </a:prstGeom>
        </p:spPr>
      </p:pic>
      <p:sp>
        <p:nvSpPr>
          <p:cNvPr id="14" name="Rectangle 13"/>
          <p:cNvSpPr/>
          <p:nvPr/>
        </p:nvSpPr>
        <p:spPr>
          <a:xfrm>
            <a:off x="298077" y="5212212"/>
            <a:ext cx="2778326" cy="430887"/>
          </a:xfrm>
          <a:prstGeom prst="rect">
            <a:avLst/>
          </a:prstGeom>
        </p:spPr>
        <p:txBody>
          <a:bodyPr wrap="none">
            <a:spAutoFit/>
          </a:bodyPr>
          <a:lstStyle/>
          <a:p>
            <a:pPr algn="ctr"/>
            <a:r>
              <a:rPr lang="en-US" sz="1100" dirty="0"/>
              <a:t>Predictive </a:t>
            </a:r>
            <a:r>
              <a:rPr lang="en-US" sz="1100" dirty="0" smtClean="0"/>
              <a:t>maintenance </a:t>
            </a:r>
            <a:r>
              <a:rPr lang="en-US" sz="1100" dirty="0"/>
              <a:t>possible every </a:t>
            </a:r>
            <a:r>
              <a:rPr lang="en-US" sz="1100" dirty="0" smtClean="0"/>
              <a:t>2 days</a:t>
            </a:r>
            <a:endParaRPr lang="en-US" sz="1100" dirty="0"/>
          </a:p>
          <a:p>
            <a:pPr algn="ctr"/>
            <a:r>
              <a:rPr lang="en-US" sz="1100" dirty="0"/>
              <a:t>Optimum maintenance date: Day </a:t>
            </a:r>
            <a:r>
              <a:rPr lang="en-US" sz="1100" dirty="0" smtClean="0"/>
              <a:t>4</a:t>
            </a:r>
            <a:endParaRPr lang="en-US" sz="1100" dirty="0"/>
          </a:p>
        </p:txBody>
      </p:sp>
      <p:sp>
        <p:nvSpPr>
          <p:cNvPr id="17" name="Rectangle 16"/>
          <p:cNvSpPr/>
          <p:nvPr/>
        </p:nvSpPr>
        <p:spPr>
          <a:xfrm>
            <a:off x="6308673" y="5212213"/>
            <a:ext cx="2778326" cy="430887"/>
          </a:xfrm>
          <a:prstGeom prst="rect">
            <a:avLst/>
          </a:prstGeom>
        </p:spPr>
        <p:txBody>
          <a:bodyPr wrap="none">
            <a:spAutoFit/>
          </a:bodyPr>
          <a:lstStyle/>
          <a:p>
            <a:pPr algn="ctr"/>
            <a:r>
              <a:rPr lang="en-US" sz="1100" dirty="0"/>
              <a:t>Predictive </a:t>
            </a:r>
            <a:r>
              <a:rPr lang="en-US" sz="1100" dirty="0" smtClean="0"/>
              <a:t>maintenance </a:t>
            </a:r>
            <a:r>
              <a:rPr lang="en-US" sz="1100" dirty="0"/>
              <a:t>possible every </a:t>
            </a:r>
            <a:r>
              <a:rPr lang="en-US" sz="1100" dirty="0" smtClean="0"/>
              <a:t>2 days</a:t>
            </a:r>
            <a:endParaRPr lang="en-US" sz="1100" dirty="0"/>
          </a:p>
          <a:p>
            <a:pPr algn="ctr"/>
            <a:r>
              <a:rPr lang="en-US" sz="1100" dirty="0"/>
              <a:t>Optimum maintenance date: Day </a:t>
            </a:r>
            <a:r>
              <a:rPr lang="en-US" sz="1100" dirty="0" smtClean="0"/>
              <a:t>2</a:t>
            </a:r>
            <a:endParaRPr lang="en-US" sz="1100" dirty="0"/>
          </a:p>
        </p:txBody>
      </p:sp>
      <p:cxnSp>
        <p:nvCxnSpPr>
          <p:cNvPr id="9" name="Straight Connector 8"/>
          <p:cNvCxnSpPr/>
          <p:nvPr/>
        </p:nvCxnSpPr>
        <p:spPr>
          <a:xfrm>
            <a:off x="1194064" y="3045183"/>
            <a:ext cx="0" cy="1955536"/>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4180199" y="3045183"/>
            <a:ext cx="0" cy="1955536"/>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6816267" y="3045527"/>
            <a:ext cx="0" cy="1955536"/>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1567189" y="3054236"/>
            <a:ext cx="1566703" cy="1077218"/>
          </a:xfrm>
          <a:prstGeom prst="rect">
            <a:avLst/>
          </a:prstGeom>
        </p:spPr>
        <p:txBody>
          <a:bodyPr wrap="square">
            <a:spAutoFit/>
          </a:bodyPr>
          <a:lstStyle/>
          <a:p>
            <a:r>
              <a:rPr lang="en-US" sz="1600" dirty="0" smtClean="0"/>
              <a:t>5-turbine-farm, Turbines 1 &amp; 2 have RULs, 0 turbines down</a:t>
            </a:r>
            <a:endParaRPr lang="en-US" sz="1600" dirty="0"/>
          </a:p>
        </p:txBody>
      </p:sp>
      <p:sp>
        <p:nvSpPr>
          <p:cNvPr id="23" name="Rectangle 22"/>
          <p:cNvSpPr/>
          <p:nvPr/>
        </p:nvSpPr>
        <p:spPr>
          <a:xfrm>
            <a:off x="4483692" y="3072341"/>
            <a:ext cx="1464632" cy="338554"/>
          </a:xfrm>
          <a:prstGeom prst="rect">
            <a:avLst/>
          </a:prstGeom>
        </p:spPr>
        <p:txBody>
          <a:bodyPr wrap="none">
            <a:spAutoFit/>
          </a:bodyPr>
          <a:lstStyle/>
          <a:p>
            <a:r>
              <a:rPr lang="en-US" sz="1600" dirty="0" smtClean="0"/>
              <a:t>1 turbine down</a:t>
            </a:r>
            <a:endParaRPr lang="en-US" sz="1600" dirty="0"/>
          </a:p>
        </p:txBody>
      </p:sp>
      <p:sp>
        <p:nvSpPr>
          <p:cNvPr id="24" name="Rectangle 23"/>
          <p:cNvSpPr/>
          <p:nvPr/>
        </p:nvSpPr>
        <p:spPr>
          <a:xfrm>
            <a:off x="7369823" y="3054236"/>
            <a:ext cx="1544782" cy="338554"/>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smtClean="0"/>
              <a:t>2 turbines down</a:t>
            </a:r>
            <a:endParaRPr lang="en-US" sz="1600" dirty="0"/>
          </a:p>
        </p:txBody>
      </p:sp>
      <p:sp>
        <p:nvSpPr>
          <p:cNvPr id="18" name="Title 1"/>
          <p:cNvSpPr>
            <a:spLocks noGrp="1"/>
          </p:cNvSpPr>
          <p:nvPr>
            <p:ph type="title"/>
          </p:nvPr>
        </p:nvSpPr>
        <p:spPr>
          <a:xfrm>
            <a:off x="304800" y="228600"/>
            <a:ext cx="8475595" cy="1325563"/>
          </a:xfrm>
        </p:spPr>
        <p:txBody>
          <a:bodyPr>
            <a:normAutofit/>
          </a:bodyPr>
          <a:lstStyle/>
          <a:p>
            <a:pPr>
              <a:lnSpc>
                <a:spcPct val="90000"/>
              </a:lnSpc>
            </a:pPr>
            <a:r>
              <a:rPr lang="en-US" sz="3200" b="1" dirty="0">
                <a:latin typeface="Times New Roman" panose="02020603050405020304" pitchFamily="18" charset="0"/>
                <a:cs typeface="Times New Roman" panose="02020603050405020304" pitchFamily="18" charset="0"/>
              </a:rPr>
              <a:t>Predictive Maintenance Value Simulation for </a:t>
            </a:r>
            <a:r>
              <a:rPr lang="en-US" sz="3200" b="1" dirty="0" smtClean="0">
                <a:latin typeface="Times New Roman" panose="02020603050405020304" pitchFamily="18" charset="0"/>
                <a:cs typeface="Times New Roman" panose="02020603050405020304" pitchFamily="18" charset="0"/>
              </a:rPr>
              <a:t>a Wind Farm (continued)</a:t>
            </a:r>
            <a:endParaRPr lang="en-US" sz="3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31152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4" grpId="0"/>
      <p:bldP spid="17" grpId="0"/>
      <p:bldP spid="22" grpId="0"/>
      <p:bldP spid="23" grpId="0"/>
      <p:bldP spid="2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sz="3200" b="1" dirty="0" smtClean="0">
                <a:latin typeface="Times New Roman" panose="02020603050405020304" pitchFamily="18" charset="0"/>
                <a:cs typeface="Times New Roman" panose="02020603050405020304" pitchFamily="18" charset="0"/>
              </a:rPr>
              <a:t>Summary</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28650" y="1219200"/>
            <a:ext cx="7886700" cy="4351338"/>
          </a:xfrm>
        </p:spPr>
        <p:txBody>
          <a:bodyPr>
            <a:normAutofit/>
          </a:bodyPr>
          <a:lstStyle/>
          <a:p>
            <a:pPr marL="228600" lvl="0" indent="-228600"/>
            <a:r>
              <a:rPr lang="en-US" sz="2400" dirty="0" smtClean="0">
                <a:latin typeface="Times New Roman" panose="02020603050405020304" pitchFamily="18" charset="0"/>
                <a:cs typeface="Times New Roman" panose="02020603050405020304" pitchFamily="18" charset="0"/>
              </a:rPr>
              <a:t>The work in this paper enables optimum </a:t>
            </a:r>
            <a:r>
              <a:rPr lang="en-US" sz="2400" dirty="0">
                <a:latin typeface="Times New Roman" panose="02020603050405020304" pitchFamily="18" charset="0"/>
                <a:cs typeface="Times New Roman" panose="02020603050405020304" pitchFamily="18" charset="0"/>
              </a:rPr>
              <a:t>maintenance </a:t>
            </a:r>
            <a:r>
              <a:rPr lang="en-US" sz="2400" dirty="0" smtClean="0">
                <a:latin typeface="Times New Roman" panose="02020603050405020304" pitchFamily="18" charset="0"/>
                <a:cs typeface="Times New Roman" panose="02020603050405020304" pitchFamily="18" charset="0"/>
              </a:rPr>
              <a:t>scheduling </a:t>
            </a:r>
            <a:r>
              <a:rPr lang="en-US" sz="2400" dirty="0">
                <a:latin typeface="Times New Roman" panose="02020603050405020304" pitchFamily="18" charset="0"/>
                <a:cs typeface="Times New Roman" panose="02020603050405020304" pitchFamily="18" charset="0"/>
              </a:rPr>
              <a:t>for wind farms </a:t>
            </a:r>
            <a:r>
              <a:rPr lang="en-US" sz="2400" dirty="0" smtClean="0">
                <a:latin typeface="Times New Roman" panose="02020603050405020304" pitchFamily="18" charset="0"/>
                <a:cs typeface="Times New Roman" panose="02020603050405020304" pitchFamily="18" charset="0"/>
              </a:rPr>
              <a:t>with PHM that </a:t>
            </a:r>
            <a:r>
              <a:rPr lang="en-US" sz="2400" dirty="0">
                <a:latin typeface="Times New Roman" panose="02020603050405020304" pitchFamily="18" charset="0"/>
                <a:cs typeface="Times New Roman" panose="02020603050405020304" pitchFamily="18" charset="0"/>
              </a:rPr>
              <a:t>are subject to a </a:t>
            </a:r>
            <a:r>
              <a:rPr lang="en-US" sz="2400" dirty="0" smtClean="0">
                <a:latin typeface="Times New Roman" panose="02020603050405020304" pitchFamily="18" charset="0"/>
                <a:cs typeface="Times New Roman" panose="02020603050405020304" pitchFamily="18" charset="0"/>
              </a:rPr>
              <a:t>PPAs </a:t>
            </a:r>
            <a:r>
              <a:rPr lang="en-US" sz="2400" dirty="0">
                <a:latin typeface="Times New Roman" panose="02020603050405020304" pitchFamily="18" charset="0"/>
                <a:cs typeface="Times New Roman" panose="02020603050405020304" pitchFamily="18" charset="0"/>
              </a:rPr>
              <a:t>that may include variable </a:t>
            </a:r>
            <a:r>
              <a:rPr lang="en-US" sz="2400" dirty="0" smtClean="0">
                <a:latin typeface="Times New Roman" panose="02020603050405020304" pitchFamily="18" charset="0"/>
                <a:cs typeface="Times New Roman" panose="02020603050405020304" pitchFamily="18" charset="0"/>
              </a:rPr>
              <a:t>prices and penalties </a:t>
            </a:r>
          </a:p>
          <a:p>
            <a:pPr marL="228600" lvl="0" indent="-228600"/>
            <a:r>
              <a:rPr lang="en-US" sz="2400" dirty="0" smtClean="0">
                <a:latin typeface="Times New Roman" panose="02020603050405020304" pitchFamily="18" charset="0"/>
                <a:cs typeface="Times New Roman" panose="02020603050405020304" pitchFamily="18" charset="0"/>
              </a:rPr>
              <a:t>Optimum </a:t>
            </a:r>
            <a:r>
              <a:rPr lang="en-US" sz="2400" dirty="0">
                <a:latin typeface="Times New Roman" panose="02020603050405020304" pitchFamily="18" charset="0"/>
                <a:cs typeface="Times New Roman" panose="02020603050405020304" pitchFamily="18" charset="0"/>
              </a:rPr>
              <a:t>maintenance scheduling = maintenance dates and actions that minimize the life-cycle cost and maximize the revenue generated for the wind </a:t>
            </a:r>
            <a:r>
              <a:rPr lang="en-US" sz="2400" dirty="0" smtClean="0">
                <a:latin typeface="Times New Roman" panose="02020603050405020304" pitchFamily="18" charset="0"/>
                <a:cs typeface="Times New Roman" panose="02020603050405020304" pitchFamily="18" charset="0"/>
              </a:rPr>
              <a:t>farm</a:t>
            </a:r>
          </a:p>
          <a:p>
            <a:pPr marL="228600" indent="-228600"/>
            <a:r>
              <a:rPr lang="en-US" sz="2400" dirty="0">
                <a:latin typeface="Times New Roman" panose="02020603050405020304" pitchFamily="18" charset="0"/>
                <a:cs typeface="Times New Roman" panose="02020603050405020304" pitchFamily="18" charset="0"/>
              </a:rPr>
              <a:t>Uncertainties in wind and the accuracy of the </a:t>
            </a:r>
            <a:r>
              <a:rPr lang="en-US" sz="2400" dirty="0" smtClean="0">
                <a:latin typeface="Times New Roman" panose="02020603050405020304" pitchFamily="18" charset="0"/>
                <a:cs typeface="Times New Roman" panose="02020603050405020304" pitchFamily="18" charset="0"/>
              </a:rPr>
              <a:t>RULs </a:t>
            </a:r>
            <a:r>
              <a:rPr lang="en-US" sz="2400" dirty="0">
                <a:latin typeface="Times New Roman" panose="02020603050405020304" pitchFamily="18" charset="0"/>
                <a:cs typeface="Times New Roman" panose="02020603050405020304" pitchFamily="18" charset="0"/>
              </a:rPr>
              <a:t>forecasted by the PHM approach are </a:t>
            </a:r>
            <a:r>
              <a:rPr lang="en-US" sz="2400" dirty="0" smtClean="0">
                <a:latin typeface="Times New Roman" panose="02020603050405020304" pitchFamily="18" charset="0"/>
                <a:cs typeface="Times New Roman" panose="02020603050405020304" pitchFamily="18" charset="0"/>
              </a:rPr>
              <a:t>included</a:t>
            </a:r>
          </a:p>
          <a:p>
            <a:pPr marL="228600" indent="-228600"/>
            <a:r>
              <a:rPr lang="en-US" sz="2400" dirty="0" smtClean="0">
                <a:latin typeface="Times New Roman" panose="02020603050405020304" pitchFamily="18" charset="0"/>
                <a:cs typeface="Times New Roman" panose="02020603050405020304" pitchFamily="18" charset="0"/>
              </a:rPr>
              <a:t>The optimum </a:t>
            </a:r>
            <a:r>
              <a:rPr lang="en-US" sz="2400" dirty="0">
                <a:latin typeface="Times New Roman" panose="02020603050405020304" pitchFamily="18" charset="0"/>
                <a:cs typeface="Times New Roman" panose="02020603050405020304" pitchFamily="18" charset="0"/>
              </a:rPr>
              <a:t>maintenance plan for the turbines with RULs in a farm subject to a PPA may not be the same as individual turbines managed in </a:t>
            </a:r>
            <a:r>
              <a:rPr lang="en-US" sz="2400" dirty="0" smtClean="0">
                <a:latin typeface="Times New Roman" panose="02020603050405020304" pitchFamily="18" charset="0"/>
                <a:cs typeface="Times New Roman" panose="02020603050405020304" pitchFamily="18" charset="0"/>
              </a:rPr>
              <a:t>isolation</a:t>
            </a:r>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pPr lvl="0"/>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584952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ChangeArrowheads="1"/>
          </p:cNvSpPr>
          <p:nvPr/>
        </p:nvSpPr>
        <p:spPr bwMode="auto">
          <a:xfrm>
            <a:off x="0" y="304800"/>
            <a:ext cx="9144000" cy="533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000">
                <a:solidFill>
                  <a:schemeClr val="tx1"/>
                </a:solidFill>
                <a:latin typeface="Times New Roman" panose="02020603050405020304" pitchFamily="18" charset="0"/>
              </a:defRPr>
            </a:lvl3pPr>
            <a:lvl4pPr marL="1600200" indent="-228600">
              <a:spcBef>
                <a:spcPct val="20000"/>
              </a:spcBef>
              <a:buChar char="–"/>
              <a:defRPr>
                <a:solidFill>
                  <a:schemeClr val="tx1"/>
                </a:solidFill>
                <a:latin typeface="Times New Roman" panose="02020603050405020304" pitchFamily="18" charset="0"/>
              </a:defRPr>
            </a:lvl4pPr>
            <a:lvl5pPr marL="2057400" indent="-228600">
              <a:spcBef>
                <a:spcPct val="20000"/>
              </a:spcBef>
              <a:buChar char="»"/>
              <a:defRPr>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a:solidFill>
                  <a:schemeClr val="tx1"/>
                </a:solidFill>
                <a:latin typeface="Times New Roman" panose="02020603050405020304" pitchFamily="18" charset="0"/>
              </a:defRPr>
            </a:lvl9pPr>
          </a:lstStyle>
          <a:p>
            <a:pPr algn="ctr" eaLnBrk="1" hangingPunct="1">
              <a:spcBef>
                <a:spcPct val="0"/>
              </a:spcBef>
              <a:buFontTx/>
              <a:buNone/>
            </a:pPr>
            <a:r>
              <a:rPr lang="en-US" altLang="en-US" sz="3200" b="1" dirty="0" smtClean="0">
                <a:cs typeface="Times New Roman" panose="02020603050405020304" pitchFamily="18" charset="0"/>
              </a:rPr>
              <a:t>Introduction</a:t>
            </a:r>
            <a:endParaRPr lang="en-US" altLang="en-US" sz="3200" b="1" dirty="0">
              <a:cs typeface="Times New Roman" panose="02020603050405020304" pitchFamily="18" charset="0"/>
            </a:endParaRPr>
          </a:p>
        </p:txBody>
      </p:sp>
      <p:sp>
        <p:nvSpPr>
          <p:cNvPr id="5" name="TextBox 4"/>
          <p:cNvSpPr txBox="1"/>
          <p:nvPr/>
        </p:nvSpPr>
        <p:spPr>
          <a:xfrm>
            <a:off x="609600" y="1099507"/>
            <a:ext cx="8001000" cy="4234493"/>
          </a:xfrm>
          <a:prstGeom prst="rect">
            <a:avLst/>
          </a:prstGeom>
          <a:noFill/>
        </p:spPr>
        <p:txBody>
          <a:bodyPr wrap="square" rtlCol="0">
            <a:spAutoFit/>
          </a:bodyPr>
          <a:lstStyle/>
          <a:p>
            <a:pPr marL="285750" indent="-285750">
              <a:spcAft>
                <a:spcPts val="1300"/>
              </a:spcAft>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Operation and Maintenance (O&amp;M) </a:t>
            </a:r>
            <a:r>
              <a:rPr lang="en-US" sz="2000" dirty="0">
                <a:latin typeface="Times New Roman" panose="02020603050405020304" pitchFamily="18" charset="0"/>
                <a:cs typeface="Times New Roman" panose="02020603050405020304" pitchFamily="18" charset="0"/>
              </a:rPr>
              <a:t>is </a:t>
            </a:r>
            <a:r>
              <a:rPr lang="en-US" sz="2000" dirty="0" smtClean="0">
                <a:latin typeface="Times New Roman" panose="02020603050405020304" pitchFamily="18" charset="0"/>
                <a:cs typeface="Times New Roman" panose="02020603050405020304" pitchFamily="18" charset="0"/>
              </a:rPr>
              <a:t>a large contributor </a:t>
            </a:r>
            <a:r>
              <a:rPr lang="en-US" sz="2000" dirty="0">
                <a:latin typeface="Times New Roman" panose="02020603050405020304" pitchFamily="18" charset="0"/>
                <a:cs typeface="Times New Roman" panose="02020603050405020304" pitchFamily="18" charset="0"/>
              </a:rPr>
              <a:t>to the life-cycle cost of </a:t>
            </a:r>
            <a:r>
              <a:rPr lang="en-US" sz="2000" dirty="0" smtClean="0">
                <a:latin typeface="Times New Roman" panose="02020603050405020304" pitchFamily="18" charset="0"/>
                <a:cs typeface="Times New Roman" panose="02020603050405020304" pitchFamily="18" charset="0"/>
              </a:rPr>
              <a:t>wind </a:t>
            </a:r>
            <a:r>
              <a:rPr lang="en-US" sz="2000" dirty="0">
                <a:latin typeface="Times New Roman" panose="02020603050405020304" pitchFamily="18" charset="0"/>
                <a:cs typeface="Times New Roman" panose="02020603050405020304" pitchFamily="18" charset="0"/>
              </a:rPr>
              <a:t>farms, therefore the prediction and optimization of maintenance activities provides a significant opportunity for life-cycle cost reduction. </a:t>
            </a:r>
          </a:p>
          <a:p>
            <a:pPr marL="285750" indent="-285750">
              <a:spcAft>
                <a:spcPts val="300"/>
              </a:spcAft>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Maintenance </a:t>
            </a:r>
            <a:r>
              <a:rPr lang="en-US" sz="2000" dirty="0">
                <a:latin typeface="Times New Roman" panose="02020603050405020304" pitchFamily="18" charset="0"/>
                <a:cs typeface="Times New Roman" panose="02020603050405020304" pitchFamily="18" charset="0"/>
              </a:rPr>
              <a:t>practices for turbines include: </a:t>
            </a:r>
            <a:endParaRPr lang="en-US" sz="2000" dirty="0" smtClean="0">
              <a:latin typeface="Times New Roman" panose="02020603050405020304" pitchFamily="18" charset="0"/>
              <a:cs typeface="Times New Roman" panose="02020603050405020304" pitchFamily="18" charset="0"/>
            </a:endParaRPr>
          </a:p>
          <a:p>
            <a:pPr marL="800100" lvl="1" indent="-342900">
              <a:spcAft>
                <a:spcPts val="300"/>
              </a:spcAft>
              <a:buFont typeface="Times New Roman" panose="02020603050405020304" pitchFamily="18" charset="0"/>
              <a:buChar char="-"/>
            </a:pPr>
            <a:r>
              <a:rPr lang="en-US" sz="2000" dirty="0">
                <a:latin typeface="Times New Roman" panose="02020603050405020304" pitchFamily="18" charset="0"/>
                <a:cs typeface="Times New Roman" panose="02020603050405020304" pitchFamily="18" charset="0"/>
              </a:rPr>
              <a:t>S</a:t>
            </a:r>
            <a:r>
              <a:rPr lang="en-US" sz="2000" dirty="0" smtClean="0">
                <a:latin typeface="Times New Roman" panose="02020603050405020304" pitchFamily="18" charset="0"/>
                <a:cs typeface="Times New Roman" panose="02020603050405020304" pitchFamily="18" charset="0"/>
              </a:rPr>
              <a:t>cheduled </a:t>
            </a:r>
            <a:r>
              <a:rPr lang="en-US" sz="2000" dirty="0">
                <a:latin typeface="Times New Roman" panose="02020603050405020304" pitchFamily="18" charset="0"/>
                <a:cs typeface="Times New Roman" panose="02020603050405020304" pitchFamily="18" charset="0"/>
              </a:rPr>
              <a:t>preventive </a:t>
            </a:r>
            <a:r>
              <a:rPr lang="en-US" sz="2000" dirty="0" smtClean="0">
                <a:latin typeface="Times New Roman" panose="02020603050405020304" pitchFamily="18" charset="0"/>
                <a:cs typeface="Times New Roman" panose="02020603050405020304" pitchFamily="18" charset="0"/>
              </a:rPr>
              <a:t>maintenance</a:t>
            </a:r>
          </a:p>
          <a:p>
            <a:pPr marL="800100" lvl="1" indent="-342900">
              <a:spcAft>
                <a:spcPts val="300"/>
              </a:spcAft>
              <a:buFont typeface="Times New Roman" panose="02020603050405020304" pitchFamily="18" charset="0"/>
              <a:buChar char="-"/>
            </a:pPr>
            <a:r>
              <a:rPr lang="en-US" sz="2000" dirty="0">
                <a:latin typeface="Times New Roman" panose="02020603050405020304" pitchFamily="18" charset="0"/>
                <a:cs typeface="Times New Roman" panose="02020603050405020304" pitchFamily="18" charset="0"/>
              </a:rPr>
              <a:t>C</a:t>
            </a:r>
            <a:r>
              <a:rPr lang="en-US" sz="2000" dirty="0" smtClean="0">
                <a:latin typeface="Times New Roman" panose="02020603050405020304" pitchFamily="18" charset="0"/>
                <a:cs typeface="Times New Roman" panose="02020603050405020304" pitchFamily="18" charset="0"/>
              </a:rPr>
              <a:t>orrective maintenance</a:t>
            </a:r>
          </a:p>
          <a:p>
            <a:pPr marL="800100" lvl="1" indent="-342900">
              <a:spcAft>
                <a:spcPts val="300"/>
              </a:spcAft>
              <a:buFont typeface="Times New Roman" panose="02020603050405020304" pitchFamily="18" charset="0"/>
              <a:buChar char="-"/>
            </a:pPr>
            <a:r>
              <a:rPr lang="en-US" sz="2000" dirty="0">
                <a:latin typeface="Times New Roman" panose="02020603050405020304" pitchFamily="18" charset="0"/>
                <a:cs typeface="Times New Roman" panose="02020603050405020304" pitchFamily="18" charset="0"/>
              </a:rPr>
              <a:t>P</a:t>
            </a:r>
            <a:r>
              <a:rPr lang="en-US" sz="2000" dirty="0" smtClean="0">
                <a:latin typeface="Times New Roman" panose="02020603050405020304" pitchFamily="18" charset="0"/>
                <a:cs typeface="Times New Roman" panose="02020603050405020304" pitchFamily="18" charset="0"/>
              </a:rPr>
              <a:t>redictive </a:t>
            </a:r>
            <a:r>
              <a:rPr lang="en-US" sz="2000" dirty="0">
                <a:latin typeface="Times New Roman" panose="02020603050405020304" pitchFamily="18" charset="0"/>
                <a:cs typeface="Times New Roman" panose="02020603050405020304" pitchFamily="18" charset="0"/>
              </a:rPr>
              <a:t>maintenance based on prognostics and health management (PHM</a:t>
            </a:r>
            <a:r>
              <a:rPr lang="en-US" sz="2000" dirty="0" smtClean="0">
                <a:latin typeface="Times New Roman" panose="02020603050405020304" pitchFamily="18" charset="0"/>
                <a:cs typeface="Times New Roman" panose="02020603050405020304" pitchFamily="18" charset="0"/>
              </a:rPr>
              <a:t>) or </a:t>
            </a:r>
            <a:r>
              <a:rPr lang="en-US" sz="2000" dirty="0">
                <a:latin typeface="Times New Roman" panose="02020603050405020304" pitchFamily="18" charset="0"/>
                <a:cs typeface="Times New Roman" panose="02020603050405020304" pitchFamily="18" charset="0"/>
              </a:rPr>
              <a:t>condition monitoring (</a:t>
            </a:r>
            <a:r>
              <a:rPr lang="en-US" sz="2000" dirty="0" smtClean="0">
                <a:latin typeface="Times New Roman" panose="02020603050405020304" pitchFamily="18" charset="0"/>
                <a:cs typeface="Times New Roman" panose="02020603050405020304" pitchFamily="18" charset="0"/>
              </a:rPr>
              <a:t>CM)</a:t>
            </a:r>
          </a:p>
          <a:p>
            <a:pPr marL="285750" indent="-285750">
              <a:spcBef>
                <a:spcPts val="1000"/>
              </a:spcBef>
              <a:spcAft>
                <a:spcPts val="1000"/>
              </a:spcAft>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This paper </a:t>
            </a:r>
            <a:r>
              <a:rPr lang="en-US" sz="2000" dirty="0">
                <a:latin typeface="Times New Roman" panose="02020603050405020304" pitchFamily="18" charset="0"/>
                <a:cs typeface="Times New Roman" panose="02020603050405020304" pitchFamily="18" charset="0"/>
              </a:rPr>
              <a:t>applies the concept of predictive maintenance options to both single wind turbines and </a:t>
            </a:r>
            <a:r>
              <a:rPr lang="en-US" sz="2000" dirty="0" smtClean="0">
                <a:latin typeface="Times New Roman" panose="02020603050405020304" pitchFamily="18" charset="0"/>
                <a:cs typeface="Times New Roman" panose="02020603050405020304" pitchFamily="18" charset="0"/>
              </a:rPr>
              <a:t>wind </a:t>
            </a:r>
            <a:r>
              <a:rPr lang="en-US" sz="2000" dirty="0">
                <a:latin typeface="Times New Roman" panose="02020603050405020304" pitchFamily="18" charset="0"/>
                <a:cs typeface="Times New Roman" panose="02020603050405020304" pitchFamily="18" charset="0"/>
              </a:rPr>
              <a:t>farms managed via </a:t>
            </a:r>
            <a:r>
              <a:rPr lang="en-US" sz="2000" dirty="0" smtClean="0">
                <a:latin typeface="Times New Roman" panose="02020603050405020304" pitchFamily="18" charset="0"/>
                <a:cs typeface="Times New Roman" panose="02020603050405020304" pitchFamily="18" charset="0"/>
              </a:rPr>
              <a:t>power purchase agreements (PPAs) to determine the optimum maintenance dates</a:t>
            </a:r>
          </a:p>
        </p:txBody>
      </p:sp>
    </p:spTree>
    <p:extLst>
      <p:ext uri="{BB962C8B-B14F-4D97-AF65-F5344CB8AC3E}">
        <p14:creationId xmlns:p14="http://schemas.microsoft.com/office/powerpoint/2010/main" val="3375564370"/>
      </p:ext>
    </p:extLst>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ChangeArrowheads="1"/>
          </p:cNvSpPr>
          <p:nvPr/>
        </p:nvSpPr>
        <p:spPr bwMode="auto">
          <a:xfrm>
            <a:off x="0" y="152400"/>
            <a:ext cx="9144000" cy="533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000">
                <a:solidFill>
                  <a:schemeClr val="tx1"/>
                </a:solidFill>
                <a:latin typeface="Times New Roman" panose="02020603050405020304" pitchFamily="18" charset="0"/>
              </a:defRPr>
            </a:lvl3pPr>
            <a:lvl4pPr marL="1600200" indent="-228600">
              <a:spcBef>
                <a:spcPct val="20000"/>
              </a:spcBef>
              <a:buChar char="–"/>
              <a:defRPr>
                <a:solidFill>
                  <a:schemeClr val="tx1"/>
                </a:solidFill>
                <a:latin typeface="Times New Roman" panose="02020603050405020304" pitchFamily="18" charset="0"/>
              </a:defRPr>
            </a:lvl4pPr>
            <a:lvl5pPr marL="2057400" indent="-228600">
              <a:spcBef>
                <a:spcPct val="20000"/>
              </a:spcBef>
              <a:buChar char="»"/>
              <a:defRPr>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a:solidFill>
                  <a:schemeClr val="tx1"/>
                </a:solidFill>
                <a:latin typeface="Times New Roman" panose="02020603050405020304" pitchFamily="18" charset="0"/>
              </a:defRPr>
            </a:lvl9pPr>
          </a:lstStyle>
          <a:p>
            <a:pPr algn="ctr" eaLnBrk="1" hangingPunct="1">
              <a:spcBef>
                <a:spcPct val="0"/>
              </a:spcBef>
              <a:buFontTx/>
              <a:buNone/>
            </a:pPr>
            <a:r>
              <a:rPr lang="en-US" altLang="en-US" sz="3200" b="1" dirty="0">
                <a:cs typeface="Times New Roman" panose="02020603050405020304" pitchFamily="18" charset="0"/>
              </a:rPr>
              <a:t>Prognostics and Health Management (PHM)</a:t>
            </a:r>
          </a:p>
        </p:txBody>
      </p:sp>
      <p:pic>
        <p:nvPicPr>
          <p:cNvPr id="18436" name="Picture 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5913" y="2667000"/>
            <a:ext cx="8510587" cy="3294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457200" y="762000"/>
            <a:ext cx="8197702" cy="1703030"/>
          </a:xfrm>
          <a:prstGeom prst="rect">
            <a:avLst/>
          </a:prstGeom>
          <a:noFill/>
        </p:spPr>
        <p:txBody>
          <a:bodyPr wrap="square" rtlCol="0">
            <a:spAutoFit/>
          </a:bodyPr>
          <a:lstStyle/>
          <a:p>
            <a:pPr marL="234950" indent="-234950">
              <a:spcAft>
                <a:spcPts val="1000"/>
              </a:spcAft>
              <a:buFont typeface="Arial" pitchFamily="34" charset="0"/>
              <a:buChar char="•"/>
            </a:pPr>
            <a:r>
              <a:rPr lang="en-US" sz="2200" b="0" dirty="0" smtClean="0">
                <a:latin typeface="Times New Roman" panose="02020603050405020304" pitchFamily="18" charset="0"/>
                <a:cs typeface="Times New Roman" panose="02020603050405020304" pitchFamily="18" charset="0"/>
              </a:rPr>
              <a:t>Establish </a:t>
            </a:r>
            <a:r>
              <a:rPr lang="en-US" sz="2200" b="0" dirty="0">
                <a:latin typeface="Times New Roman" panose="02020603050405020304" pitchFamily="18" charset="0"/>
                <a:cs typeface="Times New Roman" panose="02020603050405020304" pitchFamily="18" charset="0"/>
              </a:rPr>
              <a:t>failure warnings and a remaining useful </a:t>
            </a:r>
            <a:r>
              <a:rPr lang="en-US" sz="2200" b="0" dirty="0" smtClean="0">
                <a:latin typeface="Times New Roman" panose="02020603050405020304" pitchFamily="18" charset="0"/>
                <a:cs typeface="Times New Roman" panose="02020603050405020304" pitchFamily="18" charset="0"/>
              </a:rPr>
              <a:t>life (RUL) </a:t>
            </a:r>
          </a:p>
          <a:p>
            <a:pPr marL="234950" indent="-234950">
              <a:spcAft>
                <a:spcPts val="1000"/>
              </a:spcAft>
              <a:buFont typeface="Arial" pitchFamily="34" charset="0"/>
              <a:buChar char="•"/>
            </a:pPr>
            <a:r>
              <a:rPr lang="en-US" sz="2200" b="0" dirty="0" smtClean="0">
                <a:latin typeface="Times New Roman" panose="02020603050405020304" pitchFamily="18" charset="0"/>
                <a:cs typeface="Times New Roman" panose="02020603050405020304" pitchFamily="18" charset="0"/>
              </a:rPr>
              <a:t>Use the RUL estimate to drive </a:t>
            </a:r>
            <a:r>
              <a:rPr lang="en-US" sz="2200" b="0" dirty="0">
                <a:latin typeface="Times New Roman" panose="02020603050405020304" pitchFamily="18" charset="0"/>
                <a:cs typeface="Times New Roman" panose="02020603050405020304" pitchFamily="18" charset="0"/>
              </a:rPr>
              <a:t>actions to manage </a:t>
            </a:r>
            <a:r>
              <a:rPr lang="en-US" sz="2200" b="0" dirty="0" smtClean="0">
                <a:latin typeface="Times New Roman" panose="02020603050405020304" pitchFamily="18" charset="0"/>
                <a:cs typeface="Times New Roman" panose="02020603050405020304" pitchFamily="18" charset="0"/>
              </a:rPr>
              <a:t>systems </a:t>
            </a:r>
            <a:r>
              <a:rPr lang="en-US" sz="2200" b="0" dirty="0">
                <a:latin typeface="Times New Roman" panose="02020603050405020304" pitchFamily="18" charset="0"/>
                <a:cs typeface="Times New Roman" panose="02020603050405020304" pitchFamily="18" charset="0"/>
              </a:rPr>
              <a:t>in such a way as to </a:t>
            </a:r>
            <a:r>
              <a:rPr lang="en-US" sz="2200" b="0" dirty="0" smtClean="0">
                <a:latin typeface="Times New Roman" panose="02020603050405020304" pitchFamily="18" charset="0"/>
                <a:cs typeface="Times New Roman" panose="02020603050405020304" pitchFamily="18" charset="0"/>
              </a:rPr>
              <a:t>minimize the life-cycle cost of the system</a:t>
            </a:r>
          </a:p>
          <a:p>
            <a:pPr marL="234950" indent="-234950">
              <a:spcAft>
                <a:spcPts val="1000"/>
              </a:spcAft>
              <a:buFont typeface="Arial" pitchFamily="34" charset="0"/>
              <a:buChar char="•"/>
            </a:pPr>
            <a:r>
              <a:rPr lang="en-US" sz="2200" dirty="0" smtClean="0">
                <a:latin typeface="Times New Roman" panose="02020603050405020304" pitchFamily="18" charset="0"/>
                <a:cs typeface="Times New Roman" panose="02020603050405020304" pitchFamily="18" charset="0"/>
              </a:rPr>
              <a:t>Maintenance options address how you get “value” from the RUL</a:t>
            </a:r>
            <a:endParaRPr lang="en-US" sz="2200" b="0" dirty="0">
              <a:latin typeface="Times New Roman" panose="02020603050405020304" pitchFamily="18" charset="0"/>
              <a:cs typeface="Times New Roman" panose="02020603050405020304" pitchFamily="18" charset="0"/>
            </a:endParaRPr>
          </a:p>
        </p:txBody>
      </p:sp>
      <p:sp>
        <p:nvSpPr>
          <p:cNvPr id="2" name="TextBox 1"/>
          <p:cNvSpPr txBox="1"/>
          <p:nvPr/>
        </p:nvSpPr>
        <p:spPr>
          <a:xfrm>
            <a:off x="7162800" y="2514600"/>
            <a:ext cx="1665841" cy="338554"/>
          </a:xfrm>
          <a:prstGeom prst="rect">
            <a:avLst/>
          </a:prstGeom>
          <a:noFill/>
        </p:spPr>
        <p:txBody>
          <a:bodyPr wrap="none" rtlCol="0">
            <a:spAutoFit/>
          </a:bodyPr>
          <a:lstStyle/>
          <a:p>
            <a:r>
              <a:rPr lang="en-US" sz="1600" dirty="0" smtClean="0">
                <a:solidFill>
                  <a:srgbClr val="FF0000"/>
                </a:solidFill>
                <a:latin typeface="Times New Roman" panose="02020603050405020304" pitchFamily="18" charset="0"/>
                <a:cs typeface="Times New Roman" panose="02020603050405020304" pitchFamily="18" charset="0"/>
              </a:rPr>
              <a:t>Individual turbine</a:t>
            </a:r>
            <a:endParaRPr lang="en-US" sz="1600" dirty="0">
              <a:solidFill>
                <a:srgbClr val="FF0000"/>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7487939" y="6091167"/>
            <a:ext cx="1074140" cy="338554"/>
          </a:xfrm>
          <a:prstGeom prst="rect">
            <a:avLst/>
          </a:prstGeom>
          <a:noFill/>
        </p:spPr>
        <p:txBody>
          <a:bodyPr wrap="none" rtlCol="0">
            <a:spAutoFit/>
          </a:bodyPr>
          <a:lstStyle/>
          <a:p>
            <a:r>
              <a:rPr lang="en-US" sz="1600" dirty="0" smtClean="0">
                <a:solidFill>
                  <a:srgbClr val="FF0000"/>
                </a:solidFill>
                <a:latin typeface="Times New Roman" panose="02020603050405020304" pitchFamily="18" charset="0"/>
                <a:cs typeface="Times New Roman" panose="02020603050405020304" pitchFamily="18" charset="0"/>
              </a:rPr>
              <a:t>Wind farm</a:t>
            </a:r>
            <a:endParaRPr lang="en-US" sz="1600" dirty="0">
              <a:solidFill>
                <a:srgbClr val="FF0000"/>
              </a:solidFill>
              <a:latin typeface="Times New Roman" panose="02020603050405020304" pitchFamily="18" charset="0"/>
              <a:cs typeface="Times New Roman" panose="02020603050405020304" pitchFamily="18" charset="0"/>
            </a:endParaRPr>
          </a:p>
        </p:txBody>
      </p:sp>
      <p:cxnSp>
        <p:nvCxnSpPr>
          <p:cNvPr id="4" name="Straight Arrow Connector 3"/>
          <p:cNvCxnSpPr>
            <a:stCxn id="2" idx="1"/>
          </p:cNvCxnSpPr>
          <p:nvPr/>
        </p:nvCxnSpPr>
        <p:spPr>
          <a:xfrm flipH="1">
            <a:off x="6705600" y="2683877"/>
            <a:ext cx="457200" cy="3810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flipV="1">
            <a:off x="7010400" y="4800600"/>
            <a:ext cx="609600" cy="131286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8766352"/>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7700" y="-228600"/>
            <a:ext cx="7886700" cy="1325563"/>
          </a:xfrm>
        </p:spPr>
        <p:txBody>
          <a:bodyPr>
            <a:normAutofit/>
          </a:bodyPr>
          <a:lstStyle/>
          <a:p>
            <a:r>
              <a:rPr lang="en-US" sz="3200" b="1" dirty="0" smtClean="0">
                <a:latin typeface="Times New Roman" panose="02020603050405020304" pitchFamily="18" charset="0"/>
                <a:cs typeface="Times New Roman" panose="02020603050405020304" pitchFamily="18" charset="0"/>
              </a:rPr>
              <a:t>Maintenance Options</a:t>
            </a:r>
            <a:endParaRPr lang="en-US" sz="3200" b="1" dirty="0">
              <a:latin typeface="Times New Roman" panose="02020603050405020304" pitchFamily="18" charset="0"/>
              <a:cs typeface="Times New Roman" panose="02020603050405020304" pitchFamily="18" charset="0"/>
            </a:endParaRPr>
          </a:p>
        </p:txBody>
      </p:sp>
      <p:sp>
        <p:nvSpPr>
          <p:cNvPr id="4" name="TextBox 3"/>
          <p:cNvSpPr txBox="1"/>
          <p:nvPr/>
        </p:nvSpPr>
        <p:spPr>
          <a:xfrm>
            <a:off x="2439990" y="3899145"/>
            <a:ext cx="2682875" cy="1446550"/>
          </a:xfrm>
          <a:prstGeom prst="rect">
            <a:avLst/>
          </a:prstGeom>
          <a:noFill/>
        </p:spPr>
        <p:txBody>
          <a:bodyPr>
            <a:spAutoFit/>
          </a:bodyPr>
          <a:lstStyle/>
          <a:p>
            <a:pPr fontAlgn="base">
              <a:spcBef>
                <a:spcPct val="0"/>
              </a:spcBef>
              <a:spcAft>
                <a:spcPct val="0"/>
              </a:spcAft>
              <a:defRPr/>
            </a:pPr>
            <a:r>
              <a:rPr lang="en-US" sz="1600" u="sng" dirty="0">
                <a:solidFill>
                  <a:srgbClr val="000000"/>
                </a:solidFill>
                <a:latin typeface="Times New Roman" panose="02020603050405020304" pitchFamily="18" charset="0"/>
                <a:cs typeface="Times New Roman" panose="02020603050405020304" pitchFamily="18" charset="0"/>
              </a:rPr>
              <a:t>Options:</a:t>
            </a:r>
          </a:p>
          <a:p>
            <a:pPr marL="177800" indent="-177800" fontAlgn="base">
              <a:lnSpc>
                <a:spcPct val="90000"/>
              </a:lnSpc>
              <a:spcBef>
                <a:spcPct val="0"/>
              </a:spcBef>
              <a:spcAft>
                <a:spcPct val="0"/>
              </a:spcAft>
              <a:buFont typeface="Arial" pitchFamily="34" charset="0"/>
              <a:buChar char="•"/>
              <a:defRPr/>
            </a:pPr>
            <a:r>
              <a:rPr lang="en-US" sz="1600" dirty="0">
                <a:solidFill>
                  <a:srgbClr val="000000"/>
                </a:solidFill>
                <a:latin typeface="Times New Roman" panose="02020603050405020304" pitchFamily="18" charset="0"/>
                <a:cs typeface="Times New Roman" panose="02020603050405020304" pitchFamily="18" charset="0"/>
              </a:rPr>
              <a:t>Switch to a redundant </a:t>
            </a:r>
            <a:r>
              <a:rPr lang="en-US" sz="1600" dirty="0" smtClean="0">
                <a:solidFill>
                  <a:srgbClr val="000000"/>
                </a:solidFill>
                <a:latin typeface="Times New Roman" panose="02020603050405020304" pitchFamily="18" charset="0"/>
                <a:cs typeface="Times New Roman" panose="02020603050405020304" pitchFamily="18" charset="0"/>
              </a:rPr>
              <a:t>subsystem (if any)</a:t>
            </a:r>
            <a:endParaRPr lang="en-US" sz="1600" dirty="0">
              <a:solidFill>
                <a:srgbClr val="000000"/>
              </a:solidFill>
              <a:latin typeface="Times New Roman" panose="02020603050405020304" pitchFamily="18" charset="0"/>
              <a:cs typeface="Times New Roman" panose="02020603050405020304" pitchFamily="18" charset="0"/>
            </a:endParaRPr>
          </a:p>
          <a:p>
            <a:pPr marL="177800" indent="-177800" fontAlgn="base">
              <a:lnSpc>
                <a:spcPct val="90000"/>
              </a:lnSpc>
              <a:spcBef>
                <a:spcPct val="0"/>
              </a:spcBef>
              <a:spcAft>
                <a:spcPct val="0"/>
              </a:spcAft>
              <a:buFont typeface="Arial" pitchFamily="34" charset="0"/>
              <a:buChar char="•"/>
              <a:defRPr/>
            </a:pPr>
            <a:r>
              <a:rPr lang="en-US" sz="1600" dirty="0">
                <a:solidFill>
                  <a:srgbClr val="000000"/>
                </a:solidFill>
                <a:latin typeface="Times New Roman" panose="02020603050405020304" pitchFamily="18" charset="0"/>
                <a:cs typeface="Times New Roman" panose="02020603050405020304" pitchFamily="18" charset="0"/>
              </a:rPr>
              <a:t>Slow down</a:t>
            </a:r>
          </a:p>
          <a:p>
            <a:pPr marL="177800" indent="-177800" fontAlgn="base">
              <a:lnSpc>
                <a:spcPct val="90000"/>
              </a:lnSpc>
              <a:spcBef>
                <a:spcPct val="0"/>
              </a:spcBef>
              <a:spcAft>
                <a:spcPct val="0"/>
              </a:spcAft>
              <a:buFont typeface="Arial" pitchFamily="34" charset="0"/>
              <a:buChar char="•"/>
              <a:defRPr/>
            </a:pPr>
            <a:r>
              <a:rPr lang="en-US" sz="1600" dirty="0">
                <a:solidFill>
                  <a:srgbClr val="000000"/>
                </a:solidFill>
                <a:latin typeface="Times New Roman" panose="02020603050405020304" pitchFamily="18" charset="0"/>
                <a:cs typeface="Times New Roman" panose="02020603050405020304" pitchFamily="18" charset="0"/>
              </a:rPr>
              <a:t>Shut down</a:t>
            </a:r>
          </a:p>
          <a:p>
            <a:pPr marL="177800" indent="-177800" fontAlgn="base">
              <a:lnSpc>
                <a:spcPct val="90000"/>
              </a:lnSpc>
              <a:spcBef>
                <a:spcPct val="0"/>
              </a:spcBef>
              <a:spcAft>
                <a:spcPct val="0"/>
              </a:spcAft>
              <a:buFont typeface="Arial" pitchFamily="34" charset="0"/>
              <a:buChar char="•"/>
              <a:defRPr/>
            </a:pPr>
            <a:r>
              <a:rPr lang="en-US" sz="1600" dirty="0">
                <a:solidFill>
                  <a:srgbClr val="000000"/>
                </a:solidFill>
                <a:latin typeface="Times New Roman" panose="02020603050405020304" pitchFamily="18" charset="0"/>
                <a:cs typeface="Times New Roman" panose="02020603050405020304" pitchFamily="18" charset="0"/>
              </a:rPr>
              <a:t>Do nothing</a:t>
            </a:r>
          </a:p>
        </p:txBody>
      </p:sp>
      <p:sp>
        <p:nvSpPr>
          <p:cNvPr id="5" name="TextBox 4"/>
          <p:cNvSpPr txBox="1">
            <a:spLocks noChangeArrowheads="1"/>
          </p:cNvSpPr>
          <p:nvPr/>
        </p:nvSpPr>
        <p:spPr bwMode="auto">
          <a:xfrm>
            <a:off x="367748" y="5678269"/>
            <a:ext cx="847145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2800">
                <a:solidFill>
                  <a:schemeClr val="tx1"/>
                </a:solidFill>
                <a:latin typeface="Times New Roman" pitchFamily="18" charset="0"/>
              </a:defRPr>
            </a:lvl1pPr>
            <a:lvl2pPr marL="742950" indent="-285750" eaLnBrk="0" hangingPunct="0">
              <a:spcBef>
                <a:spcPct val="20000"/>
              </a:spcBef>
              <a:buChar char="–"/>
              <a:defRPr sz="2400">
                <a:solidFill>
                  <a:schemeClr val="tx1"/>
                </a:solidFill>
                <a:latin typeface="Times New Roman" pitchFamily="18" charset="0"/>
              </a:defRPr>
            </a:lvl2pPr>
            <a:lvl3pPr marL="1143000" indent="-228600" eaLnBrk="0" hangingPunct="0">
              <a:spcBef>
                <a:spcPct val="20000"/>
              </a:spcBef>
              <a:buChar char="•"/>
              <a:defRPr sz="2000">
                <a:solidFill>
                  <a:schemeClr val="tx1"/>
                </a:solidFill>
                <a:latin typeface="Times New Roman" pitchFamily="18" charset="0"/>
              </a:defRPr>
            </a:lvl3pPr>
            <a:lvl4pPr marL="1600200" indent="-228600" eaLnBrk="0" hangingPunct="0">
              <a:spcBef>
                <a:spcPct val="20000"/>
              </a:spcBef>
              <a:buChar char="–"/>
              <a:defRPr>
                <a:solidFill>
                  <a:schemeClr val="tx1"/>
                </a:solidFill>
                <a:latin typeface="Times New Roman" pitchFamily="18" charset="0"/>
              </a:defRPr>
            </a:lvl4pPr>
            <a:lvl5pPr marL="2057400" indent="-228600" eaLnBrk="0" hangingPunct="0">
              <a:spcBef>
                <a:spcPct val="20000"/>
              </a:spcBef>
              <a:buChar char="»"/>
              <a:defRPr>
                <a:solidFill>
                  <a:schemeClr val="tx1"/>
                </a:solidFill>
                <a:latin typeface="Times New Roman" pitchFamily="18" charset="0"/>
              </a:defRPr>
            </a:lvl5pPr>
            <a:lvl6pPr marL="2514600" indent="-228600" eaLnBrk="0" fontAlgn="base" hangingPunct="0">
              <a:spcBef>
                <a:spcPct val="20000"/>
              </a:spcBef>
              <a:spcAft>
                <a:spcPct val="0"/>
              </a:spcAft>
              <a:buChar char="»"/>
              <a:defRPr>
                <a:solidFill>
                  <a:schemeClr val="tx1"/>
                </a:solidFill>
                <a:latin typeface="Times New Roman" pitchFamily="18" charset="0"/>
              </a:defRPr>
            </a:lvl6pPr>
            <a:lvl7pPr marL="2971800" indent="-228600" eaLnBrk="0" fontAlgn="base" hangingPunct="0">
              <a:spcBef>
                <a:spcPct val="20000"/>
              </a:spcBef>
              <a:spcAft>
                <a:spcPct val="0"/>
              </a:spcAft>
              <a:buChar char="»"/>
              <a:defRPr>
                <a:solidFill>
                  <a:schemeClr val="tx1"/>
                </a:solidFill>
                <a:latin typeface="Times New Roman" pitchFamily="18" charset="0"/>
              </a:defRPr>
            </a:lvl7pPr>
            <a:lvl8pPr marL="3429000" indent="-228600" eaLnBrk="0" fontAlgn="base" hangingPunct="0">
              <a:spcBef>
                <a:spcPct val="20000"/>
              </a:spcBef>
              <a:spcAft>
                <a:spcPct val="0"/>
              </a:spcAft>
              <a:buChar char="»"/>
              <a:defRPr>
                <a:solidFill>
                  <a:schemeClr val="tx1"/>
                </a:solidFill>
                <a:latin typeface="Times New Roman" pitchFamily="18" charset="0"/>
              </a:defRPr>
            </a:lvl8pPr>
            <a:lvl9pPr marL="3886200" indent="-228600" eaLnBrk="0" fontAlgn="base" hangingPunct="0">
              <a:spcBef>
                <a:spcPct val="20000"/>
              </a:spcBef>
              <a:spcAft>
                <a:spcPct val="0"/>
              </a:spcAft>
              <a:buChar char="»"/>
              <a:defRPr>
                <a:solidFill>
                  <a:schemeClr val="tx1"/>
                </a:solidFill>
                <a:latin typeface="Times New Roman" pitchFamily="18" charset="0"/>
              </a:defRPr>
            </a:lvl9pPr>
          </a:lstStyle>
          <a:p>
            <a:pPr eaLnBrk="1" fontAlgn="base" hangingPunct="1">
              <a:spcBef>
                <a:spcPct val="0"/>
              </a:spcBef>
              <a:spcAft>
                <a:spcPct val="0"/>
              </a:spcAft>
              <a:buNone/>
            </a:pPr>
            <a:r>
              <a:rPr lang="en-US" altLang="en-US" sz="1800" dirty="0">
                <a:solidFill>
                  <a:srgbClr val="000000"/>
                </a:solidFill>
                <a:cs typeface="Times New Roman" panose="02020603050405020304" pitchFamily="18" charset="0"/>
              </a:rPr>
              <a:t>I</a:t>
            </a:r>
            <a:r>
              <a:rPr lang="en-US" altLang="en-US" sz="1800" dirty="0" smtClean="0">
                <a:solidFill>
                  <a:srgbClr val="000000"/>
                </a:solidFill>
                <a:cs typeface="Times New Roman" panose="02020603050405020304" pitchFamily="18" charset="0"/>
              </a:rPr>
              <a:t>f </a:t>
            </a:r>
            <a:r>
              <a:rPr lang="en-US" altLang="en-US" sz="1800" dirty="0">
                <a:solidFill>
                  <a:srgbClr val="000000"/>
                </a:solidFill>
                <a:cs typeface="Times New Roman" panose="02020603050405020304" pitchFamily="18" charset="0"/>
              </a:rPr>
              <a:t>I could determine the </a:t>
            </a:r>
            <a:r>
              <a:rPr lang="en-US" altLang="en-US" sz="1800" u="sng" dirty="0">
                <a:solidFill>
                  <a:srgbClr val="000000"/>
                </a:solidFill>
                <a:cs typeface="Times New Roman" panose="02020603050405020304" pitchFamily="18" charset="0"/>
              </a:rPr>
              <a:t>value</a:t>
            </a:r>
            <a:r>
              <a:rPr lang="en-US" altLang="en-US" sz="1800" dirty="0">
                <a:solidFill>
                  <a:srgbClr val="000000"/>
                </a:solidFill>
                <a:cs typeface="Times New Roman" panose="02020603050405020304" pitchFamily="18" charset="0"/>
              </a:rPr>
              <a:t> of each of the options, I would have a basis upon which to make </a:t>
            </a:r>
            <a:r>
              <a:rPr lang="en-US" altLang="en-US" sz="1800" dirty="0" smtClean="0">
                <a:solidFill>
                  <a:srgbClr val="000000"/>
                </a:solidFill>
                <a:cs typeface="Times New Roman" panose="02020603050405020304" pitchFamily="18" charset="0"/>
              </a:rPr>
              <a:t>a decision about what action to take in response to the RUL prediction</a:t>
            </a:r>
            <a:endParaRPr lang="en-US" altLang="en-US" sz="1800" dirty="0">
              <a:solidFill>
                <a:srgbClr val="000000"/>
              </a:solidFill>
              <a:cs typeface="Times New Roman" panose="02020603050405020304" pitchFamily="18" charset="0"/>
            </a:endParaRPr>
          </a:p>
        </p:txBody>
      </p:sp>
      <p:pic>
        <p:nvPicPr>
          <p:cNvPr id="6"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6240" y="1073395"/>
            <a:ext cx="422275"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own Arrow 6"/>
          <p:cNvSpPr>
            <a:spLocks noChangeArrowheads="1"/>
          </p:cNvSpPr>
          <p:nvPr/>
        </p:nvSpPr>
        <p:spPr bwMode="auto">
          <a:xfrm>
            <a:off x="2897190" y="3408610"/>
            <a:ext cx="319087" cy="522287"/>
          </a:xfrm>
          <a:prstGeom prst="downArrow">
            <a:avLst>
              <a:gd name="adj1" fmla="val 50000"/>
              <a:gd name="adj2" fmla="val 50014"/>
            </a:avLst>
          </a:prstGeom>
          <a:solidFill>
            <a:srgbClr val="FF0000"/>
          </a:solidFill>
          <a:ln w="9525" algn="ctr">
            <a:solidFill>
              <a:schemeClr val="tx1"/>
            </a:solidFill>
            <a:round/>
            <a:headEnd/>
            <a:tailEnd/>
          </a:ln>
        </p:spPr>
        <p:txBody>
          <a:bodyPr anchor="ctr"/>
          <a:lstStyle>
            <a:lvl1pPr eaLnBrk="0" hangingPunct="0">
              <a:spcBef>
                <a:spcPct val="20000"/>
              </a:spcBef>
              <a:buChar char="•"/>
              <a:defRPr sz="2800">
                <a:solidFill>
                  <a:schemeClr val="tx1"/>
                </a:solidFill>
                <a:latin typeface="Times New Roman" pitchFamily="18" charset="0"/>
              </a:defRPr>
            </a:lvl1pPr>
            <a:lvl2pPr marL="742950" indent="-285750" eaLnBrk="0" hangingPunct="0">
              <a:spcBef>
                <a:spcPct val="20000"/>
              </a:spcBef>
              <a:buChar char="–"/>
              <a:defRPr sz="2400">
                <a:solidFill>
                  <a:schemeClr val="tx1"/>
                </a:solidFill>
                <a:latin typeface="Times New Roman" pitchFamily="18" charset="0"/>
              </a:defRPr>
            </a:lvl2pPr>
            <a:lvl3pPr marL="1143000" indent="-228600" eaLnBrk="0" hangingPunct="0">
              <a:spcBef>
                <a:spcPct val="20000"/>
              </a:spcBef>
              <a:buChar char="•"/>
              <a:defRPr sz="2000">
                <a:solidFill>
                  <a:schemeClr val="tx1"/>
                </a:solidFill>
                <a:latin typeface="Times New Roman" pitchFamily="18" charset="0"/>
              </a:defRPr>
            </a:lvl3pPr>
            <a:lvl4pPr marL="1600200" indent="-228600" eaLnBrk="0" hangingPunct="0">
              <a:spcBef>
                <a:spcPct val="20000"/>
              </a:spcBef>
              <a:buChar char="–"/>
              <a:defRPr>
                <a:solidFill>
                  <a:schemeClr val="tx1"/>
                </a:solidFill>
                <a:latin typeface="Times New Roman" pitchFamily="18" charset="0"/>
              </a:defRPr>
            </a:lvl4pPr>
            <a:lvl5pPr marL="2057400" indent="-228600" eaLnBrk="0" hangingPunct="0">
              <a:spcBef>
                <a:spcPct val="20000"/>
              </a:spcBef>
              <a:buChar char="»"/>
              <a:defRPr>
                <a:solidFill>
                  <a:schemeClr val="tx1"/>
                </a:solidFill>
                <a:latin typeface="Times New Roman" pitchFamily="18" charset="0"/>
              </a:defRPr>
            </a:lvl5pPr>
            <a:lvl6pPr marL="2514600" indent="-228600" eaLnBrk="0" fontAlgn="base" hangingPunct="0">
              <a:spcBef>
                <a:spcPct val="20000"/>
              </a:spcBef>
              <a:spcAft>
                <a:spcPct val="0"/>
              </a:spcAft>
              <a:buChar char="»"/>
              <a:defRPr>
                <a:solidFill>
                  <a:schemeClr val="tx1"/>
                </a:solidFill>
                <a:latin typeface="Times New Roman" pitchFamily="18" charset="0"/>
              </a:defRPr>
            </a:lvl6pPr>
            <a:lvl7pPr marL="2971800" indent="-228600" eaLnBrk="0" fontAlgn="base" hangingPunct="0">
              <a:spcBef>
                <a:spcPct val="20000"/>
              </a:spcBef>
              <a:spcAft>
                <a:spcPct val="0"/>
              </a:spcAft>
              <a:buChar char="»"/>
              <a:defRPr>
                <a:solidFill>
                  <a:schemeClr val="tx1"/>
                </a:solidFill>
                <a:latin typeface="Times New Roman" pitchFamily="18" charset="0"/>
              </a:defRPr>
            </a:lvl7pPr>
            <a:lvl8pPr marL="3429000" indent="-228600" eaLnBrk="0" fontAlgn="base" hangingPunct="0">
              <a:spcBef>
                <a:spcPct val="20000"/>
              </a:spcBef>
              <a:spcAft>
                <a:spcPct val="0"/>
              </a:spcAft>
              <a:buChar char="»"/>
              <a:defRPr>
                <a:solidFill>
                  <a:schemeClr val="tx1"/>
                </a:solidFill>
                <a:latin typeface="Times New Roman" pitchFamily="18" charset="0"/>
              </a:defRPr>
            </a:lvl8pPr>
            <a:lvl9pPr marL="3886200" indent="-228600" eaLnBrk="0" fontAlgn="base" hangingPunct="0">
              <a:spcBef>
                <a:spcPct val="20000"/>
              </a:spcBef>
              <a:spcAft>
                <a:spcPct val="0"/>
              </a:spcAft>
              <a:buChar char="»"/>
              <a:defRPr>
                <a:solidFill>
                  <a:schemeClr val="tx1"/>
                </a:solidFill>
                <a:latin typeface="Times New Roman" pitchFamily="18" charset="0"/>
              </a:defRPr>
            </a:lvl9pPr>
          </a:lstStyle>
          <a:p>
            <a:pPr fontAlgn="base">
              <a:spcBef>
                <a:spcPct val="0"/>
              </a:spcBef>
              <a:spcAft>
                <a:spcPct val="0"/>
              </a:spcAft>
              <a:buNone/>
            </a:pPr>
            <a:endParaRPr lang="en-US" altLang="en-US" sz="1600" b="1">
              <a:solidFill>
                <a:srgbClr val="000000"/>
              </a:solidFill>
              <a:cs typeface="Times New Roman" panose="02020603050405020304" pitchFamily="18" charset="0"/>
            </a:endParaRPr>
          </a:p>
        </p:txBody>
      </p:sp>
      <p:pic>
        <p:nvPicPr>
          <p:cNvPr id="8" name="Picture 3"/>
          <p:cNvPicPr>
            <a:picLocks noChangeAspect="1"/>
          </p:cNvPicPr>
          <p:nvPr/>
        </p:nvPicPr>
        <p:blipFill>
          <a:blip r:embed="rId3">
            <a:extLst>
              <a:ext uri="{28A0092B-C50C-407E-A947-70E740481C1C}">
                <a14:useLocalDpi xmlns:a14="http://schemas.microsoft.com/office/drawing/2010/main" val="0"/>
              </a:ext>
            </a:extLst>
          </a:blip>
          <a:srcRect t="8705" r="74712" b="65512"/>
          <a:stretch>
            <a:fillRect/>
          </a:stretch>
        </p:blipFill>
        <p:spPr bwMode="auto">
          <a:xfrm>
            <a:off x="304800" y="3194295"/>
            <a:ext cx="1398588" cy="124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6"/>
          <p:cNvPicPr>
            <a:picLocks noChangeAspect="1"/>
          </p:cNvPicPr>
          <p:nvPr/>
        </p:nvPicPr>
        <p:blipFill>
          <a:blip r:embed="rId3">
            <a:extLst>
              <a:ext uri="{28A0092B-C50C-407E-A947-70E740481C1C}">
                <a14:useLocalDpi xmlns:a14="http://schemas.microsoft.com/office/drawing/2010/main" val="0"/>
              </a:ext>
            </a:extLst>
          </a:blip>
          <a:srcRect l="74924" t="65305" b="4681"/>
          <a:stretch>
            <a:fillRect/>
          </a:stretch>
        </p:blipFill>
        <p:spPr bwMode="auto">
          <a:xfrm>
            <a:off x="7426327" y="3148260"/>
            <a:ext cx="1387475" cy="145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Arc 9"/>
          <p:cNvSpPr/>
          <p:nvPr/>
        </p:nvSpPr>
        <p:spPr>
          <a:xfrm>
            <a:off x="1320800" y="2683120"/>
            <a:ext cx="6807200" cy="914400"/>
          </a:xfrm>
          <a:prstGeom prst="arc">
            <a:avLst/>
          </a:prstGeom>
          <a:ln w="38100">
            <a:solidFill>
              <a:schemeClr val="tx1"/>
            </a:solidFill>
            <a:prstDash val="dash"/>
          </a:ln>
        </p:spPr>
        <p:style>
          <a:lnRef idx="1">
            <a:schemeClr val="accent1"/>
          </a:lnRef>
          <a:fillRef idx="0">
            <a:schemeClr val="accent1"/>
          </a:fillRef>
          <a:effectRef idx="0">
            <a:schemeClr val="accent1"/>
          </a:effectRef>
          <a:fontRef idx="minor">
            <a:schemeClr val="tx1"/>
          </a:fontRef>
        </p:style>
        <p:txBody>
          <a:bodyPr anchor="ctr"/>
          <a:lstStyle/>
          <a:p>
            <a:pPr fontAlgn="base">
              <a:spcBef>
                <a:spcPct val="0"/>
              </a:spcBef>
              <a:spcAft>
                <a:spcPct val="0"/>
              </a:spcAft>
              <a:defRPr/>
            </a:pPr>
            <a:endParaRPr lang="en-US" sz="1600">
              <a:solidFill>
                <a:srgbClr val="000000"/>
              </a:solidFill>
              <a:latin typeface="Times New Roman" panose="02020603050405020304" pitchFamily="18" charset="0"/>
              <a:cs typeface="Times New Roman" panose="02020603050405020304" pitchFamily="18" charset="0"/>
            </a:endParaRPr>
          </a:p>
        </p:txBody>
      </p:sp>
      <p:sp>
        <p:nvSpPr>
          <p:cNvPr id="11" name="Arc 10"/>
          <p:cNvSpPr/>
          <p:nvPr/>
        </p:nvSpPr>
        <p:spPr>
          <a:xfrm flipH="1">
            <a:off x="1182690" y="2683120"/>
            <a:ext cx="6808787" cy="914400"/>
          </a:xfrm>
          <a:prstGeom prst="arc">
            <a:avLst/>
          </a:prstGeom>
          <a:ln w="38100">
            <a:solidFill>
              <a:schemeClr val="tx1"/>
            </a:solidFill>
            <a:prstDash val="dash"/>
          </a:ln>
        </p:spPr>
        <p:style>
          <a:lnRef idx="1">
            <a:schemeClr val="accent1"/>
          </a:lnRef>
          <a:fillRef idx="0">
            <a:schemeClr val="accent1"/>
          </a:fillRef>
          <a:effectRef idx="0">
            <a:schemeClr val="accent1"/>
          </a:effectRef>
          <a:fontRef idx="minor">
            <a:schemeClr val="tx1"/>
          </a:fontRef>
        </p:style>
        <p:txBody>
          <a:bodyPr anchor="ctr"/>
          <a:lstStyle/>
          <a:p>
            <a:pPr fontAlgn="base">
              <a:spcBef>
                <a:spcPct val="0"/>
              </a:spcBef>
              <a:spcAft>
                <a:spcPct val="0"/>
              </a:spcAft>
              <a:defRPr/>
            </a:pPr>
            <a:endParaRPr lang="en-US" sz="1600">
              <a:solidFill>
                <a:srgbClr val="000000"/>
              </a:solidFill>
              <a:latin typeface="Times New Roman" panose="02020603050405020304" pitchFamily="18" charset="0"/>
              <a:cs typeface="Times New Roman" panose="02020603050405020304" pitchFamily="18" charset="0"/>
            </a:endParaRPr>
          </a:p>
        </p:txBody>
      </p:sp>
      <p:pic>
        <p:nvPicPr>
          <p:cNvPr id="12" name="Picture 9"/>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281238" y="1687758"/>
            <a:ext cx="1484312" cy="156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2"/>
          <p:cNvSpPr txBox="1">
            <a:spLocks noChangeArrowheads="1"/>
          </p:cNvSpPr>
          <p:nvPr/>
        </p:nvSpPr>
        <p:spPr bwMode="auto">
          <a:xfrm>
            <a:off x="944561" y="1041069"/>
            <a:ext cx="1952629"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2800">
                <a:solidFill>
                  <a:schemeClr val="tx1"/>
                </a:solidFill>
                <a:latin typeface="Times New Roman" pitchFamily="18" charset="0"/>
              </a:defRPr>
            </a:lvl1pPr>
            <a:lvl2pPr marL="742950" indent="-285750" eaLnBrk="0" hangingPunct="0">
              <a:spcBef>
                <a:spcPct val="20000"/>
              </a:spcBef>
              <a:buChar char="–"/>
              <a:defRPr sz="2400">
                <a:solidFill>
                  <a:schemeClr val="tx1"/>
                </a:solidFill>
                <a:latin typeface="Times New Roman" pitchFamily="18" charset="0"/>
              </a:defRPr>
            </a:lvl2pPr>
            <a:lvl3pPr marL="1143000" indent="-228600" eaLnBrk="0" hangingPunct="0">
              <a:spcBef>
                <a:spcPct val="20000"/>
              </a:spcBef>
              <a:buChar char="•"/>
              <a:defRPr sz="2000">
                <a:solidFill>
                  <a:schemeClr val="tx1"/>
                </a:solidFill>
                <a:latin typeface="Times New Roman" pitchFamily="18" charset="0"/>
              </a:defRPr>
            </a:lvl3pPr>
            <a:lvl4pPr marL="1600200" indent="-228600" eaLnBrk="0" hangingPunct="0">
              <a:spcBef>
                <a:spcPct val="20000"/>
              </a:spcBef>
              <a:buChar char="–"/>
              <a:defRPr>
                <a:solidFill>
                  <a:schemeClr val="tx1"/>
                </a:solidFill>
                <a:latin typeface="Times New Roman" pitchFamily="18" charset="0"/>
              </a:defRPr>
            </a:lvl4pPr>
            <a:lvl5pPr marL="2057400" indent="-228600" eaLnBrk="0" hangingPunct="0">
              <a:spcBef>
                <a:spcPct val="20000"/>
              </a:spcBef>
              <a:buChar char="»"/>
              <a:defRPr>
                <a:solidFill>
                  <a:schemeClr val="tx1"/>
                </a:solidFill>
                <a:latin typeface="Times New Roman" pitchFamily="18" charset="0"/>
              </a:defRPr>
            </a:lvl5pPr>
            <a:lvl6pPr marL="2514600" indent="-228600" eaLnBrk="0" fontAlgn="base" hangingPunct="0">
              <a:spcBef>
                <a:spcPct val="20000"/>
              </a:spcBef>
              <a:spcAft>
                <a:spcPct val="0"/>
              </a:spcAft>
              <a:buChar char="»"/>
              <a:defRPr>
                <a:solidFill>
                  <a:schemeClr val="tx1"/>
                </a:solidFill>
                <a:latin typeface="Times New Roman" pitchFamily="18" charset="0"/>
              </a:defRPr>
            </a:lvl6pPr>
            <a:lvl7pPr marL="2971800" indent="-228600" eaLnBrk="0" fontAlgn="base" hangingPunct="0">
              <a:spcBef>
                <a:spcPct val="20000"/>
              </a:spcBef>
              <a:spcAft>
                <a:spcPct val="0"/>
              </a:spcAft>
              <a:buChar char="»"/>
              <a:defRPr>
                <a:solidFill>
                  <a:schemeClr val="tx1"/>
                </a:solidFill>
                <a:latin typeface="Times New Roman" pitchFamily="18" charset="0"/>
              </a:defRPr>
            </a:lvl7pPr>
            <a:lvl8pPr marL="3429000" indent="-228600" eaLnBrk="0" fontAlgn="base" hangingPunct="0">
              <a:spcBef>
                <a:spcPct val="20000"/>
              </a:spcBef>
              <a:spcAft>
                <a:spcPct val="0"/>
              </a:spcAft>
              <a:buChar char="»"/>
              <a:defRPr>
                <a:solidFill>
                  <a:schemeClr val="tx1"/>
                </a:solidFill>
                <a:latin typeface="Times New Roman" pitchFamily="18" charset="0"/>
              </a:defRPr>
            </a:lvl8pPr>
            <a:lvl9pPr marL="3886200" indent="-228600" eaLnBrk="0" fontAlgn="base" hangingPunct="0">
              <a:spcBef>
                <a:spcPct val="20000"/>
              </a:spcBef>
              <a:spcAft>
                <a:spcPct val="0"/>
              </a:spcAft>
              <a:buChar char="»"/>
              <a:defRPr>
                <a:solidFill>
                  <a:schemeClr val="tx1"/>
                </a:solidFill>
                <a:latin typeface="Times New Roman" pitchFamily="18" charset="0"/>
              </a:defRPr>
            </a:lvl9pPr>
          </a:lstStyle>
          <a:p>
            <a:pPr eaLnBrk="1" fontAlgn="base" hangingPunct="1">
              <a:lnSpc>
                <a:spcPct val="90000"/>
              </a:lnSpc>
              <a:spcBef>
                <a:spcPct val="0"/>
              </a:spcBef>
              <a:spcAft>
                <a:spcPct val="0"/>
              </a:spcAft>
              <a:buNone/>
            </a:pPr>
            <a:r>
              <a:rPr lang="en-US" altLang="en-US" sz="1600" dirty="0">
                <a:solidFill>
                  <a:srgbClr val="000000"/>
                </a:solidFill>
                <a:cs typeface="Times New Roman" panose="02020603050405020304" pitchFamily="18" charset="0"/>
              </a:rPr>
              <a:t>Predicted Remaining Useful Life (RUL</a:t>
            </a:r>
            <a:r>
              <a:rPr lang="en-US" altLang="en-US" sz="1600" dirty="0" smtClean="0">
                <a:solidFill>
                  <a:srgbClr val="000000"/>
                </a:solidFill>
                <a:cs typeface="Times New Roman" panose="02020603050405020304" pitchFamily="18" charset="0"/>
              </a:rPr>
              <a:t>)</a:t>
            </a:r>
            <a:endParaRPr lang="en-US" altLang="en-US" sz="1600" dirty="0">
              <a:solidFill>
                <a:srgbClr val="000000"/>
              </a:solidFill>
              <a:cs typeface="Times New Roman" panose="02020603050405020304" pitchFamily="18" charset="0"/>
            </a:endParaRPr>
          </a:p>
        </p:txBody>
      </p:sp>
      <p:sp>
        <p:nvSpPr>
          <p:cNvPr id="15" name="TextBox 14"/>
          <p:cNvSpPr txBox="1"/>
          <p:nvPr/>
        </p:nvSpPr>
        <p:spPr bwMode="auto">
          <a:xfrm>
            <a:off x="5108769" y="3539031"/>
            <a:ext cx="2154237" cy="2111347"/>
          </a:xfrm>
          <a:prstGeom prst="rect">
            <a:avLst/>
          </a:prstGeom>
          <a:noFill/>
        </p:spPr>
        <p:txBody>
          <a:bodyPr>
            <a:spAutoFit/>
          </a:bodyPr>
          <a:lstStyle/>
          <a:p>
            <a:pPr fontAlgn="base">
              <a:spcBef>
                <a:spcPct val="0"/>
              </a:spcBef>
              <a:spcAft>
                <a:spcPct val="0"/>
              </a:spcAft>
              <a:defRPr/>
            </a:pPr>
            <a:r>
              <a:rPr lang="en-US" sz="1600" u="sng" dirty="0">
                <a:solidFill>
                  <a:srgbClr val="000000"/>
                </a:solidFill>
                <a:latin typeface="Times New Roman" panose="02020603050405020304" pitchFamily="18" charset="0"/>
                <a:cs typeface="Times New Roman" panose="02020603050405020304" pitchFamily="18" charset="0"/>
              </a:rPr>
              <a:t>Options:</a:t>
            </a:r>
          </a:p>
          <a:p>
            <a:pPr marL="177800" indent="-177800" fontAlgn="base">
              <a:lnSpc>
                <a:spcPct val="90000"/>
              </a:lnSpc>
              <a:spcBef>
                <a:spcPct val="0"/>
              </a:spcBef>
              <a:spcAft>
                <a:spcPct val="0"/>
              </a:spcAft>
              <a:buFont typeface="Arial" pitchFamily="34" charset="0"/>
              <a:buChar char="•"/>
              <a:defRPr/>
            </a:pPr>
            <a:r>
              <a:rPr lang="en-US" sz="1600" dirty="0">
                <a:solidFill>
                  <a:srgbClr val="000000"/>
                </a:solidFill>
                <a:latin typeface="Times New Roman" panose="02020603050405020304" pitchFamily="18" charset="0"/>
                <a:cs typeface="Times New Roman" panose="02020603050405020304" pitchFamily="18" charset="0"/>
              </a:rPr>
              <a:t>Maintain </a:t>
            </a:r>
            <a:r>
              <a:rPr lang="en-US" sz="1600" dirty="0" smtClean="0">
                <a:solidFill>
                  <a:srgbClr val="000000"/>
                </a:solidFill>
                <a:latin typeface="Times New Roman" panose="02020603050405020304" pitchFamily="18" charset="0"/>
                <a:cs typeface="Times New Roman" panose="02020603050405020304" pitchFamily="18" charset="0"/>
              </a:rPr>
              <a:t>at earliest opportunity</a:t>
            </a:r>
            <a:endParaRPr lang="en-US" sz="1600" dirty="0">
              <a:solidFill>
                <a:srgbClr val="000000"/>
              </a:solidFill>
              <a:latin typeface="Times New Roman" panose="02020603050405020304" pitchFamily="18" charset="0"/>
              <a:cs typeface="Times New Roman" panose="02020603050405020304" pitchFamily="18" charset="0"/>
            </a:endParaRPr>
          </a:p>
          <a:p>
            <a:pPr marL="177800" indent="-177800" fontAlgn="base">
              <a:lnSpc>
                <a:spcPct val="90000"/>
              </a:lnSpc>
              <a:spcBef>
                <a:spcPct val="0"/>
              </a:spcBef>
              <a:spcAft>
                <a:spcPct val="0"/>
              </a:spcAft>
              <a:buFont typeface="Arial" pitchFamily="34" charset="0"/>
              <a:buChar char="•"/>
              <a:defRPr/>
            </a:pPr>
            <a:r>
              <a:rPr lang="en-US" sz="1600" dirty="0">
                <a:solidFill>
                  <a:srgbClr val="000000"/>
                </a:solidFill>
                <a:latin typeface="Times New Roman" panose="02020603050405020304" pitchFamily="18" charset="0"/>
                <a:cs typeface="Times New Roman" panose="02020603050405020304" pitchFamily="18" charset="0"/>
              </a:rPr>
              <a:t>Wait until closer to the end of the RUL to maintain</a:t>
            </a:r>
          </a:p>
          <a:p>
            <a:pPr marL="177800" indent="-177800" fontAlgn="base">
              <a:lnSpc>
                <a:spcPct val="90000"/>
              </a:lnSpc>
              <a:spcBef>
                <a:spcPct val="0"/>
              </a:spcBef>
              <a:spcAft>
                <a:spcPct val="0"/>
              </a:spcAft>
              <a:buFont typeface="Arial" pitchFamily="34" charset="0"/>
              <a:buChar char="•"/>
              <a:defRPr/>
            </a:pPr>
            <a:r>
              <a:rPr lang="en-US" sz="1600" dirty="0" smtClean="0">
                <a:solidFill>
                  <a:srgbClr val="000000"/>
                </a:solidFill>
                <a:latin typeface="Times New Roman" panose="02020603050405020304" pitchFamily="18" charset="0"/>
                <a:cs typeface="Times New Roman" panose="02020603050405020304" pitchFamily="18" charset="0"/>
              </a:rPr>
              <a:t>Run to failure for corrective maintenance</a:t>
            </a:r>
            <a:endParaRPr lang="en-US" sz="1600" dirty="0">
              <a:solidFill>
                <a:srgbClr val="000000"/>
              </a:solidFill>
              <a:latin typeface="Times New Roman" panose="02020603050405020304" pitchFamily="18" charset="0"/>
              <a:cs typeface="Times New Roman" panose="02020603050405020304" pitchFamily="18" charset="0"/>
            </a:endParaRPr>
          </a:p>
        </p:txBody>
      </p:sp>
      <p:sp>
        <p:nvSpPr>
          <p:cNvPr id="16" name="TextBox 27"/>
          <p:cNvSpPr txBox="1">
            <a:spLocks noChangeArrowheads="1"/>
          </p:cNvSpPr>
          <p:nvPr/>
        </p:nvSpPr>
        <p:spPr bwMode="auto">
          <a:xfrm>
            <a:off x="5028503" y="843070"/>
            <a:ext cx="1849437"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800">
                <a:solidFill>
                  <a:schemeClr val="tx1"/>
                </a:solidFill>
                <a:latin typeface="Times New Roman" pitchFamily="18" charset="0"/>
              </a:defRPr>
            </a:lvl1pPr>
            <a:lvl2pPr marL="742950" indent="-285750" eaLnBrk="0" hangingPunct="0">
              <a:spcBef>
                <a:spcPct val="20000"/>
              </a:spcBef>
              <a:buChar char="–"/>
              <a:defRPr sz="2400">
                <a:solidFill>
                  <a:schemeClr val="tx1"/>
                </a:solidFill>
                <a:latin typeface="Times New Roman" pitchFamily="18" charset="0"/>
              </a:defRPr>
            </a:lvl2pPr>
            <a:lvl3pPr marL="1143000" indent="-228600" eaLnBrk="0" hangingPunct="0">
              <a:spcBef>
                <a:spcPct val="20000"/>
              </a:spcBef>
              <a:buChar char="•"/>
              <a:defRPr sz="2000">
                <a:solidFill>
                  <a:schemeClr val="tx1"/>
                </a:solidFill>
                <a:latin typeface="Times New Roman" pitchFamily="18" charset="0"/>
              </a:defRPr>
            </a:lvl3pPr>
            <a:lvl4pPr marL="1600200" indent="-228600" eaLnBrk="0" hangingPunct="0">
              <a:spcBef>
                <a:spcPct val="20000"/>
              </a:spcBef>
              <a:buChar char="–"/>
              <a:defRPr>
                <a:solidFill>
                  <a:schemeClr val="tx1"/>
                </a:solidFill>
                <a:latin typeface="Times New Roman" pitchFamily="18" charset="0"/>
              </a:defRPr>
            </a:lvl4pPr>
            <a:lvl5pPr marL="2057400" indent="-228600" eaLnBrk="0" hangingPunct="0">
              <a:spcBef>
                <a:spcPct val="20000"/>
              </a:spcBef>
              <a:buChar char="»"/>
              <a:defRPr>
                <a:solidFill>
                  <a:schemeClr val="tx1"/>
                </a:solidFill>
                <a:latin typeface="Times New Roman" pitchFamily="18" charset="0"/>
              </a:defRPr>
            </a:lvl5pPr>
            <a:lvl6pPr marL="2514600" indent="-228600" eaLnBrk="0" fontAlgn="base" hangingPunct="0">
              <a:spcBef>
                <a:spcPct val="20000"/>
              </a:spcBef>
              <a:spcAft>
                <a:spcPct val="0"/>
              </a:spcAft>
              <a:buChar char="»"/>
              <a:defRPr>
                <a:solidFill>
                  <a:schemeClr val="tx1"/>
                </a:solidFill>
                <a:latin typeface="Times New Roman" pitchFamily="18" charset="0"/>
              </a:defRPr>
            </a:lvl6pPr>
            <a:lvl7pPr marL="2971800" indent="-228600" eaLnBrk="0" fontAlgn="base" hangingPunct="0">
              <a:spcBef>
                <a:spcPct val="20000"/>
              </a:spcBef>
              <a:spcAft>
                <a:spcPct val="0"/>
              </a:spcAft>
              <a:buChar char="»"/>
              <a:defRPr>
                <a:solidFill>
                  <a:schemeClr val="tx1"/>
                </a:solidFill>
                <a:latin typeface="Times New Roman" pitchFamily="18" charset="0"/>
              </a:defRPr>
            </a:lvl7pPr>
            <a:lvl8pPr marL="3429000" indent="-228600" eaLnBrk="0" fontAlgn="base" hangingPunct="0">
              <a:spcBef>
                <a:spcPct val="20000"/>
              </a:spcBef>
              <a:spcAft>
                <a:spcPct val="0"/>
              </a:spcAft>
              <a:buChar char="»"/>
              <a:defRPr>
                <a:solidFill>
                  <a:schemeClr val="tx1"/>
                </a:solidFill>
                <a:latin typeface="Times New Roman" pitchFamily="18" charset="0"/>
              </a:defRPr>
            </a:lvl8pPr>
            <a:lvl9pPr marL="3886200" indent="-228600" eaLnBrk="0" fontAlgn="base" hangingPunct="0">
              <a:spcBef>
                <a:spcPct val="20000"/>
              </a:spcBef>
              <a:spcAft>
                <a:spcPct val="0"/>
              </a:spcAft>
              <a:buChar char="»"/>
              <a:defRPr>
                <a:solidFill>
                  <a:schemeClr val="tx1"/>
                </a:solidFill>
                <a:latin typeface="Times New Roman" pitchFamily="18" charset="0"/>
              </a:defRPr>
            </a:lvl9pPr>
          </a:lstStyle>
          <a:p>
            <a:pPr algn="ctr" eaLnBrk="1" fontAlgn="base" hangingPunct="1">
              <a:lnSpc>
                <a:spcPct val="90000"/>
              </a:lnSpc>
              <a:spcBef>
                <a:spcPct val="0"/>
              </a:spcBef>
              <a:spcAft>
                <a:spcPct val="0"/>
              </a:spcAft>
              <a:buNone/>
            </a:pPr>
            <a:r>
              <a:rPr lang="en-US" altLang="en-US" sz="1600" dirty="0" smtClean="0">
                <a:solidFill>
                  <a:srgbClr val="000000"/>
                </a:solidFill>
                <a:cs typeface="Times New Roman" panose="02020603050405020304" pitchFamily="18" charset="0"/>
              </a:rPr>
              <a:t>Predictive Maintenance </a:t>
            </a:r>
            <a:r>
              <a:rPr lang="en-US" altLang="en-US" sz="1600" dirty="0">
                <a:solidFill>
                  <a:srgbClr val="000000"/>
                </a:solidFill>
                <a:cs typeface="Times New Roman" panose="02020603050405020304" pitchFamily="18" charset="0"/>
              </a:rPr>
              <a:t>Opportunity</a:t>
            </a:r>
          </a:p>
        </p:txBody>
      </p:sp>
      <p:pic>
        <p:nvPicPr>
          <p:cNvPr id="17" name="Picture 6" descr="Picture7.jpg"/>
          <p:cNvPicPr>
            <a:picLocks noChangeAspect="1"/>
          </p:cNvPicPr>
          <p:nvPr/>
        </p:nvPicPr>
        <p:blipFill>
          <a:blip r:embed="rId5">
            <a:extLst>
              <a:ext uri="{28A0092B-C50C-407E-A947-70E740481C1C}">
                <a14:useLocalDpi xmlns:a14="http://schemas.microsoft.com/office/drawing/2010/main" val="0"/>
              </a:ext>
            </a:extLst>
          </a:blip>
          <a:srcRect t="10001" b="6667"/>
          <a:stretch>
            <a:fillRect/>
          </a:stretch>
        </p:blipFill>
        <p:spPr bwMode="auto">
          <a:xfrm>
            <a:off x="5108769" y="1591663"/>
            <a:ext cx="1688906" cy="2001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0256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animBg="1"/>
      <p:bldP spid="13" grpId="0"/>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nSpc>
                <a:spcPct val="90000"/>
              </a:lnSpc>
            </a:pPr>
            <a:r>
              <a:rPr lang="en-US" altLang="en-US" sz="3200" b="1" dirty="0" smtClean="0">
                <a:latin typeface="Times New Roman" panose="02020603050405020304" pitchFamily="18" charset="0"/>
                <a:cs typeface="Times New Roman" panose="02020603050405020304" pitchFamily="18" charset="0"/>
              </a:rPr>
              <a:t>A Real Options View of Predictive Maintenance</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539198" y="1592262"/>
            <a:ext cx="7886700" cy="4351338"/>
          </a:xfrm>
        </p:spPr>
        <p:txBody>
          <a:bodyPr>
            <a:noAutofit/>
          </a:bodyPr>
          <a:lstStyle/>
          <a:p>
            <a:pPr marL="228600" indent="-228600">
              <a:lnSpc>
                <a:spcPct val="100000"/>
              </a:lnSpc>
            </a:pPr>
            <a:r>
              <a:rPr lang="en-US" sz="2000" u="sng" dirty="0">
                <a:solidFill>
                  <a:srgbClr val="000000"/>
                </a:solidFill>
                <a:latin typeface="Times New Roman" panose="02020603050405020304" pitchFamily="18" charset="0"/>
                <a:cs typeface="Times New Roman" panose="02020603050405020304" pitchFamily="18" charset="0"/>
              </a:rPr>
              <a:t>Real Options</a:t>
            </a:r>
            <a:r>
              <a:rPr lang="en-US" sz="2000" dirty="0">
                <a:solidFill>
                  <a:srgbClr val="000000"/>
                </a:solidFill>
                <a:latin typeface="Times New Roman" panose="02020603050405020304" pitchFamily="18" charset="0"/>
                <a:cs typeface="Times New Roman" panose="02020603050405020304" pitchFamily="18" charset="0"/>
              </a:rPr>
              <a:t>: The flexibility to alter the course of action in a real assets decision, depending on future developments</a:t>
            </a:r>
            <a:r>
              <a:rPr lang="en-US" sz="2000" dirty="0" smtClean="0">
                <a:solidFill>
                  <a:srgbClr val="000000"/>
                </a:solidFill>
                <a:latin typeface="Times New Roman" panose="02020603050405020304" pitchFamily="18" charset="0"/>
                <a:cs typeface="Times New Roman" panose="02020603050405020304" pitchFamily="18" charset="0"/>
              </a:rPr>
              <a:t>.</a:t>
            </a:r>
          </a:p>
          <a:p>
            <a:pPr marL="685800" lvl="2">
              <a:lnSpc>
                <a:spcPct val="100000"/>
              </a:lnSpc>
              <a:spcBef>
                <a:spcPts val="1000"/>
              </a:spcBef>
              <a:buFont typeface="Calibri" panose="020F0502020204030204" pitchFamily="34" charset="0"/>
              <a:buChar char="-"/>
            </a:pPr>
            <a:r>
              <a:rPr lang="en-US" altLang="en-US" sz="1800" dirty="0">
                <a:solidFill>
                  <a:srgbClr val="000000"/>
                </a:solidFill>
                <a:latin typeface="Times New Roman" panose="02020603050405020304" pitchFamily="18" charset="0"/>
                <a:cs typeface="Times New Roman" panose="02020603050405020304" pitchFamily="18" charset="0"/>
              </a:rPr>
              <a:t>The buyer of the </a:t>
            </a:r>
            <a:r>
              <a:rPr lang="en-US" altLang="en-US" sz="1800" dirty="0" smtClean="0">
                <a:solidFill>
                  <a:srgbClr val="000000"/>
                </a:solidFill>
                <a:latin typeface="Times New Roman" panose="02020603050405020304" pitchFamily="18" charset="0"/>
                <a:cs typeface="Times New Roman" panose="02020603050405020304" pitchFamily="18" charset="0"/>
              </a:rPr>
              <a:t>(call) option </a:t>
            </a:r>
            <a:r>
              <a:rPr lang="en-US" altLang="en-US" sz="1800" dirty="0">
                <a:solidFill>
                  <a:srgbClr val="000000"/>
                </a:solidFill>
                <a:latin typeface="Times New Roman" panose="02020603050405020304" pitchFamily="18" charset="0"/>
                <a:cs typeface="Times New Roman" panose="02020603050405020304" pitchFamily="18" charset="0"/>
              </a:rPr>
              <a:t>gains the right, but not the obligation, to engage in </a:t>
            </a:r>
            <a:r>
              <a:rPr lang="en-US" altLang="en-US" sz="1800" dirty="0" smtClean="0">
                <a:solidFill>
                  <a:srgbClr val="000000"/>
                </a:solidFill>
                <a:latin typeface="Times New Roman" panose="02020603050405020304" pitchFamily="18" charset="0"/>
                <a:cs typeface="Times New Roman" panose="02020603050405020304" pitchFamily="18" charset="0"/>
              </a:rPr>
              <a:t>the transaction </a:t>
            </a:r>
            <a:r>
              <a:rPr lang="en-US" altLang="en-US" sz="1800" dirty="0">
                <a:solidFill>
                  <a:srgbClr val="000000"/>
                </a:solidFill>
                <a:latin typeface="Times New Roman" panose="02020603050405020304" pitchFamily="18" charset="0"/>
                <a:cs typeface="Times New Roman" panose="02020603050405020304" pitchFamily="18" charset="0"/>
              </a:rPr>
              <a:t>at the future </a:t>
            </a:r>
            <a:r>
              <a:rPr lang="en-US" altLang="en-US" sz="1800" dirty="0" smtClean="0">
                <a:solidFill>
                  <a:srgbClr val="000000"/>
                </a:solidFill>
                <a:latin typeface="Times New Roman" panose="02020603050405020304" pitchFamily="18" charset="0"/>
                <a:cs typeface="Times New Roman" panose="02020603050405020304" pitchFamily="18" charset="0"/>
              </a:rPr>
              <a:t>date</a:t>
            </a:r>
            <a:endParaRPr lang="en-US" altLang="en-US" sz="1800" dirty="0" smtClean="0">
              <a:latin typeface="Times New Roman" panose="02020603050405020304" pitchFamily="18" charset="0"/>
              <a:cs typeface="Times New Roman" panose="02020603050405020304" pitchFamily="18" charset="0"/>
            </a:endParaRPr>
          </a:p>
        </p:txBody>
      </p:sp>
      <p:sp>
        <p:nvSpPr>
          <p:cNvPr id="4" name="Content Placeholder 2"/>
          <p:cNvSpPr txBox="1">
            <a:spLocks/>
          </p:cNvSpPr>
          <p:nvPr/>
        </p:nvSpPr>
        <p:spPr>
          <a:xfrm>
            <a:off x="539198" y="3048000"/>
            <a:ext cx="7886700" cy="435133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altLang="en-US" sz="2000" dirty="0" smtClean="0">
                <a:latin typeface="Times New Roman" panose="02020603050405020304" pitchFamily="18" charset="0"/>
                <a:cs typeface="Times New Roman" panose="02020603050405020304" pitchFamily="18" charset="0"/>
              </a:rPr>
              <a:t>Predictive maintenance opportunities triggered by RUL predictions can be treated as Real Options</a:t>
            </a:r>
          </a:p>
          <a:p>
            <a:pPr lvl="1">
              <a:lnSpc>
                <a:spcPct val="100000"/>
              </a:lnSpc>
              <a:buFont typeface="Calibri" panose="020F0502020204030204" pitchFamily="34" charset="0"/>
              <a:buChar char="-"/>
            </a:pPr>
            <a:r>
              <a:rPr lang="en-US" sz="1800" dirty="0" smtClean="0">
                <a:latin typeface="Times New Roman" panose="02020603050405020304" pitchFamily="18" charset="0"/>
                <a:cs typeface="Times New Roman" panose="02020603050405020304" pitchFamily="18" charset="0"/>
              </a:rPr>
              <a:t>Buying the option = paying to add PHM into wind turbine subsystems</a:t>
            </a:r>
          </a:p>
          <a:p>
            <a:pPr lvl="1">
              <a:lnSpc>
                <a:spcPct val="100000"/>
              </a:lnSpc>
              <a:buFont typeface="Calibri" panose="020F0502020204030204" pitchFamily="34" charset="0"/>
              <a:buChar char="-"/>
            </a:pPr>
            <a:r>
              <a:rPr lang="en-US" sz="1800" dirty="0" smtClean="0">
                <a:latin typeface="Times New Roman" panose="02020603050405020304" pitchFamily="18" charset="0"/>
                <a:cs typeface="Times New Roman" panose="02020603050405020304" pitchFamily="18" charset="0"/>
              </a:rPr>
              <a:t>Exercising the option = performing predictive maintenance prior to failure</a:t>
            </a:r>
          </a:p>
          <a:p>
            <a:pPr lvl="1">
              <a:lnSpc>
                <a:spcPct val="100000"/>
              </a:lnSpc>
              <a:buFont typeface="Calibri" panose="020F0502020204030204" pitchFamily="34" charset="0"/>
              <a:buChar char="-"/>
            </a:pPr>
            <a:r>
              <a:rPr lang="en-US" sz="1800" dirty="0" smtClean="0">
                <a:latin typeface="Times New Roman" panose="02020603050405020304" pitchFamily="18" charset="0"/>
                <a:cs typeface="Times New Roman" panose="02020603050405020304" pitchFamily="18" charset="0"/>
              </a:rPr>
              <a:t>Exercise price = predictive maintenance cost</a:t>
            </a:r>
          </a:p>
          <a:p>
            <a:pPr lvl="1">
              <a:lnSpc>
                <a:spcPct val="100000"/>
              </a:lnSpc>
              <a:buFont typeface="Calibri" panose="020F0502020204030204" pitchFamily="34" charset="0"/>
              <a:buChar char="-"/>
            </a:pPr>
            <a:r>
              <a:rPr lang="en-US" sz="1800" dirty="0" smtClean="0">
                <a:latin typeface="Times New Roman" panose="02020603050405020304" pitchFamily="18" charset="0"/>
                <a:cs typeface="Times New Roman" panose="02020603050405020304" pitchFamily="18" charset="0"/>
              </a:rPr>
              <a:t>Value returned by exercising the option = revenue lost (negative) + cost avoidance (positive) due to predictive maintenance </a:t>
            </a:r>
          </a:p>
          <a:p>
            <a:pPr lvl="1">
              <a:lnSpc>
                <a:spcPct val="100000"/>
              </a:lnSpc>
              <a:buFont typeface="Calibri" panose="020F0502020204030204" pitchFamily="34" charset="0"/>
              <a:buChar char="-"/>
            </a:pPr>
            <a:r>
              <a:rPr lang="en-US" sz="1800" dirty="0" smtClean="0">
                <a:latin typeface="Times New Roman" panose="02020603050405020304" pitchFamily="18" charset="0"/>
                <a:cs typeface="Times New Roman" panose="02020603050405020304" pitchFamily="18" charset="0"/>
              </a:rPr>
              <a:t>Letting the option expire = do noting and run the turbine to failure then perform corrective maintenance</a:t>
            </a:r>
            <a:endParaRPr lang="en-US"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52780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52400"/>
            <a:ext cx="7886700" cy="1325563"/>
          </a:xfrm>
        </p:spPr>
        <p:txBody>
          <a:bodyPr>
            <a:normAutofit/>
          </a:bodyPr>
          <a:lstStyle/>
          <a:p>
            <a:pPr>
              <a:lnSpc>
                <a:spcPct val="90000"/>
              </a:lnSpc>
            </a:pPr>
            <a:r>
              <a:rPr lang="en-US" sz="3200" b="1" dirty="0">
                <a:latin typeface="Times New Roman" panose="02020603050405020304" pitchFamily="18" charset="0"/>
                <a:cs typeface="Times New Roman" panose="02020603050405020304" pitchFamily="18" charset="0"/>
              </a:rPr>
              <a:t>Predictive Maintenance Value Simulation for </a:t>
            </a:r>
            <a:r>
              <a:rPr lang="en-US" sz="3200" b="1" dirty="0" smtClean="0">
                <a:latin typeface="Times New Roman" panose="02020603050405020304" pitchFamily="18" charset="0"/>
                <a:cs typeface="Times New Roman" panose="02020603050405020304" pitchFamily="18" charset="0"/>
              </a:rPr>
              <a:t>a Single </a:t>
            </a:r>
            <a:r>
              <a:rPr lang="en-US" sz="3200" b="1" dirty="0">
                <a:latin typeface="Times New Roman" panose="02020603050405020304" pitchFamily="18" charset="0"/>
                <a:cs typeface="Times New Roman" panose="02020603050405020304" pitchFamily="18" charset="0"/>
              </a:rPr>
              <a:t>Turbine</a:t>
            </a:r>
          </a:p>
        </p:txBody>
      </p:sp>
      <p:sp>
        <p:nvSpPr>
          <p:cNvPr id="3" name="Content Placeholder 2"/>
          <p:cNvSpPr>
            <a:spLocks noGrp="1"/>
          </p:cNvSpPr>
          <p:nvPr>
            <p:ph idx="1"/>
          </p:nvPr>
        </p:nvSpPr>
        <p:spPr>
          <a:xfrm>
            <a:off x="628650" y="914400"/>
            <a:ext cx="7886700" cy="1296266"/>
          </a:xfrm>
        </p:spPr>
        <p:txBody>
          <a:bodyPr>
            <a:normAutofit/>
          </a:bodyPr>
          <a:lstStyle/>
          <a:p>
            <a:pPr marL="228600" indent="-228600">
              <a:spcBef>
                <a:spcPts val="0"/>
              </a:spcBef>
            </a:pPr>
            <a:r>
              <a:rPr lang="en-US" sz="2000" dirty="0">
                <a:latin typeface="Times New Roman" panose="02020603050405020304" pitchFamily="18" charset="0"/>
                <a:cs typeface="Times New Roman" panose="02020603050405020304" pitchFamily="18" charset="0"/>
              </a:rPr>
              <a:t>Revenue Lost due to predictive maintenance</a:t>
            </a:r>
          </a:p>
          <a:p>
            <a:pPr marL="685800" lvl="1" indent="-228600">
              <a:spcBef>
                <a:spcPts val="0"/>
              </a:spcBef>
              <a:buFont typeface="Calibri" panose="020F0502020204030204" pitchFamily="34" charset="0"/>
              <a:buChar char="-"/>
            </a:pPr>
            <a:r>
              <a:rPr lang="en-US" sz="1800" dirty="0" smtClean="0">
                <a:latin typeface="Times New Roman" panose="02020603050405020304" pitchFamily="18" charset="0"/>
                <a:cs typeface="Times New Roman" panose="02020603050405020304" pitchFamily="18" charset="0"/>
              </a:rPr>
              <a:t>Representing </a:t>
            </a:r>
            <a:r>
              <a:rPr lang="en-US" sz="1800" dirty="0">
                <a:latin typeface="Times New Roman" panose="02020603050405020304" pitchFamily="18" charset="0"/>
                <a:cs typeface="Times New Roman" panose="02020603050405020304" pitchFamily="18" charset="0"/>
              </a:rPr>
              <a:t>the value of the part of </a:t>
            </a:r>
            <a:r>
              <a:rPr lang="en-US" sz="1800" dirty="0" smtClean="0">
                <a:latin typeface="Times New Roman" panose="02020603050405020304" pitchFamily="18" charset="0"/>
                <a:cs typeface="Times New Roman" panose="02020603050405020304" pitchFamily="18" charset="0"/>
              </a:rPr>
              <a:t>the RUL </a:t>
            </a:r>
            <a:r>
              <a:rPr lang="en-US" sz="1800" dirty="0">
                <a:latin typeface="Times New Roman" panose="02020603050405020304" pitchFamily="18" charset="0"/>
                <a:cs typeface="Times New Roman" panose="02020603050405020304" pitchFamily="18" charset="0"/>
              </a:rPr>
              <a:t>thrown away </a:t>
            </a:r>
          </a:p>
          <a:p>
            <a:endParaRPr lang="en-US" dirty="0">
              <a:latin typeface="Times New Roman" panose="02020603050405020304" pitchFamily="18" charset="0"/>
              <a:cs typeface="Times New Roman" panose="02020603050405020304" pitchFamily="18" charset="0"/>
            </a:endParaRPr>
          </a:p>
        </p:txBody>
      </p:sp>
      <p:sp>
        <p:nvSpPr>
          <p:cNvPr id="4" name="Content Placeholder 2"/>
          <p:cNvSpPr txBox="1">
            <a:spLocks/>
          </p:cNvSpPr>
          <p:nvPr/>
        </p:nvSpPr>
        <p:spPr>
          <a:xfrm>
            <a:off x="628650" y="1676400"/>
            <a:ext cx="7886700" cy="1296266"/>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latin typeface="Times New Roman" panose="02020603050405020304" pitchFamily="18" charset="0"/>
                <a:cs typeface="Times New Roman" panose="02020603050405020304" pitchFamily="18" charset="0"/>
              </a:rPr>
              <a:t>Cost </a:t>
            </a:r>
            <a:r>
              <a:rPr lang="en-US" sz="2000" dirty="0" smtClean="0">
                <a:latin typeface="Times New Roman" panose="02020603050405020304" pitchFamily="18" charset="0"/>
                <a:cs typeface="Times New Roman" panose="02020603050405020304" pitchFamily="18" charset="0"/>
              </a:rPr>
              <a:t>avoidance </a:t>
            </a:r>
            <a:r>
              <a:rPr lang="en-US" sz="2000" dirty="0">
                <a:latin typeface="Times New Roman" panose="02020603050405020304" pitchFamily="18" charset="0"/>
                <a:cs typeface="Times New Roman" panose="02020603050405020304" pitchFamily="18" charset="0"/>
              </a:rPr>
              <a:t>due to predictive maintenance including:</a:t>
            </a:r>
          </a:p>
          <a:p>
            <a:pPr lvl="1">
              <a:buFont typeface="Calibri" panose="020F0502020204030204" pitchFamily="34" charset="0"/>
              <a:buChar char="-"/>
            </a:pPr>
            <a:r>
              <a:rPr lang="en-US" sz="1800" dirty="0">
                <a:latin typeface="Times New Roman" panose="02020603050405020304" pitchFamily="18" charset="0"/>
                <a:cs typeface="Times New Roman" panose="02020603050405020304" pitchFamily="18" charset="0"/>
              </a:rPr>
              <a:t>Avoided corrective maintenance cost (parts, service, </a:t>
            </a:r>
            <a:r>
              <a:rPr lang="en-US" sz="1800" dirty="0" smtClean="0">
                <a:latin typeface="Times New Roman" panose="02020603050405020304" pitchFamily="18" charset="0"/>
                <a:cs typeface="Times New Roman" panose="02020603050405020304" pitchFamily="18" charset="0"/>
              </a:rPr>
              <a:t>labor, </a:t>
            </a:r>
            <a:r>
              <a:rPr lang="en-US" sz="1800" dirty="0">
                <a:latin typeface="Times New Roman" panose="02020603050405020304" pitchFamily="18" charset="0"/>
                <a:cs typeface="Times New Roman" panose="02020603050405020304" pitchFamily="18" charset="0"/>
              </a:rPr>
              <a:t>etc.)</a:t>
            </a:r>
          </a:p>
          <a:p>
            <a:pPr lvl="1">
              <a:buFont typeface="Calibri" panose="020F0502020204030204" pitchFamily="34" charset="0"/>
              <a:buChar char="-"/>
            </a:pPr>
            <a:r>
              <a:rPr lang="en-US" sz="1800" dirty="0">
                <a:latin typeface="Times New Roman" panose="02020603050405020304" pitchFamily="18" charset="0"/>
                <a:cs typeface="Times New Roman" panose="02020603050405020304" pitchFamily="18" charset="0"/>
              </a:rPr>
              <a:t>Avoided revenue lost during downtime for corrective maintenance</a:t>
            </a:r>
          </a:p>
          <a:p>
            <a:pPr lvl="1">
              <a:buFont typeface="Calibri" panose="020F0502020204030204" pitchFamily="34" charset="0"/>
              <a:buChar char="-"/>
            </a:pPr>
            <a:r>
              <a:rPr lang="en-US" sz="1800" dirty="0">
                <a:latin typeface="Times New Roman" panose="02020603050405020304" pitchFamily="18" charset="0"/>
                <a:cs typeface="Times New Roman" panose="02020603050405020304" pitchFamily="18" charset="0"/>
              </a:rPr>
              <a:t>Avoided under-delivery penalty due to corrective maintenance (if any</a:t>
            </a:r>
            <a:r>
              <a:rPr lang="en-US" sz="1800" dirty="0" smtClean="0">
                <a:latin typeface="Times New Roman" panose="02020603050405020304" pitchFamily="18" charset="0"/>
                <a:cs typeface="Times New Roman" panose="02020603050405020304" pitchFamily="18" charset="0"/>
              </a:rPr>
              <a:t>)</a:t>
            </a:r>
          </a:p>
          <a:p>
            <a:pPr lvl="1">
              <a:buFont typeface="Calibri" panose="020F0502020204030204" pitchFamily="34" charset="0"/>
              <a:buChar char="-"/>
            </a:pPr>
            <a:r>
              <a:rPr lang="en-US" sz="1800" dirty="0" smtClean="0">
                <a:latin typeface="Times New Roman" panose="02020603050405020304" pitchFamily="18" charset="0"/>
                <a:cs typeface="Times New Roman" panose="02020603050405020304" pitchFamily="18" charset="0"/>
              </a:rPr>
              <a:t>Avoided collateral damage </a:t>
            </a:r>
            <a:endParaRPr lang="en-US" sz="1800" dirty="0">
              <a:latin typeface="Times New Roman" panose="02020603050405020304" pitchFamily="18" charset="0"/>
              <a:cs typeface="Times New Roman" panose="02020603050405020304" pitchFamily="18" charset="0"/>
            </a:endParaRPr>
          </a:p>
        </p:txBody>
      </p:sp>
      <p:sp>
        <p:nvSpPr>
          <p:cNvPr id="5" name="Content Placeholder 2"/>
          <p:cNvSpPr txBox="1">
            <a:spLocks/>
          </p:cNvSpPr>
          <p:nvPr/>
        </p:nvSpPr>
        <p:spPr>
          <a:xfrm>
            <a:off x="628650" y="3035012"/>
            <a:ext cx="7886700" cy="39398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lvl="1">
              <a:spcBef>
                <a:spcPts val="1000"/>
              </a:spcBef>
            </a:pPr>
            <a:r>
              <a:rPr lang="en-US" sz="2000" dirty="0">
                <a:latin typeface="Times New Roman" panose="02020603050405020304" pitchFamily="18" charset="0"/>
                <a:cs typeface="Times New Roman" panose="02020603050405020304" pitchFamily="18" charset="0"/>
              </a:rPr>
              <a:t>Predictive Maintenance Value</a:t>
            </a:r>
            <a:r>
              <a:rPr lang="en-US" sz="2000" baseline="-25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 Cost Avoidance + Revenue Lost </a:t>
            </a:r>
          </a:p>
        </p:txBody>
      </p:sp>
      <p:grpSp>
        <p:nvGrpSpPr>
          <p:cNvPr id="36" name="Group 35"/>
          <p:cNvGrpSpPr/>
          <p:nvPr/>
        </p:nvGrpSpPr>
        <p:grpSpPr>
          <a:xfrm>
            <a:off x="24621" y="3935781"/>
            <a:ext cx="3035583" cy="2427803"/>
            <a:chOff x="24621" y="4430198"/>
            <a:chExt cx="3035583" cy="2427803"/>
          </a:xfrm>
        </p:grpSpPr>
        <p:sp>
          <p:nvSpPr>
            <p:cNvPr id="6" name="TextBox 3"/>
            <p:cNvSpPr txBox="1"/>
            <p:nvPr/>
          </p:nvSpPr>
          <p:spPr>
            <a:xfrm rot="16200000">
              <a:off x="-814770" y="5269589"/>
              <a:ext cx="2214314" cy="53553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90000"/>
                </a:lnSpc>
              </a:pPr>
              <a:r>
                <a:rPr lang="en-US" sz="1600" dirty="0" smtClean="0">
                  <a:cs typeface="Times New Roman" panose="02020603050405020304" pitchFamily="18" charset="0"/>
                </a:rPr>
                <a:t>Revenue lost due to predictive </a:t>
              </a:r>
              <a:r>
                <a:rPr lang="en-US" sz="1600" dirty="0">
                  <a:cs typeface="Times New Roman" panose="02020603050405020304" pitchFamily="18" charset="0"/>
                </a:rPr>
                <a:t>maintenance</a:t>
              </a:r>
            </a:p>
          </p:txBody>
        </p:sp>
        <p:cxnSp>
          <p:nvCxnSpPr>
            <p:cNvPr id="7" name="Straight Arrow Connector 6"/>
            <p:cNvCxnSpPr/>
            <p:nvPr/>
          </p:nvCxnSpPr>
          <p:spPr bwMode="auto">
            <a:xfrm>
              <a:off x="582772" y="5978774"/>
              <a:ext cx="2011450" cy="0"/>
            </a:xfrm>
            <a:prstGeom prst="straightConnector1">
              <a:avLst/>
            </a:prstGeom>
            <a:solidFill>
              <a:schemeClr val="accent1"/>
            </a:solidFill>
            <a:ln w="19050" cap="flat" cmpd="sng" algn="ctr">
              <a:solidFill>
                <a:schemeClr val="tx1"/>
              </a:solidFill>
              <a:prstDash val="solid"/>
              <a:round/>
              <a:headEnd type="none" w="med" len="med"/>
              <a:tailEnd type="arrow"/>
            </a:ln>
            <a:effectLst/>
          </p:spPr>
        </p:cxnSp>
        <p:sp>
          <p:nvSpPr>
            <p:cNvPr id="8" name="TextBox 5"/>
            <p:cNvSpPr txBox="1"/>
            <p:nvPr/>
          </p:nvSpPr>
          <p:spPr>
            <a:xfrm>
              <a:off x="2294754" y="5640210"/>
              <a:ext cx="596638" cy="338554"/>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0" dirty="0" smtClean="0">
                  <a:cs typeface="Times New Roman" panose="02020603050405020304" pitchFamily="18" charset="0"/>
                </a:rPr>
                <a:t>Time</a:t>
              </a:r>
              <a:endParaRPr lang="en-US" sz="1600" b="0" dirty="0">
                <a:cs typeface="Times New Roman" panose="02020603050405020304" pitchFamily="18" charset="0"/>
              </a:endParaRPr>
            </a:p>
          </p:txBody>
        </p:sp>
        <p:sp>
          <p:nvSpPr>
            <p:cNvPr id="9" name="TextBox 6"/>
            <p:cNvSpPr txBox="1"/>
            <p:nvPr/>
          </p:nvSpPr>
          <p:spPr>
            <a:xfrm>
              <a:off x="582268" y="5989142"/>
              <a:ext cx="648960" cy="338554"/>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0" dirty="0" smtClean="0">
                  <a:cs typeface="Times New Roman" panose="02020603050405020304" pitchFamily="18" charset="0"/>
                </a:rPr>
                <a:t>Day 0</a:t>
              </a:r>
              <a:endParaRPr lang="en-US" sz="1600" b="0" dirty="0">
                <a:cs typeface="Times New Roman" panose="02020603050405020304" pitchFamily="18" charset="0"/>
              </a:endParaRPr>
            </a:p>
          </p:txBody>
        </p:sp>
        <p:cxnSp>
          <p:nvCxnSpPr>
            <p:cNvPr id="10" name="Straight Connector 9"/>
            <p:cNvCxnSpPr/>
            <p:nvPr/>
          </p:nvCxnSpPr>
          <p:spPr bwMode="auto">
            <a:xfrm flipV="1">
              <a:off x="589486" y="5978764"/>
              <a:ext cx="1643822" cy="465671"/>
            </a:xfrm>
            <a:prstGeom prst="line">
              <a:avLst/>
            </a:prstGeom>
            <a:solidFill>
              <a:schemeClr val="accent1"/>
            </a:solidFill>
            <a:ln w="38100" cap="flat" cmpd="sng" algn="ctr">
              <a:solidFill>
                <a:schemeClr val="tx1"/>
              </a:solidFill>
              <a:prstDash val="solid"/>
              <a:round/>
              <a:headEnd type="none" w="med" len="med"/>
              <a:tailEnd type="none" w="med" len="med"/>
            </a:ln>
            <a:effectLst/>
          </p:spPr>
        </p:cxnSp>
        <p:cxnSp>
          <p:nvCxnSpPr>
            <p:cNvPr id="11" name="Straight Arrow Connector 10"/>
            <p:cNvCxnSpPr/>
            <p:nvPr/>
          </p:nvCxnSpPr>
          <p:spPr bwMode="auto">
            <a:xfrm flipV="1">
              <a:off x="586447" y="4450635"/>
              <a:ext cx="0" cy="2123130"/>
            </a:xfrm>
            <a:prstGeom prst="straightConnector1">
              <a:avLst/>
            </a:prstGeom>
            <a:solidFill>
              <a:schemeClr val="accent1"/>
            </a:solidFill>
            <a:ln w="19050" cap="flat" cmpd="sng" algn="ctr">
              <a:solidFill>
                <a:schemeClr val="tx1"/>
              </a:solidFill>
              <a:prstDash val="solid"/>
              <a:round/>
              <a:headEnd type="none" w="med" len="med"/>
              <a:tailEnd type="arrow"/>
            </a:ln>
            <a:effectLst/>
          </p:spPr>
        </p:cxnSp>
        <p:sp>
          <p:nvSpPr>
            <p:cNvPr id="12" name="TextBox 9"/>
            <p:cNvSpPr txBox="1"/>
            <p:nvPr/>
          </p:nvSpPr>
          <p:spPr>
            <a:xfrm>
              <a:off x="1965032" y="6519447"/>
              <a:ext cx="1095172" cy="338554"/>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0" dirty="0" smtClean="0">
                  <a:cs typeface="Times New Roman" panose="02020603050405020304" pitchFamily="18" charset="0"/>
                </a:rPr>
                <a:t>End of RUL</a:t>
              </a:r>
              <a:endParaRPr lang="en-US" sz="1600" b="0" baseline="-25000" dirty="0">
                <a:cs typeface="Times New Roman" panose="02020603050405020304" pitchFamily="18" charset="0"/>
              </a:endParaRPr>
            </a:p>
          </p:txBody>
        </p:sp>
        <p:cxnSp>
          <p:nvCxnSpPr>
            <p:cNvPr id="21" name="Straight Arrow Connector 20"/>
            <p:cNvCxnSpPr>
              <a:stCxn id="12" idx="0"/>
            </p:cNvCxnSpPr>
            <p:nvPr/>
          </p:nvCxnSpPr>
          <p:spPr>
            <a:xfrm flipH="1" flipV="1">
              <a:off x="2260024" y="6035979"/>
              <a:ext cx="252594" cy="48346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7" name="Group 36"/>
          <p:cNvGrpSpPr/>
          <p:nvPr/>
        </p:nvGrpSpPr>
        <p:grpSpPr>
          <a:xfrm>
            <a:off x="3122742" y="3665472"/>
            <a:ext cx="3015165" cy="2692804"/>
            <a:chOff x="3122742" y="4159889"/>
            <a:chExt cx="3015165" cy="2692804"/>
          </a:xfrm>
        </p:grpSpPr>
        <p:sp>
          <p:nvSpPr>
            <p:cNvPr id="13" name="TextBox 10"/>
            <p:cNvSpPr txBox="1"/>
            <p:nvPr/>
          </p:nvSpPr>
          <p:spPr>
            <a:xfrm rot="16200000">
              <a:off x="2295660" y="4986971"/>
              <a:ext cx="2189695" cy="53553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90000"/>
                </a:lnSpc>
              </a:pPr>
              <a:r>
                <a:rPr lang="en-US" sz="1600" b="0" dirty="0" smtClean="0">
                  <a:cs typeface="Times New Roman" panose="02020603050405020304" pitchFamily="18" charset="0"/>
                </a:rPr>
                <a:t>Cost avoidance by predictive maintenance</a:t>
              </a:r>
              <a:endParaRPr lang="en-US" sz="1600" b="0" dirty="0">
                <a:cs typeface="Times New Roman" panose="02020603050405020304" pitchFamily="18" charset="0"/>
              </a:endParaRPr>
            </a:p>
          </p:txBody>
        </p:sp>
        <p:cxnSp>
          <p:nvCxnSpPr>
            <p:cNvPr id="14" name="Straight Connector 13"/>
            <p:cNvCxnSpPr/>
            <p:nvPr/>
          </p:nvCxnSpPr>
          <p:spPr bwMode="auto">
            <a:xfrm>
              <a:off x="5337727" y="4862242"/>
              <a:ext cx="0" cy="1090035"/>
            </a:xfrm>
            <a:prstGeom prst="line">
              <a:avLst/>
            </a:prstGeom>
            <a:solidFill>
              <a:schemeClr val="accent1"/>
            </a:solidFill>
            <a:ln w="19050" cap="flat" cmpd="sng" algn="ctr">
              <a:solidFill>
                <a:schemeClr val="tx1"/>
              </a:solidFill>
              <a:prstDash val="sysDot"/>
              <a:round/>
              <a:headEnd type="none" w="med" len="med"/>
              <a:tailEnd type="none" w="med" len="med"/>
            </a:ln>
            <a:effectLst/>
          </p:spPr>
        </p:cxnSp>
        <p:sp>
          <p:nvSpPr>
            <p:cNvPr id="15" name="TextBox 67"/>
            <p:cNvSpPr txBox="1"/>
            <p:nvPr/>
          </p:nvSpPr>
          <p:spPr>
            <a:xfrm>
              <a:off x="3684074" y="5981378"/>
              <a:ext cx="648960" cy="338554"/>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0" dirty="0" smtClean="0">
                  <a:cs typeface="Times New Roman" panose="02020603050405020304" pitchFamily="18" charset="0"/>
                </a:rPr>
                <a:t>Day 0</a:t>
              </a:r>
              <a:endParaRPr lang="en-US" sz="1600" b="0" dirty="0">
                <a:cs typeface="Times New Roman" panose="02020603050405020304" pitchFamily="18" charset="0"/>
              </a:endParaRPr>
            </a:p>
          </p:txBody>
        </p:sp>
        <p:cxnSp>
          <p:nvCxnSpPr>
            <p:cNvPr id="16" name="Straight Connector 15"/>
            <p:cNvCxnSpPr/>
            <p:nvPr/>
          </p:nvCxnSpPr>
          <p:spPr bwMode="auto">
            <a:xfrm flipV="1">
              <a:off x="3687757" y="4877167"/>
              <a:ext cx="1636827" cy="11067"/>
            </a:xfrm>
            <a:prstGeom prst="line">
              <a:avLst/>
            </a:prstGeom>
            <a:solidFill>
              <a:schemeClr val="accent1"/>
            </a:solidFill>
            <a:ln w="38100" cap="flat" cmpd="sng" algn="ctr">
              <a:solidFill>
                <a:schemeClr val="tx1"/>
              </a:solidFill>
              <a:prstDash val="solid"/>
              <a:round/>
              <a:headEnd type="none" w="med" len="med"/>
              <a:tailEnd type="none" w="med" len="med"/>
            </a:ln>
            <a:effectLst/>
          </p:spPr>
        </p:cxnSp>
        <p:cxnSp>
          <p:nvCxnSpPr>
            <p:cNvPr id="17" name="Straight Arrow Connector 16"/>
            <p:cNvCxnSpPr/>
            <p:nvPr/>
          </p:nvCxnSpPr>
          <p:spPr bwMode="auto">
            <a:xfrm flipV="1">
              <a:off x="3682019" y="4496942"/>
              <a:ext cx="0" cy="1620541"/>
            </a:xfrm>
            <a:prstGeom prst="straightConnector1">
              <a:avLst/>
            </a:prstGeom>
            <a:solidFill>
              <a:schemeClr val="accent1"/>
            </a:solidFill>
            <a:ln w="19050" cap="flat" cmpd="sng" algn="ctr">
              <a:solidFill>
                <a:schemeClr val="tx1"/>
              </a:solidFill>
              <a:prstDash val="solid"/>
              <a:round/>
              <a:headEnd type="none" w="med" len="med"/>
              <a:tailEnd type="arrow"/>
            </a:ln>
            <a:effectLst/>
          </p:spPr>
        </p:cxnSp>
        <p:sp>
          <p:nvSpPr>
            <p:cNvPr id="22" name="TextBox 19"/>
            <p:cNvSpPr txBox="1"/>
            <p:nvPr/>
          </p:nvSpPr>
          <p:spPr>
            <a:xfrm>
              <a:off x="5042735" y="6514139"/>
              <a:ext cx="1095172" cy="338554"/>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0" dirty="0" smtClean="0">
                  <a:cs typeface="Times New Roman" panose="02020603050405020304" pitchFamily="18" charset="0"/>
                </a:rPr>
                <a:t>End of RUL</a:t>
              </a:r>
              <a:endParaRPr lang="en-US" sz="1600" b="0" baseline="-25000" dirty="0">
                <a:cs typeface="Times New Roman" panose="02020603050405020304" pitchFamily="18" charset="0"/>
              </a:endParaRPr>
            </a:p>
          </p:txBody>
        </p:sp>
        <p:cxnSp>
          <p:nvCxnSpPr>
            <p:cNvPr id="23" name="Straight Arrow Connector 22"/>
            <p:cNvCxnSpPr>
              <a:stCxn id="22" idx="0"/>
            </p:cNvCxnSpPr>
            <p:nvPr/>
          </p:nvCxnSpPr>
          <p:spPr>
            <a:xfrm flipH="1" flipV="1">
              <a:off x="5337727" y="6030671"/>
              <a:ext cx="252594" cy="48346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bwMode="auto">
            <a:xfrm>
              <a:off x="3674533" y="5952277"/>
              <a:ext cx="2011450" cy="0"/>
            </a:xfrm>
            <a:prstGeom prst="straightConnector1">
              <a:avLst/>
            </a:prstGeom>
            <a:solidFill>
              <a:schemeClr val="accent1"/>
            </a:solidFill>
            <a:ln w="19050" cap="flat" cmpd="sng" algn="ctr">
              <a:solidFill>
                <a:schemeClr val="tx1"/>
              </a:solidFill>
              <a:prstDash val="solid"/>
              <a:round/>
              <a:headEnd type="none" w="med" len="med"/>
              <a:tailEnd type="arrow"/>
            </a:ln>
            <a:effectLst/>
          </p:spPr>
        </p:cxnSp>
        <p:sp>
          <p:nvSpPr>
            <p:cNvPr id="27" name="TextBox 24"/>
            <p:cNvSpPr txBox="1"/>
            <p:nvPr/>
          </p:nvSpPr>
          <p:spPr>
            <a:xfrm>
              <a:off x="5386515" y="5613713"/>
              <a:ext cx="596638" cy="338554"/>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0" dirty="0" smtClean="0">
                  <a:cs typeface="Times New Roman" panose="02020603050405020304" pitchFamily="18" charset="0"/>
                </a:rPr>
                <a:t>Time</a:t>
              </a:r>
              <a:endParaRPr lang="en-US" sz="1600" b="0" dirty="0">
                <a:cs typeface="Times New Roman" panose="02020603050405020304" pitchFamily="18" charset="0"/>
              </a:endParaRPr>
            </a:p>
          </p:txBody>
        </p:sp>
      </p:grpSp>
      <p:sp>
        <p:nvSpPr>
          <p:cNvPr id="32" name="Plus 31"/>
          <p:cNvSpPr/>
          <p:nvPr/>
        </p:nvSpPr>
        <p:spPr>
          <a:xfrm>
            <a:off x="2593073" y="4598590"/>
            <a:ext cx="385502" cy="385502"/>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3" name="Equal 32"/>
          <p:cNvSpPr/>
          <p:nvPr/>
        </p:nvSpPr>
        <p:spPr>
          <a:xfrm>
            <a:off x="5762816" y="4604452"/>
            <a:ext cx="385502" cy="385502"/>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chemeClr val="tx1"/>
              </a:solidFill>
            </a:endParaRPr>
          </a:p>
        </p:txBody>
      </p:sp>
      <p:sp>
        <p:nvSpPr>
          <p:cNvPr id="18" name="TextBox 15"/>
          <p:cNvSpPr txBox="1"/>
          <p:nvPr/>
        </p:nvSpPr>
        <p:spPr>
          <a:xfrm rot="16200000">
            <a:off x="5198908" y="4640127"/>
            <a:ext cx="2608406" cy="338554"/>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0" dirty="0" smtClean="0">
                <a:cs typeface="Times New Roman" panose="02020603050405020304" pitchFamily="18" charset="0"/>
              </a:rPr>
              <a:t>Predictive maintenance value</a:t>
            </a:r>
            <a:endParaRPr lang="en-US" sz="1600" b="0" dirty="0">
              <a:cs typeface="Times New Roman" panose="02020603050405020304" pitchFamily="18" charset="0"/>
            </a:endParaRPr>
          </a:p>
        </p:txBody>
      </p:sp>
      <p:sp>
        <p:nvSpPr>
          <p:cNvPr id="19" name="TextBox 16"/>
          <p:cNvSpPr txBox="1"/>
          <p:nvPr/>
        </p:nvSpPr>
        <p:spPr>
          <a:xfrm>
            <a:off x="6673719" y="5486961"/>
            <a:ext cx="648960" cy="338554"/>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0" dirty="0" smtClean="0">
                <a:cs typeface="Times New Roman" panose="02020603050405020304" pitchFamily="18" charset="0"/>
              </a:rPr>
              <a:t>Day 0</a:t>
            </a:r>
            <a:endParaRPr lang="en-US" sz="1600" b="0" dirty="0">
              <a:cs typeface="Times New Roman" panose="02020603050405020304" pitchFamily="18" charset="0"/>
            </a:endParaRPr>
          </a:p>
        </p:txBody>
      </p:sp>
      <p:cxnSp>
        <p:nvCxnSpPr>
          <p:cNvPr id="20" name="Straight Arrow Connector 19"/>
          <p:cNvCxnSpPr/>
          <p:nvPr/>
        </p:nvCxnSpPr>
        <p:spPr bwMode="auto">
          <a:xfrm flipV="1">
            <a:off x="6671238" y="3995269"/>
            <a:ext cx="0" cy="1610315"/>
          </a:xfrm>
          <a:prstGeom prst="straightConnector1">
            <a:avLst/>
          </a:prstGeom>
          <a:solidFill>
            <a:schemeClr val="accent1"/>
          </a:solidFill>
          <a:ln w="19050" cap="flat" cmpd="sng" algn="ctr">
            <a:solidFill>
              <a:schemeClr val="tx1"/>
            </a:solidFill>
            <a:prstDash val="solid"/>
            <a:round/>
            <a:headEnd type="none" w="med" len="med"/>
            <a:tailEnd type="arrow"/>
          </a:ln>
          <a:effectLst/>
        </p:spPr>
      </p:cxnSp>
      <p:sp>
        <p:nvSpPr>
          <p:cNvPr id="24" name="TextBox 43"/>
          <p:cNvSpPr txBox="1"/>
          <p:nvPr/>
        </p:nvSpPr>
        <p:spPr>
          <a:xfrm>
            <a:off x="8044263" y="6019722"/>
            <a:ext cx="1095172" cy="338554"/>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0" dirty="0" smtClean="0">
                <a:cs typeface="Times New Roman" panose="02020603050405020304" pitchFamily="18" charset="0"/>
              </a:rPr>
              <a:t>End of RUL</a:t>
            </a:r>
            <a:endParaRPr lang="en-US" sz="1600" b="0" baseline="-25000" dirty="0">
              <a:cs typeface="Times New Roman" panose="02020603050405020304" pitchFamily="18" charset="0"/>
            </a:endParaRPr>
          </a:p>
        </p:txBody>
      </p:sp>
      <p:cxnSp>
        <p:nvCxnSpPr>
          <p:cNvPr id="25" name="Straight Arrow Connector 24"/>
          <p:cNvCxnSpPr>
            <a:stCxn id="24" idx="0"/>
          </p:cNvCxnSpPr>
          <p:nvPr/>
        </p:nvCxnSpPr>
        <p:spPr>
          <a:xfrm flipH="1" flipV="1">
            <a:off x="8339255" y="5536254"/>
            <a:ext cx="252594" cy="48346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bwMode="auto">
          <a:xfrm>
            <a:off x="6670089" y="5457850"/>
            <a:ext cx="2011450" cy="0"/>
          </a:xfrm>
          <a:prstGeom prst="straightConnector1">
            <a:avLst/>
          </a:prstGeom>
          <a:solidFill>
            <a:schemeClr val="accent1"/>
          </a:solidFill>
          <a:ln w="19050" cap="flat" cmpd="sng" algn="ctr">
            <a:solidFill>
              <a:schemeClr val="tx1"/>
            </a:solidFill>
            <a:prstDash val="solid"/>
            <a:round/>
            <a:headEnd type="none" w="med" len="med"/>
            <a:tailEnd type="arrow"/>
          </a:ln>
          <a:effectLst/>
        </p:spPr>
      </p:cxnSp>
      <p:sp>
        <p:nvSpPr>
          <p:cNvPr id="29" name="TextBox 26"/>
          <p:cNvSpPr txBox="1"/>
          <p:nvPr/>
        </p:nvSpPr>
        <p:spPr>
          <a:xfrm>
            <a:off x="8382071" y="5119286"/>
            <a:ext cx="596638" cy="338554"/>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0" dirty="0" smtClean="0">
                <a:cs typeface="Times New Roman" panose="02020603050405020304" pitchFamily="18" charset="0"/>
              </a:rPr>
              <a:t>Time</a:t>
            </a:r>
            <a:endParaRPr lang="en-US" sz="1600" b="0" dirty="0">
              <a:cs typeface="Times New Roman" panose="02020603050405020304" pitchFamily="18" charset="0"/>
            </a:endParaRPr>
          </a:p>
        </p:txBody>
      </p:sp>
      <p:cxnSp>
        <p:nvCxnSpPr>
          <p:cNvPr id="30" name="Straight Connector 29"/>
          <p:cNvCxnSpPr/>
          <p:nvPr/>
        </p:nvCxnSpPr>
        <p:spPr bwMode="auto">
          <a:xfrm flipV="1">
            <a:off x="6675029" y="4382750"/>
            <a:ext cx="1643822" cy="465671"/>
          </a:xfrm>
          <a:prstGeom prst="line">
            <a:avLst/>
          </a:prstGeom>
          <a:solidFill>
            <a:schemeClr val="accent1"/>
          </a:solidFill>
          <a:ln w="38100" cap="flat" cmpd="sng" algn="ctr">
            <a:solidFill>
              <a:schemeClr val="tx1"/>
            </a:solidFill>
            <a:prstDash val="solid"/>
            <a:round/>
            <a:headEnd type="none" w="med" len="med"/>
            <a:tailEnd type="none" w="med" len="med"/>
          </a:ln>
          <a:effectLst/>
        </p:spPr>
      </p:cxnSp>
      <p:cxnSp>
        <p:nvCxnSpPr>
          <p:cNvPr id="31" name="Straight Connector 30"/>
          <p:cNvCxnSpPr/>
          <p:nvPr/>
        </p:nvCxnSpPr>
        <p:spPr bwMode="auto">
          <a:xfrm>
            <a:off x="8320625" y="4367805"/>
            <a:ext cx="0" cy="1090035"/>
          </a:xfrm>
          <a:prstGeom prst="line">
            <a:avLst/>
          </a:prstGeom>
          <a:solidFill>
            <a:schemeClr val="accent1"/>
          </a:solidFill>
          <a:ln w="19050" cap="flat" cmpd="sng" algn="ctr">
            <a:solidFill>
              <a:schemeClr val="tx1"/>
            </a:solidFill>
            <a:prstDash val="sysDot"/>
            <a:round/>
            <a:headEnd type="none" w="med" len="med"/>
            <a:tailEnd type="none" w="med" len="med"/>
          </a:ln>
          <a:effectLst/>
        </p:spPr>
      </p:cxnSp>
      <p:sp>
        <p:nvSpPr>
          <p:cNvPr id="34" name="Right Brace 33"/>
          <p:cNvSpPr/>
          <p:nvPr/>
        </p:nvSpPr>
        <p:spPr>
          <a:xfrm>
            <a:off x="8355401" y="4366508"/>
            <a:ext cx="130628" cy="1066230"/>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a:p>
        </p:txBody>
      </p:sp>
      <p:sp>
        <p:nvSpPr>
          <p:cNvPr id="35" name="TextBox 32"/>
          <p:cNvSpPr txBox="1"/>
          <p:nvPr/>
        </p:nvSpPr>
        <p:spPr>
          <a:xfrm>
            <a:off x="7385403" y="3583653"/>
            <a:ext cx="1754032" cy="646331"/>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smtClean="0">
                <a:solidFill>
                  <a:srgbClr val="FF0000"/>
                </a:solidFill>
              </a:rPr>
              <a:t>Benefit obtained from predictive maintenance at optimum point in time</a:t>
            </a:r>
            <a:endParaRPr lang="en-US" sz="1200" dirty="0">
              <a:solidFill>
                <a:srgbClr val="FF0000"/>
              </a:solidFill>
            </a:endParaRPr>
          </a:p>
        </p:txBody>
      </p:sp>
    </p:spTree>
    <p:extLst>
      <p:ext uri="{BB962C8B-B14F-4D97-AF65-F5344CB8AC3E}">
        <p14:creationId xmlns:p14="http://schemas.microsoft.com/office/powerpoint/2010/main" val="3841301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9"/>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0"/>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1"/>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4"/>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5" grpId="0"/>
      <p:bldP spid="32" grpId="0" animBg="1"/>
      <p:bldP spid="33" grpId="0" animBg="1"/>
      <p:bldP spid="18" grpId="0"/>
      <p:bldP spid="19" grpId="0"/>
      <p:bldP spid="24" grpId="0"/>
      <p:bldP spid="29" grpId="0"/>
      <p:bldP spid="34" grpId="0" animBg="1"/>
      <p:bldP spid="3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2"/>
          <p:cNvSpPr>
            <a:spLocks noGrp="1"/>
          </p:cNvSpPr>
          <p:nvPr>
            <p:ph idx="1"/>
          </p:nvPr>
        </p:nvSpPr>
        <p:spPr>
          <a:xfrm>
            <a:off x="427039" y="1243725"/>
            <a:ext cx="8239884" cy="996117"/>
          </a:xfrm>
        </p:spPr>
        <p:txBody>
          <a:bodyPr>
            <a:normAutofit/>
          </a:bodyPr>
          <a:lstStyle/>
          <a:p>
            <a:pPr marL="0" indent="0" eaLnBrk="1" hangingPunct="1">
              <a:buFontTx/>
              <a:buNone/>
            </a:pPr>
            <a:r>
              <a:rPr lang="en-US" altLang="en-US" sz="2400" dirty="0" smtClean="0">
                <a:latin typeface="Times New Roman" panose="02020603050405020304" pitchFamily="18" charset="0"/>
                <a:cs typeface="Times New Roman" panose="02020603050405020304" pitchFamily="18" charset="0"/>
              </a:rPr>
              <a:t>Path = starting at the RUL indication (Day 0), it is one possible way that the future could occur</a:t>
            </a:r>
            <a:endParaRPr lang="en-US" altLang="en-US" sz="2400" baseline="30000" dirty="0" smtClean="0">
              <a:latin typeface="Times New Roman" panose="02020603050405020304" pitchFamily="18" charset="0"/>
              <a:cs typeface="Times New Roman" panose="02020603050405020304" pitchFamily="18" charset="0"/>
            </a:endParaRPr>
          </a:p>
        </p:txBody>
      </p:sp>
      <p:sp>
        <p:nvSpPr>
          <p:cNvPr id="1536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spcBef>
                <a:spcPct val="20000"/>
              </a:spcBef>
              <a:buChar char="•"/>
              <a:defRPr sz="2800">
                <a:solidFill>
                  <a:schemeClr val="tx1"/>
                </a:solidFill>
                <a:latin typeface="Times New Roman" pitchFamily="18" charset="0"/>
              </a:defRPr>
            </a:lvl1pPr>
            <a:lvl2pPr marL="742950" indent="-285750" eaLnBrk="0" hangingPunct="0">
              <a:spcBef>
                <a:spcPct val="20000"/>
              </a:spcBef>
              <a:buChar char="–"/>
              <a:defRPr sz="2400">
                <a:solidFill>
                  <a:schemeClr val="tx1"/>
                </a:solidFill>
                <a:latin typeface="Times New Roman" pitchFamily="18" charset="0"/>
              </a:defRPr>
            </a:lvl2pPr>
            <a:lvl3pPr marL="1143000" indent="-228600" eaLnBrk="0" hangingPunct="0">
              <a:spcBef>
                <a:spcPct val="20000"/>
              </a:spcBef>
              <a:buChar char="•"/>
              <a:defRPr sz="2000">
                <a:solidFill>
                  <a:schemeClr val="tx1"/>
                </a:solidFill>
                <a:latin typeface="Times New Roman" pitchFamily="18" charset="0"/>
              </a:defRPr>
            </a:lvl3pPr>
            <a:lvl4pPr marL="1600200" indent="-228600" eaLnBrk="0" hangingPunct="0">
              <a:spcBef>
                <a:spcPct val="20000"/>
              </a:spcBef>
              <a:buChar char="–"/>
              <a:defRPr>
                <a:solidFill>
                  <a:schemeClr val="tx1"/>
                </a:solidFill>
                <a:latin typeface="Times New Roman" pitchFamily="18" charset="0"/>
              </a:defRPr>
            </a:lvl4pPr>
            <a:lvl5pPr marL="2057400" indent="-228600" eaLnBrk="0" hangingPunct="0">
              <a:spcBef>
                <a:spcPct val="20000"/>
              </a:spcBef>
              <a:buChar char="»"/>
              <a:defRPr>
                <a:solidFill>
                  <a:schemeClr val="tx1"/>
                </a:solidFill>
                <a:latin typeface="Times New Roman" pitchFamily="18" charset="0"/>
              </a:defRPr>
            </a:lvl5pPr>
            <a:lvl6pPr marL="2514600" indent="-228600" eaLnBrk="0" fontAlgn="base" hangingPunct="0">
              <a:spcBef>
                <a:spcPct val="20000"/>
              </a:spcBef>
              <a:spcAft>
                <a:spcPct val="0"/>
              </a:spcAft>
              <a:buChar char="»"/>
              <a:defRPr>
                <a:solidFill>
                  <a:schemeClr val="tx1"/>
                </a:solidFill>
                <a:latin typeface="Times New Roman" pitchFamily="18" charset="0"/>
              </a:defRPr>
            </a:lvl6pPr>
            <a:lvl7pPr marL="2971800" indent="-228600" eaLnBrk="0" fontAlgn="base" hangingPunct="0">
              <a:spcBef>
                <a:spcPct val="20000"/>
              </a:spcBef>
              <a:spcAft>
                <a:spcPct val="0"/>
              </a:spcAft>
              <a:buChar char="»"/>
              <a:defRPr>
                <a:solidFill>
                  <a:schemeClr val="tx1"/>
                </a:solidFill>
                <a:latin typeface="Times New Roman" pitchFamily="18" charset="0"/>
              </a:defRPr>
            </a:lvl7pPr>
            <a:lvl8pPr marL="3429000" indent="-228600" eaLnBrk="0" fontAlgn="base" hangingPunct="0">
              <a:spcBef>
                <a:spcPct val="20000"/>
              </a:spcBef>
              <a:spcAft>
                <a:spcPct val="0"/>
              </a:spcAft>
              <a:buChar char="»"/>
              <a:defRPr>
                <a:solidFill>
                  <a:schemeClr val="tx1"/>
                </a:solidFill>
                <a:latin typeface="Times New Roman" pitchFamily="18" charset="0"/>
              </a:defRPr>
            </a:lvl8pPr>
            <a:lvl9pPr marL="3886200" indent="-228600" eaLnBrk="0" fontAlgn="base" hangingPunct="0">
              <a:spcBef>
                <a:spcPct val="20000"/>
              </a:spcBef>
              <a:spcAft>
                <a:spcPct val="0"/>
              </a:spcAft>
              <a:buChar char="»"/>
              <a:defRPr>
                <a:solidFill>
                  <a:schemeClr val="tx1"/>
                </a:solidFill>
                <a:latin typeface="Times New Roman" pitchFamily="18" charset="0"/>
              </a:defRPr>
            </a:lvl9pPr>
          </a:lstStyle>
          <a:p>
            <a:pPr defTabSz="914400" eaLnBrk="1" fontAlgn="base" hangingPunct="1">
              <a:spcBef>
                <a:spcPct val="0"/>
              </a:spcBef>
              <a:spcAft>
                <a:spcPct val="0"/>
              </a:spcAft>
              <a:buFontTx/>
              <a:buNone/>
            </a:pPr>
            <a:endParaRPr lang="en-US" altLang="en-US" sz="2400" smtClean="0">
              <a:solidFill>
                <a:srgbClr val="000000"/>
              </a:solidFill>
              <a:cs typeface="Arial" charset="0"/>
            </a:endParaRPr>
          </a:p>
        </p:txBody>
      </p:sp>
      <p:sp>
        <p:nvSpPr>
          <p:cNvPr id="6" name="Content Placeholder 2"/>
          <p:cNvSpPr txBox="1">
            <a:spLocks/>
          </p:cNvSpPr>
          <p:nvPr/>
        </p:nvSpPr>
        <p:spPr bwMode="auto">
          <a:xfrm>
            <a:off x="577850" y="2239842"/>
            <a:ext cx="7927975" cy="2713158"/>
          </a:xfrm>
          <a:prstGeom prst="rect">
            <a:avLst/>
          </a:prstGeom>
          <a:solidFill>
            <a:schemeClr val="bg1"/>
          </a:solidFill>
          <a:ln>
            <a:noFill/>
          </a:ln>
          <a:extLst/>
        </p:spPr>
        <p:txBody>
          <a:bodyPr/>
          <a:lst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cs typeface="+mn-cs"/>
              </a:defRPr>
            </a:lvl2pPr>
            <a:lvl3pPr marL="1143000" indent="-228600" algn="l" rtl="0" eaLnBrk="0" fontAlgn="base" hangingPunct="0">
              <a:spcBef>
                <a:spcPct val="20000"/>
              </a:spcBef>
              <a:spcAft>
                <a:spcPct val="0"/>
              </a:spcAft>
              <a:buChar char="•"/>
              <a:defRPr sz="2000">
                <a:solidFill>
                  <a:schemeClr val="tx1"/>
                </a:solidFill>
                <a:latin typeface="+mn-lt"/>
                <a:cs typeface="+mn-cs"/>
              </a:defRPr>
            </a:lvl3pPr>
            <a:lvl4pPr marL="1600200" indent="-228600" algn="l" rtl="0" eaLnBrk="0" fontAlgn="base" hangingPunct="0">
              <a:spcBef>
                <a:spcPct val="20000"/>
              </a:spcBef>
              <a:spcAft>
                <a:spcPct val="0"/>
              </a:spcAft>
              <a:buChar char="–"/>
              <a:defRPr>
                <a:solidFill>
                  <a:schemeClr val="tx1"/>
                </a:solidFill>
                <a:latin typeface="+mn-lt"/>
                <a:cs typeface="+mn-cs"/>
              </a:defRPr>
            </a:lvl4pPr>
            <a:lvl5pPr marL="2057400" indent="-228600" algn="l" rtl="0" eaLnBrk="0" fontAlgn="base" hangingPunct="0">
              <a:spcBef>
                <a:spcPct val="20000"/>
              </a:spcBef>
              <a:spcAft>
                <a:spcPct val="0"/>
              </a:spcAft>
              <a:buChar char="»"/>
              <a:defRPr sz="1600">
                <a:solidFill>
                  <a:schemeClr val="tx1"/>
                </a:solidFill>
                <a:latin typeface="+mn-lt"/>
                <a:cs typeface="+mn-cs"/>
              </a:defRPr>
            </a:lvl5pPr>
            <a:lvl6pPr marL="2514600" indent="-228600" algn="l" rtl="0" fontAlgn="base">
              <a:spcBef>
                <a:spcPct val="20000"/>
              </a:spcBef>
              <a:spcAft>
                <a:spcPct val="0"/>
              </a:spcAft>
              <a:buChar char="»"/>
              <a:defRPr sz="1600">
                <a:solidFill>
                  <a:schemeClr val="tx1"/>
                </a:solidFill>
                <a:latin typeface="+mn-lt"/>
                <a:cs typeface="+mn-cs"/>
              </a:defRPr>
            </a:lvl6pPr>
            <a:lvl7pPr marL="2971800" indent="-228600" algn="l" rtl="0" fontAlgn="base">
              <a:spcBef>
                <a:spcPct val="20000"/>
              </a:spcBef>
              <a:spcAft>
                <a:spcPct val="0"/>
              </a:spcAft>
              <a:buChar char="»"/>
              <a:defRPr sz="1600">
                <a:solidFill>
                  <a:schemeClr val="tx1"/>
                </a:solidFill>
                <a:latin typeface="+mn-lt"/>
                <a:cs typeface="+mn-cs"/>
              </a:defRPr>
            </a:lvl7pPr>
            <a:lvl8pPr marL="3429000" indent="-228600" algn="l" rtl="0" fontAlgn="base">
              <a:spcBef>
                <a:spcPct val="20000"/>
              </a:spcBef>
              <a:spcAft>
                <a:spcPct val="0"/>
              </a:spcAft>
              <a:buChar char="»"/>
              <a:defRPr sz="1600">
                <a:solidFill>
                  <a:schemeClr val="tx1"/>
                </a:solidFill>
                <a:latin typeface="+mn-lt"/>
                <a:cs typeface="+mn-cs"/>
              </a:defRPr>
            </a:lvl8pPr>
            <a:lvl9pPr marL="3886200" indent="-228600" algn="l" rtl="0" fontAlgn="base">
              <a:spcBef>
                <a:spcPct val="20000"/>
              </a:spcBef>
              <a:spcAft>
                <a:spcPct val="0"/>
              </a:spcAft>
              <a:buChar char="»"/>
              <a:defRPr sz="1600">
                <a:solidFill>
                  <a:schemeClr val="tx1"/>
                </a:solidFill>
                <a:latin typeface="+mn-lt"/>
                <a:cs typeface="+mn-cs"/>
              </a:defRPr>
            </a:lvl9pPr>
          </a:lstStyle>
          <a:p>
            <a:pPr marL="228600" indent="-228600" defTabSz="914400">
              <a:defRPr/>
            </a:pPr>
            <a:r>
              <a:rPr lang="en-US" sz="2400" kern="0" dirty="0" smtClean="0">
                <a:solidFill>
                  <a:srgbClr val="000000"/>
                </a:solidFill>
                <a:latin typeface="Times New Roman" panose="02020603050405020304" pitchFamily="18" charset="0"/>
                <a:cs typeface="Times New Roman" panose="02020603050405020304" pitchFamily="18" charset="0"/>
              </a:rPr>
              <a:t>The revenue path represents the possible revenue due to uncertain wind resources</a:t>
            </a:r>
          </a:p>
          <a:p>
            <a:pPr marL="228600" indent="-228600" defTabSz="914400">
              <a:defRPr/>
            </a:pPr>
            <a:r>
              <a:rPr lang="en-US" sz="2400" kern="0" dirty="0" smtClean="0">
                <a:solidFill>
                  <a:srgbClr val="000000"/>
                </a:solidFill>
                <a:latin typeface="Times New Roman" panose="02020603050405020304" pitchFamily="18" charset="0"/>
                <a:cs typeface="Times New Roman" panose="02020603050405020304" pitchFamily="18" charset="0"/>
              </a:rPr>
              <a:t>The cost avoidance path represents how the RUL is used up and varies due to uncertainties in the predicted RUL</a:t>
            </a:r>
          </a:p>
          <a:p>
            <a:pPr marL="228600" indent="-228600" defTabSz="914400">
              <a:defRPr/>
            </a:pPr>
            <a:r>
              <a:rPr lang="en-US" sz="2400" kern="0" dirty="0" smtClean="0">
                <a:solidFill>
                  <a:srgbClr val="000000"/>
                </a:solidFill>
                <a:latin typeface="Times New Roman" panose="02020603050405020304" pitchFamily="18" charset="0"/>
                <a:cs typeface="Times New Roman" panose="02020603050405020304" pitchFamily="18" charset="0"/>
              </a:rPr>
              <a:t>Each path is a single member of a population of paths representing a statistically significant set of possible future turbine states</a:t>
            </a:r>
          </a:p>
        </p:txBody>
      </p:sp>
      <p:sp>
        <p:nvSpPr>
          <p:cNvPr id="12" name="Title 1"/>
          <p:cNvSpPr>
            <a:spLocks noGrp="1"/>
          </p:cNvSpPr>
          <p:nvPr>
            <p:ph type="title"/>
          </p:nvPr>
        </p:nvSpPr>
        <p:spPr>
          <a:xfrm>
            <a:off x="628650" y="-130174"/>
            <a:ext cx="7886700" cy="1325563"/>
          </a:xfrm>
        </p:spPr>
        <p:txBody>
          <a:bodyPr>
            <a:normAutofit/>
          </a:bodyPr>
          <a:lstStyle/>
          <a:p>
            <a:r>
              <a:rPr lang="en-US" sz="3200" b="1" dirty="0" smtClean="0">
                <a:latin typeface="Times New Roman" panose="02020603050405020304" pitchFamily="18" charset="0"/>
                <a:cs typeface="Times New Roman" panose="02020603050405020304" pitchFamily="18" charset="0"/>
              </a:rPr>
              <a:t>Path Generation</a:t>
            </a:r>
            <a:endParaRPr lang="en-US" sz="3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4910633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82563"/>
            <a:ext cx="7886700" cy="1325563"/>
          </a:xfrm>
        </p:spPr>
        <p:txBody>
          <a:bodyPr>
            <a:normAutofit/>
          </a:bodyPr>
          <a:lstStyle/>
          <a:p>
            <a:r>
              <a:rPr lang="en-US" sz="3200" b="1" dirty="0" smtClean="0">
                <a:latin typeface="Times New Roman" panose="02020603050405020304" pitchFamily="18" charset="0"/>
                <a:cs typeface="Times New Roman" panose="02020603050405020304" pitchFamily="18" charset="0"/>
              </a:rPr>
              <a:t>Wind Speed and TTF Simulation</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28650" y="838200"/>
            <a:ext cx="7886700" cy="435484"/>
          </a:xfrm>
        </p:spPr>
        <p:txBody>
          <a:bodyPr>
            <a:noAutofit/>
          </a:bodyPr>
          <a:lstStyle/>
          <a:p>
            <a:pPr marL="228600" indent="-228600"/>
            <a:r>
              <a:rPr lang="en-US" sz="2000" dirty="0">
                <a:latin typeface="Times New Roman" panose="02020603050405020304" pitchFamily="18" charset="0"/>
                <a:cs typeface="Times New Roman" panose="02020603050405020304" pitchFamily="18" charset="0"/>
              </a:rPr>
              <a:t>Wind turbine: Vestas V112-3.0 MW Offshore</a:t>
            </a:r>
          </a:p>
        </p:txBody>
      </p:sp>
      <p:pic>
        <p:nvPicPr>
          <p:cNvPr id="1026" name="Picture 2" descr="http://wpcore.wpe.s3.amazonaws.com/wp-content/uploads/2010/10/vestasturbin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34200" y="179010"/>
            <a:ext cx="952939" cy="128450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633022" y="5975066"/>
            <a:ext cx="2499146" cy="307777"/>
          </a:xfrm>
          <a:prstGeom prst="rect">
            <a:avLst/>
          </a:prstGeom>
        </p:spPr>
        <p:txBody>
          <a:bodyPr wrap="none">
            <a:spAutoFit/>
          </a:bodyPr>
          <a:lstStyle/>
          <a:p>
            <a:r>
              <a:rPr lang="en-US" sz="1400" dirty="0">
                <a:latin typeface="Times New Roman" panose="02020603050405020304" pitchFamily="18" charset="0"/>
                <a:cs typeface="Times New Roman" panose="02020603050405020304" pitchFamily="18" charset="0"/>
              </a:rPr>
              <a:t>Location of NOAA Buoy 44009</a:t>
            </a:r>
          </a:p>
        </p:txBody>
      </p:sp>
      <p:grpSp>
        <p:nvGrpSpPr>
          <p:cNvPr id="9" name="Group 8"/>
          <p:cNvGrpSpPr/>
          <p:nvPr/>
        </p:nvGrpSpPr>
        <p:grpSpPr>
          <a:xfrm>
            <a:off x="408765" y="4164540"/>
            <a:ext cx="2715435" cy="1828800"/>
            <a:chOff x="228672" y="4515911"/>
            <a:chExt cx="2715435" cy="1828800"/>
          </a:xfrm>
        </p:grpSpPr>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8672" y="4515911"/>
              <a:ext cx="2715435" cy="1828800"/>
            </a:xfrm>
            <a:prstGeom prst="rect">
              <a:avLst/>
            </a:prstGeom>
          </p:spPr>
        </p:pic>
        <p:sp>
          <p:nvSpPr>
            <p:cNvPr id="12" name="Down Arrow 11"/>
            <p:cNvSpPr/>
            <p:nvPr/>
          </p:nvSpPr>
          <p:spPr>
            <a:xfrm>
              <a:off x="2198911" y="4656167"/>
              <a:ext cx="129746" cy="214020"/>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Rectangle 12"/>
          <p:cNvSpPr/>
          <p:nvPr/>
        </p:nvSpPr>
        <p:spPr>
          <a:xfrm>
            <a:off x="6377332" y="5973462"/>
            <a:ext cx="2614268" cy="307777"/>
          </a:xfrm>
          <a:prstGeom prst="rect">
            <a:avLst/>
          </a:prstGeom>
        </p:spPr>
        <p:txBody>
          <a:bodyPr wrap="square">
            <a:spAutoFit/>
          </a:bodyPr>
          <a:lstStyle/>
          <a:p>
            <a:pPr algn="ctr"/>
            <a:r>
              <a:rPr lang="en-US" sz="1400" dirty="0" smtClean="0">
                <a:latin typeface="Times New Roman" panose="02020603050405020304" pitchFamily="18" charset="0"/>
                <a:cs typeface="Times New Roman" panose="02020603050405020304" pitchFamily="18" charset="0"/>
              </a:rPr>
              <a:t>Weibull </a:t>
            </a:r>
            <a:r>
              <a:rPr lang="en-US" sz="1400" dirty="0">
                <a:latin typeface="Times New Roman" panose="02020603050405020304" pitchFamily="18" charset="0"/>
                <a:cs typeface="Times New Roman" panose="02020603050405020304" pitchFamily="18" charset="0"/>
              </a:rPr>
              <a:t>fitted </a:t>
            </a:r>
            <a:r>
              <a:rPr lang="en-US" sz="1400" dirty="0" smtClean="0">
                <a:latin typeface="Times New Roman" panose="02020603050405020304" pitchFamily="18" charset="0"/>
                <a:cs typeface="Times New Roman" panose="02020603050405020304" pitchFamily="18" charset="0"/>
              </a:rPr>
              <a:t>wind speed PDF</a:t>
            </a:r>
            <a:endParaRPr lang="en-US" sz="1400" dirty="0">
              <a:latin typeface="Times New Roman" panose="02020603050405020304" pitchFamily="18" charset="0"/>
              <a:cs typeface="Times New Roman" panose="02020603050405020304" pitchFamily="18" charset="0"/>
            </a:endParaRPr>
          </a:p>
        </p:txBody>
      </p:sp>
      <p:sp>
        <p:nvSpPr>
          <p:cNvPr id="14" name="Rectangle 13"/>
          <p:cNvSpPr/>
          <p:nvPr/>
        </p:nvSpPr>
        <p:spPr>
          <a:xfrm>
            <a:off x="3208253" y="5943600"/>
            <a:ext cx="3330219" cy="307777"/>
          </a:xfrm>
          <a:prstGeom prst="rect">
            <a:avLst/>
          </a:prstGeom>
        </p:spPr>
        <p:txBody>
          <a:bodyPr wrap="square">
            <a:spAutoFit/>
          </a:bodyPr>
          <a:lstStyle/>
          <a:p>
            <a:pPr algn="ctr"/>
            <a:r>
              <a:rPr lang="en-US" sz="1400" dirty="0">
                <a:latin typeface="Times New Roman" panose="02020603050405020304" pitchFamily="18" charset="0"/>
                <a:cs typeface="Times New Roman" panose="02020603050405020304" pitchFamily="18" charset="0"/>
              </a:rPr>
              <a:t>Hub height simulated wind </a:t>
            </a:r>
            <a:r>
              <a:rPr lang="en-US" sz="1400" dirty="0" smtClean="0">
                <a:latin typeface="Times New Roman" panose="02020603050405020304" pitchFamily="18" charset="0"/>
                <a:cs typeface="Times New Roman" panose="02020603050405020304" pitchFamily="18" charset="0"/>
              </a:rPr>
              <a:t>speed</a:t>
            </a:r>
            <a:endParaRPr lang="en-US" sz="1400" dirty="0">
              <a:latin typeface="Times New Roman" panose="02020603050405020304" pitchFamily="18" charset="0"/>
              <a:cs typeface="Times New Roman" panose="02020603050405020304" pitchFamily="18" charset="0"/>
            </a:endParaRPr>
          </a:p>
        </p:txBody>
      </p:sp>
      <p:pic>
        <p:nvPicPr>
          <p:cNvPr id="16" name="Picture 15"/>
          <p:cNvPicPr>
            <a:picLocks noChangeAspect="1"/>
          </p:cNvPicPr>
          <p:nvPr/>
        </p:nvPicPr>
        <p:blipFill rotWithShape="1">
          <a:blip r:embed="rId5">
            <a:extLst>
              <a:ext uri="{28A0092B-C50C-407E-A947-70E740481C1C}">
                <a14:useLocalDpi xmlns:a14="http://schemas.microsoft.com/office/drawing/2010/main" val="0"/>
              </a:ext>
            </a:extLst>
          </a:blip>
          <a:srcRect t="5542"/>
          <a:stretch/>
        </p:blipFill>
        <p:spPr>
          <a:xfrm>
            <a:off x="3589512" y="4171849"/>
            <a:ext cx="2438400" cy="1727444"/>
          </a:xfrm>
          <a:prstGeom prst="rect">
            <a:avLst/>
          </a:prstGeom>
        </p:spPr>
      </p:pic>
      <p:pic>
        <p:nvPicPr>
          <p:cNvPr id="6" name="Pictur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08906" y="4038600"/>
            <a:ext cx="2441448" cy="1831086"/>
          </a:xfrm>
          <a:prstGeom prst="rect">
            <a:avLst/>
          </a:prstGeom>
        </p:spPr>
      </p:pic>
      <p:sp>
        <p:nvSpPr>
          <p:cNvPr id="22" name="Content Placeholder 2"/>
          <p:cNvSpPr txBox="1">
            <a:spLocks/>
          </p:cNvSpPr>
          <p:nvPr/>
        </p:nvSpPr>
        <p:spPr>
          <a:xfrm>
            <a:off x="628650" y="1219200"/>
            <a:ext cx="8078028" cy="122598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sz="2000" dirty="0">
                <a:latin typeface="Times New Roman" panose="02020603050405020304" pitchFamily="18" charset="0"/>
                <a:cs typeface="Times New Roman" panose="02020603050405020304" pitchFamily="18" charset="0"/>
              </a:rPr>
              <a:t>Wind speed </a:t>
            </a:r>
            <a:r>
              <a:rPr lang="en-US" sz="2000" dirty="0" smtClean="0">
                <a:latin typeface="Times New Roman" panose="02020603050405020304" pitchFamily="18" charset="0"/>
                <a:cs typeface="Times New Roman" panose="02020603050405020304" pitchFamily="18" charset="0"/>
              </a:rPr>
              <a:t>simulation</a:t>
            </a:r>
          </a:p>
          <a:p>
            <a:pPr lvl="1">
              <a:lnSpc>
                <a:spcPct val="100000"/>
              </a:lnSpc>
              <a:spcBef>
                <a:spcPts val="0"/>
              </a:spcBef>
              <a:buFont typeface="Calibri" panose="020F0502020204030204" pitchFamily="34" charset="0"/>
              <a:buChar char="-"/>
            </a:pPr>
            <a:r>
              <a:rPr lang="en-US" sz="1800" dirty="0" smtClean="0">
                <a:latin typeface="Times New Roman" panose="02020603050405020304" pitchFamily="18" charset="0"/>
                <a:cs typeface="Times New Roman" panose="02020603050405020304" pitchFamily="18" charset="0"/>
              </a:rPr>
              <a:t>2003 </a:t>
            </a:r>
            <a:r>
              <a:rPr lang="en-US" sz="1800" dirty="0">
                <a:latin typeface="Times New Roman" panose="02020603050405020304" pitchFamily="18" charset="0"/>
                <a:cs typeface="Times New Roman" panose="02020603050405020304" pitchFamily="18" charset="0"/>
              </a:rPr>
              <a:t>to 2012 wind data of </a:t>
            </a:r>
            <a:r>
              <a:rPr lang="en-US" sz="1800" dirty="0" smtClean="0">
                <a:latin typeface="Times New Roman" panose="02020603050405020304" pitchFamily="18" charset="0"/>
                <a:cs typeface="Times New Roman" panose="02020603050405020304" pitchFamily="18" charset="0"/>
              </a:rPr>
              <a:t>NOAA Buoy </a:t>
            </a:r>
            <a:r>
              <a:rPr lang="en-US" sz="1800" dirty="0">
                <a:latin typeface="Times New Roman" panose="02020603050405020304" pitchFamily="18" charset="0"/>
                <a:cs typeface="Times New Roman" panose="02020603050405020304" pitchFamily="18" charset="0"/>
              </a:rPr>
              <a:t>44009 </a:t>
            </a:r>
            <a:r>
              <a:rPr lang="en-US" sz="1800" dirty="0" smtClean="0">
                <a:latin typeface="Times New Roman" panose="02020603050405020304" pitchFamily="18" charset="0"/>
                <a:cs typeface="Times New Roman" panose="02020603050405020304" pitchFamily="18" charset="0"/>
              </a:rPr>
              <a:t>(in the Maryland Offshore Wind lease area) fitted </a:t>
            </a:r>
            <a:r>
              <a:rPr lang="en-US" sz="1800" dirty="0">
                <a:latin typeface="Times New Roman" panose="02020603050405020304" pitchFamily="18" charset="0"/>
                <a:cs typeface="Times New Roman" panose="02020603050405020304" pitchFamily="18" charset="0"/>
              </a:rPr>
              <a:t>with Weibull </a:t>
            </a:r>
            <a:r>
              <a:rPr lang="en-US" sz="1800" dirty="0" smtClean="0">
                <a:latin typeface="Times New Roman" panose="02020603050405020304" pitchFamily="18" charset="0"/>
                <a:cs typeface="Times New Roman" panose="02020603050405020304" pitchFamily="18" charset="0"/>
              </a:rPr>
              <a:t>Distribution</a:t>
            </a:r>
          </a:p>
          <a:p>
            <a:pPr lvl="1">
              <a:lnSpc>
                <a:spcPct val="100000"/>
              </a:lnSpc>
              <a:spcBef>
                <a:spcPts val="0"/>
              </a:spcBef>
              <a:buFont typeface="Calibri" panose="020F0502020204030204" pitchFamily="34" charset="0"/>
              <a:buChar char="-"/>
            </a:pPr>
            <a:r>
              <a:rPr lang="en-US" sz="1800" dirty="0" smtClean="0">
                <a:latin typeface="Times New Roman" panose="02020603050405020304" pitchFamily="18" charset="0"/>
                <a:cs typeface="Times New Roman" panose="02020603050405020304" pitchFamily="18" charset="0"/>
              </a:rPr>
              <a:t>Monte </a:t>
            </a:r>
            <a:r>
              <a:rPr lang="en-US" sz="1800" dirty="0">
                <a:latin typeface="Times New Roman" panose="02020603050405020304" pitchFamily="18" charset="0"/>
                <a:cs typeface="Times New Roman" panose="02020603050405020304" pitchFamily="18" charset="0"/>
              </a:rPr>
              <a:t>Carlo simulation used to get buoy height wind speed </a:t>
            </a:r>
            <a:r>
              <a:rPr lang="en-US" sz="1800" dirty="0" smtClean="0">
                <a:latin typeface="Times New Roman" panose="02020603050405020304" pitchFamily="18" charset="0"/>
                <a:cs typeface="Times New Roman" panose="02020603050405020304" pitchFamily="18" charset="0"/>
              </a:rPr>
              <a:t>paths</a:t>
            </a:r>
          </a:p>
          <a:p>
            <a:pPr lvl="1">
              <a:lnSpc>
                <a:spcPct val="100000"/>
              </a:lnSpc>
              <a:spcBef>
                <a:spcPts val="0"/>
              </a:spcBef>
              <a:buFont typeface="Calibri" panose="020F0502020204030204" pitchFamily="34" charset="0"/>
              <a:buChar char="-"/>
            </a:pPr>
            <a:r>
              <a:rPr lang="en-US" sz="1800" dirty="0" smtClean="0">
                <a:latin typeface="Times New Roman" panose="02020603050405020304" pitchFamily="18" charset="0"/>
                <a:cs typeface="Times New Roman" panose="02020603050405020304" pitchFamily="18" charset="0"/>
              </a:rPr>
              <a:t>Power </a:t>
            </a:r>
            <a:r>
              <a:rPr lang="en-US" sz="1800" dirty="0">
                <a:latin typeface="Times New Roman" panose="02020603050405020304" pitchFamily="18" charset="0"/>
                <a:cs typeface="Times New Roman" panose="02020603050405020304" pitchFamily="18" charset="0"/>
              </a:rPr>
              <a:t>Law used to transfer buoy height wind speed to hub height</a:t>
            </a:r>
          </a:p>
          <a:p>
            <a:pPr lvl="1">
              <a:lnSpc>
                <a:spcPct val="100000"/>
              </a:lnSpc>
            </a:pPr>
            <a:endParaRPr lang="en-US" sz="1800" dirty="0" smtClean="0">
              <a:latin typeface="Times New Roman" panose="02020603050405020304" pitchFamily="18" charset="0"/>
              <a:cs typeface="Times New Roman" panose="02020603050405020304" pitchFamily="18" charset="0"/>
            </a:endParaRPr>
          </a:p>
          <a:p>
            <a:pPr lvl="1">
              <a:lnSpc>
                <a:spcPct val="100000"/>
              </a:lnSpc>
            </a:pPr>
            <a:endParaRPr lang="en-US" sz="1800" dirty="0">
              <a:latin typeface="Times New Roman" panose="02020603050405020304" pitchFamily="18" charset="0"/>
              <a:cs typeface="Times New Roman" panose="02020603050405020304" pitchFamily="18" charset="0"/>
            </a:endParaRPr>
          </a:p>
        </p:txBody>
      </p:sp>
      <p:sp>
        <p:nvSpPr>
          <p:cNvPr id="23" name="Content Placeholder 2"/>
          <p:cNvSpPr txBox="1">
            <a:spLocks/>
          </p:cNvSpPr>
          <p:nvPr/>
        </p:nvSpPr>
        <p:spPr>
          <a:xfrm>
            <a:off x="628650" y="2667000"/>
            <a:ext cx="8078028" cy="122598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latin typeface="Times New Roman" panose="02020603050405020304" pitchFamily="18" charset="0"/>
                <a:cs typeface="Times New Roman" panose="02020603050405020304" pitchFamily="18" charset="0"/>
              </a:rPr>
              <a:t>Time to Failure (TTF)</a:t>
            </a:r>
          </a:p>
          <a:p>
            <a:pPr lvl="1">
              <a:lnSpc>
                <a:spcPct val="100000"/>
              </a:lnSpc>
              <a:spcBef>
                <a:spcPts val="0"/>
              </a:spcBef>
              <a:buFont typeface="Calibri" panose="020F0502020204030204" pitchFamily="34" charset="0"/>
              <a:buChar char="-"/>
            </a:pPr>
            <a:r>
              <a:rPr lang="en-US" sz="1800" dirty="0" smtClean="0">
                <a:latin typeface="Times New Roman" panose="02020603050405020304" pitchFamily="18" charset="0"/>
                <a:cs typeface="Times New Roman" panose="02020603050405020304" pitchFamily="18" charset="0"/>
              </a:rPr>
              <a:t>Wind speed → rotor rotational speed → RUL </a:t>
            </a:r>
            <a:r>
              <a:rPr lang="en-US" sz="1800" dirty="0">
                <a:latin typeface="Times New Roman" panose="02020603050405020304" pitchFamily="18" charset="0"/>
                <a:cs typeface="Times New Roman" panose="02020603050405020304" pitchFamily="18" charset="0"/>
              </a:rPr>
              <a:t>consumption </a:t>
            </a:r>
            <a:r>
              <a:rPr lang="en-US" sz="1800" dirty="0" smtClean="0">
                <a:latin typeface="Times New Roman" panose="02020603050405020304" pitchFamily="18" charset="0"/>
                <a:cs typeface="Times New Roman" panose="02020603050405020304" pitchFamily="18" charset="0"/>
              </a:rPr>
              <a:t>rate → TTF</a:t>
            </a:r>
          </a:p>
          <a:p>
            <a:pPr lvl="1">
              <a:lnSpc>
                <a:spcPct val="100000"/>
              </a:lnSpc>
              <a:spcBef>
                <a:spcPts val="0"/>
              </a:spcBef>
              <a:buFont typeface="Calibri" panose="020F0502020204030204" pitchFamily="34" charset="0"/>
              <a:buChar char="-"/>
            </a:pPr>
            <a:r>
              <a:rPr lang="en-US" sz="1800" dirty="0" smtClean="0">
                <a:latin typeface="Times New Roman" panose="02020603050405020304" pitchFamily="18" charset="0"/>
                <a:cs typeface="Times New Roman" panose="02020603050405020304" pitchFamily="18" charset="0"/>
              </a:rPr>
              <a:t>Represents </a:t>
            </a:r>
            <a:r>
              <a:rPr lang="en-US" sz="1800" dirty="0">
                <a:latin typeface="Times New Roman" panose="02020603050405020304" pitchFamily="18" charset="0"/>
                <a:cs typeface="Times New Roman" panose="02020603050405020304" pitchFamily="18" charset="0"/>
              </a:rPr>
              <a:t>how </a:t>
            </a:r>
            <a:r>
              <a:rPr lang="en-US" sz="1800" dirty="0" smtClean="0">
                <a:latin typeface="Times New Roman" panose="02020603050405020304" pitchFamily="18" charset="0"/>
                <a:cs typeface="Times New Roman" panose="02020603050405020304" pitchFamily="18" charset="0"/>
              </a:rPr>
              <a:t>the RUL </a:t>
            </a:r>
            <a:r>
              <a:rPr lang="en-US" sz="1800" dirty="0">
                <a:latin typeface="Times New Roman" panose="02020603050405020304" pitchFamily="18" charset="0"/>
                <a:cs typeface="Times New Roman" panose="02020603050405020304" pitchFamily="18" charset="0"/>
              </a:rPr>
              <a:t>is used </a:t>
            </a:r>
            <a:r>
              <a:rPr lang="en-US" sz="1800" dirty="0" smtClean="0">
                <a:latin typeface="Times New Roman" panose="02020603050405020304" pitchFamily="18" charset="0"/>
                <a:cs typeface="Times New Roman" panose="02020603050405020304" pitchFamily="18" charset="0"/>
              </a:rPr>
              <a:t>up </a:t>
            </a:r>
            <a:r>
              <a:rPr lang="en-US" sz="1800" dirty="0">
                <a:latin typeface="Times New Roman" panose="02020603050405020304" pitchFamily="18" charset="0"/>
                <a:cs typeface="Times New Roman" panose="02020603050405020304" pitchFamily="18" charset="0"/>
              </a:rPr>
              <a:t>for the subsystem with </a:t>
            </a:r>
            <a:r>
              <a:rPr lang="en-US" sz="1800" dirty="0" smtClean="0">
                <a:latin typeface="Times New Roman" panose="02020603050405020304" pitchFamily="18" charset="0"/>
                <a:cs typeface="Times New Roman" panose="02020603050405020304" pitchFamily="18" charset="0"/>
              </a:rPr>
              <a:t>the RUL </a:t>
            </a:r>
            <a:r>
              <a:rPr lang="en-US" sz="1800" dirty="0">
                <a:latin typeface="Times New Roman" panose="02020603050405020304" pitchFamily="18" charset="0"/>
                <a:cs typeface="Times New Roman" panose="02020603050405020304" pitchFamily="18" charset="0"/>
              </a:rPr>
              <a:t>prediction (assuming turbine fails thereafter)</a:t>
            </a:r>
          </a:p>
          <a:p>
            <a:pPr lvl="1">
              <a:lnSpc>
                <a:spcPct val="100000"/>
              </a:lnSpc>
              <a:spcBef>
                <a:spcPts val="0"/>
              </a:spcBef>
              <a:buFont typeface="Calibri" panose="020F0502020204030204" pitchFamily="34" charset="0"/>
              <a:buChar char="-"/>
            </a:pPr>
            <a:r>
              <a:rPr lang="en-US" sz="1800" dirty="0">
                <a:latin typeface="Times New Roman" panose="02020603050405020304" pitchFamily="18" charset="0"/>
                <a:cs typeface="Times New Roman" panose="02020603050405020304" pitchFamily="18" charset="0"/>
              </a:rPr>
              <a:t>Uncertainties </a:t>
            </a:r>
            <a:r>
              <a:rPr lang="en-US" sz="1800" dirty="0" smtClean="0">
                <a:latin typeface="Times New Roman" panose="02020603050405020304" pitchFamily="18" charset="0"/>
                <a:cs typeface="Times New Roman" panose="02020603050405020304" pitchFamily="18" charset="0"/>
              </a:rPr>
              <a:t>in the predicated RUL (in cycles) </a:t>
            </a:r>
            <a:r>
              <a:rPr lang="en-US" sz="1800" dirty="0">
                <a:latin typeface="Times New Roman" panose="02020603050405020304" pitchFamily="18" charset="0"/>
                <a:cs typeface="Times New Roman" panose="02020603050405020304" pitchFamily="18" charset="0"/>
              </a:rPr>
              <a:t>and wind </a:t>
            </a:r>
            <a:r>
              <a:rPr lang="en-US" sz="1800" dirty="0" smtClean="0">
                <a:latin typeface="Times New Roman" panose="02020603050405020304" pitchFamily="18" charset="0"/>
                <a:cs typeface="Times New Roman" panose="02020603050405020304" pitchFamily="18" charset="0"/>
              </a:rPr>
              <a:t>considered</a:t>
            </a:r>
            <a:endParaRPr lang="en-US" dirty="0">
              <a:latin typeface="Times New Roman" panose="02020603050405020304" pitchFamily="18" charset="0"/>
              <a:cs typeface="Times New Roman" panose="02020603050405020304" pitchFamily="18" charset="0"/>
            </a:endParaRPr>
          </a:p>
        </p:txBody>
      </p:sp>
      <p:sp>
        <p:nvSpPr>
          <p:cNvPr id="4" name="Rectangle 3"/>
          <p:cNvSpPr/>
          <p:nvPr/>
        </p:nvSpPr>
        <p:spPr>
          <a:xfrm>
            <a:off x="3216221" y="6217352"/>
            <a:ext cx="3471241" cy="253916"/>
          </a:xfrm>
          <a:prstGeom prst="rect">
            <a:avLst/>
          </a:prstGeom>
        </p:spPr>
        <p:txBody>
          <a:bodyPr wrap="square">
            <a:spAutoFit/>
          </a:bodyPr>
          <a:lstStyle/>
          <a:p>
            <a:pPr defTabSz="457200" eaLnBrk="0" hangingPunct="0"/>
            <a:r>
              <a:rPr lang="en-US" sz="1050" dirty="0">
                <a:latin typeface="Times New Roman" panose="02020603050405020304" pitchFamily="18" charset="0"/>
                <a:cs typeface="Times New Roman" panose="02020603050405020304" pitchFamily="18" charset="0"/>
              </a:rPr>
              <a:t>(UMCP/AOSC: Zeng, Martin;  MDA Inc.: Kirk-Davidoff)</a:t>
            </a:r>
            <a:endParaRPr lang="en-US" sz="105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69982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1" grpId="0"/>
      <p:bldP spid="13" grpId="0"/>
      <p:bldP spid="14" grpId="0"/>
      <p:bldP spid="22" grpId="0"/>
      <p:bldP spid="2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9624" y="152400"/>
            <a:ext cx="8217176" cy="1325563"/>
          </a:xfrm>
        </p:spPr>
        <p:txBody>
          <a:bodyPr>
            <a:normAutofit/>
          </a:bodyPr>
          <a:lstStyle/>
          <a:p>
            <a:pPr>
              <a:lnSpc>
                <a:spcPct val="90000"/>
              </a:lnSpc>
            </a:pPr>
            <a:r>
              <a:rPr lang="en-US" sz="3200" b="1" dirty="0">
                <a:latin typeface="Times New Roman" panose="02020603050405020304" pitchFamily="18" charset="0"/>
                <a:cs typeface="Times New Roman" panose="02020603050405020304" pitchFamily="18" charset="0"/>
              </a:rPr>
              <a:t>Predictive Maintenance Value Simulation for </a:t>
            </a:r>
            <a:r>
              <a:rPr lang="en-US" sz="3200" b="1" dirty="0" smtClean="0">
                <a:latin typeface="Times New Roman" panose="02020603050405020304" pitchFamily="18" charset="0"/>
                <a:cs typeface="Times New Roman" panose="02020603050405020304" pitchFamily="18" charset="0"/>
              </a:rPr>
              <a:t>a Single Turbine (continued)</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r>
              <a:rPr lang="en-US" sz="2400" dirty="0">
                <a:latin typeface="Times New Roman" panose="02020603050405020304" pitchFamily="18" charset="0"/>
                <a:cs typeface="Times New Roman" panose="02020603050405020304" pitchFamily="18" charset="0"/>
              </a:rPr>
              <a:t>C</a:t>
            </a:r>
            <a:r>
              <a:rPr lang="en-US" sz="2400" dirty="0" smtClean="0">
                <a:latin typeface="Times New Roman" panose="02020603050405020304" pitchFamily="18" charset="0"/>
                <a:cs typeface="Times New Roman" panose="02020603050405020304" pitchFamily="18" charset="0"/>
              </a:rPr>
              <a:t>onsidering the uncertainties in the RUL predictions and future wind speeds: </a:t>
            </a:r>
            <a:endParaRPr lang="en-US" sz="2400" dirty="0">
              <a:latin typeface="Times New Roman" panose="02020603050405020304" pitchFamily="18" charset="0"/>
              <a:cs typeface="Times New Roman" panose="02020603050405020304" pitchFamily="18" charset="0"/>
            </a:endParaRPr>
          </a:p>
        </p:txBody>
      </p:sp>
      <p:sp>
        <p:nvSpPr>
          <p:cNvPr id="4" name="Rectangle 3"/>
          <p:cNvSpPr/>
          <p:nvPr/>
        </p:nvSpPr>
        <p:spPr>
          <a:xfrm>
            <a:off x="793950" y="5401841"/>
            <a:ext cx="1568250" cy="307777"/>
          </a:xfrm>
          <a:prstGeom prst="rect">
            <a:avLst/>
          </a:prstGeom>
        </p:spPr>
        <p:txBody>
          <a:bodyPr wrap="none">
            <a:spAutoFit/>
          </a:bodyPr>
          <a:lstStyle/>
          <a:p>
            <a:r>
              <a:rPr lang="en-US" sz="1400" dirty="0" smtClean="0"/>
              <a:t>Revenue lost paths</a:t>
            </a:r>
            <a:endParaRPr lang="en-US" sz="1400" dirty="0"/>
          </a:p>
        </p:txBody>
      </p:sp>
      <p:sp>
        <p:nvSpPr>
          <p:cNvPr id="5" name="Rectangle 4"/>
          <p:cNvSpPr/>
          <p:nvPr/>
        </p:nvSpPr>
        <p:spPr>
          <a:xfrm>
            <a:off x="3779543" y="5407223"/>
            <a:ext cx="1731308" cy="307777"/>
          </a:xfrm>
          <a:prstGeom prst="rect">
            <a:avLst/>
          </a:prstGeom>
        </p:spPr>
        <p:txBody>
          <a:bodyPr wrap="none">
            <a:spAutoFit/>
          </a:bodyPr>
          <a:lstStyle/>
          <a:p>
            <a:r>
              <a:rPr lang="en-US" sz="1400" dirty="0" smtClean="0"/>
              <a:t>Cost avoidance paths</a:t>
            </a:r>
            <a:endParaRPr lang="en-US" sz="1400" dirty="0"/>
          </a:p>
        </p:txBody>
      </p:sp>
      <p:sp>
        <p:nvSpPr>
          <p:cNvPr id="6" name="Rectangle 5"/>
          <p:cNvSpPr/>
          <p:nvPr/>
        </p:nvSpPr>
        <p:spPr>
          <a:xfrm>
            <a:off x="6389165" y="5401842"/>
            <a:ext cx="2854428" cy="307777"/>
          </a:xfrm>
          <a:prstGeom prst="rect">
            <a:avLst/>
          </a:prstGeom>
        </p:spPr>
        <p:txBody>
          <a:bodyPr wrap="square">
            <a:spAutoFit/>
          </a:bodyPr>
          <a:lstStyle/>
          <a:p>
            <a:r>
              <a:rPr lang="en-US" sz="1400" dirty="0" smtClean="0"/>
              <a:t>Predictive maintenance value paths</a:t>
            </a:r>
            <a:endParaRPr lang="en-US" sz="1400" dirty="0"/>
          </a:p>
        </p:txBody>
      </p:sp>
      <p:sp>
        <p:nvSpPr>
          <p:cNvPr id="10" name="Plus 9"/>
          <p:cNvSpPr/>
          <p:nvPr/>
        </p:nvSpPr>
        <p:spPr>
          <a:xfrm>
            <a:off x="2761285" y="3929971"/>
            <a:ext cx="385502" cy="385502"/>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Equal 10"/>
          <p:cNvSpPr/>
          <p:nvPr/>
        </p:nvSpPr>
        <p:spPr>
          <a:xfrm>
            <a:off x="5864974" y="3949691"/>
            <a:ext cx="385502" cy="385502"/>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3" name="Picture 12"/>
          <p:cNvPicPr>
            <a:picLocks noChangeAspect="1"/>
          </p:cNvPicPr>
          <p:nvPr/>
        </p:nvPicPr>
        <p:blipFill rotWithShape="1">
          <a:blip r:embed="rId2">
            <a:extLst>
              <a:ext uri="{28A0092B-C50C-407E-A947-70E740481C1C}">
                <a14:useLocalDpi xmlns:a14="http://schemas.microsoft.com/office/drawing/2010/main" val="0"/>
              </a:ext>
            </a:extLst>
          </a:blip>
          <a:srcRect l="3833" t="1174" r="9434" b="608"/>
          <a:stretch/>
        </p:blipFill>
        <p:spPr>
          <a:xfrm>
            <a:off x="41346" y="2990640"/>
            <a:ext cx="2743200" cy="2329841"/>
          </a:xfrm>
          <a:prstGeom prst="rect">
            <a:avLst/>
          </a:prstGeom>
        </p:spPr>
      </p:pic>
      <p:pic>
        <p:nvPicPr>
          <p:cNvPr id="14" name="Picture 13"/>
          <p:cNvPicPr>
            <a:picLocks noChangeAspect="1"/>
          </p:cNvPicPr>
          <p:nvPr/>
        </p:nvPicPr>
        <p:blipFill rotWithShape="1">
          <a:blip r:embed="rId3">
            <a:extLst>
              <a:ext uri="{28A0092B-C50C-407E-A947-70E740481C1C}">
                <a14:useLocalDpi xmlns:a14="http://schemas.microsoft.com/office/drawing/2010/main" val="0"/>
              </a:ext>
            </a:extLst>
          </a:blip>
          <a:srcRect l="3663" t="454" r="9435" b="1000"/>
          <a:stretch/>
        </p:blipFill>
        <p:spPr>
          <a:xfrm>
            <a:off x="3143581" y="2904107"/>
            <a:ext cx="2743200" cy="2416374"/>
          </a:xfrm>
          <a:prstGeom prst="rect">
            <a:avLst/>
          </a:prstGeom>
        </p:spPr>
      </p:pic>
      <p:pic>
        <p:nvPicPr>
          <p:cNvPr id="15" name="Picture 14"/>
          <p:cNvPicPr>
            <a:picLocks noChangeAspect="1"/>
          </p:cNvPicPr>
          <p:nvPr/>
        </p:nvPicPr>
        <p:blipFill rotWithShape="1">
          <a:blip r:embed="rId4">
            <a:extLst>
              <a:ext uri="{28A0092B-C50C-407E-A947-70E740481C1C}">
                <a14:useLocalDpi xmlns:a14="http://schemas.microsoft.com/office/drawing/2010/main" val="0"/>
              </a:ext>
            </a:extLst>
          </a:blip>
          <a:srcRect l="3663" t="3211" r="9435" b="382"/>
          <a:stretch/>
        </p:blipFill>
        <p:spPr>
          <a:xfrm>
            <a:off x="6245816" y="3038053"/>
            <a:ext cx="2743200" cy="2282428"/>
          </a:xfrm>
          <a:prstGeom prst="rect">
            <a:avLst/>
          </a:prstGeom>
        </p:spPr>
      </p:pic>
      <p:sp>
        <p:nvSpPr>
          <p:cNvPr id="7" name="Oval 6"/>
          <p:cNvSpPr/>
          <p:nvPr/>
        </p:nvSpPr>
        <p:spPr>
          <a:xfrm>
            <a:off x="3505200" y="2667000"/>
            <a:ext cx="2381581" cy="128269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284803" y="2264605"/>
            <a:ext cx="2563798" cy="523220"/>
          </a:xfrm>
          <a:prstGeom prst="rect">
            <a:avLst/>
          </a:prstGeom>
          <a:noFill/>
          <a:ln>
            <a:noFill/>
          </a:ln>
        </p:spPr>
        <p:txBody>
          <a:bodyPr wrap="square" rtlCol="0">
            <a:spAutoFit/>
          </a:bodyPr>
          <a:lstStyle/>
          <a:p>
            <a:r>
              <a:rPr lang="en-US" sz="1400" dirty="0" smtClean="0">
                <a:solidFill>
                  <a:srgbClr val="FF0000"/>
                </a:solidFill>
              </a:rPr>
              <a:t>Path terminate at different times due to RUL uncertainties</a:t>
            </a:r>
            <a:endParaRPr lang="en-US" sz="1400" dirty="0">
              <a:solidFill>
                <a:srgbClr val="FF0000"/>
              </a:solidFill>
            </a:endParaRPr>
          </a:p>
        </p:txBody>
      </p:sp>
      <p:sp>
        <p:nvSpPr>
          <p:cNvPr id="16" name="Oval 15"/>
          <p:cNvSpPr/>
          <p:nvPr/>
        </p:nvSpPr>
        <p:spPr>
          <a:xfrm>
            <a:off x="469625" y="4114800"/>
            <a:ext cx="2246574" cy="66982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381400" y="3201453"/>
            <a:ext cx="2295092" cy="954107"/>
          </a:xfrm>
          <a:prstGeom prst="rect">
            <a:avLst/>
          </a:prstGeom>
          <a:noFill/>
          <a:ln>
            <a:noFill/>
          </a:ln>
        </p:spPr>
        <p:txBody>
          <a:bodyPr wrap="square" rtlCol="0">
            <a:spAutoFit/>
          </a:bodyPr>
          <a:lstStyle/>
          <a:p>
            <a:r>
              <a:rPr lang="en-US" sz="1400" dirty="0" smtClean="0">
                <a:solidFill>
                  <a:srgbClr val="FF0000"/>
                </a:solidFill>
              </a:rPr>
              <a:t>Paths change slope because annual energy delivery target (from PPA) has been reached)</a:t>
            </a:r>
            <a:endParaRPr lang="en-US" sz="1400" dirty="0">
              <a:solidFill>
                <a:srgbClr val="FF0000"/>
              </a:solidFill>
            </a:endParaRPr>
          </a:p>
        </p:txBody>
      </p:sp>
    </p:spTree>
    <p:extLst>
      <p:ext uri="{BB962C8B-B14F-4D97-AF65-F5344CB8AC3E}">
        <p14:creationId xmlns:p14="http://schemas.microsoft.com/office/powerpoint/2010/main" val="2780351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10" grpId="0" animBg="1"/>
      <p:bldP spid="11" grpId="0" animBg="1"/>
      <p:bldP spid="7" grpId="0" animBg="1"/>
      <p:bldP spid="8" grpId="0"/>
      <p:bldP spid="16" grpId="0" animBg="1"/>
      <p:bldP spid="17"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3949</TotalTime>
  <Words>1810</Words>
  <Application>Microsoft Office PowerPoint</Application>
  <PresentationFormat>On-screen Show (4:3)</PresentationFormat>
  <Paragraphs>196</Paragraphs>
  <Slides>19</Slides>
  <Notes>6</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5" baseType="lpstr">
      <vt:lpstr>宋体</vt:lpstr>
      <vt:lpstr>Arial</vt:lpstr>
      <vt:lpstr>Calibri</vt:lpstr>
      <vt:lpstr>Times New Roman</vt:lpstr>
      <vt:lpstr>Office Theme</vt:lpstr>
      <vt:lpstr>Photo Editor Photo</vt:lpstr>
      <vt:lpstr>   Using Maintenance Options to Optimize Wind Farm O&amp;M   Xin Lei, Peter Sandborn, Navid Goudarzi, Roozbeh Bakhashi, Amir Kashani-Pour Center for Advanced Life Cycle Engineering (CALCE) Mechanical Engineering Department University of Maryland </vt:lpstr>
      <vt:lpstr>PowerPoint Presentation</vt:lpstr>
      <vt:lpstr>PowerPoint Presentation</vt:lpstr>
      <vt:lpstr>Maintenance Options</vt:lpstr>
      <vt:lpstr>A Real Options View of Predictive Maintenance</vt:lpstr>
      <vt:lpstr>Predictive Maintenance Value Simulation for a Single Turbine</vt:lpstr>
      <vt:lpstr>Path Generation</vt:lpstr>
      <vt:lpstr>Wind Speed and TTF Simulation</vt:lpstr>
      <vt:lpstr>Predictive Maintenance Value Simulation for a Single Turbine (continued)</vt:lpstr>
      <vt:lpstr>Predictive Maintenance Option Valuation for a Single Turbine (continued)</vt:lpstr>
      <vt:lpstr>Predictive Maintenance Optimization for a Single Turbine (continued)</vt:lpstr>
      <vt:lpstr>Extension to Wind Farms</vt:lpstr>
      <vt:lpstr>Power Purchase Agreement (PPA)</vt:lpstr>
      <vt:lpstr>PPA Example</vt:lpstr>
      <vt:lpstr>Wind Farm Example</vt:lpstr>
      <vt:lpstr>Predictive Maintenance Value Simulation for a Wind Farm</vt:lpstr>
      <vt:lpstr>Predictive Maintenance Value Simulation for a Wind Farm (continued)</vt:lpstr>
      <vt:lpstr>Predictive Maintenance Value Simulation for a Wind Farm (continued)</vt:lpstr>
      <vt:lpstr>Summary</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DEVELOPMENT OF A VARIABLE ELECTROMOTIVE-FORCE GENERATOR FOR A WIND TURBINE   Navid Goudarzi</dc:title>
  <dc:creator>navid</dc:creator>
  <cp:lastModifiedBy>Peter Sandborn</cp:lastModifiedBy>
  <cp:revision>378</cp:revision>
  <cp:lastPrinted>2015-05-04T17:54:27Z</cp:lastPrinted>
  <dcterms:created xsi:type="dcterms:W3CDTF">2006-08-16T00:00:00Z</dcterms:created>
  <dcterms:modified xsi:type="dcterms:W3CDTF">2015-06-10T23:37:01Z</dcterms:modified>
</cp:coreProperties>
</file>