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0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4234353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72598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01897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685444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227041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7681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Sar</a:t>
            </a:r>
            <a:br>
              <a:rPr lang="en"/>
            </a:br>
            <a:r>
              <a:rPr lang="en"/>
              <a:t/>
            </a:r>
            <a:br>
              <a:rPr lang="en"/>
            </a:br>
            <a:r>
              <a:rPr lang="en"/>
              <a:t>Ta aon cheiste agat?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52225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53518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92200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Ernesto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4014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Kipp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Relational DB because:</a:t>
            </a:r>
            <a:endParaRPr/>
          </a:p>
          <a:p>
            <a: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Link information between tables</a:t>
            </a:r>
            <a:endParaRPr/>
          </a:p>
          <a:p>
            <a: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Add new tables</a:t>
            </a:r>
            <a:endParaRPr/>
          </a:p>
          <a:p>
            <a: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Design:</a:t>
            </a:r>
            <a:endParaRPr/>
          </a:p>
          <a:p>
            <a: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By separating the data, we have the ability to easily add information to a source or a specific product without changing thousands of different entries in a table. 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3891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Schmidt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have done: 	extractive summarization, keywords, topic modeling (similar to keyword extraction however views the document more completely to get groupings of related words instead of just individual words)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Next: 			automate word cloud generation, webapp integration, refinement.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Future:			abstract summarization training and integration.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96159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5484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58920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9584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993275" y="748800"/>
            <a:ext cx="5157600" cy="3645900"/>
          </a:xfrm>
          <a:prstGeom prst="rect">
            <a:avLst/>
          </a:prstGeom>
          <a:solidFill>
            <a:srgbClr val="94D1C0">
              <a:alpha val="857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2166850" y="992700"/>
            <a:ext cx="4810200" cy="31581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096363" y="3266930"/>
            <a:ext cx="2951400" cy="701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rgbClr val="1C458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title" hasCustomPrompt="1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rgbClr val="94D1C0">
            <a:alpha val="85770"/>
          </a:srgbClr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Arial"/>
              <a:buNone/>
              <a:defRPr sz="4800" b="0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>
                <a:solidFill>
                  <a:srgbClr val="0000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311700" y="1391378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rgbClr val="94D1C0">
            <a:alpha val="85770"/>
          </a:srgbClr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 b="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rgbClr val="FFFFFF">
              <a:alpha val="630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9" name="Shape 3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42900">
              <a:spcBef>
                <a:spcPts val="160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coral"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Font typeface="Libre Baskerville"/>
              <a:buNone/>
              <a:defRPr sz="3600" b="1"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are-technologies.com/text-summarization-with-gensim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/>
        </p:nvSpPr>
        <p:spPr>
          <a:xfrm>
            <a:off x="142075" y="137825"/>
            <a:ext cx="8850000" cy="1009500"/>
          </a:xfrm>
          <a:prstGeom prst="rect">
            <a:avLst/>
          </a:prstGeom>
          <a:solidFill>
            <a:srgbClr val="FFFFFF">
              <a:alpha val="630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Shape 59"/>
          <p:cNvSpPr/>
          <p:nvPr/>
        </p:nvSpPr>
        <p:spPr>
          <a:xfrm>
            <a:off x="489500" y="1397850"/>
            <a:ext cx="3710700" cy="2940600"/>
          </a:xfrm>
          <a:prstGeom prst="rect">
            <a:avLst/>
          </a:prstGeom>
          <a:solidFill>
            <a:srgbClr val="FFFFFF">
              <a:alpha val="630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4A3DA"/>
              </a:solidFill>
            </a:endParaRPr>
          </a:p>
        </p:txBody>
      </p:sp>
      <p:sp>
        <p:nvSpPr>
          <p:cNvPr id="60" name="Shape 60"/>
          <p:cNvSpPr/>
          <p:nvPr/>
        </p:nvSpPr>
        <p:spPr>
          <a:xfrm>
            <a:off x="671000" y="1614825"/>
            <a:ext cx="3298800" cy="25293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title" idx="4294967295"/>
          </p:nvPr>
        </p:nvSpPr>
        <p:spPr>
          <a:xfrm>
            <a:off x="638650" y="1705350"/>
            <a:ext cx="3361500" cy="252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The Team</a:t>
            </a:r>
            <a:endParaRPr sz="3000" dirty="0"/>
          </a:p>
          <a:p>
            <a:pPr marL="9144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400" dirty="0">
                <a:latin typeface="Arial"/>
                <a:ea typeface="Arial"/>
                <a:cs typeface="Arial"/>
                <a:sym typeface="Arial"/>
              </a:rPr>
              <a:t>Ernesto Cortes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  <a:p>
            <a:pPr marL="9144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400">
                <a:latin typeface="Arial"/>
                <a:ea typeface="Arial"/>
                <a:cs typeface="Arial"/>
                <a:sym typeface="Arial"/>
              </a:rPr>
              <a:t>Kipp Dunn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  <a:p>
            <a:pPr marL="9144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400" dirty="0">
                <a:latin typeface="Arial"/>
                <a:ea typeface="Arial"/>
                <a:cs typeface="Arial"/>
                <a:sym typeface="Arial"/>
              </a:rPr>
              <a:t>Sar Gregorczyk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  <a:p>
            <a:pPr marL="9144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400" dirty="0">
                <a:latin typeface="Arial"/>
                <a:ea typeface="Arial"/>
                <a:cs typeface="Arial"/>
                <a:sym typeface="Arial"/>
              </a:rPr>
              <a:t>Alex Schmidt</a:t>
            </a:r>
            <a:endParaRPr sz="24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Shape 62"/>
          <p:cNvSpPr/>
          <p:nvPr/>
        </p:nvSpPr>
        <p:spPr>
          <a:xfrm>
            <a:off x="4484600" y="1397850"/>
            <a:ext cx="3983700" cy="3417900"/>
          </a:xfrm>
          <a:prstGeom prst="rect">
            <a:avLst/>
          </a:prstGeom>
          <a:solidFill>
            <a:srgbClr val="FFFFFF">
              <a:alpha val="630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4A3DA"/>
              </a:solidFill>
            </a:endParaRPr>
          </a:p>
        </p:txBody>
      </p:sp>
      <p:sp>
        <p:nvSpPr>
          <p:cNvPr id="63" name="Shape 63"/>
          <p:cNvSpPr/>
          <p:nvPr/>
        </p:nvSpPr>
        <p:spPr>
          <a:xfrm>
            <a:off x="4666100" y="1614825"/>
            <a:ext cx="3610500" cy="3027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title" idx="4294967295"/>
          </p:nvPr>
        </p:nvSpPr>
        <p:spPr>
          <a:xfrm>
            <a:off x="4976450" y="2250250"/>
            <a:ext cx="3298800" cy="220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Multimedia, Hypertext, and Information Access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Instructor: Edward A. Fox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Virginia Tech, 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Blacksburg VA 24061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Arial"/>
                <a:ea typeface="Arial"/>
                <a:cs typeface="Arial"/>
                <a:sym typeface="Arial"/>
              </a:rPr>
              <a:t>05/01/2018</a:t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Shape 65"/>
          <p:cNvSpPr txBox="1">
            <a:spLocks noGrp="1"/>
          </p:cNvSpPr>
          <p:nvPr>
            <p:ph type="title" idx="4294967295"/>
          </p:nvPr>
        </p:nvSpPr>
        <p:spPr>
          <a:xfrm>
            <a:off x="4768575" y="1731075"/>
            <a:ext cx="3493800" cy="62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Project Info</a:t>
            </a:r>
            <a:endParaRPr sz="2400"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66" name="Shape 66"/>
          <p:cNvSpPr txBox="1">
            <a:spLocks noGrp="1"/>
          </p:cNvSpPr>
          <p:nvPr>
            <p:ph type="subTitle" idx="4294967295"/>
          </p:nvPr>
        </p:nvSpPr>
        <p:spPr>
          <a:xfrm>
            <a:off x="0" y="261425"/>
            <a:ext cx="9144000" cy="6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600" b="1">
                <a:solidFill>
                  <a:srgbClr val="00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Opinion Mining &amp;</a:t>
            </a:r>
            <a:r>
              <a:rPr lang="en" sz="3600" b="1"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lang="en" sz="3600" b="1">
                <a:solidFill>
                  <a:srgbClr val="00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Summarization</a:t>
            </a:r>
            <a:endParaRPr sz="3600" b="1">
              <a:solidFill>
                <a:srgbClr val="000000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67" name="Shape 67"/>
          <p:cNvSpPr/>
          <p:nvPr/>
        </p:nvSpPr>
        <p:spPr>
          <a:xfrm>
            <a:off x="215625" y="261425"/>
            <a:ext cx="8712600" cy="7623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206300" y="1951375"/>
            <a:ext cx="4045200" cy="152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body" idx="2"/>
          </p:nvPr>
        </p:nvSpPr>
        <p:spPr>
          <a:xfrm>
            <a:off x="4690825" y="1081150"/>
            <a:ext cx="41019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Char char="●"/>
            </a:pPr>
            <a:r>
              <a:rPr lang="en" sz="2200"/>
              <a:t>Design time is important</a:t>
            </a:r>
            <a:endParaRPr sz="2200"/>
          </a:p>
          <a:p>
            <a:pPr marL="457200" lvl="0" indent="-3683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●"/>
            </a:pPr>
            <a:r>
              <a:rPr lang="en" sz="2200"/>
              <a:t>Open-source libraries are your friends</a:t>
            </a:r>
            <a:endParaRPr sz="2200"/>
          </a:p>
          <a:p>
            <a:pPr marL="457200" lvl="0" indent="-3683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●"/>
            </a:pPr>
            <a:r>
              <a:rPr lang="en" sz="2200"/>
              <a:t>The client can be a great resource</a:t>
            </a:r>
            <a:endParaRPr sz="2200"/>
          </a:p>
          <a:p>
            <a:pPr marL="0" lvl="0" indent="0">
              <a:spcBef>
                <a:spcPts val="1000"/>
              </a:spcBef>
              <a:spcAft>
                <a:spcPts val="1600"/>
              </a:spcAft>
              <a:buNone/>
            </a:pPr>
            <a:endParaRPr sz="2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-85650" y="0"/>
            <a:ext cx="4045200" cy="122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Contributions</a:t>
            </a:r>
            <a:endParaRPr sz="3600"/>
          </a:p>
        </p:txBody>
      </p:sp>
      <p:sp>
        <p:nvSpPr>
          <p:cNvPr id="153" name="Shape 153"/>
          <p:cNvSpPr txBox="1">
            <a:spLocks noGrp="1"/>
          </p:cNvSpPr>
          <p:nvPr>
            <p:ph type="body" idx="2"/>
          </p:nvPr>
        </p:nvSpPr>
        <p:spPr>
          <a:xfrm>
            <a:off x="4990450" y="864450"/>
            <a:ext cx="3864300" cy="39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●"/>
            </a:pPr>
            <a:r>
              <a:rPr lang="en" sz="2200"/>
              <a:t>Kipp Dunn: Web Application &amp; DB Lead</a:t>
            </a:r>
            <a:endParaRPr sz="2200"/>
          </a:p>
          <a:p>
            <a:pPr marL="457200" lvl="0" indent="-368300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●"/>
            </a:pPr>
            <a:r>
              <a:rPr lang="en" sz="2200"/>
              <a:t>Alex Schmidt: Summarization Tools Lead</a:t>
            </a:r>
            <a:endParaRPr sz="2200"/>
          </a:p>
          <a:p>
            <a:pPr marL="457200" lvl="0" indent="-368300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●"/>
            </a:pPr>
            <a:r>
              <a:rPr lang="en" sz="2200"/>
              <a:t>Ernesto Cortes: Web Crawler Lead</a:t>
            </a:r>
            <a:endParaRPr sz="2200"/>
          </a:p>
          <a:p>
            <a:pPr marL="457200" lvl="0" indent="-368300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200"/>
              <a:buChar char="●"/>
            </a:pPr>
            <a:r>
              <a:rPr lang="en" sz="2200"/>
              <a:t>Sar Gregorczyk: Documentation Lead and Team Coordination</a:t>
            </a:r>
            <a:endParaRPr sz="2200"/>
          </a:p>
          <a:p>
            <a:pPr marL="0" lvl="0" indent="0" rtl="0">
              <a:spcBef>
                <a:spcPts val="1000"/>
              </a:spcBef>
              <a:spcAft>
                <a:spcPts val="1600"/>
              </a:spcAft>
              <a:buNone/>
            </a:pPr>
            <a:endParaRPr sz="2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639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/>
              <a:t>Our client: Xuan Zhang</a:t>
            </a:r>
            <a:endParaRPr sz="1200" b="1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/>
              <a:t>Currently taking the Ph.D program at the Computer Science Department of Virginia Tech. My research area is Natural Language Processing. The research projects I have been involved include:</a:t>
            </a:r>
            <a:endParaRPr sz="120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/>
              <a:t>1) Product defect identification based on probabilistic graphical model</a:t>
            </a:r>
            <a:endParaRPr sz="120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/>
              <a:t>2) Unsupervised events extraction based on topic modeling and named entity recognition</a:t>
            </a:r>
            <a:endParaRPr sz="120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200"/>
              <a:t>3) Adverse events recognition based on classification and data under-sampling</a:t>
            </a:r>
            <a:endParaRPr sz="1200"/>
          </a:p>
        </p:txBody>
      </p:sp>
      <p:pic>
        <p:nvPicPr>
          <p:cNvPr id="160" name="Shape 1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4330" y="1431943"/>
            <a:ext cx="2857500" cy="285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66" name="Shape 166"/>
          <p:cNvSpPr/>
          <p:nvPr/>
        </p:nvSpPr>
        <p:spPr>
          <a:xfrm flipH="1">
            <a:off x="147225" y="1223700"/>
            <a:ext cx="8918700" cy="3416400"/>
          </a:xfrm>
          <a:prstGeom prst="parallelogram">
            <a:avLst>
              <a:gd name="adj" fmla="val 31783"/>
            </a:avLst>
          </a:prstGeom>
          <a:solidFill>
            <a:srgbClr val="FFFFFF">
              <a:alpha val="642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311700" y="14984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  https://mysql-net.github.io/MySqlConnector/tutorials/net-core-mvc/</a:t>
            </a:r>
            <a:endParaRPr sz="200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/>
              <a:t> 	 Gensim: https://radimrehurek.com/gensim/</a:t>
            </a:r>
            <a:endParaRPr sz="2000"/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/>
              <a:t>     	     </a:t>
            </a:r>
            <a:r>
              <a:rPr lang="en" sz="2000" u="sng">
                <a:solidFill>
                  <a:schemeClr val="hlink"/>
                </a:solidFill>
                <a:hlinkClick r:id="rId3"/>
              </a:rPr>
              <a:t>https://rare-technologies.com/text-summarization-with-gensim/</a:t>
            </a:r>
            <a:endParaRPr sz="2000"/>
          </a:p>
          <a:p>
            <a:pPr marL="91440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/>
              <a:t>Scrapy: https://scrapy.org/</a:t>
            </a:r>
            <a:endParaRPr sz="2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C8E4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Questions?</a:t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273950" y="1607075"/>
            <a:ext cx="4045200" cy="168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Outline </a:t>
            </a:r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9879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Our Mission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Web-Crawler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Database and Web-app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Summarization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Demo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Lessons Learned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Contributions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References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/>
              <a:t>Questions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 flipH="1">
            <a:off x="438000" y="1223700"/>
            <a:ext cx="8520600" cy="3416400"/>
          </a:xfrm>
          <a:prstGeom prst="parallelogram">
            <a:avLst>
              <a:gd name="adj" fmla="val 31783"/>
            </a:avLst>
          </a:prstGeom>
          <a:solidFill>
            <a:srgbClr val="FFFFFF">
              <a:alpha val="6308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708000" y="38290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Mission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1534950" y="1272150"/>
            <a:ext cx="7380300" cy="69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Opinion Mining Project</a:t>
            </a:r>
            <a:endParaRPr sz="3000"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1730700" y="1811700"/>
            <a:ext cx="4952700" cy="273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 sz="3000"/>
              <a:t>Create a suite of tools:</a:t>
            </a:r>
            <a:endParaRPr sz="3000"/>
          </a:p>
          <a:p>
            <a:pPr marL="914400" lvl="1" indent="-419100" rtl="0"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" sz="3000"/>
              <a:t>Web-Crawler</a:t>
            </a:r>
            <a:endParaRPr sz="3000"/>
          </a:p>
          <a:p>
            <a:pPr marL="914400" lvl="1" indent="-419100" rtl="0"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" sz="3000"/>
              <a:t>Database</a:t>
            </a:r>
            <a:endParaRPr sz="3000"/>
          </a:p>
          <a:p>
            <a:pPr marL="914400" lvl="1" indent="-419100" rtl="0"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" sz="3000"/>
              <a:t>Summarization Toolkit</a:t>
            </a:r>
            <a:endParaRPr sz="3000"/>
          </a:p>
          <a:p>
            <a:pPr marL="914400" lvl="1" indent="-419100" rtl="0"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" sz="3000"/>
              <a:t>Web Server </a:t>
            </a:r>
            <a:endParaRPr sz="3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Web-Crawler (Scrapy) 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311700" y="1377950"/>
            <a:ext cx="3297600" cy="3149400"/>
          </a:xfrm>
          <a:prstGeom prst="rect">
            <a:avLst/>
          </a:prstGeom>
          <a:solidFill>
            <a:srgbClr val="FFFFFF">
              <a:alpha val="63080"/>
            </a:srgb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Current Status</a:t>
            </a:r>
            <a:endParaRPr sz="2400"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Web Server Integration</a:t>
            </a:r>
            <a:endParaRPr sz="2000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Documentation</a:t>
            </a: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Future Plans</a:t>
            </a:r>
            <a:endParaRPr sz="2400" b="1"/>
          </a:p>
          <a:p>
            <a: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Additional sources</a:t>
            </a:r>
            <a:endParaRPr sz="20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88" name="Shape 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3725" y="1228675"/>
            <a:ext cx="5135273" cy="3447951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3713725" y="4676625"/>
            <a:ext cx="4487700" cy="2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800"/>
              <a:t>Source: https://doc.scrapy.org/en/latest/topics/architecture.html</a:t>
            </a:r>
            <a:endParaRPr sz="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/>
        </p:nvSpPr>
        <p:spPr>
          <a:xfrm>
            <a:off x="311700" y="1434500"/>
            <a:ext cx="4035600" cy="3558900"/>
          </a:xfrm>
          <a:prstGeom prst="rect">
            <a:avLst/>
          </a:prstGeom>
          <a:solidFill>
            <a:srgbClr val="92C8E4">
              <a:alpha val="6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163500" y="88175"/>
            <a:ext cx="4332000" cy="122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Database and </a:t>
            </a:r>
            <a:endParaRPr sz="36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Web</a:t>
            </a:r>
            <a:r>
              <a:rPr lang="en"/>
              <a:t> Application</a:t>
            </a:r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63000" y="1530950"/>
            <a:ext cx="4160100" cy="3366000"/>
          </a:xfrm>
          <a:prstGeom prst="rect">
            <a:avLst/>
          </a:prstGeom>
          <a:solidFill>
            <a:srgbClr val="FFFFFF">
              <a:alpha val="64230"/>
            </a:srgbClr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Current Status </a:t>
            </a:r>
            <a:endParaRPr sz="2400" b="1"/>
          </a:p>
          <a:p>
            <a:pPr marL="457200" lvl="0" indent="-3556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/>
              <a:t>Integration with NLP tools</a:t>
            </a:r>
            <a:endParaRPr sz="2000"/>
          </a:p>
          <a:p>
            <a:pPr marL="457200" lvl="0" indent="-3556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en" sz="2000"/>
              <a:t>Updated UX and UI</a:t>
            </a:r>
            <a:endParaRPr sz="2000"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/>
              <a:t>Future Plans</a:t>
            </a:r>
            <a:endParaRPr sz="2000"/>
          </a:p>
          <a:p>
            <a:pPr marL="457200" lvl="0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Data Sanitization</a:t>
            </a:r>
            <a:endParaRPr sz="2000"/>
          </a:p>
          <a:p>
            <a:pPr marL="457200" lvl="0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Crawling and NLP options</a:t>
            </a:r>
            <a:endParaRPr sz="2000"/>
          </a:p>
          <a:p>
            <a:pPr marL="457200" lvl="0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Better UI and UX</a:t>
            </a:r>
            <a:endParaRPr sz="2000"/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5975" y="1660525"/>
            <a:ext cx="4332000" cy="3106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214025" y="374825"/>
            <a:ext cx="81189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Summarization: </a:t>
            </a:r>
            <a:endParaRPr/>
          </a:p>
        </p:txBody>
      </p:sp>
      <p:pic>
        <p:nvPicPr>
          <p:cNvPr id="103" name="Shape 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9150" y="4128646"/>
            <a:ext cx="1510500" cy="75525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/>
          <p:nvPr/>
        </p:nvSpPr>
        <p:spPr>
          <a:xfrm>
            <a:off x="1775350" y="1465525"/>
            <a:ext cx="1034100" cy="626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</a:t>
            </a: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2869025" y="1652563"/>
            <a:ext cx="556800" cy="252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Shape 106"/>
          <p:cNvSpPr/>
          <p:nvPr/>
        </p:nvSpPr>
        <p:spPr>
          <a:xfrm>
            <a:off x="3485400" y="1273375"/>
            <a:ext cx="1696800" cy="1010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Extract Reviews with highest helpfulness</a:t>
            </a:r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5241775" y="1652563"/>
            <a:ext cx="556800" cy="252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5858150" y="1350475"/>
            <a:ext cx="1510500" cy="856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 5 corpuses for each rating level</a:t>
            </a:r>
            <a:endParaRPr/>
          </a:p>
        </p:txBody>
      </p:sp>
      <p:sp>
        <p:nvSpPr>
          <p:cNvPr id="109" name="Shape 109"/>
          <p:cNvSpPr/>
          <p:nvPr/>
        </p:nvSpPr>
        <p:spPr>
          <a:xfrm>
            <a:off x="5990150" y="3356550"/>
            <a:ext cx="1378500" cy="6615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Lemmatize and remove stopwords</a:t>
            </a:r>
            <a:endParaRPr/>
          </a:p>
        </p:txBody>
      </p:sp>
      <p:sp>
        <p:nvSpPr>
          <p:cNvPr id="110" name="Shape 110"/>
          <p:cNvSpPr/>
          <p:nvPr/>
        </p:nvSpPr>
        <p:spPr>
          <a:xfrm>
            <a:off x="6455000" y="2361013"/>
            <a:ext cx="316800" cy="922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Shape 111"/>
          <p:cNvSpPr/>
          <p:nvPr/>
        </p:nvSpPr>
        <p:spPr>
          <a:xfrm>
            <a:off x="3578550" y="3346200"/>
            <a:ext cx="1510500" cy="682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Keyword Extraction</a:t>
            </a:r>
            <a:endParaRPr/>
          </a:p>
        </p:txBody>
      </p:sp>
      <p:sp>
        <p:nvSpPr>
          <p:cNvPr id="112" name="Shape 112"/>
          <p:cNvSpPr/>
          <p:nvPr/>
        </p:nvSpPr>
        <p:spPr>
          <a:xfrm rot="10800000">
            <a:off x="5207600" y="2340324"/>
            <a:ext cx="1049400" cy="6615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Shape 113"/>
          <p:cNvSpPr/>
          <p:nvPr/>
        </p:nvSpPr>
        <p:spPr>
          <a:xfrm>
            <a:off x="3578550" y="4165175"/>
            <a:ext cx="1510500" cy="682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LDA Topic Modeling</a:t>
            </a:r>
            <a:endParaRPr/>
          </a:p>
        </p:txBody>
      </p:sp>
      <p:sp>
        <p:nvSpPr>
          <p:cNvPr id="114" name="Shape 114"/>
          <p:cNvSpPr/>
          <p:nvPr/>
        </p:nvSpPr>
        <p:spPr>
          <a:xfrm>
            <a:off x="3578550" y="2527225"/>
            <a:ext cx="1510500" cy="682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Extractive Summarization</a:t>
            </a:r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3285850" y="4401125"/>
            <a:ext cx="237300" cy="1989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Shape 116"/>
          <p:cNvSpPr/>
          <p:nvPr/>
        </p:nvSpPr>
        <p:spPr>
          <a:xfrm rot="10800000">
            <a:off x="5238150" y="4091375"/>
            <a:ext cx="1122000" cy="4464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5238150" y="3587850"/>
            <a:ext cx="679800" cy="1989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Shape 118"/>
          <p:cNvSpPr/>
          <p:nvPr/>
        </p:nvSpPr>
        <p:spPr>
          <a:xfrm rot="-5400000">
            <a:off x="2591650" y="2061325"/>
            <a:ext cx="768900" cy="967800"/>
          </a:xfrm>
          <a:prstGeom prst="bentArrow">
            <a:avLst>
              <a:gd name="adj1" fmla="val 14322"/>
              <a:gd name="adj2" fmla="val 18456"/>
              <a:gd name="adj3" fmla="val 25000"/>
              <a:gd name="adj4" fmla="val 43750"/>
            </a:avLst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Shape 119"/>
          <p:cNvSpPr/>
          <p:nvPr/>
        </p:nvSpPr>
        <p:spPr>
          <a:xfrm rot="-5400000">
            <a:off x="2038100" y="2376325"/>
            <a:ext cx="1514100" cy="1268700"/>
          </a:xfrm>
          <a:prstGeom prst="bentArrow">
            <a:avLst>
              <a:gd name="adj1" fmla="val 7357"/>
              <a:gd name="adj2" fmla="val 11189"/>
              <a:gd name="adj3" fmla="val 16124"/>
              <a:gd name="adj4" fmla="val 43750"/>
            </a:avLst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Shape 120"/>
          <p:cNvSpPr/>
          <p:nvPr/>
        </p:nvSpPr>
        <p:spPr>
          <a:xfrm>
            <a:off x="1882425" y="2266850"/>
            <a:ext cx="237300" cy="16701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 Example for Dell Inspiron:</a:t>
            </a:r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311700" y="15125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WIndows 10 works beautifully on this laptop, On the flip side I think the product that I have got has some inherent issue with the in-built speakers.  Especially the driver under network section with name - Intel PROSet/Wireless 3165 WiFi Driver I downloaded the above driver on a different computer and ported to this new Dell laptop via flash drive.After installing above driver, this product starts connecting to Wifi and then I felt that I can use this laptop.  To correct the problem, perform the following steps (assuming your laptop will not stay connected to the internet long enough to download the updated driver): 1.  However, Dells very helpful tech synced….</a:t>
            </a:r>
            <a:endParaRPr/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2225" y="2812325"/>
            <a:ext cx="3819525" cy="189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175050" y="189275"/>
            <a:ext cx="84513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Product </a:t>
            </a:r>
            <a:endParaRPr/>
          </a:p>
        </p:txBody>
      </p:sp>
      <p:pic>
        <p:nvPicPr>
          <p:cNvPr id="133" name="Shape 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3600" y="1276775"/>
            <a:ext cx="7416792" cy="3040425"/>
          </a:xfrm>
          <a:prstGeom prst="rect">
            <a:avLst/>
          </a:prstGeom>
          <a:noFill/>
          <a:ln w="25400" cap="flat" cmpd="sng">
            <a:solidFill>
              <a:srgbClr val="666666"/>
            </a:solidFill>
            <a:prstDash val="solid"/>
            <a:miter lim="8000"/>
            <a:headEnd type="none" w="sm" len="sm"/>
            <a:tailEnd type="none" w="sm" len="sm"/>
          </a:ln>
        </p:spPr>
      </p:pic>
      <p:sp>
        <p:nvSpPr>
          <p:cNvPr id="134" name="Shape 134"/>
          <p:cNvSpPr txBox="1"/>
          <p:nvPr/>
        </p:nvSpPr>
        <p:spPr>
          <a:xfrm>
            <a:off x="2968550" y="4371975"/>
            <a:ext cx="42324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Selection Screen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175050" y="189275"/>
            <a:ext cx="85983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Product </a:t>
            </a:r>
            <a:endParaRPr/>
          </a:p>
        </p:txBody>
      </p:sp>
      <p:pic>
        <p:nvPicPr>
          <p:cNvPr id="140" name="Shape 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7625" y="865475"/>
            <a:ext cx="5988750" cy="3951850"/>
          </a:xfrm>
          <a:prstGeom prst="rect">
            <a:avLst/>
          </a:prstGeom>
          <a:noFill/>
          <a:ln w="25400" cap="flat" cmpd="sng">
            <a:solidFill>
              <a:srgbClr val="666666"/>
            </a:solidFill>
            <a:prstDash val="solid"/>
            <a:miter lim="8000"/>
            <a:headEnd type="none" w="sm" len="sm"/>
            <a:tailEnd type="none" w="sm" len="sm"/>
          </a:ln>
        </p:spPr>
      </p:pic>
      <p:sp>
        <p:nvSpPr>
          <p:cNvPr id="141" name="Shape 141"/>
          <p:cNvSpPr txBox="1"/>
          <p:nvPr/>
        </p:nvSpPr>
        <p:spPr>
          <a:xfrm>
            <a:off x="3482875" y="4754050"/>
            <a:ext cx="42324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Individual Product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459</Words>
  <Application>Microsoft Office PowerPoint</Application>
  <PresentationFormat>On-screen Show (16:9)</PresentationFormat>
  <Paragraphs>105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Roboto</vt:lpstr>
      <vt:lpstr>Libre Baskerville</vt:lpstr>
      <vt:lpstr>Playfair Display</vt:lpstr>
      <vt:lpstr>Lato</vt:lpstr>
      <vt:lpstr>Cabin</vt:lpstr>
      <vt:lpstr>Coral</vt:lpstr>
      <vt:lpstr>The Team Ernesto Cortes Kipp Dunn Sar Gregorczyk Alex Schmidt</vt:lpstr>
      <vt:lpstr>Presentation Outline </vt:lpstr>
      <vt:lpstr>Our Mission </vt:lpstr>
      <vt:lpstr>Web-Crawler (Scrapy)  </vt:lpstr>
      <vt:lpstr>Database and  Web Application</vt:lpstr>
      <vt:lpstr>Summarization: </vt:lpstr>
      <vt:lpstr>Summary Example for Dell Inspiron:</vt:lpstr>
      <vt:lpstr>Final Product </vt:lpstr>
      <vt:lpstr>Final Product </vt:lpstr>
      <vt:lpstr>Lessons Learned</vt:lpstr>
      <vt:lpstr>Contributions</vt:lpstr>
      <vt:lpstr>Acknowledgements</vt:lpstr>
      <vt:lpstr>References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Team Ernesto Cortes Kipp Dunn Sar Gregorczyk Alex Schmidt</dc:title>
  <cp:lastModifiedBy>Alex Schmidt</cp:lastModifiedBy>
  <cp:revision>2</cp:revision>
  <dcterms:modified xsi:type="dcterms:W3CDTF">2018-05-11T04:01:51Z</dcterms:modified>
</cp:coreProperties>
</file>