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27b555e443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127b555e443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254ae5be53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1254ae5be53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2779e05b0c_4_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g12779e05b0c_4_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24ed2128d7_0_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124ed2128d7_0_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2779e05b0c_4_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g12779e05b0c_4_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24ed2128d7_1_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g124ed2128d7_1_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254ae5be53_0_3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1254ae5be53_0_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24ed2127f1_1_7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124ed2127f1_1_7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7818557da_1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27818557da_1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27818557da_1_4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127818557da_1_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24ed2127f1_1_1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124ed2127f1_1_1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254ae5be53_0_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1254ae5be53_0_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">
  <p:cSld name="empty background">
    <p:bg>
      <p:bgPr>
        <a:solidFill>
          <a:srgbClr val="FFFFFF"/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item circle pictures">
  <p:cSld name="three item circle pictures"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708968" y="824985"/>
            <a:ext cx="2469644" cy="2469644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8" name="Google Shape;68;p11"/>
          <p:cNvCxnSpPr/>
          <p:nvPr/>
        </p:nvCxnSpPr>
        <p:spPr>
          <a:xfrm>
            <a:off x="2999630" y="2757878"/>
            <a:ext cx="1426009" cy="1002792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69" name="Google Shape;69;p11"/>
          <p:cNvSpPr/>
          <p:nvPr/>
        </p:nvSpPr>
        <p:spPr>
          <a:xfrm>
            <a:off x="4290368" y="3043787"/>
            <a:ext cx="2469644" cy="2469644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0" name="Google Shape;70;p11"/>
          <p:cNvCxnSpPr/>
          <p:nvPr/>
        </p:nvCxnSpPr>
        <p:spPr>
          <a:xfrm flipH="1" rot="10800000">
            <a:off x="6678079" y="3166654"/>
            <a:ext cx="1707422" cy="604521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71" name="Google Shape;71;p11"/>
          <p:cNvSpPr/>
          <p:nvPr/>
        </p:nvSpPr>
        <p:spPr>
          <a:xfrm>
            <a:off x="8303568" y="1524469"/>
            <a:ext cx="2469644" cy="2469645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1"/>
          <p:cNvSpPr/>
          <p:nvPr>
            <p:ph idx="2" type="pic"/>
          </p:nvPr>
        </p:nvSpPr>
        <p:spPr>
          <a:xfrm>
            <a:off x="800790" y="916807"/>
            <a:ext cx="2286000" cy="2286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3" name="Google Shape;73;p11"/>
          <p:cNvSpPr/>
          <p:nvPr>
            <p:ph idx="3" type="pic"/>
          </p:nvPr>
        </p:nvSpPr>
        <p:spPr>
          <a:xfrm>
            <a:off x="4382190" y="3135609"/>
            <a:ext cx="2286000" cy="2286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4" name="Google Shape;74;p11"/>
          <p:cNvSpPr/>
          <p:nvPr>
            <p:ph idx="4" type="pic"/>
          </p:nvPr>
        </p:nvSpPr>
        <p:spPr>
          <a:xfrm>
            <a:off x="8395390" y="1616291"/>
            <a:ext cx="2286000" cy="2286000"/>
          </a:xfrm>
          <a:prstGeom prst="ellipse">
            <a:avLst/>
          </a:prstGeom>
          <a:noFill/>
          <a:ln>
            <a:noFill/>
          </a:ln>
        </p:spPr>
      </p:sp>
      <p:cxnSp>
        <p:nvCxnSpPr>
          <p:cNvPr id="75" name="Google Shape;75;p11"/>
          <p:cNvCxnSpPr/>
          <p:nvPr/>
        </p:nvCxnSpPr>
        <p:spPr>
          <a:xfrm>
            <a:off x="2738906" y="454676"/>
            <a:ext cx="11989848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 alt footer">
  <p:cSld name="empty background alt footer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VT-grid-02.png" id="78" name="Google Shape;7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78273" y="6174021"/>
            <a:ext cx="10600807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photo">
  <p:cSld name="right side photo">
    <p:bg>
      <p:bgPr>
        <a:solidFill>
          <a:srgbClr val="FF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/>
          <p:nvPr>
            <p:ph idx="2" type="pic"/>
          </p:nvPr>
        </p:nvSpPr>
        <p:spPr>
          <a:xfrm>
            <a:off x="6248400" y="0"/>
            <a:ext cx="59436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o page">
  <p:cSld name="bio page">
    <p:bg>
      <p:bgPr>
        <a:solidFill>
          <a:srgbClr val="FFFFFF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/>
          <p:nvPr/>
        </p:nvSpPr>
        <p:spPr>
          <a:xfrm>
            <a:off x="9960867" y="6357146"/>
            <a:ext cx="249382" cy="4152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4"/>
          <p:cNvSpPr/>
          <p:nvPr/>
        </p:nvSpPr>
        <p:spPr>
          <a:xfrm>
            <a:off x="8600566" y="3667995"/>
            <a:ext cx="2469644" cy="2469644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4"/>
          <p:cNvSpPr/>
          <p:nvPr/>
        </p:nvSpPr>
        <p:spPr>
          <a:xfrm>
            <a:off x="708968" y="824985"/>
            <a:ext cx="2469644" cy="2469644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7A7A7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4"/>
          <p:cNvSpPr/>
          <p:nvPr>
            <p:ph idx="2" type="pic"/>
          </p:nvPr>
        </p:nvSpPr>
        <p:spPr>
          <a:xfrm>
            <a:off x="800790" y="916807"/>
            <a:ext cx="2286000" cy="2286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86" name="Google Shape;86;p14"/>
          <p:cNvSpPr/>
          <p:nvPr>
            <p:ph idx="3" type="pic"/>
          </p:nvPr>
        </p:nvSpPr>
        <p:spPr>
          <a:xfrm>
            <a:off x="8692005" y="3759817"/>
            <a:ext cx="2286000" cy="22860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y graphic empty background">
  <p:cSld name="gray graphic empty background">
    <p:bg>
      <p:bgPr>
        <a:solidFill>
          <a:srgbClr val="FFFFF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/>
          <p:nvPr/>
        </p:nvSpPr>
        <p:spPr>
          <a:xfrm>
            <a:off x="0" y="0"/>
            <a:ext cx="5029200" cy="685800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EDEDE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hoto background">
  <p:cSld name="full photo background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3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">
  <p:cSld name="right text w/ 4 photos">
    <p:bg>
      <p:bgPr>
        <a:solidFill>
          <a:srgbClr val="FFFFFF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4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4"/>
          <p:cNvSpPr txBox="1"/>
          <p:nvPr/>
        </p:nvSpPr>
        <p:spPr>
          <a:xfrm>
            <a:off x="-990600" y="1718733"/>
            <a:ext cx="92396" cy="369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4"/>
          <p:cNvSpPr/>
          <p:nvPr>
            <p:ph idx="2" type="pic"/>
          </p:nvPr>
        </p:nvSpPr>
        <p:spPr>
          <a:xfrm>
            <a:off x="942994" y="1552615"/>
            <a:ext cx="3335279" cy="2224128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4"/>
          <p:cNvSpPr/>
          <p:nvPr>
            <p:ph idx="3" type="pic"/>
          </p:nvPr>
        </p:nvSpPr>
        <p:spPr>
          <a:xfrm>
            <a:off x="4429272" y="1757600"/>
            <a:ext cx="2251169" cy="1493600"/>
          </a:xfrm>
          <a:prstGeom prst="rect">
            <a:avLst/>
          </a:prstGeom>
          <a:noFill/>
          <a:ln>
            <a:noFill/>
          </a:ln>
        </p:spPr>
      </p:sp>
      <p:sp>
        <p:nvSpPr>
          <p:cNvPr id="16" name="Google Shape;16;p4"/>
          <p:cNvSpPr/>
          <p:nvPr>
            <p:ph idx="4" type="pic"/>
          </p:nvPr>
        </p:nvSpPr>
        <p:spPr>
          <a:xfrm>
            <a:off x="580032" y="3932118"/>
            <a:ext cx="3698241" cy="1467050"/>
          </a:xfrm>
          <a:prstGeom prst="rect">
            <a:avLst/>
          </a:prstGeom>
          <a:noFill/>
          <a:ln>
            <a:noFill/>
          </a:ln>
        </p:spPr>
      </p:sp>
      <p:sp>
        <p:nvSpPr>
          <p:cNvPr id="17" name="Google Shape;17;p4"/>
          <p:cNvSpPr/>
          <p:nvPr>
            <p:ph idx="5" type="pic"/>
          </p:nvPr>
        </p:nvSpPr>
        <p:spPr>
          <a:xfrm>
            <a:off x="4429271" y="3413483"/>
            <a:ext cx="2615865" cy="1733505"/>
          </a:xfrm>
          <a:prstGeom prst="rect">
            <a:avLst/>
          </a:prstGeom>
          <a:noFill/>
          <a:ln>
            <a:noFill/>
          </a:ln>
        </p:spPr>
      </p:sp>
      <p:pic>
        <p:nvPicPr>
          <p:cNvPr descr="pasted-image.pdf" id="18" name="Google Shape;18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1181" y="1320800"/>
            <a:ext cx="231813" cy="23181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9" name="Google Shape;1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7045138" y="5146988"/>
            <a:ext cx="225682" cy="2256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 alt footer">
  <p:cSld name="right text w/ 4 photos alt footer">
    <p:bg>
      <p:bgPr>
        <a:solidFill>
          <a:srgbClr val="FFFFFF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5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5"/>
          <p:cNvSpPr txBox="1"/>
          <p:nvPr/>
        </p:nvSpPr>
        <p:spPr>
          <a:xfrm>
            <a:off x="-990600" y="1718733"/>
            <a:ext cx="92396" cy="369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5"/>
          <p:cNvSpPr/>
          <p:nvPr>
            <p:ph idx="2" type="pic"/>
          </p:nvPr>
        </p:nvSpPr>
        <p:spPr>
          <a:xfrm>
            <a:off x="942994" y="1552615"/>
            <a:ext cx="3335279" cy="2224128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5"/>
          <p:cNvSpPr/>
          <p:nvPr>
            <p:ph idx="3" type="pic"/>
          </p:nvPr>
        </p:nvSpPr>
        <p:spPr>
          <a:xfrm>
            <a:off x="4429272" y="1757600"/>
            <a:ext cx="2251169" cy="1493600"/>
          </a:xfrm>
          <a:prstGeom prst="rect">
            <a:avLst/>
          </a:prstGeom>
          <a:noFill/>
          <a:ln>
            <a:noFill/>
          </a:ln>
        </p:spPr>
      </p:sp>
      <p:sp>
        <p:nvSpPr>
          <p:cNvPr id="26" name="Google Shape;26;p5"/>
          <p:cNvSpPr/>
          <p:nvPr>
            <p:ph idx="4" type="pic"/>
          </p:nvPr>
        </p:nvSpPr>
        <p:spPr>
          <a:xfrm>
            <a:off x="580032" y="3932118"/>
            <a:ext cx="3698241" cy="1467050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p5"/>
          <p:cNvSpPr/>
          <p:nvPr>
            <p:ph idx="5" type="pic"/>
          </p:nvPr>
        </p:nvSpPr>
        <p:spPr>
          <a:xfrm>
            <a:off x="4429271" y="3413483"/>
            <a:ext cx="2615865" cy="1733505"/>
          </a:xfrm>
          <a:prstGeom prst="rect">
            <a:avLst/>
          </a:prstGeom>
          <a:noFill/>
          <a:ln>
            <a:noFill/>
          </a:ln>
        </p:spPr>
      </p:sp>
      <p:pic>
        <p:nvPicPr>
          <p:cNvPr descr="pasted-image.pdf" id="28" name="Google Shape;2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1181" y="1320800"/>
            <a:ext cx="231813" cy="23181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9" name="Google Shape;2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7045138" y="5146988"/>
            <a:ext cx="225682" cy="2256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5"/>
          <p:cNvCxnSpPr/>
          <p:nvPr/>
        </p:nvCxnSpPr>
        <p:spPr>
          <a:xfrm>
            <a:off x="2738906" y="454676"/>
            <a:ext cx="11989848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VT-grid-02.png" id="31" name="Google Shape;3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78273" y="6174021"/>
            <a:ext cx="10600807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text + 1 picture">
  <p:cSld name="right side text + 1 picture">
    <p:bg>
      <p:bgPr>
        <a:solidFill>
          <a:srgbClr val="FFFFFF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6"/>
          <p:cNvSpPr/>
          <p:nvPr>
            <p:ph idx="2" type="pic"/>
          </p:nvPr>
        </p:nvSpPr>
        <p:spPr>
          <a:xfrm>
            <a:off x="951627" y="1373266"/>
            <a:ext cx="5886052" cy="3930253"/>
          </a:xfrm>
          <a:prstGeom prst="rect">
            <a:avLst/>
          </a:prstGeom>
          <a:noFill/>
          <a:ln>
            <a:noFill/>
          </a:ln>
        </p:spPr>
      </p:sp>
      <p:pic>
        <p:nvPicPr>
          <p:cNvPr descr="pasted-image.pdf" id="35" name="Google Shape;35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03580" y="1125219"/>
            <a:ext cx="248047" cy="2480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36" name="Google Shape;3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6837680" y="5303520"/>
            <a:ext cx="248048" cy="2480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ight side text + 1 picture alt footer">
  <p:cSld name="1_right side text + 1 picture alt footer">
    <p:bg>
      <p:bgPr>
        <a:solidFill>
          <a:srgbClr val="FFFFFF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7"/>
          <p:cNvSpPr/>
          <p:nvPr>
            <p:ph idx="2" type="pic"/>
          </p:nvPr>
        </p:nvSpPr>
        <p:spPr>
          <a:xfrm>
            <a:off x="951627" y="1373266"/>
            <a:ext cx="5886052" cy="3930253"/>
          </a:xfrm>
          <a:prstGeom prst="rect">
            <a:avLst/>
          </a:prstGeom>
          <a:noFill/>
          <a:ln>
            <a:noFill/>
          </a:ln>
        </p:spPr>
      </p:sp>
      <p:pic>
        <p:nvPicPr>
          <p:cNvPr descr="pasted-image.pdf" id="40" name="Google Shape;4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03580" y="1125219"/>
            <a:ext cx="248047" cy="24804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41" name="Google Shape;4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6837680" y="5303520"/>
            <a:ext cx="248048" cy="2480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T-grid-02.png" id="42" name="Google Shape;4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78273" y="6174021"/>
            <a:ext cx="10600807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7"/>
          <p:cNvCxnSpPr/>
          <p:nvPr/>
        </p:nvCxnSpPr>
        <p:spPr>
          <a:xfrm>
            <a:off x="2738906" y="454676"/>
            <a:ext cx="11989848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side photo">
  <p:cSld name="left side photo">
    <p:bg>
      <p:bgPr>
        <a:solidFill>
          <a:srgbClr val="FFFFFF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/>
          <p:nvPr>
            <p:ph idx="2" type="pic"/>
          </p:nvPr>
        </p:nvSpPr>
        <p:spPr>
          <a:xfrm>
            <a:off x="0" y="0"/>
            <a:ext cx="59436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bg>
      <p:bgPr>
        <a:solidFill>
          <a:srgbClr val="FFFFFF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9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9"/>
          <p:cNvSpPr txBox="1"/>
          <p:nvPr/>
        </p:nvSpPr>
        <p:spPr>
          <a:xfrm>
            <a:off x="-990600" y="1718733"/>
            <a:ext cx="92396" cy="369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50" name="Google Shape;50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7200" y="457200"/>
            <a:ext cx="231813" cy="23181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51" name="Google Shape;51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11524725" y="6175119"/>
            <a:ext cx="225682" cy="22568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9"/>
          <p:cNvSpPr/>
          <p:nvPr>
            <p:ph idx="2" type="pic"/>
          </p:nvPr>
        </p:nvSpPr>
        <p:spPr>
          <a:xfrm>
            <a:off x="689013" y="689014"/>
            <a:ext cx="10835712" cy="548610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3" name="Google Shape;53;p9"/>
          <p:cNvCxnSpPr/>
          <p:nvPr/>
        </p:nvCxnSpPr>
        <p:spPr>
          <a:xfrm>
            <a:off x="2738906" y="454676"/>
            <a:ext cx="11989848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llage">
  <p:cSld name="picture collage">
    <p:bg>
      <p:bgPr>
        <a:solidFill>
          <a:srgbClr val="FFFFFF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0"/>
          <p:cNvSpPr/>
          <p:nvPr/>
        </p:nvSpPr>
        <p:spPr>
          <a:xfrm>
            <a:off x="-15607" y="-643262"/>
            <a:ext cx="12223214" cy="8144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0"/>
          <p:cNvSpPr txBox="1"/>
          <p:nvPr/>
        </p:nvSpPr>
        <p:spPr>
          <a:xfrm>
            <a:off x="-990600" y="1718733"/>
            <a:ext cx="92396" cy="369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58" name="Google Shape;58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7200" y="457200"/>
            <a:ext cx="231813" cy="23181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59" name="Google Shape;5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11524725" y="6175119"/>
            <a:ext cx="225682" cy="22568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0"/>
          <p:cNvSpPr/>
          <p:nvPr>
            <p:ph idx="2" type="pic"/>
          </p:nvPr>
        </p:nvSpPr>
        <p:spPr>
          <a:xfrm>
            <a:off x="689013" y="689014"/>
            <a:ext cx="3224081" cy="5486105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61" name="Google Shape;61;p10"/>
          <p:cNvCxnSpPr/>
          <p:nvPr/>
        </p:nvCxnSpPr>
        <p:spPr>
          <a:xfrm>
            <a:off x="2738906" y="454676"/>
            <a:ext cx="11989848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62" name="Google Shape;62;p10"/>
          <p:cNvSpPr/>
          <p:nvPr>
            <p:ph idx="3" type="pic"/>
          </p:nvPr>
        </p:nvSpPr>
        <p:spPr>
          <a:xfrm>
            <a:off x="8300644" y="2816614"/>
            <a:ext cx="3224081" cy="3355438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10"/>
          <p:cNvSpPr/>
          <p:nvPr>
            <p:ph idx="4" type="pic"/>
          </p:nvPr>
        </p:nvSpPr>
        <p:spPr>
          <a:xfrm>
            <a:off x="8300643" y="689456"/>
            <a:ext cx="3224081" cy="1892379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/>
          <p:nvPr>
            <p:ph idx="5" type="pic"/>
          </p:nvPr>
        </p:nvSpPr>
        <p:spPr>
          <a:xfrm>
            <a:off x="4144907" y="692670"/>
            <a:ext cx="3923328" cy="3341448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/>
          <p:nvPr>
            <p:ph idx="6" type="pic"/>
          </p:nvPr>
        </p:nvSpPr>
        <p:spPr>
          <a:xfrm>
            <a:off x="4144907" y="4321846"/>
            <a:ext cx="3923328" cy="185020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hyperlink" Target="https://profdev-lms.tlos.vt.edu/courses/2557" TargetMode="External"/><Relationship Id="rId5" Type="http://schemas.openxmlformats.org/officeDocument/2006/relationships/hyperlink" Target="http://vt.edu/accessibility" TargetMode="External"/><Relationship Id="rId6" Type="http://schemas.openxmlformats.org/officeDocument/2006/relationships/hyperlink" Target="https://www.assist.vt.edu/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Relationship Id="rId4" Type="http://schemas.openxmlformats.org/officeDocument/2006/relationships/image" Target="../media/image2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jp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20.png"/><Relationship Id="rId6" Type="http://schemas.openxmlformats.org/officeDocument/2006/relationships/image" Target="../media/image17.png"/><Relationship Id="rId7" Type="http://schemas.openxmlformats.org/officeDocument/2006/relationships/image" Target="../media/image16.png"/><Relationship Id="rId8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15.png"/><Relationship Id="rId7" Type="http://schemas.openxmlformats.org/officeDocument/2006/relationships/image" Target="../media/image19.png"/><Relationship Id="rId8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5" Type="http://schemas.openxmlformats.org/officeDocument/2006/relationships/image" Target="../media/image2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hyperlink" Target="https://profdev-lms.tlos.vt.edu/enroll/CLWEDN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/>
          <p:nvPr/>
        </p:nvSpPr>
        <p:spPr>
          <a:xfrm>
            <a:off x="9325309" y="-41725"/>
            <a:ext cx="2940214" cy="875893"/>
          </a:xfrm>
          <a:prstGeom prst="rect">
            <a:avLst/>
          </a:prstGeom>
          <a:solidFill>
            <a:schemeClr val="dk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4" name="Google Shape;94;p16"/>
          <p:cNvCxnSpPr/>
          <p:nvPr/>
        </p:nvCxnSpPr>
        <p:spPr>
          <a:xfrm>
            <a:off x="9164702" y="-124552"/>
            <a:ext cx="1" cy="1302094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95" name="Google Shape;95;p16"/>
          <p:cNvCxnSpPr/>
          <p:nvPr/>
        </p:nvCxnSpPr>
        <p:spPr>
          <a:xfrm>
            <a:off x="8917819" y="962717"/>
            <a:ext cx="3755194" cy="1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pasted-image.pdf" id="96" name="Google Shape;9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2764" y="1482650"/>
            <a:ext cx="225263" cy="22526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/>
          <p:nvPr/>
        </p:nvSpPr>
        <p:spPr>
          <a:xfrm>
            <a:off x="1358027" y="1792978"/>
            <a:ext cx="8834844" cy="1465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dk1"/>
                </a:solidFill>
              </a:rPr>
              <a:t>S2022 VIDEO UDL + AEM PROJECT </a:t>
            </a:r>
            <a:endParaRPr sz="5400">
              <a:solidFill>
                <a:schemeClr val="dk1"/>
              </a:solidFill>
            </a:endParaRPr>
          </a:p>
        </p:txBody>
      </p:sp>
      <p:sp>
        <p:nvSpPr>
          <p:cNvPr id="98" name="Google Shape;98;p16"/>
          <p:cNvSpPr/>
          <p:nvPr/>
        </p:nvSpPr>
        <p:spPr>
          <a:xfrm>
            <a:off x="1358025" y="3258909"/>
            <a:ext cx="8835000" cy="9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accent2"/>
                </a:solidFill>
              </a:rPr>
              <a:t>Team 19: Tyler Esposo, Matthew Ho, Sydney Huynh, </a:t>
            </a:r>
            <a:endParaRPr sz="200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accent2"/>
                </a:solidFill>
              </a:rPr>
              <a:t>Catherine Lee, Joshua Protacio, and Daniel Stricoff </a:t>
            </a:r>
            <a:endParaRPr sz="200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accent2"/>
                </a:solidFill>
              </a:rPr>
              <a:t>CS4624: Multimedia, Hypertext and Information Access</a:t>
            </a:r>
            <a:endParaRPr sz="200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accent2"/>
                </a:solidFill>
              </a:rPr>
              <a:t>Instructor: Edward A. Fox</a:t>
            </a:r>
            <a:endParaRPr sz="200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Arial"/>
              <a:buNone/>
            </a:pPr>
            <a:r>
              <a:t/>
            </a:r>
            <a:endParaRPr sz="2000">
              <a:solidFill>
                <a:schemeClr val="accent2"/>
              </a:solidFill>
            </a:endParaRPr>
          </a:p>
        </p:txBody>
      </p:sp>
      <p:sp>
        <p:nvSpPr>
          <p:cNvPr id="99" name="Google Shape;99;p16"/>
          <p:cNvSpPr/>
          <p:nvPr/>
        </p:nvSpPr>
        <p:spPr>
          <a:xfrm>
            <a:off x="1358025" y="4515999"/>
            <a:ext cx="8834700" cy="7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</a:pPr>
            <a:r>
              <a:rPr lang="en-US" sz="2100">
                <a:solidFill>
                  <a:schemeClr val="dk2"/>
                </a:solidFill>
              </a:rPr>
              <a:t>Virginia Tech, Blacksburg VA 24061</a:t>
            </a:r>
            <a:endParaRPr sz="2100"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</a:pPr>
            <a:r>
              <a:rPr lang="en-US" sz="2100">
                <a:solidFill>
                  <a:schemeClr val="dk2"/>
                </a:solidFill>
              </a:rPr>
              <a:t>4 May 2022</a:t>
            </a:r>
            <a:endParaRPr sz="1000"/>
          </a:p>
        </p:txBody>
      </p:sp>
      <p:pic>
        <p:nvPicPr>
          <p:cNvPr descr="VT-grid-02.png" id="100" name="Google Shape;100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59878" y="5980334"/>
            <a:ext cx="10600807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17206" y="-9033"/>
            <a:ext cx="2556420" cy="803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05923" y="2564150"/>
            <a:ext cx="4028500" cy="402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T-grid-02.png" id="218" name="Google Shape;218;p25"/>
          <p:cNvPicPr preferRelativeResize="0"/>
          <p:nvPr/>
        </p:nvPicPr>
        <p:blipFill rotWithShape="1">
          <a:blip r:embed="rId3">
            <a:alphaModFix amt="25000"/>
          </a:blip>
          <a:srcRect b="0" l="0" r="0" t="0"/>
          <a:stretch/>
        </p:blipFill>
        <p:spPr>
          <a:xfrm>
            <a:off x="-60006" y="-553517"/>
            <a:ext cx="12312015" cy="79650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9" name="Google Shape;219;p25"/>
          <p:cNvGrpSpPr/>
          <p:nvPr/>
        </p:nvGrpSpPr>
        <p:grpSpPr>
          <a:xfrm>
            <a:off x="1588502" y="1803392"/>
            <a:ext cx="9167472" cy="4826342"/>
            <a:chOff x="5583630" y="3681700"/>
            <a:chExt cx="2936598" cy="2123616"/>
          </a:xfrm>
        </p:grpSpPr>
        <p:cxnSp>
          <p:nvCxnSpPr>
            <p:cNvPr id="220" name="Google Shape;220;p25"/>
            <p:cNvCxnSpPr/>
            <p:nvPr/>
          </p:nvCxnSpPr>
          <p:spPr>
            <a:xfrm>
              <a:off x="8520228" y="368170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21" name="Google Shape;221;p25"/>
            <p:cNvCxnSpPr/>
            <p:nvPr/>
          </p:nvCxnSpPr>
          <p:spPr>
            <a:xfrm flipH="1" rot="10800000">
              <a:off x="5583630" y="578581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22" name="Google Shape;222;p25"/>
            <p:cNvCxnSpPr/>
            <p:nvPr/>
          </p:nvCxnSpPr>
          <p:spPr>
            <a:xfrm>
              <a:off x="5583988" y="370202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23" name="Google Shape;223;p25"/>
            <p:cNvCxnSpPr/>
            <p:nvPr/>
          </p:nvCxnSpPr>
          <p:spPr>
            <a:xfrm flipH="1" rot="10800000">
              <a:off x="5583630" y="369285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224" name="Google Shape;224;p25"/>
          <p:cNvSpPr/>
          <p:nvPr/>
        </p:nvSpPr>
        <p:spPr>
          <a:xfrm>
            <a:off x="2375674" y="1653184"/>
            <a:ext cx="5601300" cy="373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5" name="Google Shape;225;p25"/>
          <p:cNvCxnSpPr/>
          <p:nvPr/>
        </p:nvCxnSpPr>
        <p:spPr>
          <a:xfrm flipH="1" rot="10800000">
            <a:off x="830461" y="704391"/>
            <a:ext cx="914400" cy="8181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6" name="Google Shape;226;p25"/>
          <p:cNvSpPr/>
          <p:nvPr/>
        </p:nvSpPr>
        <p:spPr>
          <a:xfrm>
            <a:off x="1461815" y="1257300"/>
            <a:ext cx="54216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25"/>
          <p:cNvSpPr/>
          <p:nvPr/>
        </p:nvSpPr>
        <p:spPr>
          <a:xfrm>
            <a:off x="1461815" y="959975"/>
            <a:ext cx="5972100" cy="8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dk1"/>
                </a:solidFill>
              </a:rPr>
              <a:t>IMPLEMENTATION</a:t>
            </a:r>
            <a:endParaRPr sz="4400">
              <a:solidFill>
                <a:schemeClr val="dk1"/>
              </a:solidFill>
            </a:endParaRPr>
          </a:p>
        </p:txBody>
      </p:sp>
      <p:sp>
        <p:nvSpPr>
          <p:cNvPr id="228" name="Google Shape;228;p25"/>
          <p:cNvSpPr/>
          <p:nvPr/>
        </p:nvSpPr>
        <p:spPr>
          <a:xfrm>
            <a:off x="1744850" y="1957125"/>
            <a:ext cx="9094800" cy="48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Camera and Microphone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Visual and audio quality is paramount.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Graphics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Visual appeal rather than just text filled slides.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Filming Conditions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Room Setup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Filming Angles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DaVinci Resolve</a:t>
            </a:r>
            <a:endParaRPr sz="2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2"/>
              </a:solidFill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T-grid-02.png" id="233" name="Google Shape;233;p26"/>
          <p:cNvPicPr preferRelativeResize="0"/>
          <p:nvPr/>
        </p:nvPicPr>
        <p:blipFill rotWithShape="1">
          <a:blip r:embed="rId3">
            <a:alphaModFix amt="25000"/>
          </a:blip>
          <a:srcRect b="0" l="0" r="0" t="0"/>
          <a:stretch/>
        </p:blipFill>
        <p:spPr>
          <a:xfrm>
            <a:off x="-60006" y="-553517"/>
            <a:ext cx="12312015" cy="79650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4" name="Google Shape;234;p26"/>
          <p:cNvGrpSpPr/>
          <p:nvPr/>
        </p:nvGrpSpPr>
        <p:grpSpPr>
          <a:xfrm>
            <a:off x="1588502" y="1803392"/>
            <a:ext cx="9167472" cy="4826342"/>
            <a:chOff x="5583630" y="3681700"/>
            <a:chExt cx="2936598" cy="2123616"/>
          </a:xfrm>
        </p:grpSpPr>
        <p:cxnSp>
          <p:nvCxnSpPr>
            <p:cNvPr id="235" name="Google Shape;235;p26"/>
            <p:cNvCxnSpPr/>
            <p:nvPr/>
          </p:nvCxnSpPr>
          <p:spPr>
            <a:xfrm>
              <a:off x="8520228" y="368170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36" name="Google Shape;236;p26"/>
            <p:cNvCxnSpPr/>
            <p:nvPr/>
          </p:nvCxnSpPr>
          <p:spPr>
            <a:xfrm flipH="1" rot="10800000">
              <a:off x="5583630" y="578581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37" name="Google Shape;237;p26"/>
            <p:cNvCxnSpPr/>
            <p:nvPr/>
          </p:nvCxnSpPr>
          <p:spPr>
            <a:xfrm>
              <a:off x="5583988" y="370202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38" name="Google Shape;238;p26"/>
            <p:cNvCxnSpPr/>
            <p:nvPr/>
          </p:nvCxnSpPr>
          <p:spPr>
            <a:xfrm flipH="1" rot="10800000">
              <a:off x="5583630" y="369285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239" name="Google Shape;239;p26"/>
          <p:cNvSpPr/>
          <p:nvPr/>
        </p:nvSpPr>
        <p:spPr>
          <a:xfrm>
            <a:off x="2375674" y="1653184"/>
            <a:ext cx="5601300" cy="373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0" name="Google Shape;240;p26"/>
          <p:cNvCxnSpPr/>
          <p:nvPr/>
        </p:nvCxnSpPr>
        <p:spPr>
          <a:xfrm flipH="1" rot="10800000">
            <a:off x="830461" y="704391"/>
            <a:ext cx="914400" cy="8181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1" name="Google Shape;241;p26"/>
          <p:cNvSpPr/>
          <p:nvPr/>
        </p:nvSpPr>
        <p:spPr>
          <a:xfrm>
            <a:off x="1461815" y="1257300"/>
            <a:ext cx="54216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26"/>
          <p:cNvSpPr/>
          <p:nvPr/>
        </p:nvSpPr>
        <p:spPr>
          <a:xfrm>
            <a:off x="1461815" y="959975"/>
            <a:ext cx="5972100" cy="8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dk1"/>
                </a:solidFill>
              </a:rPr>
              <a:t>LESSONS LEARNED</a:t>
            </a:r>
            <a:endParaRPr sz="4400">
              <a:solidFill>
                <a:schemeClr val="dk1"/>
              </a:solidFill>
            </a:endParaRPr>
          </a:p>
        </p:txBody>
      </p:sp>
      <p:sp>
        <p:nvSpPr>
          <p:cNvPr id="243" name="Google Shape;243;p26"/>
          <p:cNvSpPr/>
          <p:nvPr/>
        </p:nvSpPr>
        <p:spPr>
          <a:xfrm>
            <a:off x="1744850" y="2169375"/>
            <a:ext cx="9094800" cy="3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Start working earlier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Storyboard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Video Production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Interviews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Test equipment </a:t>
            </a:r>
            <a:r>
              <a:rPr lang="en-US" sz="2600">
                <a:solidFill>
                  <a:schemeClr val="dk2"/>
                </a:solidFill>
              </a:rPr>
              <a:t>thoroughly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Gather more feedback</a:t>
            </a:r>
            <a:endParaRPr sz="2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T-grid-02.png" id="248" name="Google Shape;248;p27"/>
          <p:cNvPicPr preferRelativeResize="0"/>
          <p:nvPr/>
        </p:nvPicPr>
        <p:blipFill rotWithShape="1">
          <a:blip r:embed="rId3">
            <a:alphaModFix amt="25000"/>
          </a:blip>
          <a:srcRect b="0" l="0" r="0" t="0"/>
          <a:stretch/>
        </p:blipFill>
        <p:spPr>
          <a:xfrm>
            <a:off x="-60006" y="-553517"/>
            <a:ext cx="12312015" cy="79650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9" name="Google Shape;249;p27"/>
          <p:cNvGrpSpPr/>
          <p:nvPr/>
        </p:nvGrpSpPr>
        <p:grpSpPr>
          <a:xfrm>
            <a:off x="1588502" y="1803392"/>
            <a:ext cx="9167472" cy="4826342"/>
            <a:chOff x="5583630" y="3681700"/>
            <a:chExt cx="2936598" cy="2123616"/>
          </a:xfrm>
        </p:grpSpPr>
        <p:cxnSp>
          <p:nvCxnSpPr>
            <p:cNvPr id="250" name="Google Shape;250;p27"/>
            <p:cNvCxnSpPr/>
            <p:nvPr/>
          </p:nvCxnSpPr>
          <p:spPr>
            <a:xfrm>
              <a:off x="8520228" y="368170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51" name="Google Shape;251;p27"/>
            <p:cNvCxnSpPr/>
            <p:nvPr/>
          </p:nvCxnSpPr>
          <p:spPr>
            <a:xfrm flipH="1" rot="10800000">
              <a:off x="5583630" y="578581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52" name="Google Shape;252;p27"/>
            <p:cNvCxnSpPr/>
            <p:nvPr/>
          </p:nvCxnSpPr>
          <p:spPr>
            <a:xfrm>
              <a:off x="5583988" y="370202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53" name="Google Shape;253;p27"/>
            <p:cNvCxnSpPr/>
            <p:nvPr/>
          </p:nvCxnSpPr>
          <p:spPr>
            <a:xfrm flipH="1" rot="10800000">
              <a:off x="5583630" y="369285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254" name="Google Shape;254;p27"/>
          <p:cNvSpPr/>
          <p:nvPr/>
        </p:nvSpPr>
        <p:spPr>
          <a:xfrm>
            <a:off x="2375674" y="1653184"/>
            <a:ext cx="5601300" cy="373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5" name="Google Shape;255;p27"/>
          <p:cNvCxnSpPr/>
          <p:nvPr/>
        </p:nvCxnSpPr>
        <p:spPr>
          <a:xfrm flipH="1" rot="10800000">
            <a:off x="830461" y="704391"/>
            <a:ext cx="914400" cy="8181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6" name="Google Shape;256;p27"/>
          <p:cNvSpPr/>
          <p:nvPr/>
        </p:nvSpPr>
        <p:spPr>
          <a:xfrm>
            <a:off x="1461815" y="1257300"/>
            <a:ext cx="54216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7"/>
          <p:cNvSpPr/>
          <p:nvPr/>
        </p:nvSpPr>
        <p:spPr>
          <a:xfrm>
            <a:off x="1461815" y="959975"/>
            <a:ext cx="5972100" cy="8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dk1"/>
                </a:solidFill>
              </a:rPr>
              <a:t>WORK COMPLETED</a:t>
            </a:r>
            <a:endParaRPr sz="4400">
              <a:solidFill>
                <a:schemeClr val="dk1"/>
              </a:solidFill>
            </a:endParaRPr>
          </a:p>
        </p:txBody>
      </p:sp>
      <p:sp>
        <p:nvSpPr>
          <p:cNvPr id="258" name="Google Shape;258;p27"/>
          <p:cNvSpPr/>
          <p:nvPr/>
        </p:nvSpPr>
        <p:spPr>
          <a:xfrm>
            <a:off x="1744850" y="2169375"/>
            <a:ext cx="9094800" cy="3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Video with a runtime of 8:03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Consists of interviews, graphics, and audio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Interviewed 4 people consisting of </a:t>
            </a:r>
            <a:r>
              <a:rPr lang="en-US" sz="2600">
                <a:solidFill>
                  <a:schemeClr val="dk2"/>
                </a:solidFill>
              </a:rPr>
              <a:t>faculty</a:t>
            </a:r>
            <a:r>
              <a:rPr lang="en-US" sz="2600">
                <a:solidFill>
                  <a:schemeClr val="dk2"/>
                </a:solidFill>
              </a:rPr>
              <a:t> and students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Each participant had taught or attended classes that employed UDL and AEM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Used 17 different graphics in the video</a:t>
            </a:r>
            <a:endParaRPr sz="2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T-grid-02.png" id="263" name="Google Shape;263;p28"/>
          <p:cNvPicPr preferRelativeResize="0"/>
          <p:nvPr/>
        </p:nvPicPr>
        <p:blipFill rotWithShape="1">
          <a:blip r:embed="rId3">
            <a:alphaModFix amt="25000"/>
          </a:blip>
          <a:srcRect b="0" l="0" r="0" t="0"/>
          <a:stretch/>
        </p:blipFill>
        <p:spPr>
          <a:xfrm>
            <a:off x="-60006" y="-553517"/>
            <a:ext cx="12312015" cy="79650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4" name="Google Shape;264;p28"/>
          <p:cNvGrpSpPr/>
          <p:nvPr/>
        </p:nvGrpSpPr>
        <p:grpSpPr>
          <a:xfrm>
            <a:off x="1588502" y="1803392"/>
            <a:ext cx="9167472" cy="4826342"/>
            <a:chOff x="5583630" y="3681700"/>
            <a:chExt cx="2936598" cy="2123616"/>
          </a:xfrm>
        </p:grpSpPr>
        <p:cxnSp>
          <p:nvCxnSpPr>
            <p:cNvPr id="265" name="Google Shape;265;p28"/>
            <p:cNvCxnSpPr/>
            <p:nvPr/>
          </p:nvCxnSpPr>
          <p:spPr>
            <a:xfrm>
              <a:off x="8520228" y="368170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66" name="Google Shape;266;p28"/>
            <p:cNvCxnSpPr/>
            <p:nvPr/>
          </p:nvCxnSpPr>
          <p:spPr>
            <a:xfrm flipH="1" rot="10800000">
              <a:off x="5583630" y="578581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67" name="Google Shape;267;p28"/>
            <p:cNvCxnSpPr/>
            <p:nvPr/>
          </p:nvCxnSpPr>
          <p:spPr>
            <a:xfrm>
              <a:off x="5583988" y="370202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68" name="Google Shape;268;p28"/>
            <p:cNvCxnSpPr/>
            <p:nvPr/>
          </p:nvCxnSpPr>
          <p:spPr>
            <a:xfrm flipH="1" rot="10800000">
              <a:off x="5583630" y="369285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269" name="Google Shape;269;p28"/>
          <p:cNvSpPr/>
          <p:nvPr/>
        </p:nvSpPr>
        <p:spPr>
          <a:xfrm>
            <a:off x="2375674" y="1653184"/>
            <a:ext cx="5601300" cy="373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0" name="Google Shape;270;p28"/>
          <p:cNvCxnSpPr/>
          <p:nvPr/>
        </p:nvCxnSpPr>
        <p:spPr>
          <a:xfrm flipH="1" rot="10800000">
            <a:off x="830461" y="704391"/>
            <a:ext cx="914400" cy="8181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71" name="Google Shape;271;p28"/>
          <p:cNvSpPr/>
          <p:nvPr/>
        </p:nvSpPr>
        <p:spPr>
          <a:xfrm>
            <a:off x="1461815" y="1257300"/>
            <a:ext cx="54216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28"/>
          <p:cNvSpPr/>
          <p:nvPr/>
        </p:nvSpPr>
        <p:spPr>
          <a:xfrm>
            <a:off x="1461815" y="959975"/>
            <a:ext cx="5972100" cy="8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dk1"/>
                </a:solidFill>
              </a:rPr>
              <a:t>FUTURE WORK</a:t>
            </a:r>
            <a:endParaRPr/>
          </a:p>
        </p:txBody>
      </p:sp>
      <p:sp>
        <p:nvSpPr>
          <p:cNvPr id="273" name="Google Shape;273;p28"/>
          <p:cNvSpPr/>
          <p:nvPr/>
        </p:nvSpPr>
        <p:spPr>
          <a:xfrm>
            <a:off x="1744850" y="2169375"/>
            <a:ext cx="9094800" cy="3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Video Enhancements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Increasing the video’s accessibility.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Video Circulation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Promoting the video on various platforms.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Additional Videos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Creating more videos with extra footage.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>
                <a:solidFill>
                  <a:schemeClr val="dk2"/>
                </a:solidFill>
              </a:rPr>
              <a:t>Host a collection of small clips on a website.</a:t>
            </a:r>
            <a:endParaRPr sz="2600">
              <a:solidFill>
                <a:schemeClr val="dk2"/>
              </a:solidFill>
            </a:endParaRPr>
          </a:p>
        </p:txBody>
      </p:sp>
      <p:pic>
        <p:nvPicPr>
          <p:cNvPr id="274" name="Google Shape;27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57975" y="2857200"/>
            <a:ext cx="4398700" cy="439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T-grid-02.png" id="279" name="Google Shape;279;p29"/>
          <p:cNvPicPr preferRelativeResize="0"/>
          <p:nvPr/>
        </p:nvPicPr>
        <p:blipFill rotWithShape="1">
          <a:blip r:embed="rId3">
            <a:alphaModFix amt="25000"/>
          </a:blip>
          <a:srcRect b="0" l="0" r="0" t="0"/>
          <a:stretch/>
        </p:blipFill>
        <p:spPr>
          <a:xfrm>
            <a:off x="-60006" y="-553517"/>
            <a:ext cx="12312015" cy="79650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0" name="Google Shape;280;p29"/>
          <p:cNvGrpSpPr/>
          <p:nvPr/>
        </p:nvGrpSpPr>
        <p:grpSpPr>
          <a:xfrm>
            <a:off x="1588502" y="1803392"/>
            <a:ext cx="9167472" cy="4826342"/>
            <a:chOff x="5583630" y="3681700"/>
            <a:chExt cx="2936598" cy="2123616"/>
          </a:xfrm>
        </p:grpSpPr>
        <p:cxnSp>
          <p:nvCxnSpPr>
            <p:cNvPr id="281" name="Google Shape;281;p29"/>
            <p:cNvCxnSpPr/>
            <p:nvPr/>
          </p:nvCxnSpPr>
          <p:spPr>
            <a:xfrm>
              <a:off x="8520228" y="368170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82" name="Google Shape;282;p29"/>
            <p:cNvCxnSpPr/>
            <p:nvPr/>
          </p:nvCxnSpPr>
          <p:spPr>
            <a:xfrm flipH="1" rot="10800000">
              <a:off x="5583630" y="578581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83" name="Google Shape;283;p29"/>
            <p:cNvCxnSpPr/>
            <p:nvPr/>
          </p:nvCxnSpPr>
          <p:spPr>
            <a:xfrm>
              <a:off x="5583988" y="370202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84" name="Google Shape;284;p29"/>
            <p:cNvCxnSpPr/>
            <p:nvPr/>
          </p:nvCxnSpPr>
          <p:spPr>
            <a:xfrm flipH="1" rot="10800000">
              <a:off x="5583630" y="369285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285" name="Google Shape;285;p29"/>
          <p:cNvSpPr/>
          <p:nvPr/>
        </p:nvSpPr>
        <p:spPr>
          <a:xfrm>
            <a:off x="2375674" y="1653184"/>
            <a:ext cx="5601300" cy="373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6" name="Google Shape;286;p29"/>
          <p:cNvCxnSpPr/>
          <p:nvPr/>
        </p:nvCxnSpPr>
        <p:spPr>
          <a:xfrm flipH="1" rot="10800000">
            <a:off x="830461" y="704391"/>
            <a:ext cx="914400" cy="8181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87" name="Google Shape;287;p29"/>
          <p:cNvSpPr/>
          <p:nvPr/>
        </p:nvSpPr>
        <p:spPr>
          <a:xfrm>
            <a:off x="1461815" y="1257300"/>
            <a:ext cx="54216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29"/>
          <p:cNvSpPr/>
          <p:nvPr/>
        </p:nvSpPr>
        <p:spPr>
          <a:xfrm>
            <a:off x="1461815" y="959975"/>
            <a:ext cx="5972100" cy="8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dk1"/>
                </a:solidFill>
              </a:rPr>
              <a:t>UDL+AEM Information</a:t>
            </a:r>
            <a:endParaRPr/>
          </a:p>
        </p:txBody>
      </p:sp>
      <p:sp>
        <p:nvSpPr>
          <p:cNvPr id="289" name="Google Shape;289;p29"/>
          <p:cNvSpPr/>
          <p:nvPr/>
        </p:nvSpPr>
        <p:spPr>
          <a:xfrm>
            <a:off x="1744850" y="2169375"/>
            <a:ext cx="9094800" cy="3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Course Link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 u="sng">
                <a:solidFill>
                  <a:schemeClr val="hlink"/>
                </a:solidFill>
                <a:hlinkClick r:id="rId4"/>
              </a:rPr>
              <a:t>https://profdev-lms.tlos.vt.edu/courses/2557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Virginia Tech Accessibility Portal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 u="sng">
                <a:solidFill>
                  <a:schemeClr val="hlink"/>
                </a:solidFill>
                <a:hlinkClick r:id="rId5"/>
              </a:rPr>
              <a:t>http://vt.edu/accessibility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VT Accessible Technologies</a:t>
            </a:r>
            <a:endParaRPr sz="2600">
              <a:solidFill>
                <a:schemeClr val="dk2"/>
              </a:solidFill>
            </a:endParaRPr>
          </a:p>
          <a:p>
            <a:pPr indent="-3937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</a:pPr>
            <a:r>
              <a:rPr lang="en-US" sz="2600" u="sng">
                <a:solidFill>
                  <a:schemeClr val="hlink"/>
                </a:solidFill>
                <a:hlinkClick r:id="rId6"/>
              </a:rPr>
              <a:t>https://www.assist.vt.edu/</a:t>
            </a:r>
            <a:endParaRPr sz="2600">
              <a:solidFill>
                <a:schemeClr val="dk2"/>
              </a:solidFill>
            </a:endParaRPr>
          </a:p>
          <a:p>
            <a:pPr indent="0" lvl="0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0"/>
          <p:cNvSpPr/>
          <p:nvPr/>
        </p:nvSpPr>
        <p:spPr>
          <a:xfrm>
            <a:off x="8787183" y="1978535"/>
            <a:ext cx="2286000" cy="2286000"/>
          </a:xfrm>
          <a:prstGeom prst="ellipse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30"/>
          <p:cNvSpPr/>
          <p:nvPr/>
        </p:nvSpPr>
        <p:spPr>
          <a:xfrm>
            <a:off x="8695743" y="1887095"/>
            <a:ext cx="2468880" cy="246888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30"/>
          <p:cNvSpPr/>
          <p:nvPr/>
        </p:nvSpPr>
        <p:spPr>
          <a:xfrm>
            <a:off x="1118817" y="1978535"/>
            <a:ext cx="2286000" cy="2286000"/>
          </a:xfrm>
          <a:prstGeom prst="ellipse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0"/>
          <p:cNvSpPr/>
          <p:nvPr/>
        </p:nvSpPr>
        <p:spPr>
          <a:xfrm>
            <a:off x="1027377" y="1887095"/>
            <a:ext cx="2468880" cy="246888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0"/>
          <p:cNvSpPr/>
          <p:nvPr/>
        </p:nvSpPr>
        <p:spPr>
          <a:xfrm>
            <a:off x="4953000" y="2024890"/>
            <a:ext cx="2286000" cy="2286000"/>
          </a:xfrm>
          <a:prstGeom prst="ellipse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30"/>
          <p:cNvSpPr/>
          <p:nvPr/>
        </p:nvSpPr>
        <p:spPr>
          <a:xfrm>
            <a:off x="4861560" y="1933450"/>
            <a:ext cx="2468880" cy="246888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0" name="Google Shape;300;p30"/>
          <p:cNvCxnSpPr/>
          <p:nvPr/>
        </p:nvCxnSpPr>
        <p:spPr>
          <a:xfrm flipH="1">
            <a:off x="8037316" y="2237647"/>
            <a:ext cx="1" cy="4839394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301" name="Google Shape;301;p30"/>
          <p:cNvCxnSpPr/>
          <p:nvPr/>
        </p:nvCxnSpPr>
        <p:spPr>
          <a:xfrm flipH="1">
            <a:off x="4154684" y="2237648"/>
            <a:ext cx="1" cy="4839394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grpSp>
        <p:nvGrpSpPr>
          <p:cNvPr id="302" name="Google Shape;302;p30"/>
          <p:cNvGrpSpPr/>
          <p:nvPr/>
        </p:nvGrpSpPr>
        <p:grpSpPr>
          <a:xfrm>
            <a:off x="573632" y="4709936"/>
            <a:ext cx="3301654" cy="1401402"/>
            <a:chOff x="643447" y="4498701"/>
            <a:chExt cx="3301654" cy="1401402"/>
          </a:xfrm>
        </p:grpSpPr>
        <p:sp>
          <p:nvSpPr>
            <p:cNvPr id="303" name="Google Shape;303;p30"/>
            <p:cNvSpPr/>
            <p:nvPr/>
          </p:nvSpPr>
          <p:spPr>
            <a:xfrm>
              <a:off x="643448" y="4498701"/>
              <a:ext cx="3301653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1"/>
                  </a:solidFill>
                </a:rPr>
                <a:t>Mark Nichols</a:t>
              </a:r>
              <a:endPara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30"/>
            <p:cNvSpPr/>
            <p:nvPr/>
          </p:nvSpPr>
          <p:spPr>
            <a:xfrm>
              <a:off x="643447" y="5038329"/>
              <a:ext cx="3301654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2"/>
                  </a:solidFill>
                </a:rPr>
                <a:t>Sr. Director Universal Design &amp; Accessible Technologies</a:t>
              </a:r>
              <a:endParaRPr/>
            </a:p>
          </p:txBody>
        </p:sp>
      </p:grpSp>
      <p:grpSp>
        <p:nvGrpSpPr>
          <p:cNvPr id="305" name="Google Shape;305;p30"/>
          <p:cNvGrpSpPr/>
          <p:nvPr/>
        </p:nvGrpSpPr>
        <p:grpSpPr>
          <a:xfrm>
            <a:off x="4445173" y="4709936"/>
            <a:ext cx="3301654" cy="1401402"/>
            <a:chOff x="4526078" y="4498701"/>
            <a:chExt cx="3301654" cy="1401402"/>
          </a:xfrm>
        </p:grpSpPr>
        <p:sp>
          <p:nvSpPr>
            <p:cNvPr id="306" name="Google Shape;306;p30"/>
            <p:cNvSpPr/>
            <p:nvPr/>
          </p:nvSpPr>
          <p:spPr>
            <a:xfrm>
              <a:off x="4526079" y="4498701"/>
              <a:ext cx="3301653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1"/>
                  </a:solidFill>
                </a:rPr>
                <a:t>Kimberley Homer</a:t>
              </a:r>
              <a:endPara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30"/>
            <p:cNvSpPr/>
            <p:nvPr/>
          </p:nvSpPr>
          <p:spPr>
            <a:xfrm>
              <a:off x="4526078" y="5038329"/>
              <a:ext cx="3301654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2"/>
                  </a:solidFill>
                </a:rPr>
                <a:t>Accessible Technologies Analyst </a:t>
              </a:r>
              <a:endParaRPr/>
            </a:p>
          </p:txBody>
        </p:sp>
      </p:grpSp>
      <p:grpSp>
        <p:nvGrpSpPr>
          <p:cNvPr id="308" name="Google Shape;308;p30"/>
          <p:cNvGrpSpPr/>
          <p:nvPr/>
        </p:nvGrpSpPr>
        <p:grpSpPr>
          <a:xfrm>
            <a:off x="8316714" y="4709936"/>
            <a:ext cx="3301654" cy="1401402"/>
            <a:chOff x="8408709" y="4498701"/>
            <a:chExt cx="3301654" cy="1401402"/>
          </a:xfrm>
        </p:grpSpPr>
        <p:sp>
          <p:nvSpPr>
            <p:cNvPr id="309" name="Google Shape;309;p30"/>
            <p:cNvSpPr/>
            <p:nvPr/>
          </p:nvSpPr>
          <p:spPr>
            <a:xfrm>
              <a:off x="8408710" y="4498701"/>
              <a:ext cx="3301653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1"/>
                  </a:solidFill>
                </a:rPr>
                <a:t>Edward Fox</a:t>
              </a:r>
              <a:endParaRPr b="0" i="0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30"/>
            <p:cNvSpPr/>
            <p:nvPr/>
          </p:nvSpPr>
          <p:spPr>
            <a:xfrm>
              <a:off x="8408709" y="5038329"/>
              <a:ext cx="3301654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2"/>
                  </a:solidFill>
                </a:rPr>
                <a:t>Multimedia, Hypertext, and Information Access Capstone Course Professor </a:t>
              </a:r>
              <a:endParaRPr/>
            </a:p>
          </p:txBody>
        </p:sp>
      </p:grpSp>
      <p:pic>
        <p:nvPicPr>
          <p:cNvPr descr="pasted-image.pdf" id="311" name="Google Shape;31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9168" y="536315"/>
            <a:ext cx="227497" cy="227497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30"/>
          <p:cNvSpPr/>
          <p:nvPr/>
        </p:nvSpPr>
        <p:spPr>
          <a:xfrm>
            <a:off x="846665" y="763812"/>
            <a:ext cx="7322492" cy="66798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dk2"/>
                </a:solidFill>
              </a:rPr>
              <a:t>ACKNOWLEDGMENTS</a:t>
            </a:r>
            <a:endParaRPr sz="4400">
              <a:solidFill>
                <a:schemeClr val="dk2"/>
              </a:solidFill>
            </a:endParaRPr>
          </a:p>
        </p:txBody>
      </p:sp>
      <p:pic>
        <p:nvPicPr>
          <p:cNvPr descr="Picture 16" id="313" name="Google Shape;313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93215" y="2287705"/>
            <a:ext cx="2348701" cy="15631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16" id="314" name="Google Shape;314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21640" y="2386343"/>
            <a:ext cx="2348701" cy="15631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16" id="315" name="Google Shape;315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04290" y="2339993"/>
            <a:ext cx="2348701" cy="15631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734" l="0" r="0" t="7734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31"/>
          <p:cNvSpPr/>
          <p:nvPr/>
        </p:nvSpPr>
        <p:spPr>
          <a:xfrm>
            <a:off x="622412" y="603405"/>
            <a:ext cx="10947300" cy="564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2" name="Google Shape;322;p31"/>
          <p:cNvCxnSpPr/>
          <p:nvPr/>
        </p:nvCxnSpPr>
        <p:spPr>
          <a:xfrm>
            <a:off x="4727935" y="2255991"/>
            <a:ext cx="0" cy="23460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grpSp>
        <p:nvGrpSpPr>
          <p:cNvPr id="323" name="Google Shape;323;p31"/>
          <p:cNvGrpSpPr/>
          <p:nvPr/>
        </p:nvGrpSpPr>
        <p:grpSpPr>
          <a:xfrm>
            <a:off x="1457570" y="2115932"/>
            <a:ext cx="3079127" cy="2571518"/>
            <a:chOff x="1457569" y="2093829"/>
            <a:chExt cx="3079127" cy="2571518"/>
          </a:xfrm>
        </p:grpSpPr>
        <p:sp>
          <p:nvSpPr>
            <p:cNvPr id="324" name="Google Shape;324;p31"/>
            <p:cNvSpPr/>
            <p:nvPr/>
          </p:nvSpPr>
          <p:spPr>
            <a:xfrm>
              <a:off x="1683096" y="2319347"/>
              <a:ext cx="2853600" cy="234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Arial"/>
                <a:buNone/>
              </a:pPr>
              <a:r>
                <a:rPr lang="en-US" sz="3000">
                  <a:solidFill>
                    <a:schemeClr val="dk1"/>
                  </a:solidFill>
                </a:rPr>
                <a:t>REFERENCES</a:t>
              </a:r>
              <a:endParaRPr sz="1900"/>
            </a:p>
          </p:txBody>
        </p:sp>
        <p:pic>
          <p:nvPicPr>
            <p:cNvPr descr="pasted-image.pdf" id="325" name="Google Shape;325;p3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457569" y="2093829"/>
              <a:ext cx="225519" cy="22551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6" name="Google Shape;326;p31"/>
          <p:cNvSpPr/>
          <p:nvPr/>
        </p:nvSpPr>
        <p:spPr>
          <a:xfrm>
            <a:off x="5080100" y="1233650"/>
            <a:ext cx="6433500" cy="43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</a:rPr>
              <a:t>Accessible Technologies at Virginia Polytechnic Institute and State University. (2020, July 13). Making Technology Accessible. Accessible Technologies. Retrieved April 15, 2022, from https://www.assist.vt.edu/</a:t>
            </a:r>
            <a:endParaRPr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</a:rPr>
              <a:t>CAST. (2022, January 20). What is accessibility? National Center on Accessible Educational Materials. Retrieved April 15, 2022, from https://aem.cast.org/get-started/defining-accessibility</a:t>
            </a:r>
            <a:endParaRPr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</a:rPr>
              <a:t>Evmenova, A. (2018). Preparing Teachers to Use Universal Design for Learning to Support Diverse Learners. Journal of Online Learning Research . Retrieved April 15, 2022, from https://files.eric.ed.gov/fulltext/EJ1184985.pdf</a:t>
            </a:r>
            <a:endParaRPr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</a:rPr>
              <a:t>He, Y. (2014, June 2). Universal Design for Learning in an Online Teacher Education Course: Enhancing Learners' Confidence to Teach Online. Retrieved April 15, 2022, from https://jolt.merlot.org/vol10no2/he_0614.pdf</a:t>
            </a:r>
            <a:endParaRPr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</a:rPr>
              <a:t>Kumar, K. L., &amp; Wideman, M. (2014). Accessible by design: Applying UDL principles in a first year undergraduate course. Canadian Journal of Higher Education, 44(1), 125–147. https://doi.org/10.47678/cjhe.v44i1.183704</a:t>
            </a:r>
            <a:endParaRPr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</a:rPr>
              <a:t>Smith, F. G. (2012, August 31). Analyzing a college course that adheres to the Universal Design for Learning (UDL) framework. Journal of the Scholarship of Teaching and Learning. Retrieved April 15, 2022, from https://eric.ed.gov/?id=EJ99211</a:t>
            </a:r>
            <a:r>
              <a:rPr lang="en-US">
                <a:solidFill>
                  <a:schemeClr val="dk2"/>
                </a:solidFill>
              </a:rPr>
              <a:t>6</a:t>
            </a:r>
            <a:endParaRPr>
              <a:solidFill>
                <a:schemeClr val="dk2"/>
              </a:solidFill>
            </a:endParaRPr>
          </a:p>
        </p:txBody>
      </p:sp>
      <p:cxnSp>
        <p:nvCxnSpPr>
          <p:cNvPr id="327" name="Google Shape;327;p31"/>
          <p:cNvCxnSpPr/>
          <p:nvPr/>
        </p:nvCxnSpPr>
        <p:spPr>
          <a:xfrm>
            <a:off x="452176" y="-522244"/>
            <a:ext cx="0" cy="79026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328" name="Google Shape;328;p31"/>
          <p:cNvCxnSpPr/>
          <p:nvPr/>
        </p:nvCxnSpPr>
        <p:spPr>
          <a:xfrm>
            <a:off x="11733123" y="-522244"/>
            <a:ext cx="0" cy="79026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329" name="Google Shape;329;p31"/>
          <p:cNvCxnSpPr/>
          <p:nvPr/>
        </p:nvCxnSpPr>
        <p:spPr>
          <a:xfrm>
            <a:off x="6096067" y="-5881651"/>
            <a:ext cx="0" cy="126777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330" name="Google Shape;330;p31"/>
          <p:cNvCxnSpPr/>
          <p:nvPr/>
        </p:nvCxnSpPr>
        <p:spPr>
          <a:xfrm>
            <a:off x="6096067" y="61949"/>
            <a:ext cx="0" cy="126777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/>
          <p:nvPr/>
        </p:nvSpPr>
        <p:spPr>
          <a:xfrm>
            <a:off x="2463183" y="2562981"/>
            <a:ext cx="557895" cy="6463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" name="Google Shape;108;p17"/>
          <p:cNvCxnSpPr/>
          <p:nvPr/>
        </p:nvCxnSpPr>
        <p:spPr>
          <a:xfrm>
            <a:off x="-1462207" y="6283031"/>
            <a:ext cx="5760720" cy="49014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id="109" name="Google Shape;10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5153" y="6497994"/>
            <a:ext cx="2286000" cy="203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0" name="Google Shape;110;p17"/>
          <p:cNvCxnSpPr/>
          <p:nvPr/>
        </p:nvCxnSpPr>
        <p:spPr>
          <a:xfrm flipH="1" rot="10800000">
            <a:off x="830461" y="704391"/>
            <a:ext cx="914400" cy="8181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1" name="Google Shape;111;p17"/>
          <p:cNvSpPr/>
          <p:nvPr/>
        </p:nvSpPr>
        <p:spPr>
          <a:xfrm>
            <a:off x="1461815" y="959975"/>
            <a:ext cx="5972100" cy="8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accent2"/>
                </a:solidFill>
              </a:rPr>
              <a:t>OVERVIEW</a:t>
            </a:r>
            <a:endParaRPr/>
          </a:p>
        </p:txBody>
      </p:sp>
      <p:sp>
        <p:nvSpPr>
          <p:cNvPr id="112" name="Google Shape;112;p17"/>
          <p:cNvSpPr/>
          <p:nvPr/>
        </p:nvSpPr>
        <p:spPr>
          <a:xfrm>
            <a:off x="2644625" y="2127900"/>
            <a:ext cx="5972100" cy="38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AutoNum type="arabicPeriod"/>
            </a:pPr>
            <a:r>
              <a:rPr lang="en-US" sz="3000">
                <a:solidFill>
                  <a:schemeClr val="lt1"/>
                </a:solidFill>
              </a:rPr>
              <a:t>Goal &amp; Objectives</a:t>
            </a:r>
            <a:endParaRPr sz="3000">
              <a:solidFill>
                <a:schemeClr val="lt1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AutoNum type="arabicPeriod"/>
            </a:pPr>
            <a:r>
              <a:rPr lang="en-US" sz="3000">
                <a:solidFill>
                  <a:schemeClr val="lt1"/>
                </a:solidFill>
              </a:rPr>
              <a:t>Design </a:t>
            </a:r>
            <a:endParaRPr sz="3000">
              <a:solidFill>
                <a:schemeClr val="lt1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AutoNum type="arabicPeriod"/>
            </a:pPr>
            <a:r>
              <a:rPr lang="en-US" sz="3000">
                <a:solidFill>
                  <a:schemeClr val="lt1"/>
                </a:solidFill>
              </a:rPr>
              <a:t>Implementation </a:t>
            </a:r>
            <a:endParaRPr sz="3000">
              <a:solidFill>
                <a:schemeClr val="lt1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AutoNum type="arabicPeriod"/>
            </a:pPr>
            <a:r>
              <a:rPr lang="en-US" sz="3000">
                <a:solidFill>
                  <a:schemeClr val="lt1"/>
                </a:solidFill>
              </a:rPr>
              <a:t>Lessons Learned</a:t>
            </a:r>
            <a:endParaRPr sz="3000">
              <a:solidFill>
                <a:schemeClr val="lt1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AutoNum type="arabicPeriod"/>
            </a:pPr>
            <a:r>
              <a:rPr lang="en-US" sz="3000">
                <a:solidFill>
                  <a:schemeClr val="lt1"/>
                </a:solidFill>
              </a:rPr>
              <a:t>Future Work </a:t>
            </a:r>
            <a:endParaRPr sz="3000">
              <a:solidFill>
                <a:schemeClr val="lt1"/>
              </a:solidFill>
            </a:endParaRPr>
          </a:p>
        </p:txBody>
      </p:sp>
      <p:pic>
        <p:nvPicPr>
          <p:cNvPr id="113" name="Google Shape;11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33925" y="2131100"/>
            <a:ext cx="4366900" cy="43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/>
          <p:nvPr>
            <p:ph idx="2" type="pic"/>
          </p:nvPr>
        </p:nvSpPr>
        <p:spPr>
          <a:xfrm>
            <a:off x="951627" y="1373266"/>
            <a:ext cx="5886052" cy="3930253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19" name="Google Shape;119;p18"/>
          <p:cNvGrpSpPr/>
          <p:nvPr/>
        </p:nvGrpSpPr>
        <p:grpSpPr>
          <a:xfrm>
            <a:off x="7944146" y="1522366"/>
            <a:ext cx="4076398" cy="3813384"/>
            <a:chOff x="7944146" y="1508666"/>
            <a:chExt cx="4076398" cy="3813384"/>
          </a:xfrm>
        </p:grpSpPr>
        <p:sp>
          <p:nvSpPr>
            <p:cNvPr id="120" name="Google Shape;120;p18"/>
            <p:cNvSpPr/>
            <p:nvPr/>
          </p:nvSpPr>
          <p:spPr>
            <a:xfrm>
              <a:off x="7944146" y="1508666"/>
              <a:ext cx="4076398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2500"/>
                <a:buFont typeface="Arial"/>
                <a:buNone/>
              </a:pPr>
              <a:r>
                <a:rPr lang="en-US" sz="4000">
                  <a:solidFill>
                    <a:schemeClr val="accent1"/>
                  </a:solidFill>
                </a:rPr>
                <a:t>PROJECT GOAL</a:t>
              </a:r>
              <a:endParaRPr sz="4000"/>
            </a:p>
          </p:txBody>
        </p:sp>
        <p:sp>
          <p:nvSpPr>
            <p:cNvPr id="121" name="Google Shape;121;p18"/>
            <p:cNvSpPr/>
            <p:nvPr/>
          </p:nvSpPr>
          <p:spPr>
            <a:xfrm>
              <a:off x="7944151" y="2536550"/>
              <a:ext cx="3410700" cy="278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2"/>
                  </a:solidFill>
                </a:rPr>
                <a:t>Create a promotional and information video, highlighting accessibility best practices, tools, and strategies used at Virginia Tech. </a:t>
              </a:r>
              <a:endParaRPr/>
            </a:p>
          </p:txBody>
        </p:sp>
      </p:grpSp>
      <p:sp>
        <p:nvSpPr>
          <p:cNvPr id="122" name="Google Shape;122;p18"/>
          <p:cNvSpPr/>
          <p:nvPr/>
        </p:nvSpPr>
        <p:spPr>
          <a:xfrm>
            <a:off x="1140422" y="6174021"/>
            <a:ext cx="49107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None/>
            </a:pPr>
            <a:r>
              <a:rPr lang="en-US" sz="2500">
                <a:solidFill>
                  <a:schemeClr val="dk2"/>
                </a:solidFill>
              </a:rPr>
              <a:t>Goals &amp; Objectives</a:t>
            </a:r>
            <a:endParaRPr b="0" i="0" sz="25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8"/>
          <p:cNvSpPr/>
          <p:nvPr/>
        </p:nvSpPr>
        <p:spPr>
          <a:xfrm>
            <a:off x="0" y="6174022"/>
            <a:ext cx="754367" cy="4152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87822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E87822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b="0" i="0" sz="2500" u="none" cap="none" strike="noStrike">
              <a:solidFill>
                <a:srgbClr val="E878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8"/>
          <p:cNvSpPr/>
          <p:nvPr/>
        </p:nvSpPr>
        <p:spPr>
          <a:xfrm>
            <a:off x="822703" y="6177489"/>
            <a:ext cx="249382" cy="4152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87822"/>
              </a:buClr>
              <a:buSzPts val="2500"/>
              <a:buFont typeface="Arial"/>
              <a:buNone/>
            </a:pPr>
            <a:r>
              <a:rPr b="0" i="0" lang="en-US" sz="2500" u="none" cap="none" strike="noStrike">
                <a:solidFill>
                  <a:srgbClr val="E87822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endParaRPr b="0" i="0" sz="2500" u="none" cap="none" strike="noStrike">
              <a:solidFill>
                <a:srgbClr val="E878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18"/>
          <p:cNvPicPr preferRelativeResize="0"/>
          <p:nvPr/>
        </p:nvPicPr>
        <p:blipFill rotWithShape="1">
          <a:blip r:embed="rId3">
            <a:alphaModFix/>
          </a:blip>
          <a:srcRect b="18453" l="0" r="8408" t="0"/>
          <a:stretch/>
        </p:blipFill>
        <p:spPr>
          <a:xfrm>
            <a:off x="951625" y="1373275"/>
            <a:ext cx="5886050" cy="393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T-grid-02.png" id="130" name="Google Shape;130;p19"/>
          <p:cNvPicPr preferRelativeResize="0"/>
          <p:nvPr/>
        </p:nvPicPr>
        <p:blipFill rotWithShape="1">
          <a:blip r:embed="rId3">
            <a:alphaModFix amt="25000"/>
          </a:blip>
          <a:srcRect b="0" l="0" r="0" t="0"/>
          <a:stretch/>
        </p:blipFill>
        <p:spPr>
          <a:xfrm>
            <a:off x="-60006" y="-553517"/>
            <a:ext cx="12312015" cy="79650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1" name="Google Shape;131;p19"/>
          <p:cNvGrpSpPr/>
          <p:nvPr/>
        </p:nvGrpSpPr>
        <p:grpSpPr>
          <a:xfrm>
            <a:off x="1588502" y="1803392"/>
            <a:ext cx="9167472" cy="4826342"/>
            <a:chOff x="5583630" y="3681700"/>
            <a:chExt cx="2936598" cy="2123616"/>
          </a:xfrm>
        </p:grpSpPr>
        <p:cxnSp>
          <p:nvCxnSpPr>
            <p:cNvPr id="132" name="Google Shape;132;p19"/>
            <p:cNvCxnSpPr/>
            <p:nvPr/>
          </p:nvCxnSpPr>
          <p:spPr>
            <a:xfrm>
              <a:off x="8520228" y="368170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133" name="Google Shape;133;p19"/>
            <p:cNvCxnSpPr/>
            <p:nvPr/>
          </p:nvCxnSpPr>
          <p:spPr>
            <a:xfrm flipH="1" rot="10800000">
              <a:off x="5583630" y="578581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134" name="Google Shape;134;p19"/>
            <p:cNvCxnSpPr/>
            <p:nvPr/>
          </p:nvCxnSpPr>
          <p:spPr>
            <a:xfrm>
              <a:off x="5583988" y="370202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135" name="Google Shape;135;p19"/>
            <p:cNvCxnSpPr/>
            <p:nvPr/>
          </p:nvCxnSpPr>
          <p:spPr>
            <a:xfrm flipH="1" rot="10800000">
              <a:off x="5583630" y="369285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136" name="Google Shape;136;p19"/>
          <p:cNvSpPr/>
          <p:nvPr/>
        </p:nvSpPr>
        <p:spPr>
          <a:xfrm>
            <a:off x="2375674" y="1653184"/>
            <a:ext cx="5601300" cy="373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7" name="Google Shape;137;p19"/>
          <p:cNvCxnSpPr/>
          <p:nvPr/>
        </p:nvCxnSpPr>
        <p:spPr>
          <a:xfrm flipH="1" rot="10800000">
            <a:off x="830461" y="704391"/>
            <a:ext cx="914400" cy="8181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8" name="Google Shape;138;p19"/>
          <p:cNvSpPr/>
          <p:nvPr/>
        </p:nvSpPr>
        <p:spPr>
          <a:xfrm>
            <a:off x="1461815" y="1257300"/>
            <a:ext cx="54216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9"/>
          <p:cNvSpPr/>
          <p:nvPr/>
        </p:nvSpPr>
        <p:spPr>
          <a:xfrm>
            <a:off x="1461815" y="959975"/>
            <a:ext cx="5972100" cy="8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dk1"/>
                </a:solidFill>
              </a:rPr>
              <a:t>OBJECTIVES</a:t>
            </a:r>
            <a:endParaRPr sz="4400">
              <a:solidFill>
                <a:schemeClr val="dk1"/>
              </a:solidFill>
            </a:endParaRPr>
          </a:p>
        </p:txBody>
      </p:sp>
      <p:sp>
        <p:nvSpPr>
          <p:cNvPr id="140" name="Google Shape;140;p19"/>
          <p:cNvSpPr/>
          <p:nvPr/>
        </p:nvSpPr>
        <p:spPr>
          <a:xfrm>
            <a:off x="1744850" y="2169375"/>
            <a:ext cx="9094800" cy="39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Video Length &lt; 10 minutes.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Include closed captioning and audio description.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Capture testimonials from faculty and students. 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Design informational graphics about UDL and AEM.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Encourage faculty to enroll in UDL and AEM.</a:t>
            </a:r>
            <a:endParaRPr sz="2600">
              <a:solidFill>
                <a:schemeClr val="dk2"/>
              </a:solidFill>
            </a:endParaRPr>
          </a:p>
        </p:txBody>
      </p:sp>
      <p:pic>
        <p:nvPicPr>
          <p:cNvPr id="141" name="Google Shape;14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12775" y="4078775"/>
            <a:ext cx="2779225" cy="277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sted-image.pdf" id="146" name="Google Shape;14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825" y="895700"/>
            <a:ext cx="270428" cy="2970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47" name="Google Shape;14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800000">
            <a:off x="7680875" y="5799390"/>
            <a:ext cx="263275" cy="2892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8" name="Google Shape;148;p20"/>
          <p:cNvGrpSpPr/>
          <p:nvPr/>
        </p:nvGrpSpPr>
        <p:grpSpPr>
          <a:xfrm>
            <a:off x="7944146" y="1522366"/>
            <a:ext cx="4076404" cy="3813384"/>
            <a:chOff x="7944146" y="1508666"/>
            <a:chExt cx="4076404" cy="3813384"/>
          </a:xfrm>
        </p:grpSpPr>
        <p:sp>
          <p:nvSpPr>
            <p:cNvPr id="149" name="Google Shape;149;p20"/>
            <p:cNvSpPr/>
            <p:nvPr/>
          </p:nvSpPr>
          <p:spPr>
            <a:xfrm>
              <a:off x="7944146" y="1508666"/>
              <a:ext cx="4076400" cy="86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500"/>
                <a:buFont typeface="Arial"/>
                <a:buNone/>
              </a:pPr>
              <a:r>
                <a:rPr lang="en-US" sz="2500">
                  <a:solidFill>
                    <a:schemeClr val="dk1"/>
                  </a:solidFill>
                </a:rPr>
                <a:t>DESIGN: GRAPHICS </a:t>
              </a:r>
              <a:endParaRPr/>
            </a:p>
          </p:txBody>
        </p:sp>
        <p:sp>
          <p:nvSpPr>
            <p:cNvPr id="150" name="Google Shape;150;p20"/>
            <p:cNvSpPr/>
            <p:nvPr/>
          </p:nvSpPr>
          <p:spPr>
            <a:xfrm>
              <a:off x="7944150" y="2536550"/>
              <a:ext cx="4076400" cy="2785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-38735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Char char="●"/>
              </a:pPr>
              <a:r>
                <a:rPr lang="en-US" sz="2500">
                  <a:solidFill>
                    <a:schemeClr val="dk2"/>
                  </a:solidFill>
                </a:rPr>
                <a:t>21 graphics includings:</a:t>
              </a:r>
              <a:endParaRPr sz="2500">
                <a:solidFill>
                  <a:schemeClr val="dk2"/>
                </a:solidFill>
              </a:endParaRPr>
            </a:p>
            <a:p>
              <a:pPr indent="-387350" lvl="1" marL="9144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Char char="○"/>
              </a:pPr>
              <a:r>
                <a:rPr lang="en-US" sz="2500">
                  <a:solidFill>
                    <a:schemeClr val="dk2"/>
                  </a:solidFill>
                </a:rPr>
                <a:t>Intro/Outro </a:t>
              </a:r>
              <a:endParaRPr sz="2500">
                <a:solidFill>
                  <a:schemeClr val="dk2"/>
                </a:solidFill>
              </a:endParaRPr>
            </a:p>
            <a:p>
              <a:pPr indent="-387350" lvl="1" marL="9144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Char char="○"/>
              </a:pPr>
              <a:r>
                <a:rPr lang="en-US" sz="2500">
                  <a:solidFill>
                    <a:schemeClr val="dk2"/>
                  </a:solidFill>
                </a:rPr>
                <a:t>Transition</a:t>
              </a:r>
              <a:endParaRPr sz="2500">
                <a:solidFill>
                  <a:schemeClr val="dk2"/>
                </a:solidFill>
              </a:endParaRPr>
            </a:p>
            <a:p>
              <a:pPr indent="-387350" lvl="1" marL="9144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Char char="○"/>
              </a:pPr>
              <a:r>
                <a:rPr lang="en-US" sz="2500">
                  <a:solidFill>
                    <a:schemeClr val="dk2"/>
                  </a:solidFill>
                </a:rPr>
                <a:t>Interviewee Introduction Graphic</a:t>
              </a:r>
              <a:endParaRPr sz="2500">
                <a:solidFill>
                  <a:schemeClr val="dk2"/>
                </a:solidFill>
              </a:endParaRPr>
            </a:p>
            <a:p>
              <a:pPr indent="-387350" lvl="1" marL="9144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Char char="○"/>
              </a:pPr>
              <a:r>
                <a:rPr lang="en-US" sz="2500">
                  <a:solidFill>
                    <a:schemeClr val="dk2"/>
                  </a:solidFill>
                </a:rPr>
                <a:t>Definitions</a:t>
              </a:r>
              <a:endParaRPr sz="2500">
                <a:solidFill>
                  <a:schemeClr val="dk2"/>
                </a:solidFill>
              </a:endParaRPr>
            </a:p>
            <a:p>
              <a:pPr indent="-387350" lvl="1" marL="9144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Char char="○"/>
              </a:pPr>
              <a:r>
                <a:rPr lang="en-US" sz="2500">
                  <a:solidFill>
                    <a:schemeClr val="dk2"/>
                  </a:solidFill>
                </a:rPr>
                <a:t>Questions</a:t>
              </a:r>
              <a:endParaRPr sz="2500">
                <a:solidFill>
                  <a:schemeClr val="dk2"/>
                </a:solidFill>
              </a:endParaRPr>
            </a:p>
            <a:p>
              <a:pPr indent="-387350" lvl="1" marL="9144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2500"/>
                <a:buChar char="○"/>
              </a:pPr>
              <a:r>
                <a:rPr lang="en-US" sz="2500">
                  <a:solidFill>
                    <a:schemeClr val="dk2"/>
                  </a:solidFill>
                </a:rPr>
                <a:t>Statistics</a:t>
              </a:r>
              <a:endParaRPr sz="2500">
                <a:solidFill>
                  <a:schemeClr val="dk2"/>
                </a:solidFill>
              </a:endParaRPr>
            </a:p>
          </p:txBody>
        </p:sp>
      </p:grpSp>
      <p:sp>
        <p:nvSpPr>
          <p:cNvPr id="151" name="Google Shape;151;p20"/>
          <p:cNvSpPr/>
          <p:nvPr/>
        </p:nvSpPr>
        <p:spPr>
          <a:xfrm>
            <a:off x="9988817" y="6168238"/>
            <a:ext cx="28929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>
                <a:solidFill>
                  <a:schemeClr val="accent1"/>
                </a:solidFill>
              </a:rPr>
              <a:t>DESIGN</a:t>
            </a:r>
            <a:endParaRPr b="0" i="0" sz="14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0"/>
          <p:cNvSpPr/>
          <p:nvPr/>
        </p:nvSpPr>
        <p:spPr>
          <a:xfrm>
            <a:off x="9017732" y="6168237"/>
            <a:ext cx="7098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>
                <a:solidFill>
                  <a:schemeClr val="dk2"/>
                </a:solidFill>
              </a:rPr>
              <a:t>3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0"/>
          <p:cNvSpPr/>
          <p:nvPr/>
        </p:nvSpPr>
        <p:spPr>
          <a:xfrm>
            <a:off x="9691935" y="6172371"/>
            <a:ext cx="249300" cy="41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endParaRPr b="0" i="0" sz="14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900" y="3646638"/>
            <a:ext cx="4076399" cy="2293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92338" y="4006025"/>
            <a:ext cx="3437762" cy="193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92301" y="1054425"/>
            <a:ext cx="4337799" cy="244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2253" y="1054425"/>
            <a:ext cx="457200" cy="109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1900" y="1674625"/>
            <a:ext cx="3235302" cy="1819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/>
          <p:nvPr>
            <p:ph idx="2" type="pic"/>
          </p:nvPr>
        </p:nvSpPr>
        <p:spPr>
          <a:xfrm>
            <a:off x="689013" y="689014"/>
            <a:ext cx="3224100" cy="54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64" name="Google Shape;164;p21"/>
          <p:cNvSpPr/>
          <p:nvPr>
            <p:ph idx="3" type="pic"/>
          </p:nvPr>
        </p:nvSpPr>
        <p:spPr>
          <a:xfrm>
            <a:off x="8300644" y="2816614"/>
            <a:ext cx="3224100" cy="3355500"/>
          </a:xfrm>
          <a:prstGeom prst="rect">
            <a:avLst/>
          </a:prstGeom>
          <a:noFill/>
          <a:ln>
            <a:noFill/>
          </a:ln>
        </p:spPr>
      </p:sp>
      <p:sp>
        <p:nvSpPr>
          <p:cNvPr id="165" name="Google Shape;165;p21"/>
          <p:cNvSpPr/>
          <p:nvPr>
            <p:ph idx="4" type="pic"/>
          </p:nvPr>
        </p:nvSpPr>
        <p:spPr>
          <a:xfrm>
            <a:off x="8300643" y="689456"/>
            <a:ext cx="3224100" cy="1892400"/>
          </a:xfrm>
          <a:prstGeom prst="rect">
            <a:avLst/>
          </a:prstGeom>
          <a:noFill/>
          <a:ln>
            <a:noFill/>
          </a:ln>
        </p:spPr>
      </p:sp>
      <p:sp>
        <p:nvSpPr>
          <p:cNvPr id="166" name="Google Shape;166;p21"/>
          <p:cNvSpPr/>
          <p:nvPr>
            <p:ph idx="5" type="pic"/>
          </p:nvPr>
        </p:nvSpPr>
        <p:spPr>
          <a:xfrm>
            <a:off x="4144907" y="692670"/>
            <a:ext cx="3923400" cy="3341400"/>
          </a:xfrm>
          <a:prstGeom prst="rect">
            <a:avLst/>
          </a:prstGeom>
          <a:noFill/>
          <a:ln>
            <a:noFill/>
          </a:ln>
        </p:spPr>
      </p:sp>
      <p:sp>
        <p:nvSpPr>
          <p:cNvPr id="167" name="Google Shape;167;p21"/>
          <p:cNvSpPr/>
          <p:nvPr>
            <p:ph idx="6" type="pic"/>
          </p:nvPr>
        </p:nvSpPr>
        <p:spPr>
          <a:xfrm>
            <a:off x="4144907" y="4321846"/>
            <a:ext cx="3923400" cy="1850100"/>
          </a:xfrm>
          <a:prstGeom prst="rect">
            <a:avLst/>
          </a:prstGeom>
          <a:noFill/>
          <a:ln>
            <a:noFill/>
          </a:ln>
        </p:spPr>
      </p:sp>
      <p:pic>
        <p:nvPicPr>
          <p:cNvPr id="168" name="Google Shape;16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025" y="689450"/>
            <a:ext cx="4928973" cy="2772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5775" y="3399400"/>
            <a:ext cx="4928973" cy="277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5775" y="487100"/>
            <a:ext cx="4928973" cy="2772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9025" y="3611300"/>
            <a:ext cx="4928973" cy="277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/>
          <p:nvPr>
            <p:ph idx="2" type="pic"/>
          </p:nvPr>
        </p:nvSpPr>
        <p:spPr>
          <a:xfrm>
            <a:off x="689013" y="689014"/>
            <a:ext cx="3224100" cy="54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77" name="Google Shape;177;p22"/>
          <p:cNvSpPr/>
          <p:nvPr>
            <p:ph idx="3" type="pic"/>
          </p:nvPr>
        </p:nvSpPr>
        <p:spPr>
          <a:xfrm>
            <a:off x="8300644" y="2816614"/>
            <a:ext cx="3224100" cy="3355500"/>
          </a:xfrm>
          <a:prstGeom prst="rect">
            <a:avLst/>
          </a:prstGeom>
          <a:noFill/>
          <a:ln>
            <a:noFill/>
          </a:ln>
        </p:spPr>
      </p:sp>
      <p:sp>
        <p:nvSpPr>
          <p:cNvPr id="178" name="Google Shape;178;p22"/>
          <p:cNvSpPr/>
          <p:nvPr>
            <p:ph idx="4" type="pic"/>
          </p:nvPr>
        </p:nvSpPr>
        <p:spPr>
          <a:xfrm>
            <a:off x="8300643" y="689456"/>
            <a:ext cx="3224100" cy="1892400"/>
          </a:xfrm>
          <a:prstGeom prst="rect">
            <a:avLst/>
          </a:prstGeom>
          <a:noFill/>
          <a:ln>
            <a:noFill/>
          </a:ln>
        </p:spPr>
      </p:sp>
      <p:sp>
        <p:nvSpPr>
          <p:cNvPr id="179" name="Google Shape;179;p22"/>
          <p:cNvSpPr/>
          <p:nvPr>
            <p:ph idx="5" type="pic"/>
          </p:nvPr>
        </p:nvSpPr>
        <p:spPr>
          <a:xfrm>
            <a:off x="4144907" y="692670"/>
            <a:ext cx="3923400" cy="3341400"/>
          </a:xfrm>
          <a:prstGeom prst="rect">
            <a:avLst/>
          </a:prstGeom>
          <a:noFill/>
          <a:ln>
            <a:noFill/>
          </a:ln>
        </p:spPr>
      </p:sp>
      <p:sp>
        <p:nvSpPr>
          <p:cNvPr id="180" name="Google Shape;180;p22"/>
          <p:cNvSpPr/>
          <p:nvPr>
            <p:ph idx="6" type="pic"/>
          </p:nvPr>
        </p:nvSpPr>
        <p:spPr>
          <a:xfrm>
            <a:off x="4144907" y="4321846"/>
            <a:ext cx="3923400" cy="1850100"/>
          </a:xfrm>
          <a:prstGeom prst="rect">
            <a:avLst/>
          </a:prstGeom>
          <a:noFill/>
          <a:ln>
            <a:noFill/>
          </a:ln>
        </p:spPr>
      </p:sp>
      <p:pic>
        <p:nvPicPr>
          <p:cNvPr id="181" name="Google Shape;18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025" y="689450"/>
            <a:ext cx="4928973" cy="2772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95775" y="3399400"/>
            <a:ext cx="4928973" cy="277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5775" y="487100"/>
            <a:ext cx="4928973" cy="2772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9025" y="3611300"/>
            <a:ext cx="4928973" cy="277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9025" y="689448"/>
            <a:ext cx="4928973" cy="2772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9025" y="3611301"/>
            <a:ext cx="4928973" cy="2772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595762" y="3399400"/>
            <a:ext cx="4928998" cy="277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595783" y="487100"/>
            <a:ext cx="4928968" cy="277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517" y="573725"/>
            <a:ext cx="6043559" cy="339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6252" y="3491325"/>
            <a:ext cx="6143848" cy="345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03449" y="573725"/>
            <a:ext cx="5288551" cy="2974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6" name="Google Shape;196;p23"/>
          <p:cNvCxnSpPr>
            <a:stCxn id="193" idx="1"/>
            <a:endCxn id="194" idx="1"/>
          </p:cNvCxnSpPr>
          <p:nvPr/>
        </p:nvCxnSpPr>
        <p:spPr>
          <a:xfrm flipH="1">
            <a:off x="456317" y="2273475"/>
            <a:ext cx="100200" cy="2945700"/>
          </a:xfrm>
          <a:prstGeom prst="bentConnector3">
            <a:avLst>
              <a:gd fmla="val 337714" name="adj1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7" name="Google Shape;197;p23"/>
          <p:cNvCxnSpPr>
            <a:stCxn id="194" idx="3"/>
            <a:endCxn id="195" idx="2"/>
          </p:cNvCxnSpPr>
          <p:nvPr/>
        </p:nvCxnSpPr>
        <p:spPr>
          <a:xfrm flipH="1" rot="10800000">
            <a:off x="6600100" y="3548575"/>
            <a:ext cx="2947500" cy="1670700"/>
          </a:xfrm>
          <a:prstGeom prst="bentConnector2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8" name="Google Shape;198;p23"/>
          <p:cNvSpPr/>
          <p:nvPr/>
        </p:nvSpPr>
        <p:spPr>
          <a:xfrm>
            <a:off x="7509525" y="5727372"/>
            <a:ext cx="4076400" cy="560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en-US" sz="3500">
                <a:solidFill>
                  <a:schemeClr val="dk1"/>
                </a:solidFill>
              </a:rPr>
              <a:t>DESIGN: </a:t>
            </a:r>
            <a:r>
              <a:rPr lang="en-US" sz="3500">
                <a:solidFill>
                  <a:schemeClr val="dk1"/>
                </a:solidFill>
              </a:rPr>
              <a:t>STORYBOARD</a:t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T-grid-02.png" id="203" name="Google Shape;203;p24"/>
          <p:cNvPicPr preferRelativeResize="0"/>
          <p:nvPr/>
        </p:nvPicPr>
        <p:blipFill rotWithShape="1">
          <a:blip r:embed="rId3">
            <a:alphaModFix amt="25000"/>
          </a:blip>
          <a:srcRect b="0" l="0" r="0" t="0"/>
          <a:stretch/>
        </p:blipFill>
        <p:spPr>
          <a:xfrm>
            <a:off x="-60006" y="-553517"/>
            <a:ext cx="12312015" cy="79650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4" name="Google Shape;204;p24"/>
          <p:cNvGrpSpPr/>
          <p:nvPr/>
        </p:nvGrpSpPr>
        <p:grpSpPr>
          <a:xfrm>
            <a:off x="1588502" y="1803392"/>
            <a:ext cx="9167472" cy="4826342"/>
            <a:chOff x="5583630" y="3681700"/>
            <a:chExt cx="2936598" cy="2123616"/>
          </a:xfrm>
        </p:grpSpPr>
        <p:cxnSp>
          <p:nvCxnSpPr>
            <p:cNvPr id="205" name="Google Shape;205;p24"/>
            <p:cNvCxnSpPr/>
            <p:nvPr/>
          </p:nvCxnSpPr>
          <p:spPr>
            <a:xfrm>
              <a:off x="8520228" y="368170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06" name="Google Shape;206;p24"/>
            <p:cNvCxnSpPr/>
            <p:nvPr/>
          </p:nvCxnSpPr>
          <p:spPr>
            <a:xfrm flipH="1" rot="10800000">
              <a:off x="5583630" y="578581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07" name="Google Shape;207;p24"/>
            <p:cNvCxnSpPr/>
            <p:nvPr/>
          </p:nvCxnSpPr>
          <p:spPr>
            <a:xfrm>
              <a:off x="5583988" y="3702020"/>
              <a:ext cx="0" cy="21030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  <p:cxnSp>
          <p:nvCxnSpPr>
            <p:cNvPr id="208" name="Google Shape;208;p24"/>
            <p:cNvCxnSpPr/>
            <p:nvPr/>
          </p:nvCxnSpPr>
          <p:spPr>
            <a:xfrm flipH="1" rot="10800000">
              <a:off x="5583630" y="3692856"/>
              <a:ext cx="2926200" cy="1950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dash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209" name="Google Shape;209;p24"/>
          <p:cNvSpPr/>
          <p:nvPr/>
        </p:nvSpPr>
        <p:spPr>
          <a:xfrm>
            <a:off x="2375674" y="1653184"/>
            <a:ext cx="5601300" cy="3735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0" name="Google Shape;210;p24"/>
          <p:cNvCxnSpPr/>
          <p:nvPr/>
        </p:nvCxnSpPr>
        <p:spPr>
          <a:xfrm flipH="1" rot="10800000">
            <a:off x="830461" y="704391"/>
            <a:ext cx="914400" cy="8181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1" name="Google Shape;211;p24"/>
          <p:cNvSpPr/>
          <p:nvPr/>
        </p:nvSpPr>
        <p:spPr>
          <a:xfrm>
            <a:off x="1461815" y="1257300"/>
            <a:ext cx="54216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24"/>
          <p:cNvSpPr/>
          <p:nvPr/>
        </p:nvSpPr>
        <p:spPr>
          <a:xfrm>
            <a:off x="1461831" y="959975"/>
            <a:ext cx="9294300" cy="89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US" sz="4400">
                <a:solidFill>
                  <a:schemeClr val="dk1"/>
                </a:solidFill>
              </a:rPr>
              <a:t>DESIGN - VIDEO DETAILS</a:t>
            </a:r>
            <a:endParaRPr sz="4400">
              <a:solidFill>
                <a:schemeClr val="dk1"/>
              </a:solidFill>
            </a:endParaRPr>
          </a:p>
        </p:txBody>
      </p:sp>
      <p:sp>
        <p:nvSpPr>
          <p:cNvPr id="213" name="Google Shape;213;p24"/>
          <p:cNvSpPr/>
          <p:nvPr/>
        </p:nvSpPr>
        <p:spPr>
          <a:xfrm>
            <a:off x="1744850" y="1803363"/>
            <a:ext cx="9094800" cy="48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Video L</a:t>
            </a:r>
            <a:r>
              <a:rPr lang="en-US" sz="2600">
                <a:solidFill>
                  <a:schemeClr val="dk2"/>
                </a:solidFill>
              </a:rPr>
              <a:t>ength: 8 minutes 3 seconds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People Interviewed: </a:t>
            </a:r>
            <a:endParaRPr sz="2600">
              <a:solidFill>
                <a:schemeClr val="dk2"/>
              </a:solidFill>
            </a:endParaRPr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○"/>
            </a:pPr>
            <a:r>
              <a:rPr lang="en-US" sz="2200">
                <a:solidFill>
                  <a:schemeClr val="dk2"/>
                </a:solidFill>
              </a:rPr>
              <a:t>Carolyn Shivers, Assistant Professor</a:t>
            </a:r>
            <a:endParaRPr sz="2200">
              <a:solidFill>
                <a:schemeClr val="dk2"/>
              </a:solidFill>
            </a:endParaRPr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○"/>
            </a:pPr>
            <a:r>
              <a:rPr lang="en-US" sz="2200">
                <a:solidFill>
                  <a:schemeClr val="dk2"/>
                </a:solidFill>
              </a:rPr>
              <a:t>Alicia Johnson, Visiting Assistant Professor</a:t>
            </a:r>
            <a:endParaRPr sz="2200">
              <a:solidFill>
                <a:schemeClr val="dk2"/>
              </a:solidFill>
            </a:endParaRPr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○"/>
            </a:pPr>
            <a:r>
              <a:rPr lang="en-US" sz="2200">
                <a:solidFill>
                  <a:schemeClr val="dk2"/>
                </a:solidFill>
              </a:rPr>
              <a:t>Rachel Mirson, Teaching Assistant</a:t>
            </a:r>
            <a:endParaRPr sz="2200">
              <a:solidFill>
                <a:schemeClr val="dk2"/>
              </a:solidFill>
            </a:endParaRPr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○"/>
            </a:pPr>
            <a:r>
              <a:rPr lang="en-US" sz="2200">
                <a:solidFill>
                  <a:schemeClr val="dk2"/>
                </a:solidFill>
              </a:rPr>
              <a:t>Nevada Kershner, Teaching Assistant</a:t>
            </a:r>
            <a:endParaRPr sz="22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 u="sng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UDL Course</a:t>
            </a:r>
            <a:r>
              <a:rPr lang="en-US" sz="2600">
                <a:solidFill>
                  <a:schemeClr val="accent2"/>
                </a:solidFill>
              </a:rPr>
              <a:t> </a:t>
            </a:r>
            <a:r>
              <a:rPr lang="en-US" sz="2600">
                <a:solidFill>
                  <a:schemeClr val="dk2"/>
                </a:solidFill>
              </a:rPr>
              <a:t>found on the Technology-Enhanced Learning and Online Strategies (TLOS) Professional Development Website</a:t>
            </a:r>
            <a:endParaRPr sz="2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Theme Colors 2">
      <a:dk1>
        <a:srgbClr val="861F41"/>
      </a:dk1>
      <a:lt1>
        <a:srgbClr val="FFFFFF"/>
      </a:lt1>
      <a:dk2>
        <a:srgbClr val="75787B"/>
      </a:dk2>
      <a:lt2>
        <a:srgbClr val="DBDBDB"/>
      </a:lt2>
      <a:accent1>
        <a:srgbClr val="861F41"/>
      </a:accent1>
      <a:accent2>
        <a:srgbClr val="E87731"/>
      </a:accent2>
      <a:accent3>
        <a:srgbClr val="A5A5A5"/>
      </a:accent3>
      <a:accent4>
        <a:srgbClr val="417C79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6C1035"/>
      </a:dk1>
      <a:lt1>
        <a:srgbClr val="5C6C66"/>
      </a:lt1>
      <a:dk2>
        <a:srgbClr val="A7A7A7"/>
      </a:dk2>
      <a:lt2>
        <a:srgbClr val="535353"/>
      </a:lt2>
      <a:accent1>
        <a:srgbClr val="6C1035"/>
      </a:accent1>
      <a:accent2>
        <a:srgbClr val="E57631"/>
      </a:accent2>
      <a:accent3>
        <a:srgbClr val="A5A5A5"/>
      </a:accent3>
      <a:accent4>
        <a:srgbClr val="417C79"/>
      </a:accent4>
      <a:accent5>
        <a:srgbClr val="E5E1EF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