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Raleway" panose="020B0604020202020204" charset="0"/>
      <p:regular r:id="rId24"/>
      <p:bold r:id="rId25"/>
      <p:italic r:id="rId26"/>
      <p:boldItalic r:id="rId27"/>
    </p:embeddedFont>
    <p:embeddedFont>
      <p:font typeface="Roboto" panose="020B0604020202020204" charset="0"/>
      <p:regular r:id="rId28"/>
      <p:bold r:id="rId29"/>
      <p:italic r:id="rId30"/>
      <p:boldItalic r:id="rId31"/>
    </p:embeddedFont>
    <p:embeddedFont>
      <p:font typeface="Source Sans Pro" panose="020B050303040302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30FB5ED-DB99-4E86-A0BD-183CA70EB280}">
  <a:tblStyle styleId="{230FB5ED-DB99-4E86-A0BD-183CA70EB28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0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ff6d9eee8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7ff6d9eee8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ff6d9eee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ff6d9eee8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literature as being faster in training the model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4ac5bdee7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74ac5bdee7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Heres an example of the model trained on a subset of the data we have.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 dots indicate anomalies captured by the model.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A detected anomaly should be followed by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an accident in the upstream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4ac5bdee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4ac5bdee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model performs well in capturing extreme events (things like car accidents) - other things like hazards not necessarily reported as anomalies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of the troughs in the graph are made up of a number of captured points. We can think of them as a single anomaly. You’ll notice after each of these sets of captured anomalies, there is a incident reported some time after, that is indicated by the red arrows on this image.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Another point to mention is that the incidents are recorded at various time-distances from the captured anomaly.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74ac5bdee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74ac5bdee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to create a function to aggregate all of these captured points into a single anomaly - we then want to match each of these single points to a corresponding incident.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then want to scan the database for an incident some time after the captured anomaly and match the two together. With a high threshold this means the captured anomalies will likely be bigger accidents, with a smaller threshold they could be smaller incidents like hazards, which are also recorded in the DB.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match the detected anomalies to the incidents in the data set - should be followed by 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an accident in the upstream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74ac5bdee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74ac5bdee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threshold is a constant value that affect the threshold of what the model considers to be an anomaly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Setting a lower threshold (say to 1.0), will result in the model capturing “smaller” disturbances which could indicate other type of incidents apart from car crashes - like a hazard in the road.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With a high threshold this means the captured anomalies will likely be bigger accidents, with a smaller threshold they could be smaller incidents like hazards, which are also recorded in the DB.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Current threshold captures “large” anomalies very well - things like car accidents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So a lower threshold value could be used to detect and predict smaller incidents and minor traffic hazards, but could also lead to more false positives. A higher threshold will lead to less false positives but risks ignoring some incidents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4ac5bdee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4ac5bdee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Changing the threshold allows us to change what sort of anomalies are captured by the model.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4ac5bdee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74ac5bdee7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Allows for a more detailed analysis of our model - it will help us identify how well it is performing and where it is going wrong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4ac5bdee7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74ac5bdee7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7ff6d9eee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7ff6d9eee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SQLite database schema - indexes for faster to improve speed of data retrieval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5707 - incidents (Oct, Nov)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7615378 - speed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7593230 - flow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6ee4658986_1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6ee4658986_1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JACOB ~20s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7ff6d9eee8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7ff6d9eee8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6ee4658986_1_5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6ee4658986_1_5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4ac5bdee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4ac5bdee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ff6d9eee8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ff6d9eee8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ff6d9eee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ff6d9eee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ff6d9eee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ff6d9eee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7feb5b92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7feb5b924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ff6d9eee8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ff6d9eee8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ff6d9eee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ff6d9eee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485875" y="6359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Deep Learning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Predicting Accidents</a:t>
            </a:r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485875" y="2857350"/>
            <a:ext cx="8183700" cy="16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Elias Gorine and Jacob Smethurst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CS 4624 - Multimedia, Hypertext, and Information Access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Dr. </a:t>
            </a:r>
            <a:r>
              <a:rPr lang="en-US" dirty="0">
                <a:solidFill>
                  <a:srgbClr val="FFFFFF"/>
                </a:solidFill>
              </a:rPr>
              <a:t>Edward A. </a:t>
            </a:r>
            <a:r>
              <a:rPr lang="en" dirty="0">
                <a:solidFill>
                  <a:srgbClr val="FFFFFF"/>
                </a:solidFill>
              </a:rPr>
              <a:t>Fox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Virginia Tech, Blacksburg, VA, 24061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May 6, 2020</a:t>
            </a:r>
            <a:endParaRPr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Incident data</a:t>
            </a:r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Time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Mile-marker location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Incident type</a:t>
            </a:r>
            <a:endParaRPr sz="2400"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275" y="1637788"/>
            <a:ext cx="4348025" cy="244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/>
        </p:nvSpPr>
        <p:spPr>
          <a:xfrm>
            <a:off x="5091375" y="4083550"/>
            <a:ext cx="4135500" cy="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Source Sans Pro"/>
                <a:ea typeface="Source Sans Pro"/>
                <a:cs typeface="Source Sans Pro"/>
                <a:sym typeface="Source Sans Pro"/>
              </a:rPr>
              <a:t>https://bloximages.chicago2.vip.townnews.com/capenews.net/content/tncms/assets/v3/editorial/e/7d/e7dbdbfc-406e-11e5-9a00-27de674c5bef/55ca678e11c12.image.jpg</a:t>
            </a:r>
            <a:endParaRPr sz="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Autoencoder vs. Bidirectional model</a:t>
            </a:r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Moved to bidirectional model because of inconsistencies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Auto-encoder takes speed of one point as input feature and trains model accordingly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When more features were added (like downstream speed) auto-encoder didn't work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Bidirectional model is faster for training compared to the other model as well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2750"/>
            <a:ext cx="9144001" cy="431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2750"/>
            <a:ext cx="9144001" cy="431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5"/>
          <p:cNvSpPr/>
          <p:nvPr/>
        </p:nvSpPr>
        <p:spPr>
          <a:xfrm>
            <a:off x="2504875" y="412750"/>
            <a:ext cx="340500" cy="55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5"/>
          <p:cNvSpPr/>
          <p:nvPr/>
        </p:nvSpPr>
        <p:spPr>
          <a:xfrm rot="1558530">
            <a:off x="547504" y="2224426"/>
            <a:ext cx="717145" cy="31610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5"/>
          <p:cNvSpPr/>
          <p:nvPr/>
        </p:nvSpPr>
        <p:spPr>
          <a:xfrm>
            <a:off x="3022050" y="3520600"/>
            <a:ext cx="717300" cy="31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5"/>
          <p:cNvSpPr/>
          <p:nvPr/>
        </p:nvSpPr>
        <p:spPr>
          <a:xfrm>
            <a:off x="5630700" y="3296050"/>
            <a:ext cx="717300" cy="31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5"/>
          <p:cNvSpPr/>
          <p:nvPr/>
        </p:nvSpPr>
        <p:spPr>
          <a:xfrm>
            <a:off x="7277925" y="735375"/>
            <a:ext cx="340500" cy="55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5"/>
          <p:cNvSpPr/>
          <p:nvPr/>
        </p:nvSpPr>
        <p:spPr>
          <a:xfrm>
            <a:off x="4401750" y="476975"/>
            <a:ext cx="340500" cy="55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5"/>
          <p:cNvSpPr txBox="1"/>
          <p:nvPr/>
        </p:nvSpPr>
        <p:spPr>
          <a:xfrm>
            <a:off x="753775" y="3696550"/>
            <a:ext cx="32223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the entire drop down and rise indicates an anomaly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6" name="Google Shape;156;p25"/>
          <p:cNvSpPr txBox="1"/>
          <p:nvPr/>
        </p:nvSpPr>
        <p:spPr>
          <a:xfrm>
            <a:off x="2698925" y="64275"/>
            <a:ext cx="3462000" cy="2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Incidents reported some time after the captured anomaly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7" name="Google Shape;157;p25"/>
          <p:cNvSpPr/>
          <p:nvPr/>
        </p:nvSpPr>
        <p:spPr>
          <a:xfrm rot="7696459">
            <a:off x="2197602" y="2176354"/>
            <a:ext cx="717275" cy="31611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2750"/>
            <a:ext cx="9144001" cy="431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6"/>
          <p:cNvSpPr/>
          <p:nvPr/>
        </p:nvSpPr>
        <p:spPr>
          <a:xfrm>
            <a:off x="1021400" y="2358950"/>
            <a:ext cx="1459200" cy="15930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75107"/>
            <a:ext cx="9143999" cy="4193287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7"/>
          <p:cNvSpPr/>
          <p:nvPr/>
        </p:nvSpPr>
        <p:spPr>
          <a:xfrm>
            <a:off x="3514125" y="2893975"/>
            <a:ext cx="352800" cy="124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7"/>
          <p:cNvSpPr txBox="1"/>
          <p:nvPr/>
        </p:nvSpPr>
        <p:spPr>
          <a:xfrm>
            <a:off x="3112850" y="2346750"/>
            <a:ext cx="2310300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Current threshold: 1.5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Google Shape;175;p27"/>
          <p:cNvSpPr txBox="1">
            <a:spLocks noGrp="1"/>
          </p:cNvSpPr>
          <p:nvPr>
            <p:ph type="title"/>
          </p:nvPr>
        </p:nvSpPr>
        <p:spPr>
          <a:xfrm>
            <a:off x="311700" y="13860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Threshold</a:t>
            </a:r>
            <a:endParaRPr/>
          </a:p>
        </p:txBody>
      </p:sp>
      <p:sp>
        <p:nvSpPr>
          <p:cNvPr id="176" name="Google Shape;176;p27"/>
          <p:cNvSpPr txBox="1">
            <a:spLocks noGrp="1"/>
          </p:cNvSpPr>
          <p:nvPr>
            <p:ph type="body" idx="1"/>
          </p:nvPr>
        </p:nvSpPr>
        <p:spPr>
          <a:xfrm>
            <a:off x="1617625" y="881875"/>
            <a:ext cx="7348800" cy="368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Controls the severity of what the model considers to be an anomaly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lower threshold would capture smaller disturbances, but could lead to more false-positives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Bidirectional Model Overview</a:t>
            </a:r>
            <a:endParaRPr/>
          </a:p>
        </p:txBody>
      </p:sp>
      <p:sp>
        <p:nvSpPr>
          <p:cNvPr id="182" name="Google Shape;182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8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Performs well in capturing extreme events - hazards not necessarily reported as anomalies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Setting a smaller threshold allows the model to capture smaller points like road hazards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 to aggregate captured points and match them to incidents in the DB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188" name="Google Shape;188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Filter data spatially and temporally so we can build a confusion matrix to identify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true positives, false negatives, etc.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 i="1"/>
              <a:t>“</a:t>
            </a:r>
            <a:r>
              <a:rPr lang="en" sz="1400" i="1">
                <a:solidFill>
                  <a:srgbClr val="4D515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 confusion matrix, also known as an error matrix, is a specific table layout that allows visualization of the performance of an algorithm, typically a supervised learning one.” - Wikipedia</a:t>
            </a:r>
            <a:endParaRPr sz="1400" i="1">
              <a:solidFill>
                <a:srgbClr val="4D515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9" name="Google Shape;18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5075" y="3212675"/>
            <a:ext cx="3267950" cy="135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Things We Learned</a:t>
            </a:r>
            <a:endParaRPr/>
          </a:p>
        </p:txBody>
      </p:sp>
      <p:sp>
        <p:nvSpPr>
          <p:cNvPr id="195" name="Google Shape;195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Jupyter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Various Python libraries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Deep Learning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Long-term projects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Working remotely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Schema Overview</a:t>
            </a:r>
            <a:endParaRPr/>
          </a:p>
        </p:txBody>
      </p:sp>
      <p:sp>
        <p:nvSpPr>
          <p:cNvPr id="201" name="Google Shape;201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837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TABLE incidents_raw (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incident_id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time timestamp,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duration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freeway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ca_pm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abs_pm real,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source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area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location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description text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TABLE speed_raw (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time timestamp,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pm_abs real,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pm_ca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vds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agg_speed real,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lane_points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pct_obs real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02" name="Google Shape;202;p31"/>
          <p:cNvSpPr txBox="1">
            <a:spLocks noGrp="1"/>
          </p:cNvSpPr>
          <p:nvPr>
            <p:ph type="body" idx="1"/>
          </p:nvPr>
        </p:nvSpPr>
        <p:spPr>
          <a:xfrm>
            <a:off x="3431025" y="1268400"/>
            <a:ext cx="2837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TABLE flow_raw (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time timestamp,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pm_abs real,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pm_ca text,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vds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agg_flow real,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lane_points integer,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pct_obs real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INDEX postmiles_index ON flow_raw(pm_abs);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INDEX postmiles_index_speed ON speed_raw(pm_abs);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 INDEX postmiles_index_incidents ON incidents_raw(abs_pm);</a:t>
            </a:r>
            <a:endParaRPr sz="8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03" name="Google Shape;203;p31"/>
          <p:cNvSpPr txBox="1"/>
          <p:nvPr/>
        </p:nvSpPr>
        <p:spPr>
          <a:xfrm>
            <a:off x="1896900" y="1453825"/>
            <a:ext cx="1252500" cy="3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5,707 Rows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1721000" y="3223450"/>
            <a:ext cx="12525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7,615,378 Rows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5" name="Google Shape;205;p31"/>
          <p:cNvSpPr txBox="1"/>
          <p:nvPr/>
        </p:nvSpPr>
        <p:spPr>
          <a:xfrm>
            <a:off x="5144325" y="1503275"/>
            <a:ext cx="12525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7,593,230 Rows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6" name="Google Shape;206;p31"/>
          <p:cNvSpPr txBox="1"/>
          <p:nvPr/>
        </p:nvSpPr>
        <p:spPr>
          <a:xfrm>
            <a:off x="5702850" y="4214050"/>
            <a:ext cx="32223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Sans Pro"/>
                <a:ea typeface="Source Sans Pro"/>
                <a:cs typeface="Source Sans Pro"/>
                <a:sym typeface="Source Sans Pro"/>
              </a:rPr>
              <a:t>Note: 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Using roughly two months of data on I5-N (California)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Overview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Input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Incident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Preliminary Results and Analysis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Plans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Lessons Learned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Farnaz Khaghani - Client</a:t>
            </a:r>
            <a:endParaRPr sz="30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dirty="0"/>
              <a:t>Dr. </a:t>
            </a:r>
            <a:r>
              <a:rPr lang="en-US" sz="3000" dirty="0"/>
              <a:t>Edward A.</a:t>
            </a:r>
            <a:r>
              <a:rPr lang="en" sz="3000" dirty="0"/>
              <a:t> Fox</a:t>
            </a:r>
            <a:endParaRPr sz="30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3000" dirty="0"/>
          </a:p>
        </p:txBody>
      </p:sp>
      <p:pic>
        <p:nvPicPr>
          <p:cNvPr id="213" name="Google Shape;21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7750" y="445025"/>
            <a:ext cx="2660700" cy="266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2"/>
          <p:cNvSpPr txBox="1"/>
          <p:nvPr/>
        </p:nvSpPr>
        <p:spPr>
          <a:xfrm>
            <a:off x="0" y="4913700"/>
            <a:ext cx="7358100" cy="2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https://media-exp1.licdn.com/dms/image/C4E03AQHvTldzxkRm2Q/profile-displayphoto-shrink_200_200/0?e=1590019200&amp;v=beta&amp;t=goWKseC89LpVBvhg6ByFsGE-T2n4Id-OedNOHIjbo0Q</a:t>
            </a:r>
            <a:endParaRPr sz="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60045" lvl="0" indent="-36004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Zhuoning Yuan, Xun Zhou, Tianbao Yang. 2018. Hetero-ConvLSTM: A Deep Learning Approach to Traffic Accident Prediction on Heterogeneous Spatio-Temporal Data. In KDD ’18: The 24th ACM SIGKDD International Conference on Knowledge Discovery &amp; Data Mining, August 19–23, 2018, London, United Kingdom. ACM, New York, NY, USA, 9 pages. Retrieved April 29, 2020, from https://doi. org/10.1145/3219819.3219922 </a:t>
            </a: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0045" lvl="0" indent="-36004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0045" lvl="0" indent="-36004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accent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Brownlee, J. (2020, January 7). How to Develop a Bidirectional LSTM For Sequence Classification in Python with Keras. Retrieved April 29, 2020, from https://machinelearningmastery.com/develop-bidirectional-lstm-sequence-classification-python-keras/</a:t>
            </a: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Help emergency responders respond to accidents faster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9475" y="1634775"/>
            <a:ext cx="4214602" cy="318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Differences From Other Works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Conv-LSTM paper (Zhuoning Yuan, Xun Zhou, Tianbao Yang) we previously referenced split up Ohio into a grid and predicted the number of accidents to happen per grid square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We want to predict </a:t>
            </a:r>
            <a:r>
              <a:rPr lang="en" b="1"/>
              <a:t>time and location</a:t>
            </a:r>
            <a:r>
              <a:rPr lang="en"/>
              <a:t> of accidents as this fits better for helping emergency responders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8875" y="2986825"/>
            <a:ext cx="6785050" cy="215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data: location and time scope</a:t>
            </a:r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California I-5 North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Mile markers 504 through 520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30 collection stations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July 2018 through November 2018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 rotWithShape="1">
          <a:blip r:embed="rId3">
            <a:alphaModFix/>
          </a:blip>
          <a:srcRect t="16790" b="16790"/>
          <a:stretch/>
        </p:blipFill>
        <p:spPr>
          <a:xfrm>
            <a:off x="5356900" y="1152475"/>
            <a:ext cx="354855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data: traffic</a:t>
            </a:r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Speed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MPH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Flow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# of cars</a:t>
            </a:r>
            <a:endParaRPr sz="2400"/>
          </a:p>
        </p:txBody>
      </p:sp>
      <p:sp>
        <p:nvSpPr>
          <p:cNvPr id="93" name="Google Shape;93;p18"/>
          <p:cNvSpPr txBox="1"/>
          <p:nvPr/>
        </p:nvSpPr>
        <p:spPr>
          <a:xfrm>
            <a:off x="4572000" y="4330050"/>
            <a:ext cx="4790700" cy="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Source Sans Pro"/>
                <a:ea typeface="Source Sans Pro"/>
                <a:cs typeface="Source Sans Pro"/>
                <a:sym typeface="Source Sans Pro"/>
              </a:rPr>
              <a:t>https://encrypted-tbn0.gstatic.com/images?q=tbn%3AANd9GcQdjvwSOe-1gUgJFxJ8JZ6arzVzr4H7wG6QmW7VXgnbUWmdXR0m&amp;usqp=CAU</a:t>
            </a:r>
            <a:endParaRPr sz="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374" y="1257975"/>
            <a:ext cx="5367100" cy="307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data: weather</a:t>
            </a:r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Temperature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Degrees C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Wind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m/s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Precipitation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mm </a:t>
            </a:r>
            <a:endParaRPr sz="2400"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1700" y="953001"/>
            <a:ext cx="4718242" cy="419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data: collection procedure</a:t>
            </a:r>
            <a:endParaRPr/>
          </a:p>
        </p:txBody>
      </p:sp>
      <p:pic>
        <p:nvPicPr>
          <p:cNvPr id="107" name="Google Shape;107;p20"/>
          <p:cNvPicPr preferRelativeResize="0"/>
          <p:nvPr/>
        </p:nvPicPr>
        <p:blipFill rotWithShape="1">
          <a:blip r:embed="rId3">
            <a:alphaModFix/>
          </a:blip>
          <a:srcRect r="46652"/>
          <a:stretch/>
        </p:blipFill>
        <p:spPr>
          <a:xfrm>
            <a:off x="189742" y="1160900"/>
            <a:ext cx="1614205" cy="1503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3950" y="1068425"/>
            <a:ext cx="2166845" cy="168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/>
          <p:nvPr/>
        </p:nvSpPr>
        <p:spPr>
          <a:xfrm>
            <a:off x="3997950" y="1744325"/>
            <a:ext cx="1409400" cy="41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0" name="Google Shape;110;p20"/>
          <p:cNvPicPr preferRelativeResize="0"/>
          <p:nvPr/>
        </p:nvPicPr>
        <p:blipFill rotWithShape="1">
          <a:blip r:embed="rId5">
            <a:alphaModFix/>
          </a:blip>
          <a:srcRect b="20489"/>
          <a:stretch/>
        </p:blipFill>
        <p:spPr>
          <a:xfrm>
            <a:off x="5434500" y="993875"/>
            <a:ext cx="2083900" cy="1853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/>
          <p:nvPr/>
        </p:nvSpPr>
        <p:spPr>
          <a:xfrm rot="5401199">
            <a:off x="6427803" y="2851889"/>
            <a:ext cx="860400" cy="41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7088" y="3569175"/>
            <a:ext cx="2829474" cy="1341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/>
          <p:nvPr/>
        </p:nvSpPr>
        <p:spPr>
          <a:xfrm rot="10798868">
            <a:off x="5289350" y="3995742"/>
            <a:ext cx="911400" cy="41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 rotWithShape="1">
          <a:blip r:embed="rId7">
            <a:alphaModFix/>
          </a:blip>
          <a:srcRect r="32450"/>
          <a:stretch/>
        </p:blipFill>
        <p:spPr>
          <a:xfrm>
            <a:off x="491350" y="2990725"/>
            <a:ext cx="4528125" cy="215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data: combined dataset</a:t>
            </a:r>
            <a:endParaRPr/>
          </a:p>
        </p:txBody>
      </p:sp>
      <p:graphicFrame>
        <p:nvGraphicFramePr>
          <p:cNvPr id="120" name="Google Shape;120;p21"/>
          <p:cNvGraphicFramePr/>
          <p:nvPr/>
        </p:nvGraphicFramePr>
        <p:xfrm>
          <a:off x="37600" y="1366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{230FB5ED-DB99-4E86-A0BD-183CA70EB280}</a:tableStyleId>
              </a:tblPr>
              <a:tblGrid>
                <a:gridCol w="2059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7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3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7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0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time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...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s514662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f514662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t514662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w514662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p514662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...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5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3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07/01/2018 17:10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66.1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271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2.57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.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1317</Words>
  <Application>Microsoft Office PowerPoint</Application>
  <PresentationFormat>On-screen Show (16:9)</PresentationFormat>
  <Paragraphs>171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Source Sans Pro</vt:lpstr>
      <vt:lpstr>Arial</vt:lpstr>
      <vt:lpstr>Roboto</vt:lpstr>
      <vt:lpstr>Raleway</vt:lpstr>
      <vt:lpstr>Times New Roman</vt:lpstr>
      <vt:lpstr>Plum</vt:lpstr>
      <vt:lpstr>Deep Learning -  Predicting Accidents</vt:lpstr>
      <vt:lpstr>Outline</vt:lpstr>
      <vt:lpstr>Overview</vt:lpstr>
      <vt:lpstr>Differences From Other Works</vt:lpstr>
      <vt:lpstr>Input data: location and time scope</vt:lpstr>
      <vt:lpstr>Input data: traffic</vt:lpstr>
      <vt:lpstr>Input data: weather</vt:lpstr>
      <vt:lpstr>Input data: collection procedure</vt:lpstr>
      <vt:lpstr>Input data: combined dataset</vt:lpstr>
      <vt:lpstr>Incident data</vt:lpstr>
      <vt:lpstr>Autoencoder vs. Bidirectional model</vt:lpstr>
      <vt:lpstr>PowerPoint Presentation</vt:lpstr>
      <vt:lpstr>PowerPoint Presentation</vt:lpstr>
      <vt:lpstr>PowerPoint Presentation</vt:lpstr>
      <vt:lpstr>PowerPoint Presentation</vt:lpstr>
      <vt:lpstr>Bidirectional Model Overview</vt:lpstr>
      <vt:lpstr>Future Plans</vt:lpstr>
      <vt:lpstr>Things We Learned</vt:lpstr>
      <vt:lpstr>Database Schema Overview</vt:lpstr>
      <vt:lpstr>Acknowledgements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Learning -  Predicting Accidents</dc:title>
  <cp:lastModifiedBy>Jacob Smethurst</cp:lastModifiedBy>
  <cp:revision>1</cp:revision>
  <dcterms:modified xsi:type="dcterms:W3CDTF">2020-05-07T03:08:21Z</dcterms:modified>
</cp:coreProperties>
</file>