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Lst>
  <p:sldSz cy="5143500" cx="9144000"/>
  <p:notesSz cx="6858000" cy="9144000"/>
  <p:embeddedFontLst>
    <p:embeddedFont>
      <p:font typeface="Lato"/>
      <p:regular r:id="rId64"/>
      <p:bold r:id="rId65"/>
      <p:italic r:id="rId66"/>
      <p:boldItalic r:id="rId6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4EDB0CC-037F-406A-9206-FB530770964F}">
  <a:tblStyle styleId="{64EDB0CC-037F-406A-9206-FB530770964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3BC88A3-6EF0-47BE-8661-AB68026E96CB}"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font" Target="fonts/Lato-regular.fntdata"/><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font" Target="fonts/Lato-italic.fntdata"/><Relationship Id="rId21" Type="http://schemas.openxmlformats.org/officeDocument/2006/relationships/slide" Target="slides/slide15.xml"/><Relationship Id="rId65" Type="http://schemas.openxmlformats.org/officeDocument/2006/relationships/font" Target="fonts/Lato-bold.fntdata"/><Relationship Id="rId24" Type="http://schemas.openxmlformats.org/officeDocument/2006/relationships/slide" Target="slides/slide18.xml"/><Relationship Id="rId23" Type="http://schemas.openxmlformats.org/officeDocument/2006/relationships/slide" Target="slides/slide17.xml"/><Relationship Id="rId67" Type="http://schemas.openxmlformats.org/officeDocument/2006/relationships/font" Target="fonts/Lato-boldItalic.fntdata"/><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t>Welcome message:</a:t>
            </a:r>
            <a:endParaRPr u="sng"/>
          </a:p>
          <a:p>
            <a:pPr indent="0" lvl="0" marL="0" rtl="0" algn="l">
              <a:spcBef>
                <a:spcPts val="0"/>
              </a:spcBef>
              <a:spcAft>
                <a:spcPts val="0"/>
              </a:spcAft>
              <a:buNone/>
            </a:pPr>
            <a:r>
              <a:rPr lang="en"/>
              <a:t>Good afternoon and welcome everyone.</a:t>
            </a:r>
            <a:endParaRPr/>
          </a:p>
          <a:p>
            <a:pPr indent="0" lvl="0" marL="0" rtl="0" algn="l">
              <a:spcBef>
                <a:spcPts val="0"/>
              </a:spcBef>
              <a:spcAft>
                <a:spcPts val="0"/>
              </a:spcAft>
              <a:buNone/>
            </a:pPr>
            <a:r>
              <a:rPr lang="en"/>
              <a:t>My name is Sampanna Kahu and in this meeting I will be presenting and defending my M.S. thesis titled “Extracting figures from scanned electronic theses and dissertations”.</a:t>
            </a:r>
            <a:endParaRPr/>
          </a:p>
          <a:p>
            <a:pPr indent="0" lvl="0" marL="0" rtl="0" algn="l">
              <a:spcBef>
                <a:spcPts val="0"/>
              </a:spcBef>
              <a:spcAft>
                <a:spcPts val="0"/>
              </a:spcAft>
              <a:buNone/>
            </a:pPr>
            <a:r>
              <a:rPr lang="en"/>
              <a:t>I will be pausing after every few slides for any questions or comments.</a:t>
            </a:r>
            <a:endParaRPr/>
          </a:p>
          <a:p>
            <a:pPr indent="0" lvl="0" marL="0" rtl="0" algn="l">
              <a:spcBef>
                <a:spcPts val="0"/>
              </a:spcBef>
              <a:spcAft>
                <a:spcPts val="0"/>
              </a:spcAft>
              <a:buNone/>
            </a:pPr>
            <a:r>
              <a:rPr lang="en"/>
              <a:t>But please feel free to let me know if you have questions.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8ddb5ef929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8ddb5ef92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Deepfigures is the most relevant work to this work.</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8ddb5ef929_0_2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8ddb5ef929_0_2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Deepfigures is the most relevant work to this work.</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530f9d67c3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530f9d67c3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8ddb5ef929_0_2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8ddb5ef929_0_2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Deepfigures is the most relevant work to this work.</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8ddb5ef929_0_6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8ddb5ef929_0_6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outline of this presentation.</a:t>
            </a:r>
            <a:endParaRPr/>
          </a:p>
          <a:p>
            <a:pPr indent="-298450" lvl="0" marL="457200" rtl="0" algn="l">
              <a:spcBef>
                <a:spcPts val="0"/>
              </a:spcBef>
              <a:spcAft>
                <a:spcPts val="0"/>
              </a:spcAft>
              <a:buSzPts val="1100"/>
              <a:buAutoNum type="arabicPeriod"/>
            </a:pPr>
            <a:r>
              <a:rPr lang="en"/>
              <a:t>Introduction:</a:t>
            </a:r>
            <a:endParaRPr/>
          </a:p>
          <a:p>
            <a:pPr indent="-298450" lvl="1" marL="914400" rtl="0" algn="l">
              <a:spcBef>
                <a:spcPts val="0"/>
              </a:spcBef>
              <a:spcAft>
                <a:spcPts val="0"/>
              </a:spcAft>
              <a:buSzPts val="1100"/>
              <a:buAutoNum type="alphaLcPeriod"/>
            </a:pPr>
            <a:r>
              <a:rPr lang="en"/>
              <a:t>Explaining the title.</a:t>
            </a:r>
            <a:endParaRPr/>
          </a:p>
          <a:p>
            <a:pPr indent="-298450" lvl="2" marL="1371600" rtl="0" algn="l">
              <a:spcBef>
                <a:spcPts val="0"/>
              </a:spcBef>
              <a:spcAft>
                <a:spcPts val="0"/>
              </a:spcAft>
              <a:buSzPts val="1100"/>
              <a:buAutoNum type="romanLcPeriod"/>
            </a:pPr>
            <a:r>
              <a:rPr lang="en"/>
              <a:t>Figure extraction. What is it and why is it needed.</a:t>
            </a:r>
            <a:endParaRPr/>
          </a:p>
          <a:p>
            <a:pPr indent="-298450" lvl="2" marL="1371600" rtl="0" algn="l">
              <a:spcBef>
                <a:spcPts val="0"/>
              </a:spcBef>
              <a:spcAft>
                <a:spcPts val="0"/>
              </a:spcAft>
              <a:buSzPts val="1100"/>
              <a:buAutoNum type="romanLcPeriod"/>
            </a:pPr>
            <a:r>
              <a:rPr lang="en"/>
              <a:t>Scanned: What are scanned documents and why do we deal with them.</a:t>
            </a:r>
            <a:endParaRPr/>
          </a:p>
          <a:p>
            <a:pPr indent="-298450" lvl="2" marL="1371600" rtl="0" algn="l">
              <a:spcBef>
                <a:spcPts val="0"/>
              </a:spcBef>
              <a:spcAft>
                <a:spcPts val="0"/>
              </a:spcAft>
              <a:buSzPts val="1100"/>
              <a:buAutoNum type="romanLcPeriod"/>
            </a:pPr>
            <a:r>
              <a:rPr lang="en"/>
              <a:t>ETDs: What are ETDs and why do we deal with them.</a:t>
            </a:r>
            <a:endParaRPr/>
          </a:p>
          <a:p>
            <a:pPr indent="-298450" lvl="0" marL="457200" rtl="0" algn="l">
              <a:spcBef>
                <a:spcPts val="0"/>
              </a:spcBef>
              <a:spcAft>
                <a:spcPts val="0"/>
              </a:spcAft>
              <a:buSzPts val="1100"/>
              <a:buAutoNum type="arabicPeriod"/>
            </a:pPr>
            <a:r>
              <a:rPr lang="en"/>
              <a:t>Research questions.</a:t>
            </a:r>
            <a:endParaRPr/>
          </a:p>
          <a:p>
            <a:pPr indent="-298450" lvl="1" marL="914400" rtl="0" algn="l">
              <a:spcBef>
                <a:spcPts val="0"/>
              </a:spcBef>
              <a:spcAft>
                <a:spcPts val="0"/>
              </a:spcAft>
              <a:buSzPts val="1100"/>
              <a:buAutoNum type="alphaLcPeriod"/>
            </a:pPr>
            <a:r>
              <a:rPr lang="en"/>
              <a:t>We will pose the research questions that we aim to answer as part of this work.</a:t>
            </a:r>
            <a:endParaRPr/>
          </a:p>
          <a:p>
            <a:pPr indent="-298450" lvl="0" marL="457200" rtl="0" algn="l">
              <a:spcBef>
                <a:spcPts val="0"/>
              </a:spcBef>
              <a:spcAft>
                <a:spcPts val="0"/>
              </a:spcAft>
              <a:buSzPts val="1100"/>
              <a:buAutoNum type="arabicPeriod"/>
            </a:pPr>
            <a:r>
              <a:rPr lang="en"/>
              <a:t>Related work.</a:t>
            </a:r>
            <a:endParaRPr/>
          </a:p>
          <a:p>
            <a:pPr indent="-298450" lvl="1" marL="914400" rtl="0" algn="l">
              <a:spcBef>
                <a:spcPts val="0"/>
              </a:spcBef>
              <a:spcAft>
                <a:spcPts val="0"/>
              </a:spcAft>
              <a:buSzPts val="1100"/>
              <a:buAutoNum type="alphaLcPeriod"/>
            </a:pPr>
            <a:r>
              <a:rPr lang="en"/>
              <a:t>We mainly cover Deepfigures because this paper is the moe relevant to this work.</a:t>
            </a:r>
            <a:endParaRPr/>
          </a:p>
          <a:p>
            <a:pPr indent="-298450" lvl="2" marL="1371600" rtl="0" algn="l">
              <a:spcBef>
                <a:spcPts val="0"/>
              </a:spcBef>
              <a:spcAft>
                <a:spcPts val="0"/>
              </a:spcAft>
              <a:buSzPts val="1100"/>
              <a:buAutoNum type="romanLcPeriod"/>
            </a:pPr>
            <a:r>
              <a:rPr lang="en"/>
              <a:t>Dataset used.</a:t>
            </a:r>
            <a:endParaRPr/>
          </a:p>
          <a:p>
            <a:pPr indent="-298450" lvl="2" marL="1371600" rtl="0" algn="l">
              <a:spcBef>
                <a:spcPts val="0"/>
              </a:spcBef>
              <a:spcAft>
                <a:spcPts val="0"/>
              </a:spcAft>
              <a:buSzPts val="1100"/>
              <a:buAutoNum type="romanLcPeriod"/>
            </a:pPr>
            <a:r>
              <a:rPr lang="en"/>
              <a:t>Label generation pipeline.</a:t>
            </a:r>
            <a:endParaRPr/>
          </a:p>
          <a:p>
            <a:pPr indent="-298450" lvl="2" marL="1371600" rtl="0" algn="l">
              <a:spcBef>
                <a:spcPts val="0"/>
              </a:spcBef>
              <a:spcAft>
                <a:spcPts val="0"/>
              </a:spcAft>
              <a:buSzPts val="1100"/>
              <a:buAutoNum type="romanLcPeriod"/>
            </a:pPr>
            <a:r>
              <a:rPr lang="en"/>
              <a:t>Model architecture.</a:t>
            </a:r>
            <a:endParaRPr/>
          </a:p>
          <a:p>
            <a:pPr indent="-298450" lvl="0" marL="457200" rtl="0" algn="l">
              <a:spcBef>
                <a:spcPts val="0"/>
              </a:spcBef>
              <a:spcAft>
                <a:spcPts val="0"/>
              </a:spcAft>
              <a:buSzPts val="1100"/>
              <a:buAutoNum type="arabicPeriod"/>
            </a:pPr>
            <a:r>
              <a:rPr lang="en"/>
              <a:t>Methodology.</a:t>
            </a:r>
            <a:endParaRPr/>
          </a:p>
          <a:p>
            <a:pPr indent="-298450" lvl="1" marL="914400" rtl="0" algn="l">
              <a:spcBef>
                <a:spcPts val="0"/>
              </a:spcBef>
              <a:spcAft>
                <a:spcPts val="0"/>
              </a:spcAft>
              <a:buSzPts val="1100"/>
              <a:buAutoNum type="alphaLcPeriod"/>
            </a:pPr>
            <a:r>
              <a:rPr lang="en"/>
              <a:t>Data augmentation.</a:t>
            </a:r>
            <a:endParaRPr/>
          </a:p>
          <a:p>
            <a:pPr indent="-298450" lvl="1" marL="914400" rtl="0" algn="l">
              <a:spcBef>
                <a:spcPts val="0"/>
              </a:spcBef>
              <a:spcAft>
                <a:spcPts val="0"/>
              </a:spcAft>
              <a:buSzPts val="1100"/>
              <a:buAutoNum type="alphaLcPeriod"/>
            </a:pPr>
            <a:r>
              <a:rPr lang="en"/>
              <a:t>Training at scale.</a:t>
            </a:r>
            <a:endParaRPr/>
          </a:p>
          <a:p>
            <a:pPr indent="-298450" lvl="1" marL="914400" rtl="0" algn="l">
              <a:spcBef>
                <a:spcPts val="0"/>
              </a:spcBef>
              <a:spcAft>
                <a:spcPts val="0"/>
              </a:spcAft>
              <a:buSzPts val="1100"/>
              <a:buAutoNum type="alphaLcPeriod"/>
            </a:pPr>
            <a:r>
              <a:rPr lang="en"/>
              <a:t>Gold standard.</a:t>
            </a:r>
            <a:endParaRPr/>
          </a:p>
          <a:p>
            <a:pPr indent="-298450" lvl="0" marL="457200" rtl="0" algn="l">
              <a:spcBef>
                <a:spcPts val="0"/>
              </a:spcBef>
              <a:spcAft>
                <a:spcPts val="0"/>
              </a:spcAft>
              <a:buSzPts val="1100"/>
              <a:buAutoNum type="arabicPeriod"/>
            </a:pPr>
            <a:r>
              <a:rPr lang="en"/>
              <a:t>Experiments.</a:t>
            </a:r>
            <a:endParaRPr/>
          </a:p>
          <a:p>
            <a:pPr indent="-298450" lvl="1" marL="914400" rtl="0" algn="l">
              <a:spcBef>
                <a:spcPts val="0"/>
              </a:spcBef>
              <a:spcAft>
                <a:spcPts val="0"/>
              </a:spcAft>
              <a:buSzPts val="1100"/>
              <a:buAutoNum type="alphaLcPeriod"/>
            </a:pPr>
            <a:r>
              <a:rPr lang="en"/>
              <a:t>We discuss the various experiments we conducted, their results and the relevant discussion.</a:t>
            </a:r>
            <a:endParaRPr/>
          </a:p>
          <a:p>
            <a:pPr indent="-298450" lvl="0" marL="457200" rtl="0" algn="l">
              <a:spcBef>
                <a:spcPts val="0"/>
              </a:spcBef>
              <a:spcAft>
                <a:spcPts val="0"/>
              </a:spcAft>
              <a:buSzPts val="1100"/>
              <a:buAutoNum type="arabicPeriod"/>
            </a:pPr>
            <a:r>
              <a:rPr lang="en"/>
              <a:t>Conclusions.</a:t>
            </a:r>
            <a:endParaRPr/>
          </a:p>
          <a:p>
            <a:pPr indent="-298450" lvl="0" marL="457200" rtl="0" algn="l">
              <a:spcBef>
                <a:spcPts val="0"/>
              </a:spcBef>
              <a:spcAft>
                <a:spcPts val="0"/>
              </a:spcAft>
              <a:buSzPts val="1100"/>
              <a:buAutoNum type="arabicPeriod"/>
            </a:pPr>
            <a:r>
              <a:rPr lang="en"/>
              <a:t>Future work.</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8ddb5ef929_0_3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8ddb5ef929_0_3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Existing work mostly deals with born-digital documents.</a:t>
            </a:r>
            <a:endParaRPr/>
          </a:p>
          <a:p>
            <a:pPr indent="0" lvl="0" marL="0" rtl="0" algn="l">
              <a:spcBef>
                <a:spcPts val="0"/>
              </a:spcBef>
              <a:spcAft>
                <a:spcPts val="0"/>
              </a:spcAft>
              <a:buNone/>
            </a:pPr>
            <a:r>
              <a:rPr lang="en"/>
              <a:t>The figure on the left is a page from a born-digital PDF from the arXiv dataset for which we there are techniques to generate labels for figure extraction. Therefore, training model for figure extraction (like Deepfigures) is possible.</a:t>
            </a:r>
            <a:br>
              <a:rPr lang="en"/>
            </a:br>
            <a:r>
              <a:rPr lang="en"/>
              <a:t>The figure on the right is a page from a  scanned PDF, for which such a dataset does not exist (to the best of our knowledge).</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However, our aim is to extract figures from scanned ETDs.</a:t>
            </a:r>
            <a:endParaRPr/>
          </a:p>
          <a:p>
            <a:pPr indent="0" lvl="0" marL="0" rtl="0" algn="l">
              <a:spcBef>
                <a:spcPts val="0"/>
              </a:spcBef>
              <a:spcAft>
                <a:spcPts val="0"/>
              </a:spcAft>
              <a:buNone/>
            </a:pPr>
            <a:r>
              <a:rPr lang="en"/>
              <a:t>Therefore, we try to make the first document look like the second one so that we have enough data.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 do so, we first need to know what makes the two documents look different.</a:t>
            </a:r>
            <a:endParaRPr/>
          </a:p>
          <a:p>
            <a:pPr indent="0" lvl="0" marL="0" rtl="0" algn="l">
              <a:spcBef>
                <a:spcPts val="0"/>
              </a:spcBef>
              <a:spcAft>
                <a:spcPts val="0"/>
              </a:spcAft>
              <a:buNone/>
            </a:pPr>
            <a:r>
              <a:rPr lang="en"/>
              <a:t>Features such as font, line-spacing, content layout, scanner noise, background, etc. seem to be major factors.</a:t>
            </a:r>
            <a:endParaRPr/>
          </a:p>
          <a:p>
            <a:pPr indent="0" lvl="0" marL="0" rtl="0" algn="l">
              <a:spcBef>
                <a:spcPts val="0"/>
              </a:spcBef>
              <a:spcAft>
                <a:spcPts val="0"/>
              </a:spcAft>
              <a:buNone/>
            </a:pPr>
            <a:r>
              <a:rPr lang="en"/>
              <a:t>Therefore, we propose techniques to transform the born-digital PDFs on the left to make them look more like the scanned PDFs on the right.</a:t>
            </a:r>
            <a:endParaRPr/>
          </a:p>
          <a:p>
            <a:pPr indent="0" lvl="0" marL="0" rtl="0" algn="l">
              <a:spcBef>
                <a:spcPts val="0"/>
              </a:spcBef>
              <a:spcAft>
                <a:spcPts val="0"/>
              </a:spcAft>
              <a:buNone/>
            </a:pPr>
            <a:r>
              <a:rPr lang="en"/>
              <a:t>This technique is also known as data augmentation.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8ddb5ef929_0_5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8ddb5ef929_0_5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a:t>Cue: Wait for questions after explaining this slide.</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8ddb5ef929_0_3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8ddb5ef929_0_3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8ddb5ef929_0_3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8ddb5ef929_0_3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8ddb5ef929_0_3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8ddb5ef929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8ddb5ef929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8ddb5ef929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outline of this presentation.</a:t>
            </a:r>
            <a:endParaRPr/>
          </a:p>
          <a:p>
            <a:pPr indent="-298450" lvl="0" marL="457200" rtl="0" algn="l">
              <a:spcBef>
                <a:spcPts val="0"/>
              </a:spcBef>
              <a:spcAft>
                <a:spcPts val="0"/>
              </a:spcAft>
              <a:buSzPts val="1100"/>
              <a:buAutoNum type="arabicPeriod"/>
            </a:pPr>
            <a:r>
              <a:rPr lang="en"/>
              <a:t>Introduction:</a:t>
            </a:r>
            <a:endParaRPr/>
          </a:p>
          <a:p>
            <a:pPr indent="-298450" lvl="1" marL="914400" rtl="0" algn="l">
              <a:spcBef>
                <a:spcPts val="0"/>
              </a:spcBef>
              <a:spcAft>
                <a:spcPts val="0"/>
              </a:spcAft>
              <a:buSzPts val="1100"/>
              <a:buAutoNum type="alphaLcPeriod"/>
            </a:pPr>
            <a:r>
              <a:rPr lang="en"/>
              <a:t>Explaining the title.</a:t>
            </a:r>
            <a:endParaRPr/>
          </a:p>
          <a:p>
            <a:pPr indent="-298450" lvl="2" marL="1371600" rtl="0" algn="l">
              <a:spcBef>
                <a:spcPts val="0"/>
              </a:spcBef>
              <a:spcAft>
                <a:spcPts val="0"/>
              </a:spcAft>
              <a:buSzPts val="1100"/>
              <a:buAutoNum type="romanLcPeriod"/>
            </a:pPr>
            <a:r>
              <a:rPr lang="en"/>
              <a:t>Figure extraction. What is it and why is it needed.</a:t>
            </a:r>
            <a:endParaRPr/>
          </a:p>
          <a:p>
            <a:pPr indent="-298450" lvl="2" marL="1371600" rtl="0" algn="l">
              <a:spcBef>
                <a:spcPts val="0"/>
              </a:spcBef>
              <a:spcAft>
                <a:spcPts val="0"/>
              </a:spcAft>
              <a:buSzPts val="1100"/>
              <a:buAutoNum type="romanLcPeriod"/>
            </a:pPr>
            <a:r>
              <a:rPr lang="en"/>
              <a:t>Scanned: What are scanned documents and why do we deal with them.</a:t>
            </a:r>
            <a:endParaRPr/>
          </a:p>
          <a:p>
            <a:pPr indent="-298450" lvl="2" marL="1371600" rtl="0" algn="l">
              <a:spcBef>
                <a:spcPts val="0"/>
              </a:spcBef>
              <a:spcAft>
                <a:spcPts val="0"/>
              </a:spcAft>
              <a:buSzPts val="1100"/>
              <a:buAutoNum type="romanLcPeriod"/>
            </a:pPr>
            <a:r>
              <a:rPr lang="en"/>
              <a:t>ETDs: What are ETDs and why do we deal with them.</a:t>
            </a:r>
            <a:endParaRPr/>
          </a:p>
          <a:p>
            <a:pPr indent="-298450" lvl="0" marL="457200" rtl="0" algn="l">
              <a:spcBef>
                <a:spcPts val="0"/>
              </a:spcBef>
              <a:spcAft>
                <a:spcPts val="0"/>
              </a:spcAft>
              <a:buSzPts val="1100"/>
              <a:buAutoNum type="arabicPeriod"/>
            </a:pPr>
            <a:r>
              <a:rPr lang="en"/>
              <a:t>Research questions.</a:t>
            </a:r>
            <a:endParaRPr/>
          </a:p>
          <a:p>
            <a:pPr indent="-298450" lvl="1" marL="914400" rtl="0" algn="l">
              <a:spcBef>
                <a:spcPts val="0"/>
              </a:spcBef>
              <a:spcAft>
                <a:spcPts val="0"/>
              </a:spcAft>
              <a:buSzPts val="1100"/>
              <a:buAutoNum type="alphaLcPeriod"/>
            </a:pPr>
            <a:r>
              <a:rPr lang="en"/>
              <a:t>We will pose the research questions that we aim to answer as part of this work.</a:t>
            </a:r>
            <a:endParaRPr/>
          </a:p>
          <a:p>
            <a:pPr indent="-298450" lvl="0" marL="457200" rtl="0" algn="l">
              <a:spcBef>
                <a:spcPts val="0"/>
              </a:spcBef>
              <a:spcAft>
                <a:spcPts val="0"/>
              </a:spcAft>
              <a:buSzPts val="1100"/>
              <a:buAutoNum type="arabicPeriod"/>
            </a:pPr>
            <a:r>
              <a:rPr lang="en"/>
              <a:t>Related work.</a:t>
            </a:r>
            <a:endParaRPr/>
          </a:p>
          <a:p>
            <a:pPr indent="-298450" lvl="1" marL="914400" rtl="0" algn="l">
              <a:spcBef>
                <a:spcPts val="0"/>
              </a:spcBef>
              <a:spcAft>
                <a:spcPts val="0"/>
              </a:spcAft>
              <a:buSzPts val="1100"/>
              <a:buAutoNum type="alphaLcPeriod"/>
            </a:pPr>
            <a:r>
              <a:rPr lang="en"/>
              <a:t>We mainly cover Deepfigures because this paper is the moe relevant to this work.</a:t>
            </a:r>
            <a:endParaRPr/>
          </a:p>
          <a:p>
            <a:pPr indent="-298450" lvl="2" marL="1371600" rtl="0" algn="l">
              <a:spcBef>
                <a:spcPts val="0"/>
              </a:spcBef>
              <a:spcAft>
                <a:spcPts val="0"/>
              </a:spcAft>
              <a:buSzPts val="1100"/>
              <a:buAutoNum type="romanLcPeriod"/>
            </a:pPr>
            <a:r>
              <a:rPr lang="en"/>
              <a:t>Dataset used.</a:t>
            </a:r>
            <a:endParaRPr/>
          </a:p>
          <a:p>
            <a:pPr indent="-298450" lvl="2" marL="1371600" rtl="0" algn="l">
              <a:spcBef>
                <a:spcPts val="0"/>
              </a:spcBef>
              <a:spcAft>
                <a:spcPts val="0"/>
              </a:spcAft>
              <a:buSzPts val="1100"/>
              <a:buAutoNum type="romanLcPeriod"/>
            </a:pPr>
            <a:r>
              <a:rPr lang="en"/>
              <a:t>Label generation pipeline.</a:t>
            </a:r>
            <a:endParaRPr/>
          </a:p>
          <a:p>
            <a:pPr indent="-298450" lvl="2" marL="1371600" rtl="0" algn="l">
              <a:spcBef>
                <a:spcPts val="0"/>
              </a:spcBef>
              <a:spcAft>
                <a:spcPts val="0"/>
              </a:spcAft>
              <a:buSzPts val="1100"/>
              <a:buAutoNum type="romanLcPeriod"/>
            </a:pPr>
            <a:r>
              <a:rPr lang="en"/>
              <a:t>Model architecture.</a:t>
            </a:r>
            <a:endParaRPr/>
          </a:p>
          <a:p>
            <a:pPr indent="-298450" lvl="0" marL="457200" rtl="0" algn="l">
              <a:spcBef>
                <a:spcPts val="0"/>
              </a:spcBef>
              <a:spcAft>
                <a:spcPts val="0"/>
              </a:spcAft>
              <a:buSzPts val="1100"/>
              <a:buAutoNum type="arabicPeriod"/>
            </a:pPr>
            <a:r>
              <a:rPr lang="en"/>
              <a:t>Methodology.</a:t>
            </a:r>
            <a:endParaRPr/>
          </a:p>
          <a:p>
            <a:pPr indent="-298450" lvl="1" marL="914400" rtl="0" algn="l">
              <a:spcBef>
                <a:spcPts val="0"/>
              </a:spcBef>
              <a:spcAft>
                <a:spcPts val="0"/>
              </a:spcAft>
              <a:buSzPts val="1100"/>
              <a:buAutoNum type="alphaLcPeriod"/>
            </a:pPr>
            <a:r>
              <a:rPr lang="en"/>
              <a:t>Data augmentation.</a:t>
            </a:r>
            <a:endParaRPr/>
          </a:p>
          <a:p>
            <a:pPr indent="-298450" lvl="1" marL="914400" rtl="0" algn="l">
              <a:spcBef>
                <a:spcPts val="0"/>
              </a:spcBef>
              <a:spcAft>
                <a:spcPts val="0"/>
              </a:spcAft>
              <a:buSzPts val="1100"/>
              <a:buAutoNum type="alphaLcPeriod"/>
            </a:pPr>
            <a:r>
              <a:rPr lang="en"/>
              <a:t>Training at scale.</a:t>
            </a:r>
            <a:endParaRPr/>
          </a:p>
          <a:p>
            <a:pPr indent="-298450" lvl="1" marL="914400" rtl="0" algn="l">
              <a:spcBef>
                <a:spcPts val="0"/>
              </a:spcBef>
              <a:spcAft>
                <a:spcPts val="0"/>
              </a:spcAft>
              <a:buSzPts val="1100"/>
              <a:buAutoNum type="alphaLcPeriod"/>
            </a:pPr>
            <a:r>
              <a:rPr lang="en"/>
              <a:t>Gold standard.</a:t>
            </a:r>
            <a:endParaRPr/>
          </a:p>
          <a:p>
            <a:pPr indent="-298450" lvl="0" marL="457200" rtl="0" algn="l">
              <a:spcBef>
                <a:spcPts val="0"/>
              </a:spcBef>
              <a:spcAft>
                <a:spcPts val="0"/>
              </a:spcAft>
              <a:buSzPts val="1100"/>
              <a:buAutoNum type="arabicPeriod"/>
            </a:pPr>
            <a:r>
              <a:rPr lang="en"/>
              <a:t>Experiments.</a:t>
            </a:r>
            <a:endParaRPr/>
          </a:p>
          <a:p>
            <a:pPr indent="-298450" lvl="1" marL="914400" rtl="0" algn="l">
              <a:spcBef>
                <a:spcPts val="0"/>
              </a:spcBef>
              <a:spcAft>
                <a:spcPts val="0"/>
              </a:spcAft>
              <a:buSzPts val="1100"/>
              <a:buAutoNum type="alphaLcPeriod"/>
            </a:pPr>
            <a:r>
              <a:rPr lang="en"/>
              <a:t>We discuss the various experiments we conducted, their results and the relevant discussion.</a:t>
            </a:r>
            <a:endParaRPr/>
          </a:p>
          <a:p>
            <a:pPr indent="-298450" lvl="0" marL="457200" rtl="0" algn="l">
              <a:spcBef>
                <a:spcPts val="0"/>
              </a:spcBef>
              <a:spcAft>
                <a:spcPts val="0"/>
              </a:spcAft>
              <a:buSzPts val="1100"/>
              <a:buAutoNum type="arabicPeriod"/>
            </a:pPr>
            <a:r>
              <a:rPr lang="en"/>
              <a:t>Conclusions.</a:t>
            </a:r>
            <a:endParaRPr/>
          </a:p>
          <a:p>
            <a:pPr indent="-298450" lvl="0" marL="457200" rtl="0" algn="l">
              <a:spcBef>
                <a:spcPts val="0"/>
              </a:spcBef>
              <a:spcAft>
                <a:spcPts val="0"/>
              </a:spcAft>
              <a:buSzPts val="1100"/>
              <a:buAutoNum type="arabicPeriod"/>
            </a:pPr>
            <a:r>
              <a:rPr lang="en"/>
              <a:t>Future work.</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8ddb5ef929_0_3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8ddb5ef929_0_3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8ddb5ef929_0_3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8ddb5ef929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developed this training system to easily manage training deep learning models on the arXiv dataset.</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8ddb5ef929_0_3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8ddb5ef929_0_3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AutoNum type="arabicPeriod"/>
            </a:pPr>
            <a:r>
              <a:rPr lang="en"/>
              <a:t>MIT DSpace was used because:</a:t>
            </a:r>
            <a:endParaRPr/>
          </a:p>
          <a:p>
            <a:pPr indent="-298450" lvl="1" marL="914400" rtl="0" algn="l">
              <a:spcBef>
                <a:spcPts val="0"/>
              </a:spcBef>
              <a:spcAft>
                <a:spcPts val="0"/>
              </a:spcAft>
              <a:buSzPts val="1100"/>
              <a:buAutoNum type="alphaLcPeriod"/>
            </a:pPr>
            <a:r>
              <a:rPr lang="en"/>
              <a:t>ETDs there are scanned.</a:t>
            </a:r>
            <a:endParaRPr/>
          </a:p>
          <a:p>
            <a:pPr indent="-298450" lvl="1" marL="914400" rtl="0" algn="l">
              <a:spcBef>
                <a:spcPts val="0"/>
              </a:spcBef>
              <a:spcAft>
                <a:spcPts val="0"/>
              </a:spcAft>
              <a:buSzPts val="1100"/>
              <a:buAutoNum type="alphaLcPeriod"/>
            </a:pPr>
            <a:r>
              <a:rPr lang="en"/>
              <a:t>ETDs there are organized by department and degree type.</a:t>
            </a:r>
            <a:endParaRPr/>
          </a:p>
          <a:p>
            <a:pPr indent="-298450" lvl="1" marL="914400" rtl="0" algn="l">
              <a:spcBef>
                <a:spcPts val="0"/>
              </a:spcBef>
              <a:spcAft>
                <a:spcPts val="0"/>
              </a:spcAft>
              <a:buSzPts val="1100"/>
              <a:buAutoNum type="alphaLcPeriod"/>
            </a:pPr>
            <a:r>
              <a:rPr lang="en"/>
              <a:t>ETDs there have metadata.</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8ddb5ef929_0_4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8ddb5ef929_0_4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8ddb5ef929_0_3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8ddb5ef929_0_3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8ddb5ef929_0_4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8ddb5ef929_0_4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8ddb5ef929_0_6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8ddb5ef929_0_6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outline of this presentation.</a:t>
            </a:r>
            <a:endParaRPr/>
          </a:p>
          <a:p>
            <a:pPr indent="-298450" lvl="0" marL="457200" rtl="0" algn="l">
              <a:spcBef>
                <a:spcPts val="0"/>
              </a:spcBef>
              <a:spcAft>
                <a:spcPts val="0"/>
              </a:spcAft>
              <a:buSzPts val="1100"/>
              <a:buAutoNum type="arabicPeriod"/>
            </a:pPr>
            <a:r>
              <a:rPr lang="en"/>
              <a:t>Introduction:</a:t>
            </a:r>
            <a:endParaRPr/>
          </a:p>
          <a:p>
            <a:pPr indent="-298450" lvl="1" marL="914400" rtl="0" algn="l">
              <a:spcBef>
                <a:spcPts val="0"/>
              </a:spcBef>
              <a:spcAft>
                <a:spcPts val="0"/>
              </a:spcAft>
              <a:buSzPts val="1100"/>
              <a:buAutoNum type="alphaLcPeriod"/>
            </a:pPr>
            <a:r>
              <a:rPr lang="en"/>
              <a:t>Explaining the title.</a:t>
            </a:r>
            <a:endParaRPr/>
          </a:p>
          <a:p>
            <a:pPr indent="-298450" lvl="2" marL="1371600" rtl="0" algn="l">
              <a:spcBef>
                <a:spcPts val="0"/>
              </a:spcBef>
              <a:spcAft>
                <a:spcPts val="0"/>
              </a:spcAft>
              <a:buSzPts val="1100"/>
              <a:buAutoNum type="romanLcPeriod"/>
            </a:pPr>
            <a:r>
              <a:rPr lang="en"/>
              <a:t>Figure extraction. What is it and why is it needed.</a:t>
            </a:r>
            <a:endParaRPr/>
          </a:p>
          <a:p>
            <a:pPr indent="-298450" lvl="2" marL="1371600" rtl="0" algn="l">
              <a:spcBef>
                <a:spcPts val="0"/>
              </a:spcBef>
              <a:spcAft>
                <a:spcPts val="0"/>
              </a:spcAft>
              <a:buSzPts val="1100"/>
              <a:buAutoNum type="romanLcPeriod"/>
            </a:pPr>
            <a:r>
              <a:rPr lang="en"/>
              <a:t>Scanned: What are scanned documents and why do we deal with them.</a:t>
            </a:r>
            <a:endParaRPr/>
          </a:p>
          <a:p>
            <a:pPr indent="-298450" lvl="2" marL="1371600" rtl="0" algn="l">
              <a:spcBef>
                <a:spcPts val="0"/>
              </a:spcBef>
              <a:spcAft>
                <a:spcPts val="0"/>
              </a:spcAft>
              <a:buSzPts val="1100"/>
              <a:buAutoNum type="romanLcPeriod"/>
            </a:pPr>
            <a:r>
              <a:rPr lang="en"/>
              <a:t>ETDs: What are ETDs and why do we deal with them.</a:t>
            </a:r>
            <a:endParaRPr/>
          </a:p>
          <a:p>
            <a:pPr indent="-298450" lvl="0" marL="457200" rtl="0" algn="l">
              <a:spcBef>
                <a:spcPts val="0"/>
              </a:spcBef>
              <a:spcAft>
                <a:spcPts val="0"/>
              </a:spcAft>
              <a:buSzPts val="1100"/>
              <a:buAutoNum type="arabicPeriod"/>
            </a:pPr>
            <a:r>
              <a:rPr lang="en"/>
              <a:t>Research questions.</a:t>
            </a:r>
            <a:endParaRPr/>
          </a:p>
          <a:p>
            <a:pPr indent="-298450" lvl="1" marL="914400" rtl="0" algn="l">
              <a:spcBef>
                <a:spcPts val="0"/>
              </a:spcBef>
              <a:spcAft>
                <a:spcPts val="0"/>
              </a:spcAft>
              <a:buSzPts val="1100"/>
              <a:buAutoNum type="alphaLcPeriod"/>
            </a:pPr>
            <a:r>
              <a:rPr lang="en"/>
              <a:t>We will pose the research questions that we aim to answer as part of this work.</a:t>
            </a:r>
            <a:endParaRPr/>
          </a:p>
          <a:p>
            <a:pPr indent="-298450" lvl="0" marL="457200" rtl="0" algn="l">
              <a:spcBef>
                <a:spcPts val="0"/>
              </a:spcBef>
              <a:spcAft>
                <a:spcPts val="0"/>
              </a:spcAft>
              <a:buSzPts val="1100"/>
              <a:buAutoNum type="arabicPeriod"/>
            </a:pPr>
            <a:r>
              <a:rPr lang="en"/>
              <a:t>Related work.</a:t>
            </a:r>
            <a:endParaRPr/>
          </a:p>
          <a:p>
            <a:pPr indent="-298450" lvl="1" marL="914400" rtl="0" algn="l">
              <a:spcBef>
                <a:spcPts val="0"/>
              </a:spcBef>
              <a:spcAft>
                <a:spcPts val="0"/>
              </a:spcAft>
              <a:buSzPts val="1100"/>
              <a:buAutoNum type="alphaLcPeriod"/>
            </a:pPr>
            <a:r>
              <a:rPr lang="en"/>
              <a:t>We mainly cover Deepfigures because this paper is the moe relevant to this work.</a:t>
            </a:r>
            <a:endParaRPr/>
          </a:p>
          <a:p>
            <a:pPr indent="-298450" lvl="2" marL="1371600" rtl="0" algn="l">
              <a:spcBef>
                <a:spcPts val="0"/>
              </a:spcBef>
              <a:spcAft>
                <a:spcPts val="0"/>
              </a:spcAft>
              <a:buSzPts val="1100"/>
              <a:buAutoNum type="romanLcPeriod"/>
            </a:pPr>
            <a:r>
              <a:rPr lang="en"/>
              <a:t>Dataset used.</a:t>
            </a:r>
            <a:endParaRPr/>
          </a:p>
          <a:p>
            <a:pPr indent="-298450" lvl="2" marL="1371600" rtl="0" algn="l">
              <a:spcBef>
                <a:spcPts val="0"/>
              </a:spcBef>
              <a:spcAft>
                <a:spcPts val="0"/>
              </a:spcAft>
              <a:buSzPts val="1100"/>
              <a:buAutoNum type="romanLcPeriod"/>
            </a:pPr>
            <a:r>
              <a:rPr lang="en"/>
              <a:t>Label generation pipeline.</a:t>
            </a:r>
            <a:endParaRPr/>
          </a:p>
          <a:p>
            <a:pPr indent="-298450" lvl="2" marL="1371600" rtl="0" algn="l">
              <a:spcBef>
                <a:spcPts val="0"/>
              </a:spcBef>
              <a:spcAft>
                <a:spcPts val="0"/>
              </a:spcAft>
              <a:buSzPts val="1100"/>
              <a:buAutoNum type="romanLcPeriod"/>
            </a:pPr>
            <a:r>
              <a:rPr lang="en"/>
              <a:t>Model architecture.</a:t>
            </a:r>
            <a:endParaRPr/>
          </a:p>
          <a:p>
            <a:pPr indent="-298450" lvl="0" marL="457200" rtl="0" algn="l">
              <a:spcBef>
                <a:spcPts val="0"/>
              </a:spcBef>
              <a:spcAft>
                <a:spcPts val="0"/>
              </a:spcAft>
              <a:buSzPts val="1100"/>
              <a:buAutoNum type="arabicPeriod"/>
            </a:pPr>
            <a:r>
              <a:rPr lang="en"/>
              <a:t>Methodology.</a:t>
            </a:r>
            <a:endParaRPr/>
          </a:p>
          <a:p>
            <a:pPr indent="-298450" lvl="1" marL="914400" rtl="0" algn="l">
              <a:spcBef>
                <a:spcPts val="0"/>
              </a:spcBef>
              <a:spcAft>
                <a:spcPts val="0"/>
              </a:spcAft>
              <a:buSzPts val="1100"/>
              <a:buAutoNum type="alphaLcPeriod"/>
            </a:pPr>
            <a:r>
              <a:rPr lang="en"/>
              <a:t>Data augmentation.</a:t>
            </a:r>
            <a:endParaRPr/>
          </a:p>
          <a:p>
            <a:pPr indent="-298450" lvl="1" marL="914400" rtl="0" algn="l">
              <a:spcBef>
                <a:spcPts val="0"/>
              </a:spcBef>
              <a:spcAft>
                <a:spcPts val="0"/>
              </a:spcAft>
              <a:buSzPts val="1100"/>
              <a:buAutoNum type="alphaLcPeriod"/>
            </a:pPr>
            <a:r>
              <a:rPr lang="en"/>
              <a:t>Training at scale.</a:t>
            </a:r>
            <a:endParaRPr/>
          </a:p>
          <a:p>
            <a:pPr indent="-298450" lvl="1" marL="914400" rtl="0" algn="l">
              <a:spcBef>
                <a:spcPts val="0"/>
              </a:spcBef>
              <a:spcAft>
                <a:spcPts val="0"/>
              </a:spcAft>
              <a:buSzPts val="1100"/>
              <a:buAutoNum type="alphaLcPeriod"/>
            </a:pPr>
            <a:r>
              <a:rPr lang="en"/>
              <a:t>Gold standard.</a:t>
            </a:r>
            <a:endParaRPr/>
          </a:p>
          <a:p>
            <a:pPr indent="-298450" lvl="0" marL="457200" rtl="0" algn="l">
              <a:spcBef>
                <a:spcPts val="0"/>
              </a:spcBef>
              <a:spcAft>
                <a:spcPts val="0"/>
              </a:spcAft>
              <a:buSzPts val="1100"/>
              <a:buAutoNum type="arabicPeriod"/>
            </a:pPr>
            <a:r>
              <a:rPr lang="en"/>
              <a:t>Experiments.</a:t>
            </a:r>
            <a:endParaRPr/>
          </a:p>
          <a:p>
            <a:pPr indent="-298450" lvl="1" marL="914400" rtl="0" algn="l">
              <a:spcBef>
                <a:spcPts val="0"/>
              </a:spcBef>
              <a:spcAft>
                <a:spcPts val="0"/>
              </a:spcAft>
              <a:buSzPts val="1100"/>
              <a:buAutoNum type="alphaLcPeriod"/>
            </a:pPr>
            <a:r>
              <a:rPr lang="en"/>
              <a:t>We discuss the various experiments we conducted, their results and the relevant discussion.</a:t>
            </a:r>
            <a:endParaRPr/>
          </a:p>
          <a:p>
            <a:pPr indent="-298450" lvl="0" marL="457200" rtl="0" algn="l">
              <a:spcBef>
                <a:spcPts val="0"/>
              </a:spcBef>
              <a:spcAft>
                <a:spcPts val="0"/>
              </a:spcAft>
              <a:buSzPts val="1100"/>
              <a:buAutoNum type="arabicPeriod"/>
            </a:pPr>
            <a:r>
              <a:rPr lang="en"/>
              <a:t>Conclusions.</a:t>
            </a:r>
            <a:endParaRPr/>
          </a:p>
          <a:p>
            <a:pPr indent="-298450" lvl="0" marL="457200" rtl="0" algn="l">
              <a:spcBef>
                <a:spcPts val="0"/>
              </a:spcBef>
              <a:spcAft>
                <a:spcPts val="0"/>
              </a:spcAft>
              <a:buSzPts val="1100"/>
              <a:buAutoNum type="arabicPeriod"/>
            </a:pPr>
            <a:r>
              <a:rPr lang="en"/>
              <a:t>Future work.</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8ddb5ef929_0_5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8ddb5ef929_0_5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Since this is a proof-of-concept, we:</a:t>
            </a:r>
            <a:endParaRPr/>
          </a:p>
          <a:p>
            <a:pPr indent="-298450" lvl="0" marL="457200" rtl="0" algn="l">
              <a:spcBef>
                <a:spcPts val="0"/>
              </a:spcBef>
              <a:spcAft>
                <a:spcPts val="0"/>
              </a:spcAft>
              <a:buSzPts val="1100"/>
              <a:buAutoNum type="arabicPeriod"/>
            </a:pPr>
            <a:r>
              <a:rPr lang="en"/>
              <a:t>Use only about 2% of the original data (50 ZIP files out of the 2600)</a:t>
            </a:r>
            <a:endParaRPr/>
          </a:p>
          <a:p>
            <a:pPr indent="-298450" lvl="0" marL="457200" rtl="0" algn="l">
              <a:spcBef>
                <a:spcPts val="0"/>
              </a:spcBef>
              <a:spcAft>
                <a:spcPts val="0"/>
              </a:spcAft>
              <a:buSzPts val="1100"/>
              <a:buAutoNum type="arabicPeriod"/>
            </a:pPr>
            <a:r>
              <a:rPr lang="en"/>
              <a:t>We evaluate only on one manually labelled scanned sample ETD from VTechWorks with 26 figures. Originally published in 1935.</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Side note: The evaluation ETD contains some blue coloured blueprints. We ignore those pages for the purposes of this evaluation.</a:t>
            </a:r>
            <a:endParaRPr/>
          </a:p>
          <a:p>
            <a:pPr indent="0" lvl="0" marL="0" rtl="0" algn="l">
              <a:spcBef>
                <a:spcPts val="0"/>
              </a:spcBef>
              <a:spcAft>
                <a:spcPts val="0"/>
              </a:spcAft>
              <a:buNone/>
            </a:pPr>
            <a:r>
              <a:t/>
            </a:r>
            <a:endParaRPr/>
          </a:p>
          <a:p>
            <a:pPr indent="0" lvl="0" marL="0" rtl="0" algn="l">
              <a:spcBef>
                <a:spcPts val="0"/>
              </a:spcBef>
              <a:spcAft>
                <a:spcPts val="0"/>
              </a:spcAft>
              <a:buNone/>
            </a:pPr>
            <a:r>
              <a:rPr i="1" lang="en"/>
              <a:t>Optional: A batch of 1 is used because the authors of Deepfigures did not observe significant performance gains from larger batches, likely due to the inherent parallelism in sliding window detection.</a:t>
            </a:r>
            <a:endParaRPr i="1"/>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8ddb5ef929_0_5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8ddb5ef929_0_5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8ddb5ef929_0_5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8ddb5ef929_0_5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We evaluate only on one manually labelled scanned sample ETD from VTechWorks with 26 figures. Originally published in 1935.</a:t>
            </a:r>
            <a:endParaRPr>
              <a:solidFill>
                <a:schemeClr val="dk1"/>
              </a:solidFill>
            </a:endParaRPr>
          </a:p>
          <a:p>
            <a:pPr indent="0" lvl="0" marL="0" rtl="0" algn="l">
              <a:spcBef>
                <a:spcPts val="0"/>
              </a:spcBef>
              <a:spcAft>
                <a:spcPts val="0"/>
              </a:spcAft>
              <a:buNone/>
            </a:pPr>
            <a:r>
              <a:rPr lang="en">
                <a:solidFill>
                  <a:schemeClr val="dk1"/>
                </a:solidFill>
              </a:rPr>
              <a:t>The evaluation ETD contains some blue coloured blueprints. We ignore those pages for the purposes of this evaluation.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Higher is better:</a:t>
            </a:r>
            <a:endParaRPr>
              <a:solidFill>
                <a:schemeClr val="dk1"/>
              </a:solidFill>
            </a:endParaRPr>
          </a:p>
          <a:p>
            <a:pPr indent="-298450" lvl="0" marL="457200" rtl="0" algn="l">
              <a:spcBef>
                <a:spcPts val="0"/>
              </a:spcBef>
              <a:spcAft>
                <a:spcPts val="0"/>
              </a:spcAft>
              <a:buClr>
                <a:schemeClr val="dk1"/>
              </a:buClr>
              <a:buSzPts val="1100"/>
              <a:buAutoNum type="arabicPeriod"/>
            </a:pPr>
            <a:r>
              <a:rPr lang="en">
                <a:solidFill>
                  <a:schemeClr val="dk1"/>
                </a:solidFill>
              </a:rPr>
              <a:t>True Positives</a:t>
            </a:r>
            <a:endParaRPr>
              <a:solidFill>
                <a:schemeClr val="dk1"/>
              </a:solidFill>
            </a:endParaRPr>
          </a:p>
          <a:p>
            <a:pPr indent="0" lvl="0" marL="0" rtl="0" algn="l">
              <a:spcBef>
                <a:spcPts val="0"/>
              </a:spcBef>
              <a:spcAft>
                <a:spcPts val="0"/>
              </a:spcAft>
              <a:buNone/>
            </a:pPr>
            <a:r>
              <a:rPr lang="en">
                <a:solidFill>
                  <a:schemeClr val="dk1"/>
                </a:solidFill>
              </a:rPr>
              <a:t>Lower is better:</a:t>
            </a:r>
            <a:endParaRPr>
              <a:solidFill>
                <a:schemeClr val="dk1"/>
              </a:solidFill>
            </a:endParaRPr>
          </a:p>
          <a:p>
            <a:pPr indent="-298450" lvl="0" marL="457200" rtl="0" algn="l">
              <a:spcBef>
                <a:spcPts val="0"/>
              </a:spcBef>
              <a:spcAft>
                <a:spcPts val="0"/>
              </a:spcAft>
              <a:buClr>
                <a:schemeClr val="dk1"/>
              </a:buClr>
              <a:buSzPts val="1100"/>
              <a:buAutoNum type="arabicPeriod"/>
            </a:pPr>
            <a:r>
              <a:rPr lang="en">
                <a:solidFill>
                  <a:schemeClr val="dk1"/>
                </a:solidFill>
              </a:rPr>
              <a:t>False positives</a:t>
            </a:r>
            <a:endParaRPr>
              <a:solidFill>
                <a:schemeClr val="dk1"/>
              </a:solidFill>
            </a:endParaRPr>
          </a:p>
          <a:p>
            <a:pPr indent="-298450" lvl="0" marL="457200" rtl="0" algn="l">
              <a:spcBef>
                <a:spcPts val="0"/>
              </a:spcBef>
              <a:spcAft>
                <a:spcPts val="0"/>
              </a:spcAft>
              <a:buClr>
                <a:schemeClr val="dk1"/>
              </a:buClr>
              <a:buSzPts val="1100"/>
              <a:buAutoNum type="arabicPeriod"/>
            </a:pPr>
            <a:r>
              <a:rPr lang="en">
                <a:solidFill>
                  <a:schemeClr val="dk1"/>
                </a:solidFill>
              </a:rPr>
              <a:t>False negatives</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8ddb5ef929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8ddb5ef929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Vast majority of research is published in PDF.</a:t>
            </a:r>
            <a:endParaRPr/>
          </a:p>
          <a:p>
            <a:pPr indent="0" lvl="0" marL="0" rtl="0" algn="l">
              <a:spcBef>
                <a:spcPts val="0"/>
              </a:spcBef>
              <a:spcAft>
                <a:spcPts val="0"/>
              </a:spcAft>
              <a:buNone/>
            </a:pPr>
            <a:r>
              <a:rPr lang="en"/>
              <a:t>And several downstream tasks (such as searching and indexing, parsing plot and table data, etc) rely on accurate figure extraction.</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8ddb5ef929_0_5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8ddb5ef929_0_5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We evaluate only on one manually labelled scanned sample ETD from VTechWorks with 26 figures. Originally published in 1935.</a:t>
            </a:r>
            <a:endParaRPr>
              <a:solidFill>
                <a:schemeClr val="dk1"/>
              </a:solidFill>
            </a:endParaRPr>
          </a:p>
          <a:p>
            <a:pPr indent="0" lvl="0" marL="0" rtl="0" algn="l">
              <a:spcBef>
                <a:spcPts val="0"/>
              </a:spcBef>
              <a:spcAft>
                <a:spcPts val="0"/>
              </a:spcAft>
              <a:buNone/>
            </a:pPr>
            <a:r>
              <a:rPr lang="en">
                <a:solidFill>
                  <a:schemeClr val="dk1"/>
                </a:solidFill>
              </a:rPr>
              <a:t>The evaluation ETD contains some blue coloured blueprints. We ignore those pages for the purposes of this evaluation.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Higher is better:</a:t>
            </a:r>
            <a:endParaRPr>
              <a:solidFill>
                <a:schemeClr val="dk1"/>
              </a:solidFill>
            </a:endParaRPr>
          </a:p>
          <a:p>
            <a:pPr indent="-298450" lvl="0" marL="457200" rtl="0" algn="l">
              <a:spcBef>
                <a:spcPts val="0"/>
              </a:spcBef>
              <a:spcAft>
                <a:spcPts val="0"/>
              </a:spcAft>
              <a:buClr>
                <a:schemeClr val="dk1"/>
              </a:buClr>
              <a:buSzPts val="1100"/>
              <a:buAutoNum type="arabicPeriod"/>
            </a:pPr>
            <a:r>
              <a:rPr lang="en">
                <a:solidFill>
                  <a:schemeClr val="dk1"/>
                </a:solidFill>
              </a:rPr>
              <a:t>True Positives</a:t>
            </a:r>
            <a:endParaRPr>
              <a:solidFill>
                <a:schemeClr val="dk1"/>
              </a:solidFill>
            </a:endParaRPr>
          </a:p>
          <a:p>
            <a:pPr indent="0" lvl="0" marL="0" rtl="0" algn="l">
              <a:spcBef>
                <a:spcPts val="0"/>
              </a:spcBef>
              <a:spcAft>
                <a:spcPts val="0"/>
              </a:spcAft>
              <a:buNone/>
            </a:pPr>
            <a:r>
              <a:rPr lang="en">
                <a:solidFill>
                  <a:schemeClr val="dk1"/>
                </a:solidFill>
              </a:rPr>
              <a:t>Lower is better:</a:t>
            </a:r>
            <a:endParaRPr>
              <a:solidFill>
                <a:schemeClr val="dk1"/>
              </a:solidFill>
            </a:endParaRPr>
          </a:p>
          <a:p>
            <a:pPr indent="-298450" lvl="0" marL="457200" rtl="0" algn="l">
              <a:spcBef>
                <a:spcPts val="0"/>
              </a:spcBef>
              <a:spcAft>
                <a:spcPts val="0"/>
              </a:spcAft>
              <a:buClr>
                <a:schemeClr val="dk1"/>
              </a:buClr>
              <a:buSzPts val="1100"/>
              <a:buAutoNum type="arabicPeriod"/>
            </a:pPr>
            <a:r>
              <a:rPr lang="en">
                <a:solidFill>
                  <a:schemeClr val="dk1"/>
                </a:solidFill>
              </a:rPr>
              <a:t>False positives</a:t>
            </a:r>
            <a:endParaRPr>
              <a:solidFill>
                <a:schemeClr val="dk1"/>
              </a:solidFill>
            </a:endParaRPr>
          </a:p>
          <a:p>
            <a:pPr indent="-298450" lvl="0" marL="457200" rtl="0" algn="l">
              <a:spcBef>
                <a:spcPts val="0"/>
              </a:spcBef>
              <a:spcAft>
                <a:spcPts val="0"/>
              </a:spcAft>
              <a:buClr>
                <a:schemeClr val="dk1"/>
              </a:buClr>
              <a:buSzPts val="1100"/>
              <a:buAutoNum type="arabicPeriod"/>
            </a:pPr>
            <a:r>
              <a:rPr lang="en">
                <a:solidFill>
                  <a:schemeClr val="dk1"/>
                </a:solidFill>
              </a:rPr>
              <a:t>False negatives</a:t>
            </a:r>
            <a:endParaRPr>
              <a:solidFill>
                <a:schemeClr val="dk1"/>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8ddb5ef929_0_5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8ddb5ef929_0_5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8ddb5ef929_0_5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8ddb5ef929_0_5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match the predictions, the closest ground truth box is matched with the predicted box.</a:t>
            </a:r>
            <a:endParaRPr/>
          </a:p>
          <a:p>
            <a:pPr indent="0" lvl="0" marL="0" rtl="0" algn="l">
              <a:spcBef>
                <a:spcPts val="0"/>
              </a:spcBef>
              <a:spcAft>
                <a:spcPts val="0"/>
              </a:spcAft>
              <a:buNone/>
            </a:pPr>
            <a:r>
              <a:rPr lang="en"/>
              <a:t>this is an instance of the linear assignment problem and can be efficiently solved using the Hungarian algorithm.</a:t>
            </a:r>
            <a:endParaRPr/>
          </a:p>
          <a:p>
            <a:pPr indent="0" lvl="0" marL="0" rtl="0" algn="l">
              <a:spcBef>
                <a:spcPts val="0"/>
              </a:spcBef>
              <a:spcAft>
                <a:spcPts val="0"/>
              </a:spcAft>
              <a:buNone/>
            </a:pPr>
            <a:r>
              <a:rPr lang="en"/>
              <a:t>This is also sometimes known as Jaccard similarity or cosine distance.</a:t>
            </a:r>
            <a:endParaRPr/>
          </a:p>
          <a:p>
            <a:pPr indent="0" lvl="0" marL="0" rtl="0" algn="l">
              <a:spcBef>
                <a:spcPts val="0"/>
              </a:spcBef>
              <a:spcAft>
                <a:spcPts val="0"/>
              </a:spcAft>
              <a:buNone/>
            </a:pPr>
            <a:r>
              <a:rPr lang="en"/>
              <a:t>To put it in simpler terms, this involves matching the closest predicted box for each ground truth box.</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8ddb5ef929_0_6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8ddb5ef929_0_6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8ddb5ef929_0_6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8" name="Google Shape;388;g8ddb5ef929_0_6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8ddb5ef929_0_6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8ddb5ef929_0_6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8ddb5ef929_0_6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8ddb5ef929_0_6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g8ddb5ef929_0_7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1" name="Google Shape;421;g8ddb5ef929_0_7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8ddb5ef929_0_6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8ddb5ef929_0_6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8ddb5ef929_0_6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7" name="Google Shape;437;g8ddb5ef929_0_6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AutoNum type="arabicPeriod"/>
            </a:pPr>
            <a:r>
              <a:rPr lang="en"/>
              <a:t>*Cue animation* </a:t>
            </a:r>
            <a:r>
              <a:rPr lang="en"/>
              <a:t>We observe that the F1-scores of almost all of our models surpass the F1-score of the original Deepfigures model. This observation supports to answer RQ2 affirmatively. (Remember RQ2: Can the performance of the original deepfigures model be improved using data augmentation and weight initialization?)</a:t>
            </a:r>
            <a:br>
              <a:rPr lang="en"/>
            </a:br>
            <a:r>
              <a:rPr lang="en"/>
              <a:t>It, however, is not enough to completely support an affirmative response to RQ2 since a single set of observations from one experiment is not statistically robust enough.</a:t>
            </a:r>
            <a:endParaRPr/>
          </a:p>
          <a:p>
            <a:pPr indent="-298450" lvl="0" marL="457200" rtl="0" algn="l">
              <a:spcBef>
                <a:spcPts val="0"/>
              </a:spcBef>
              <a:spcAft>
                <a:spcPts val="0"/>
              </a:spcAft>
              <a:buSzPts val="1100"/>
              <a:buAutoNum type="arabicPeriod"/>
            </a:pPr>
            <a:r>
              <a:rPr lang="en">
                <a:solidFill>
                  <a:schemeClr val="dk1"/>
                </a:solidFill>
              </a:rPr>
              <a:t>*Cue animation* </a:t>
            </a:r>
            <a:r>
              <a:rPr lang="en"/>
              <a:t>The model in which Gaussian Blur was disabled has a score of 0.460. This is close to the F1-score of the original Deepfigures model (0.459). In all of the other models, Gaussian Blur was enabled, and their performance is significantly higher than the original Deepfigures model. Therefore, it is possible to say that Gaussian Blur is the most ‘helpful’ transform because disabling it decreases the performance and enabling it improves it. Again, since this just a single experiment, we cannot say that this conclusion is robust enough.</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8ddb5ef929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8ddb5ef929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short, figure extraction is basically being able to separate out the individual figures from the PDF file.</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g8d5a82f5f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8d5a82f5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Experiment 3, the experimental setup is same as Experiment 2, except the training duration. We train for a longer duration.</a:t>
            </a:r>
            <a:endParaRPr/>
          </a:p>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g8d5a82f5ff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5" name="Google Shape;455;g8d5a82f5ff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experiment is similar to Exp3, where each model was trained for 24 hours. However, it is possible that 24 hours might not be sufficient for all the models to train fully. Further, getting an additional set of observations could help us make a more robust argument. Therefore, in this experiment, we re-run the ablation studies with the same hyper-parameters but for 72 hours each.</a:t>
            </a:r>
            <a:endParaRPr/>
          </a:p>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g8d5a82f5ff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2" name="Google Shape;462;g8d5a82f5f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AutoNum type="arabicPeriod"/>
            </a:pPr>
            <a:r>
              <a:rPr lang="en"/>
              <a:t>Again, w</a:t>
            </a:r>
            <a:r>
              <a:rPr lang="en"/>
              <a:t>e observe that almost all of our models have a significantly higher F1-score than the original Deepfigures model. This observation is in agreement to the one made in Exp3. Therefore, based on these two affirmative observations, we can say with a greater confidence that using data augmentation helps improve the performance of the original Deepfigures model on scanned ETDs, thereby answering RQ2 affirmatively.</a:t>
            </a:r>
            <a:endParaRPr/>
          </a:p>
          <a:p>
            <a:pPr indent="-298450" lvl="0" marL="457200" rtl="0" algn="l">
              <a:spcBef>
                <a:spcPts val="0"/>
              </a:spcBef>
              <a:spcAft>
                <a:spcPts val="0"/>
              </a:spcAft>
              <a:buSzPts val="1100"/>
              <a:buAutoNum type="arabicPeriod"/>
            </a:pPr>
            <a:r>
              <a:rPr lang="en"/>
              <a:t>We further observe that the F1-score of the model in which Gaussian Blur is disabled is no longer the lowest performing model. In fact, it significantly outperforms the original deepfigures model. This is in contrast to the observation made in Exp3.</a:t>
            </a:r>
            <a:endParaRPr/>
          </a:p>
          <a:p>
            <a:pPr indent="-298450" lvl="0" marL="457200" rtl="0" algn="l">
              <a:spcBef>
                <a:spcPts val="0"/>
              </a:spcBef>
              <a:spcAft>
                <a:spcPts val="0"/>
              </a:spcAft>
              <a:buSzPts val="1100"/>
              <a:buAutoNum type="arabicPeriod"/>
            </a:pPr>
            <a:r>
              <a:rPr lang="en"/>
              <a:t>Further, in Exp3, the F1-score of the model in which Additive Gaussian Noise is disabled (0.498) is lower than the F1-score of the model in which Affine transform is disabled (0.508). However, in this experiment, that trend is reversed. Because of these contrasting observations, we cannot yet conclude that ablation studies help in identifying the relative ‘helpfulness’ of the various data transforms, and hence require more investigation.</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8d5a82f5ff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8d5a82f5ff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8d5a82f5ff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8d5a82f5ff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a:t>
            </a:r>
            <a:r>
              <a:rPr lang="en"/>
              <a:t> is a plot of the testing accuracy on y-axis and the training-step on the x-axis.</a:t>
            </a:r>
            <a:endParaRPr/>
          </a:p>
          <a:p>
            <a:pPr indent="0" lvl="0" marL="0" rtl="0" algn="l">
              <a:spcBef>
                <a:spcPts val="0"/>
              </a:spcBef>
              <a:spcAft>
                <a:spcPts val="0"/>
              </a:spcAft>
              <a:buNone/>
            </a:pPr>
            <a:r>
              <a:t/>
            </a:r>
            <a:endParaRPr/>
          </a:p>
          <a:p>
            <a:pPr indent="0" lvl="0" marL="0" rtl="0" algn="l">
              <a:spcBef>
                <a:spcPts val="0"/>
              </a:spcBef>
              <a:spcAft>
                <a:spcPts val="0"/>
              </a:spcAft>
              <a:buNone/>
            </a:pPr>
            <a:r>
              <a:rPr i="1" lang="en"/>
              <a:t>Optional: The training step starts from 500,000 because the original Deepfigures model was trained on 500,000 steps and we use it for weight initialization. In other words, when the authors of Deepfigures started training their model, its weights were randomly initialized. They trained it for 500,000 training steps (training batches). Since we use the Deepfigures’ model architecture and their released training weights for initializing our weights, in a way we are continuing their training from 500,000-th step onward (albeit on augmented data).</a:t>
            </a:r>
            <a:endParaRPr i="1"/>
          </a:p>
          <a:p>
            <a:pPr indent="0" lvl="0" marL="0" rtl="0" algn="l">
              <a:spcBef>
                <a:spcPts val="0"/>
              </a:spcBef>
              <a:spcAft>
                <a:spcPts val="0"/>
              </a:spcAft>
              <a:buNone/>
            </a:pPr>
            <a:r>
              <a:t/>
            </a:r>
            <a:endParaRPr/>
          </a:p>
          <a:p>
            <a:pPr indent="0" lvl="0" marL="0" rtl="0" algn="l">
              <a:spcBef>
                <a:spcPts val="0"/>
              </a:spcBef>
              <a:spcAft>
                <a:spcPts val="0"/>
              </a:spcAft>
              <a:buNone/>
            </a:pPr>
            <a:r>
              <a:rPr lang="en"/>
              <a:t>Remember that RQ3 aims to explore whether the performance of the original Deepfigures model can be improved by training it on the old standard dataset. However, as we can observe in the above plot, the test accuracy continues to drop down and does not improve. This suggests that the performance of for extracting figures is slowly worsening when trained on the gold standard dataset, thereby answering RQ3.</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speculate that this could have happened because of, but not limited to, the following two reasons:</a:t>
            </a:r>
            <a:endParaRPr/>
          </a:p>
          <a:p>
            <a:pPr indent="-298450" lvl="0" marL="457200" rtl="0" algn="l">
              <a:spcBef>
                <a:spcPts val="0"/>
              </a:spcBef>
              <a:spcAft>
                <a:spcPts val="0"/>
              </a:spcAft>
              <a:buSzPts val="1100"/>
              <a:buAutoNum type="arabicPeriod"/>
            </a:pPr>
            <a:r>
              <a:rPr lang="en"/>
              <a:t>Because of the weight initialization, the starting point of the model in the multidimensional curve of the loss function could be in a local minima. This could possibly make it difficult for the model to reach the minima for the gold standard dataset.</a:t>
            </a:r>
            <a:endParaRPr/>
          </a:p>
          <a:p>
            <a:pPr indent="-298450" lvl="0" marL="457200" rtl="0" algn="l">
              <a:spcBef>
                <a:spcPts val="0"/>
              </a:spcBef>
              <a:spcAft>
                <a:spcPts val="0"/>
              </a:spcAft>
              <a:buSzPts val="1100"/>
              <a:buAutoNum type="arabicPeriod"/>
            </a:pPr>
            <a:r>
              <a:rPr lang="en"/>
              <a:t>The gold standard contains about 10K images. Compared to the size of the arXiv dataset and based on the architecture of the Deepfigures model, this might not be sufficient to learn the task completely.</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8d5a82f5ff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8d5a82f5ff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experiment is similar to the previous one, except the following changes.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a:t>
            </a:r>
            <a:r>
              <a:rPr lang="en"/>
              <a:t>fter initializing the weights with the original Deepfigures model, we freeze the weights of the ResNet-101 layers. And, during training, we only train the remaining Overfeat layers towards the end of the model.</a:t>
            </a:r>
            <a:endParaRPr/>
          </a:p>
          <a:p>
            <a:pPr indent="0" lvl="0" marL="0" rtl="0" algn="l">
              <a:spcBef>
                <a:spcPts val="0"/>
              </a:spcBef>
              <a:spcAft>
                <a:spcPts val="0"/>
              </a:spcAft>
              <a:buNone/>
            </a:pPr>
            <a:r>
              <a:rPr lang="en"/>
              <a:t>The reasoning behind this is that the feature maps that were learned in the trained model do not need to be trained again if the new task is in a similar domain.</a:t>
            </a:r>
            <a:endParaRPr/>
          </a:p>
          <a:p>
            <a:pPr indent="0" lvl="0" marL="0" rtl="0" algn="l">
              <a:spcBef>
                <a:spcPts val="0"/>
              </a:spcBef>
              <a:spcAft>
                <a:spcPts val="0"/>
              </a:spcAft>
              <a:buNone/>
            </a:pPr>
            <a:r>
              <a:t/>
            </a:r>
            <a:endParaRPr/>
          </a:p>
          <a:p>
            <a:pPr indent="0" lvl="0" marL="0" rtl="0" algn="l">
              <a:spcBef>
                <a:spcPts val="0"/>
              </a:spcBef>
              <a:spcAft>
                <a:spcPts val="0"/>
              </a:spcAft>
              <a:buNone/>
            </a:pPr>
            <a:r>
              <a:rPr i="1" lang="en"/>
              <a:t>Optional: One of the advantages of this methods is that this usually requires lesser data for model convergence since only the last few layers are training.</a:t>
            </a:r>
            <a:endParaRPr i="1"/>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g8d5a82f5ff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6" name="Google Shape;496;g8d5a82f5ff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 </a:t>
            </a:r>
            <a:r>
              <a:rPr lang="en"/>
              <a:t>plot of the smoothed test accuracy against the training steps. We can again observe that the test accuracy decreases as the model training progresses. This means that the model’s performance is worsening. Contrary to expectation/hypothesis, although we are training only the last few layers, the performance of the model does not improve. This answers our RQ4 that training the final layers of the Deepfigures model (i.e. transfer learning) using the gold standard dataset does not improve the model performance.</a:t>
            </a:r>
            <a:endParaRPr/>
          </a:p>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g8d5a82f5ff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4" name="Google Shape;504;g8d5a82f5ff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g8d5a82f5ff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1" name="Google Shape;511;g8d5a82f5ff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g8d5a82f5ff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9" name="Google Shape;519;g8d5a82f5ff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t>Observations:</a:t>
            </a:r>
            <a:endParaRPr b="1"/>
          </a:p>
          <a:p>
            <a:pPr indent="0" lvl="0" marL="0" rtl="0" algn="l">
              <a:spcBef>
                <a:spcPts val="0"/>
              </a:spcBef>
              <a:spcAft>
                <a:spcPts val="0"/>
              </a:spcAft>
              <a:buNone/>
            </a:pPr>
            <a:r>
              <a:rPr lang="en"/>
              <a:t>This score beats the original Deepfigures’ F1-score on gold standard (0.459).</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b="1" lang="en"/>
              <a:t>Conclusion:</a:t>
            </a:r>
            <a:endParaRPr b="1"/>
          </a:p>
          <a:p>
            <a:pPr indent="-298450" lvl="0" marL="457200" rtl="0" algn="l">
              <a:spcBef>
                <a:spcPts val="0"/>
              </a:spcBef>
              <a:spcAft>
                <a:spcPts val="0"/>
              </a:spcAft>
              <a:buSzPts val="1100"/>
              <a:buAutoNum type="arabicPeriod"/>
            </a:pPr>
            <a:r>
              <a:rPr lang="en"/>
              <a:t>The YoloV5 model architecture might have the ability to learn better since it is more recent.</a:t>
            </a:r>
            <a:endParaRPr/>
          </a:p>
          <a:p>
            <a:pPr indent="-298450" lvl="0" marL="457200" rtl="0" algn="l">
              <a:spcBef>
                <a:spcPts val="0"/>
              </a:spcBef>
              <a:spcAft>
                <a:spcPts val="0"/>
              </a:spcAft>
              <a:buSzPts val="1100"/>
              <a:buAutoNum type="arabicPeriod"/>
            </a:pPr>
            <a:r>
              <a:rPr lang="en"/>
              <a:t>The YoloV5 model was trained on the gold standard from scratch without initializing it’s weights from any pre-trained model. However, in Exp1, weights were initialized using the original Deepfigures model.</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8ddb5ef929_0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8ddb5ef929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Born digital PDF files:</a:t>
            </a:r>
            <a:endParaRPr/>
          </a:p>
          <a:p>
            <a:pPr indent="-298450" lvl="0" marL="457200" rtl="0" algn="l">
              <a:spcBef>
                <a:spcPts val="0"/>
              </a:spcBef>
              <a:spcAft>
                <a:spcPts val="0"/>
              </a:spcAft>
              <a:buSzPts val="1100"/>
              <a:buAutoNum type="arabicPeriod"/>
            </a:pPr>
            <a:r>
              <a:rPr lang="en"/>
              <a:t>Usually typed using a computer.</a:t>
            </a:r>
            <a:endParaRPr/>
          </a:p>
          <a:p>
            <a:pPr indent="-298450" lvl="0" marL="457200" rtl="0" algn="l">
              <a:spcBef>
                <a:spcPts val="0"/>
              </a:spcBef>
              <a:spcAft>
                <a:spcPts val="0"/>
              </a:spcAft>
              <a:buSzPts val="1100"/>
              <a:buAutoNum type="arabicPeriod"/>
            </a:pPr>
            <a:r>
              <a:rPr lang="en"/>
              <a:t>Modern word processors such as Microsoft Word and LaTeX are usually used.</a:t>
            </a:r>
            <a:endParaRPr/>
          </a:p>
          <a:p>
            <a:pPr indent="-298450" lvl="0" marL="457200" rtl="0" algn="l">
              <a:spcBef>
                <a:spcPts val="0"/>
              </a:spcBef>
              <a:spcAft>
                <a:spcPts val="0"/>
              </a:spcAft>
              <a:buSzPts val="1100"/>
              <a:buAutoNum type="arabicPeriod"/>
            </a:pPr>
            <a:r>
              <a:rPr lang="en"/>
              <a:t>As a result, these files usually c</a:t>
            </a:r>
            <a:r>
              <a:rPr lang="en"/>
              <a:t>ontain the complete description to render its component elements (text, fonts, vector graphics, raster images, etc.)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Scanned PDF files:</a:t>
            </a:r>
            <a:endParaRPr/>
          </a:p>
          <a:p>
            <a:pPr indent="-298450" lvl="0" marL="457200" rtl="0" algn="l">
              <a:spcBef>
                <a:spcPts val="0"/>
              </a:spcBef>
              <a:spcAft>
                <a:spcPts val="0"/>
              </a:spcAft>
              <a:buSzPts val="1100"/>
              <a:buAutoNum type="arabicPeriod"/>
            </a:pPr>
            <a:r>
              <a:rPr lang="en"/>
              <a:t>These files are usually first were written using a typewriter or perhaps even hand-written, and existed as paper hard copies.</a:t>
            </a:r>
            <a:endParaRPr/>
          </a:p>
          <a:p>
            <a:pPr indent="-298450" lvl="0" marL="457200" rtl="0" algn="l">
              <a:spcBef>
                <a:spcPts val="0"/>
              </a:spcBef>
              <a:spcAft>
                <a:spcPts val="0"/>
              </a:spcAft>
              <a:buSzPts val="1100"/>
              <a:buAutoNum type="arabicPeriod"/>
            </a:pPr>
            <a:r>
              <a:rPr lang="en"/>
              <a:t>But they were later digitized using scanning devices such as flatbed scanners. (Now-a-days, there are many automated devices that can automatically turn the pages of books to scan them.)</a:t>
            </a:r>
            <a:endParaRPr/>
          </a:p>
          <a:p>
            <a:pPr indent="-298450" lvl="0" marL="457200" rtl="0" algn="l">
              <a:spcBef>
                <a:spcPts val="0"/>
              </a:spcBef>
              <a:spcAft>
                <a:spcPts val="0"/>
              </a:spcAft>
              <a:buSzPts val="1100"/>
              <a:buAutoNum type="arabicPeriod"/>
            </a:pPr>
            <a:r>
              <a:rPr lang="en"/>
              <a:t>The scanned PDF files are usually older files. But there are exceptions.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Why we focus on scanned documents:</a:t>
            </a:r>
            <a:endParaRPr/>
          </a:p>
          <a:p>
            <a:pPr indent="-298450" lvl="0" marL="457200" rtl="0" algn="l">
              <a:spcBef>
                <a:spcPts val="0"/>
              </a:spcBef>
              <a:spcAft>
                <a:spcPts val="0"/>
              </a:spcAft>
              <a:buSzPts val="1100"/>
              <a:buAutoNum type="arabicPeriod"/>
            </a:pPr>
            <a:r>
              <a:rPr lang="en"/>
              <a:t>A large corpus of scientific documents exists in the scanned format.</a:t>
            </a:r>
            <a:endParaRPr/>
          </a:p>
          <a:p>
            <a:pPr indent="-298450" lvl="0" marL="457200" rtl="0" algn="l">
              <a:spcBef>
                <a:spcPts val="0"/>
              </a:spcBef>
              <a:spcAft>
                <a:spcPts val="0"/>
              </a:spcAft>
              <a:buSzPts val="1100"/>
              <a:buAutoNum type="arabicPeriod"/>
            </a:pPr>
            <a:r>
              <a:rPr lang="en"/>
              <a:t>Most of the modern techniques are designed for born-digital documents and don’t adapt well to scanned documents.</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8d5a82f5ff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6" name="Google Shape;526;g8d5a82f5ff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are some sample detections of the YOLOv5 model. The number labelled above each bounding box shows the confidence of prediction. The confidence threshold for detections is chosen as 0.4. The ideal value of this threshold can be found by plotting the precision recall curve, and is a part of our future work.</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 name="Shape 538"/>
        <p:cNvGrpSpPr/>
        <p:nvPr/>
      </p:nvGrpSpPr>
      <p:grpSpPr>
        <a:xfrm>
          <a:off x="0" y="0"/>
          <a:ext cx="0" cy="0"/>
          <a:chOff x="0" y="0"/>
          <a:chExt cx="0" cy="0"/>
        </a:xfrm>
      </p:grpSpPr>
      <p:sp>
        <p:nvSpPr>
          <p:cNvPr id="539" name="Google Shape;539;g8f169a8b7c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0" name="Google Shape;540;g8f169a8b7c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 name="Shape 552"/>
        <p:cNvGrpSpPr/>
        <p:nvPr/>
      </p:nvGrpSpPr>
      <p:grpSpPr>
        <a:xfrm>
          <a:off x="0" y="0"/>
          <a:ext cx="0" cy="0"/>
          <a:chOff x="0" y="0"/>
          <a:chExt cx="0" cy="0"/>
        </a:xfrm>
      </p:grpSpPr>
      <p:sp>
        <p:nvSpPr>
          <p:cNvPr id="553" name="Google Shape;553;g8f169a8b7c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4" name="Google Shape;554;g8f169a8b7c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8e3bd47dda_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1" name="Google Shape;561;g8e3bd47dda_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outline of this presentation.</a:t>
            </a:r>
            <a:endParaRPr/>
          </a:p>
          <a:p>
            <a:pPr indent="-298450" lvl="0" marL="457200" rtl="0" algn="l">
              <a:spcBef>
                <a:spcPts val="0"/>
              </a:spcBef>
              <a:spcAft>
                <a:spcPts val="0"/>
              </a:spcAft>
              <a:buSzPts val="1100"/>
              <a:buAutoNum type="arabicPeriod"/>
            </a:pPr>
            <a:r>
              <a:rPr lang="en"/>
              <a:t>Introduction:</a:t>
            </a:r>
            <a:endParaRPr/>
          </a:p>
          <a:p>
            <a:pPr indent="-298450" lvl="1" marL="914400" rtl="0" algn="l">
              <a:spcBef>
                <a:spcPts val="0"/>
              </a:spcBef>
              <a:spcAft>
                <a:spcPts val="0"/>
              </a:spcAft>
              <a:buSzPts val="1100"/>
              <a:buAutoNum type="alphaLcPeriod"/>
            </a:pPr>
            <a:r>
              <a:rPr lang="en"/>
              <a:t>Explaining the title.</a:t>
            </a:r>
            <a:endParaRPr/>
          </a:p>
          <a:p>
            <a:pPr indent="-298450" lvl="2" marL="1371600" rtl="0" algn="l">
              <a:spcBef>
                <a:spcPts val="0"/>
              </a:spcBef>
              <a:spcAft>
                <a:spcPts val="0"/>
              </a:spcAft>
              <a:buSzPts val="1100"/>
              <a:buAutoNum type="romanLcPeriod"/>
            </a:pPr>
            <a:r>
              <a:rPr lang="en"/>
              <a:t>Figure extraction. What is it and why is it needed.</a:t>
            </a:r>
            <a:endParaRPr/>
          </a:p>
          <a:p>
            <a:pPr indent="-298450" lvl="2" marL="1371600" rtl="0" algn="l">
              <a:spcBef>
                <a:spcPts val="0"/>
              </a:spcBef>
              <a:spcAft>
                <a:spcPts val="0"/>
              </a:spcAft>
              <a:buSzPts val="1100"/>
              <a:buAutoNum type="romanLcPeriod"/>
            </a:pPr>
            <a:r>
              <a:rPr lang="en"/>
              <a:t>Scanned: What are scanned documents and why do we deal with them.</a:t>
            </a:r>
            <a:endParaRPr/>
          </a:p>
          <a:p>
            <a:pPr indent="-298450" lvl="2" marL="1371600" rtl="0" algn="l">
              <a:spcBef>
                <a:spcPts val="0"/>
              </a:spcBef>
              <a:spcAft>
                <a:spcPts val="0"/>
              </a:spcAft>
              <a:buSzPts val="1100"/>
              <a:buAutoNum type="romanLcPeriod"/>
            </a:pPr>
            <a:r>
              <a:rPr lang="en"/>
              <a:t>ETDs: What are ETDs and why do we deal with them.</a:t>
            </a:r>
            <a:endParaRPr/>
          </a:p>
          <a:p>
            <a:pPr indent="-298450" lvl="0" marL="457200" rtl="0" algn="l">
              <a:spcBef>
                <a:spcPts val="0"/>
              </a:spcBef>
              <a:spcAft>
                <a:spcPts val="0"/>
              </a:spcAft>
              <a:buSzPts val="1100"/>
              <a:buAutoNum type="arabicPeriod"/>
            </a:pPr>
            <a:r>
              <a:rPr lang="en"/>
              <a:t>Research questions.</a:t>
            </a:r>
            <a:endParaRPr/>
          </a:p>
          <a:p>
            <a:pPr indent="-298450" lvl="1" marL="914400" rtl="0" algn="l">
              <a:spcBef>
                <a:spcPts val="0"/>
              </a:spcBef>
              <a:spcAft>
                <a:spcPts val="0"/>
              </a:spcAft>
              <a:buSzPts val="1100"/>
              <a:buAutoNum type="alphaLcPeriod"/>
            </a:pPr>
            <a:r>
              <a:rPr lang="en"/>
              <a:t>We will pose the research questions that we aim to answer as part of this work.</a:t>
            </a:r>
            <a:endParaRPr/>
          </a:p>
          <a:p>
            <a:pPr indent="-298450" lvl="0" marL="457200" rtl="0" algn="l">
              <a:spcBef>
                <a:spcPts val="0"/>
              </a:spcBef>
              <a:spcAft>
                <a:spcPts val="0"/>
              </a:spcAft>
              <a:buSzPts val="1100"/>
              <a:buAutoNum type="arabicPeriod"/>
            </a:pPr>
            <a:r>
              <a:rPr lang="en"/>
              <a:t>Related work.</a:t>
            </a:r>
            <a:endParaRPr/>
          </a:p>
          <a:p>
            <a:pPr indent="-298450" lvl="1" marL="914400" rtl="0" algn="l">
              <a:spcBef>
                <a:spcPts val="0"/>
              </a:spcBef>
              <a:spcAft>
                <a:spcPts val="0"/>
              </a:spcAft>
              <a:buSzPts val="1100"/>
              <a:buAutoNum type="alphaLcPeriod"/>
            </a:pPr>
            <a:r>
              <a:rPr lang="en"/>
              <a:t>We mainly cover Deepfigures because this paper is the moe relevant to this work.</a:t>
            </a:r>
            <a:endParaRPr/>
          </a:p>
          <a:p>
            <a:pPr indent="-298450" lvl="2" marL="1371600" rtl="0" algn="l">
              <a:spcBef>
                <a:spcPts val="0"/>
              </a:spcBef>
              <a:spcAft>
                <a:spcPts val="0"/>
              </a:spcAft>
              <a:buSzPts val="1100"/>
              <a:buAutoNum type="romanLcPeriod"/>
            </a:pPr>
            <a:r>
              <a:rPr lang="en"/>
              <a:t>Dataset used.</a:t>
            </a:r>
            <a:endParaRPr/>
          </a:p>
          <a:p>
            <a:pPr indent="-298450" lvl="2" marL="1371600" rtl="0" algn="l">
              <a:spcBef>
                <a:spcPts val="0"/>
              </a:spcBef>
              <a:spcAft>
                <a:spcPts val="0"/>
              </a:spcAft>
              <a:buSzPts val="1100"/>
              <a:buAutoNum type="romanLcPeriod"/>
            </a:pPr>
            <a:r>
              <a:rPr lang="en"/>
              <a:t>Label generation pipeline.</a:t>
            </a:r>
            <a:endParaRPr/>
          </a:p>
          <a:p>
            <a:pPr indent="-298450" lvl="2" marL="1371600" rtl="0" algn="l">
              <a:spcBef>
                <a:spcPts val="0"/>
              </a:spcBef>
              <a:spcAft>
                <a:spcPts val="0"/>
              </a:spcAft>
              <a:buSzPts val="1100"/>
              <a:buAutoNum type="romanLcPeriod"/>
            </a:pPr>
            <a:r>
              <a:rPr lang="en"/>
              <a:t>Model architecture.</a:t>
            </a:r>
            <a:endParaRPr/>
          </a:p>
          <a:p>
            <a:pPr indent="-298450" lvl="0" marL="457200" rtl="0" algn="l">
              <a:spcBef>
                <a:spcPts val="0"/>
              </a:spcBef>
              <a:spcAft>
                <a:spcPts val="0"/>
              </a:spcAft>
              <a:buSzPts val="1100"/>
              <a:buAutoNum type="arabicPeriod"/>
            </a:pPr>
            <a:r>
              <a:rPr lang="en"/>
              <a:t>Methodology.</a:t>
            </a:r>
            <a:endParaRPr/>
          </a:p>
          <a:p>
            <a:pPr indent="-298450" lvl="1" marL="914400" rtl="0" algn="l">
              <a:spcBef>
                <a:spcPts val="0"/>
              </a:spcBef>
              <a:spcAft>
                <a:spcPts val="0"/>
              </a:spcAft>
              <a:buSzPts val="1100"/>
              <a:buAutoNum type="alphaLcPeriod"/>
            </a:pPr>
            <a:r>
              <a:rPr lang="en"/>
              <a:t>Data augmentation.</a:t>
            </a:r>
            <a:endParaRPr/>
          </a:p>
          <a:p>
            <a:pPr indent="-298450" lvl="1" marL="914400" rtl="0" algn="l">
              <a:spcBef>
                <a:spcPts val="0"/>
              </a:spcBef>
              <a:spcAft>
                <a:spcPts val="0"/>
              </a:spcAft>
              <a:buSzPts val="1100"/>
              <a:buAutoNum type="alphaLcPeriod"/>
            </a:pPr>
            <a:r>
              <a:rPr lang="en"/>
              <a:t>Training at scale.</a:t>
            </a:r>
            <a:endParaRPr/>
          </a:p>
          <a:p>
            <a:pPr indent="-298450" lvl="1" marL="914400" rtl="0" algn="l">
              <a:spcBef>
                <a:spcPts val="0"/>
              </a:spcBef>
              <a:spcAft>
                <a:spcPts val="0"/>
              </a:spcAft>
              <a:buSzPts val="1100"/>
              <a:buAutoNum type="alphaLcPeriod"/>
            </a:pPr>
            <a:r>
              <a:rPr lang="en"/>
              <a:t>Gold standard.</a:t>
            </a:r>
            <a:endParaRPr/>
          </a:p>
          <a:p>
            <a:pPr indent="-298450" lvl="0" marL="457200" rtl="0" algn="l">
              <a:spcBef>
                <a:spcPts val="0"/>
              </a:spcBef>
              <a:spcAft>
                <a:spcPts val="0"/>
              </a:spcAft>
              <a:buSzPts val="1100"/>
              <a:buAutoNum type="arabicPeriod"/>
            </a:pPr>
            <a:r>
              <a:rPr lang="en"/>
              <a:t>Experiments.</a:t>
            </a:r>
            <a:endParaRPr/>
          </a:p>
          <a:p>
            <a:pPr indent="-298450" lvl="1" marL="914400" rtl="0" algn="l">
              <a:spcBef>
                <a:spcPts val="0"/>
              </a:spcBef>
              <a:spcAft>
                <a:spcPts val="0"/>
              </a:spcAft>
              <a:buSzPts val="1100"/>
              <a:buAutoNum type="alphaLcPeriod"/>
            </a:pPr>
            <a:r>
              <a:rPr lang="en"/>
              <a:t>We discuss the various experiments we conducted, their results and the relevant discussion.</a:t>
            </a:r>
            <a:endParaRPr/>
          </a:p>
          <a:p>
            <a:pPr indent="-298450" lvl="0" marL="457200" rtl="0" algn="l">
              <a:spcBef>
                <a:spcPts val="0"/>
              </a:spcBef>
              <a:spcAft>
                <a:spcPts val="0"/>
              </a:spcAft>
              <a:buSzPts val="1100"/>
              <a:buAutoNum type="arabicPeriod"/>
            </a:pPr>
            <a:r>
              <a:rPr lang="en"/>
              <a:t>Conclusions.</a:t>
            </a:r>
            <a:endParaRPr/>
          </a:p>
          <a:p>
            <a:pPr indent="-298450" lvl="0" marL="457200" rtl="0" algn="l">
              <a:spcBef>
                <a:spcPts val="0"/>
              </a:spcBef>
              <a:spcAft>
                <a:spcPts val="0"/>
              </a:spcAft>
              <a:buSzPts val="1100"/>
              <a:buAutoNum type="arabicPeriod"/>
            </a:pPr>
            <a:r>
              <a:rPr lang="en"/>
              <a:t>Future work.</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g8f169a8b7c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8" name="Google Shape;568;g8f169a8b7c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Conclusions:</a:t>
            </a:r>
            <a:endParaRPr/>
          </a:p>
          <a:p>
            <a:pPr indent="-298450" lvl="0" marL="457200" rtl="0" algn="l">
              <a:spcBef>
                <a:spcPts val="0"/>
              </a:spcBef>
              <a:spcAft>
                <a:spcPts val="0"/>
              </a:spcAft>
              <a:buSzPts val="1100"/>
              <a:buAutoNum type="arabicPeriod"/>
            </a:pPr>
            <a:r>
              <a:rPr lang="en"/>
              <a:t>This research focuses on extracting figures from scanned (Electronic Theses and Dissertations) ETDs.</a:t>
            </a:r>
            <a:endParaRPr/>
          </a:p>
          <a:p>
            <a:pPr indent="-298450" lvl="0" marL="457200" rtl="0" algn="l">
              <a:spcBef>
                <a:spcPts val="0"/>
              </a:spcBef>
              <a:spcAft>
                <a:spcPts val="0"/>
              </a:spcAft>
              <a:buSzPts val="1100"/>
              <a:buAutoNum type="arabicPeriod"/>
            </a:pPr>
            <a:r>
              <a:rPr lang="en"/>
              <a:t>We begin by describing the research problem, formulating the research questions that we are trying to answer, and reviewing the various works from the literature relevant to this paper such as Deepfigures and PDFFigures2.</a:t>
            </a:r>
            <a:endParaRPr/>
          </a:p>
          <a:p>
            <a:pPr indent="-298450" lvl="0" marL="457200" rtl="0" algn="l">
              <a:spcBef>
                <a:spcPts val="0"/>
              </a:spcBef>
              <a:spcAft>
                <a:spcPts val="0"/>
              </a:spcAft>
              <a:buSzPts val="1100"/>
              <a:buAutoNum type="arabicPeriod"/>
            </a:pPr>
            <a:r>
              <a:rPr lang="en"/>
              <a:t>We also propose LaTeX-based and image-based data transformations to augment the training data and thereby bring the feature distribution of the born-digital ETDs closer to that of scanned ETDs.</a:t>
            </a:r>
            <a:endParaRPr/>
          </a:p>
          <a:p>
            <a:pPr indent="-298450" lvl="0" marL="457200" rtl="0" algn="l">
              <a:spcBef>
                <a:spcPts val="0"/>
              </a:spcBef>
              <a:spcAft>
                <a:spcPts val="0"/>
              </a:spcAft>
              <a:buSzPts val="1100"/>
              <a:buAutoNum type="arabicPeriod"/>
            </a:pPr>
            <a:r>
              <a:rPr lang="en"/>
              <a:t>To efficiently apply these proposed data transformations at scale, we discuss our system, which uses multiple parallel processes to pre-process the data for training.</a:t>
            </a:r>
            <a:endParaRPr/>
          </a:p>
          <a:p>
            <a:pPr indent="-298450" lvl="0" marL="457200" rtl="0" algn="l">
              <a:spcBef>
                <a:spcPts val="0"/>
              </a:spcBef>
              <a:spcAft>
                <a:spcPts val="0"/>
              </a:spcAft>
              <a:buSzPts val="1100"/>
              <a:buAutoNum type="arabicPeriod"/>
            </a:pPr>
            <a:r>
              <a:rPr lang="en"/>
              <a:t>All the data we use was generated from born-digital ETDs. Previously, there was no ground truth for evaluating the performance of our methods. Therefore, we curate a gold standard dataset consisting entirely of scanned ETDs and manually label it with bounding boxes around figures. This dataset consists of over 10k page images and 3.3k labels.</a:t>
            </a:r>
            <a:endParaRPr/>
          </a:p>
          <a:p>
            <a:pPr indent="-298450" lvl="0" marL="457200" rtl="0" algn="l">
              <a:spcBef>
                <a:spcPts val="0"/>
              </a:spcBef>
              <a:spcAft>
                <a:spcPts val="0"/>
              </a:spcAft>
              <a:buSzPts val="1100"/>
              <a:buAutoNum type="arabicPeriod"/>
            </a:pPr>
            <a:r>
              <a:rPr lang="en"/>
              <a:t>Finally, we describe the experiments we conducted to evaluate the performance of our proposed methods.</a:t>
            </a:r>
            <a:endParaRPr/>
          </a:p>
          <a:p>
            <a:pPr indent="-298450" lvl="0" marL="457200" rtl="0" algn="l">
              <a:spcBef>
                <a:spcPts val="0"/>
              </a:spcBef>
              <a:spcAft>
                <a:spcPts val="0"/>
              </a:spcAft>
              <a:buSzPts val="1100"/>
              <a:buAutoNum type="arabicPeriod"/>
            </a:pPr>
            <a:r>
              <a:rPr lang="en"/>
              <a:t>In some of our experiments, we are able to obtain a set of model weights which are able to achieve an F1-score on the hidden (test) set greater than the original Deepfigures model.</a:t>
            </a:r>
            <a:endParaRPr/>
          </a:p>
          <a:p>
            <a:pPr indent="-298450" lvl="0" marL="457200" rtl="0" algn="l">
              <a:spcBef>
                <a:spcPts val="0"/>
              </a:spcBef>
              <a:spcAft>
                <a:spcPts val="0"/>
              </a:spcAft>
              <a:buSzPts val="1100"/>
              <a:buAutoNum type="arabicPeriod"/>
            </a:pPr>
            <a:r>
              <a:rPr lang="en"/>
              <a:t>We also describe experiments in which we show that our approaches to training on the gold standard under the aforementioned experimental setup does not improve the performance, even after using transfer learning.</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g8e3bd47dda_2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5" name="Google Shape;575;g8e3bd47dda_2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outline of this presentation.</a:t>
            </a:r>
            <a:endParaRPr/>
          </a:p>
          <a:p>
            <a:pPr indent="-298450" lvl="0" marL="457200" rtl="0" algn="l">
              <a:spcBef>
                <a:spcPts val="0"/>
              </a:spcBef>
              <a:spcAft>
                <a:spcPts val="0"/>
              </a:spcAft>
              <a:buSzPts val="1100"/>
              <a:buAutoNum type="arabicPeriod"/>
            </a:pPr>
            <a:r>
              <a:rPr lang="en"/>
              <a:t>Introduction:</a:t>
            </a:r>
            <a:endParaRPr/>
          </a:p>
          <a:p>
            <a:pPr indent="-298450" lvl="1" marL="914400" rtl="0" algn="l">
              <a:spcBef>
                <a:spcPts val="0"/>
              </a:spcBef>
              <a:spcAft>
                <a:spcPts val="0"/>
              </a:spcAft>
              <a:buSzPts val="1100"/>
              <a:buAutoNum type="alphaLcPeriod"/>
            </a:pPr>
            <a:r>
              <a:rPr lang="en"/>
              <a:t>Explaining the title.</a:t>
            </a:r>
            <a:endParaRPr/>
          </a:p>
          <a:p>
            <a:pPr indent="-298450" lvl="2" marL="1371600" rtl="0" algn="l">
              <a:spcBef>
                <a:spcPts val="0"/>
              </a:spcBef>
              <a:spcAft>
                <a:spcPts val="0"/>
              </a:spcAft>
              <a:buSzPts val="1100"/>
              <a:buAutoNum type="romanLcPeriod"/>
            </a:pPr>
            <a:r>
              <a:rPr lang="en"/>
              <a:t>Figure extraction. What is it and why is it needed.</a:t>
            </a:r>
            <a:endParaRPr/>
          </a:p>
          <a:p>
            <a:pPr indent="-298450" lvl="2" marL="1371600" rtl="0" algn="l">
              <a:spcBef>
                <a:spcPts val="0"/>
              </a:spcBef>
              <a:spcAft>
                <a:spcPts val="0"/>
              </a:spcAft>
              <a:buSzPts val="1100"/>
              <a:buAutoNum type="romanLcPeriod"/>
            </a:pPr>
            <a:r>
              <a:rPr lang="en"/>
              <a:t>Scanned: What are scanned documents and why do we deal with them.</a:t>
            </a:r>
            <a:endParaRPr/>
          </a:p>
          <a:p>
            <a:pPr indent="-298450" lvl="2" marL="1371600" rtl="0" algn="l">
              <a:spcBef>
                <a:spcPts val="0"/>
              </a:spcBef>
              <a:spcAft>
                <a:spcPts val="0"/>
              </a:spcAft>
              <a:buSzPts val="1100"/>
              <a:buAutoNum type="romanLcPeriod"/>
            </a:pPr>
            <a:r>
              <a:rPr lang="en"/>
              <a:t>ETDs: What are ETDs and why do we deal with them.</a:t>
            </a:r>
            <a:endParaRPr/>
          </a:p>
          <a:p>
            <a:pPr indent="-298450" lvl="0" marL="457200" rtl="0" algn="l">
              <a:spcBef>
                <a:spcPts val="0"/>
              </a:spcBef>
              <a:spcAft>
                <a:spcPts val="0"/>
              </a:spcAft>
              <a:buSzPts val="1100"/>
              <a:buAutoNum type="arabicPeriod"/>
            </a:pPr>
            <a:r>
              <a:rPr lang="en"/>
              <a:t>Research questions.</a:t>
            </a:r>
            <a:endParaRPr/>
          </a:p>
          <a:p>
            <a:pPr indent="-298450" lvl="1" marL="914400" rtl="0" algn="l">
              <a:spcBef>
                <a:spcPts val="0"/>
              </a:spcBef>
              <a:spcAft>
                <a:spcPts val="0"/>
              </a:spcAft>
              <a:buSzPts val="1100"/>
              <a:buAutoNum type="alphaLcPeriod"/>
            </a:pPr>
            <a:r>
              <a:rPr lang="en"/>
              <a:t>We will pose the research questions that we aim to answer as part of this work.</a:t>
            </a:r>
            <a:endParaRPr/>
          </a:p>
          <a:p>
            <a:pPr indent="-298450" lvl="0" marL="457200" rtl="0" algn="l">
              <a:spcBef>
                <a:spcPts val="0"/>
              </a:spcBef>
              <a:spcAft>
                <a:spcPts val="0"/>
              </a:spcAft>
              <a:buSzPts val="1100"/>
              <a:buAutoNum type="arabicPeriod"/>
            </a:pPr>
            <a:r>
              <a:rPr lang="en"/>
              <a:t>Related work.</a:t>
            </a:r>
            <a:endParaRPr/>
          </a:p>
          <a:p>
            <a:pPr indent="-298450" lvl="1" marL="914400" rtl="0" algn="l">
              <a:spcBef>
                <a:spcPts val="0"/>
              </a:spcBef>
              <a:spcAft>
                <a:spcPts val="0"/>
              </a:spcAft>
              <a:buSzPts val="1100"/>
              <a:buAutoNum type="alphaLcPeriod"/>
            </a:pPr>
            <a:r>
              <a:rPr lang="en"/>
              <a:t>We mainly cover Deepfigures because this paper is the moe relevant to this work.</a:t>
            </a:r>
            <a:endParaRPr/>
          </a:p>
          <a:p>
            <a:pPr indent="-298450" lvl="2" marL="1371600" rtl="0" algn="l">
              <a:spcBef>
                <a:spcPts val="0"/>
              </a:spcBef>
              <a:spcAft>
                <a:spcPts val="0"/>
              </a:spcAft>
              <a:buSzPts val="1100"/>
              <a:buAutoNum type="romanLcPeriod"/>
            </a:pPr>
            <a:r>
              <a:rPr lang="en"/>
              <a:t>Dataset used.</a:t>
            </a:r>
            <a:endParaRPr/>
          </a:p>
          <a:p>
            <a:pPr indent="-298450" lvl="2" marL="1371600" rtl="0" algn="l">
              <a:spcBef>
                <a:spcPts val="0"/>
              </a:spcBef>
              <a:spcAft>
                <a:spcPts val="0"/>
              </a:spcAft>
              <a:buSzPts val="1100"/>
              <a:buAutoNum type="romanLcPeriod"/>
            </a:pPr>
            <a:r>
              <a:rPr lang="en"/>
              <a:t>Label generation pipeline.</a:t>
            </a:r>
            <a:endParaRPr/>
          </a:p>
          <a:p>
            <a:pPr indent="-298450" lvl="2" marL="1371600" rtl="0" algn="l">
              <a:spcBef>
                <a:spcPts val="0"/>
              </a:spcBef>
              <a:spcAft>
                <a:spcPts val="0"/>
              </a:spcAft>
              <a:buSzPts val="1100"/>
              <a:buAutoNum type="romanLcPeriod"/>
            </a:pPr>
            <a:r>
              <a:rPr lang="en"/>
              <a:t>Model architecture.</a:t>
            </a:r>
            <a:endParaRPr/>
          </a:p>
          <a:p>
            <a:pPr indent="-298450" lvl="0" marL="457200" rtl="0" algn="l">
              <a:spcBef>
                <a:spcPts val="0"/>
              </a:spcBef>
              <a:spcAft>
                <a:spcPts val="0"/>
              </a:spcAft>
              <a:buSzPts val="1100"/>
              <a:buAutoNum type="arabicPeriod"/>
            </a:pPr>
            <a:r>
              <a:rPr lang="en"/>
              <a:t>Methodology.</a:t>
            </a:r>
            <a:endParaRPr/>
          </a:p>
          <a:p>
            <a:pPr indent="-298450" lvl="1" marL="914400" rtl="0" algn="l">
              <a:spcBef>
                <a:spcPts val="0"/>
              </a:spcBef>
              <a:spcAft>
                <a:spcPts val="0"/>
              </a:spcAft>
              <a:buSzPts val="1100"/>
              <a:buAutoNum type="alphaLcPeriod"/>
            </a:pPr>
            <a:r>
              <a:rPr lang="en"/>
              <a:t>Data augmentation.</a:t>
            </a:r>
            <a:endParaRPr/>
          </a:p>
          <a:p>
            <a:pPr indent="-298450" lvl="1" marL="914400" rtl="0" algn="l">
              <a:spcBef>
                <a:spcPts val="0"/>
              </a:spcBef>
              <a:spcAft>
                <a:spcPts val="0"/>
              </a:spcAft>
              <a:buSzPts val="1100"/>
              <a:buAutoNum type="alphaLcPeriod"/>
            </a:pPr>
            <a:r>
              <a:rPr lang="en"/>
              <a:t>Training at scale.</a:t>
            </a:r>
            <a:endParaRPr/>
          </a:p>
          <a:p>
            <a:pPr indent="-298450" lvl="1" marL="914400" rtl="0" algn="l">
              <a:spcBef>
                <a:spcPts val="0"/>
              </a:spcBef>
              <a:spcAft>
                <a:spcPts val="0"/>
              </a:spcAft>
              <a:buSzPts val="1100"/>
              <a:buAutoNum type="alphaLcPeriod"/>
            </a:pPr>
            <a:r>
              <a:rPr lang="en"/>
              <a:t>Gold standard.</a:t>
            </a:r>
            <a:endParaRPr/>
          </a:p>
          <a:p>
            <a:pPr indent="-298450" lvl="0" marL="457200" rtl="0" algn="l">
              <a:spcBef>
                <a:spcPts val="0"/>
              </a:spcBef>
              <a:spcAft>
                <a:spcPts val="0"/>
              </a:spcAft>
              <a:buSzPts val="1100"/>
              <a:buAutoNum type="arabicPeriod"/>
            </a:pPr>
            <a:r>
              <a:rPr lang="en"/>
              <a:t>Experiments.</a:t>
            </a:r>
            <a:endParaRPr/>
          </a:p>
          <a:p>
            <a:pPr indent="-298450" lvl="1" marL="914400" rtl="0" algn="l">
              <a:spcBef>
                <a:spcPts val="0"/>
              </a:spcBef>
              <a:spcAft>
                <a:spcPts val="0"/>
              </a:spcAft>
              <a:buSzPts val="1100"/>
              <a:buAutoNum type="alphaLcPeriod"/>
            </a:pPr>
            <a:r>
              <a:rPr lang="en"/>
              <a:t>We discuss the various experiments we conducted, their results and the relevant discussion.</a:t>
            </a:r>
            <a:endParaRPr/>
          </a:p>
          <a:p>
            <a:pPr indent="-298450" lvl="0" marL="457200" rtl="0" algn="l">
              <a:spcBef>
                <a:spcPts val="0"/>
              </a:spcBef>
              <a:spcAft>
                <a:spcPts val="0"/>
              </a:spcAft>
              <a:buSzPts val="1100"/>
              <a:buAutoNum type="arabicPeriod"/>
            </a:pPr>
            <a:r>
              <a:rPr lang="en"/>
              <a:t>Conclusions.</a:t>
            </a:r>
            <a:endParaRPr/>
          </a:p>
          <a:p>
            <a:pPr indent="-298450" lvl="0" marL="457200" rtl="0" algn="l">
              <a:spcBef>
                <a:spcPts val="0"/>
              </a:spcBef>
              <a:spcAft>
                <a:spcPts val="0"/>
              </a:spcAft>
              <a:buSzPts val="1100"/>
              <a:buAutoNum type="arabicPeriod"/>
            </a:pPr>
            <a:r>
              <a:rPr lang="en"/>
              <a:t>Future work.</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 name="Shape 580"/>
        <p:cNvGrpSpPr/>
        <p:nvPr/>
      </p:nvGrpSpPr>
      <p:grpSpPr>
        <a:xfrm>
          <a:off x="0" y="0"/>
          <a:ext cx="0" cy="0"/>
          <a:chOff x="0" y="0"/>
          <a:chExt cx="0" cy="0"/>
        </a:xfrm>
      </p:grpSpPr>
      <p:sp>
        <p:nvSpPr>
          <p:cNvPr id="581" name="Google Shape;581;g8f169a8b7c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2" name="Google Shape;582;g8f169a8b7c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AutoNum type="arabicPeriod"/>
            </a:pPr>
            <a:r>
              <a:rPr lang="en"/>
              <a:t>This research was conducted on a fairly large amount of data. The hyper-parameters we used were mostly the same as the ones used in Deepfigures [41]. However, since the task is now to extract figures from scanned ETDs, tuning the hyper-parameters might have improved the performance further; especially using a lower learning rate.</a:t>
            </a:r>
            <a:endParaRPr/>
          </a:p>
          <a:p>
            <a:pPr indent="-298450" lvl="0" marL="457200" rtl="0" algn="l">
              <a:spcBef>
                <a:spcPts val="0"/>
              </a:spcBef>
              <a:spcAft>
                <a:spcPts val="0"/>
              </a:spcAft>
              <a:buSzPts val="1100"/>
              <a:buAutoNum type="arabicPeriod"/>
            </a:pPr>
            <a:r>
              <a:rPr lang="en"/>
              <a:t>Further, the transformations tried out during the ablation studies were limited and chosen heuristically. A better approach would be to design a system to choose the transformations automatically. For example, some kind of function to measure the ‘visual’ similarity between two images of ETDs could help us choose transformations more effectively. This function to measure the similarity index could possibly be approximated by a machine learning model.</a:t>
            </a:r>
            <a:endParaRPr/>
          </a:p>
          <a:p>
            <a:pPr indent="-298450" lvl="0" marL="457200" rtl="0" algn="l">
              <a:spcBef>
                <a:spcPts val="0"/>
              </a:spcBef>
              <a:spcAft>
                <a:spcPts val="0"/>
              </a:spcAft>
              <a:buSzPts val="1100"/>
              <a:buAutoNum type="arabicPeriod"/>
            </a:pPr>
            <a:r>
              <a:rPr lang="en"/>
              <a:t>However, until we come up with such a function to measure the similarity, trying out more combinations of ablation studies could help us reach the optimal combination of transforms.</a:t>
            </a:r>
            <a:endParaRPr/>
          </a:p>
          <a:p>
            <a:pPr indent="-298450" lvl="0" marL="457200" rtl="0" algn="l">
              <a:spcBef>
                <a:spcPts val="0"/>
              </a:spcBef>
              <a:spcAft>
                <a:spcPts val="0"/>
              </a:spcAft>
              <a:buSzPts val="1100"/>
              <a:buAutoNum type="arabicPeriod"/>
            </a:pPr>
            <a:r>
              <a:rPr lang="en"/>
              <a:t>Another interesting way to make born-digital ETDs look like scanned ETDs could be the recent advances in style transfer using CycleGANs. Research has been done to make any painting or image look like it was painted by, for example, Van Gogh.</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g8ddb5ef929_0_7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9" name="Google Shape;589;g8ddb5ef929_0_7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8ddb5ef929_0_2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8ddb5ef929_0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8ddb5ef929_0_6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8ddb5ef929_0_6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outline of this presentation.</a:t>
            </a:r>
            <a:endParaRPr/>
          </a:p>
          <a:p>
            <a:pPr indent="-298450" lvl="0" marL="457200" rtl="0" algn="l">
              <a:spcBef>
                <a:spcPts val="0"/>
              </a:spcBef>
              <a:spcAft>
                <a:spcPts val="0"/>
              </a:spcAft>
              <a:buSzPts val="1100"/>
              <a:buAutoNum type="arabicPeriod"/>
            </a:pPr>
            <a:r>
              <a:rPr lang="en"/>
              <a:t>Introduction:</a:t>
            </a:r>
            <a:endParaRPr/>
          </a:p>
          <a:p>
            <a:pPr indent="-298450" lvl="1" marL="914400" rtl="0" algn="l">
              <a:spcBef>
                <a:spcPts val="0"/>
              </a:spcBef>
              <a:spcAft>
                <a:spcPts val="0"/>
              </a:spcAft>
              <a:buSzPts val="1100"/>
              <a:buAutoNum type="alphaLcPeriod"/>
            </a:pPr>
            <a:r>
              <a:rPr lang="en"/>
              <a:t>Explaining the title.</a:t>
            </a:r>
            <a:endParaRPr/>
          </a:p>
          <a:p>
            <a:pPr indent="-298450" lvl="2" marL="1371600" rtl="0" algn="l">
              <a:spcBef>
                <a:spcPts val="0"/>
              </a:spcBef>
              <a:spcAft>
                <a:spcPts val="0"/>
              </a:spcAft>
              <a:buSzPts val="1100"/>
              <a:buAutoNum type="romanLcPeriod"/>
            </a:pPr>
            <a:r>
              <a:rPr lang="en"/>
              <a:t>Figure extraction. What is it and why is it needed.</a:t>
            </a:r>
            <a:endParaRPr/>
          </a:p>
          <a:p>
            <a:pPr indent="-298450" lvl="2" marL="1371600" rtl="0" algn="l">
              <a:spcBef>
                <a:spcPts val="0"/>
              </a:spcBef>
              <a:spcAft>
                <a:spcPts val="0"/>
              </a:spcAft>
              <a:buSzPts val="1100"/>
              <a:buAutoNum type="romanLcPeriod"/>
            </a:pPr>
            <a:r>
              <a:rPr lang="en"/>
              <a:t>Scanned: What are scanned documents and why do we deal with them.</a:t>
            </a:r>
            <a:endParaRPr/>
          </a:p>
          <a:p>
            <a:pPr indent="-298450" lvl="2" marL="1371600" rtl="0" algn="l">
              <a:spcBef>
                <a:spcPts val="0"/>
              </a:spcBef>
              <a:spcAft>
                <a:spcPts val="0"/>
              </a:spcAft>
              <a:buSzPts val="1100"/>
              <a:buAutoNum type="romanLcPeriod"/>
            </a:pPr>
            <a:r>
              <a:rPr lang="en"/>
              <a:t>ETDs: What are ETDs and why do we deal with them.</a:t>
            </a:r>
            <a:endParaRPr/>
          </a:p>
          <a:p>
            <a:pPr indent="-298450" lvl="0" marL="457200" rtl="0" algn="l">
              <a:spcBef>
                <a:spcPts val="0"/>
              </a:spcBef>
              <a:spcAft>
                <a:spcPts val="0"/>
              </a:spcAft>
              <a:buSzPts val="1100"/>
              <a:buAutoNum type="arabicPeriod"/>
            </a:pPr>
            <a:r>
              <a:rPr lang="en"/>
              <a:t>Research questions.</a:t>
            </a:r>
            <a:endParaRPr/>
          </a:p>
          <a:p>
            <a:pPr indent="-298450" lvl="1" marL="914400" rtl="0" algn="l">
              <a:spcBef>
                <a:spcPts val="0"/>
              </a:spcBef>
              <a:spcAft>
                <a:spcPts val="0"/>
              </a:spcAft>
              <a:buSzPts val="1100"/>
              <a:buAutoNum type="alphaLcPeriod"/>
            </a:pPr>
            <a:r>
              <a:rPr lang="en"/>
              <a:t>We will pose the research questions that we aim to answer as part of this work.</a:t>
            </a:r>
            <a:endParaRPr/>
          </a:p>
          <a:p>
            <a:pPr indent="-298450" lvl="0" marL="457200" rtl="0" algn="l">
              <a:spcBef>
                <a:spcPts val="0"/>
              </a:spcBef>
              <a:spcAft>
                <a:spcPts val="0"/>
              </a:spcAft>
              <a:buSzPts val="1100"/>
              <a:buAutoNum type="arabicPeriod"/>
            </a:pPr>
            <a:r>
              <a:rPr lang="en"/>
              <a:t>Related work.</a:t>
            </a:r>
            <a:endParaRPr/>
          </a:p>
          <a:p>
            <a:pPr indent="-298450" lvl="1" marL="914400" rtl="0" algn="l">
              <a:spcBef>
                <a:spcPts val="0"/>
              </a:spcBef>
              <a:spcAft>
                <a:spcPts val="0"/>
              </a:spcAft>
              <a:buSzPts val="1100"/>
              <a:buAutoNum type="alphaLcPeriod"/>
            </a:pPr>
            <a:r>
              <a:rPr lang="en"/>
              <a:t>We mainly cover Deepfigures because this paper is the moe relevant to this work.</a:t>
            </a:r>
            <a:endParaRPr/>
          </a:p>
          <a:p>
            <a:pPr indent="-298450" lvl="2" marL="1371600" rtl="0" algn="l">
              <a:spcBef>
                <a:spcPts val="0"/>
              </a:spcBef>
              <a:spcAft>
                <a:spcPts val="0"/>
              </a:spcAft>
              <a:buSzPts val="1100"/>
              <a:buAutoNum type="romanLcPeriod"/>
            </a:pPr>
            <a:r>
              <a:rPr lang="en"/>
              <a:t>Dataset used.</a:t>
            </a:r>
            <a:endParaRPr/>
          </a:p>
          <a:p>
            <a:pPr indent="-298450" lvl="2" marL="1371600" rtl="0" algn="l">
              <a:spcBef>
                <a:spcPts val="0"/>
              </a:spcBef>
              <a:spcAft>
                <a:spcPts val="0"/>
              </a:spcAft>
              <a:buSzPts val="1100"/>
              <a:buAutoNum type="romanLcPeriod"/>
            </a:pPr>
            <a:r>
              <a:rPr lang="en"/>
              <a:t>Label generation pipeline.</a:t>
            </a:r>
            <a:endParaRPr/>
          </a:p>
          <a:p>
            <a:pPr indent="-298450" lvl="2" marL="1371600" rtl="0" algn="l">
              <a:spcBef>
                <a:spcPts val="0"/>
              </a:spcBef>
              <a:spcAft>
                <a:spcPts val="0"/>
              </a:spcAft>
              <a:buSzPts val="1100"/>
              <a:buAutoNum type="romanLcPeriod"/>
            </a:pPr>
            <a:r>
              <a:rPr lang="en"/>
              <a:t>Model architecture.</a:t>
            </a:r>
            <a:endParaRPr/>
          </a:p>
          <a:p>
            <a:pPr indent="-298450" lvl="0" marL="457200" rtl="0" algn="l">
              <a:spcBef>
                <a:spcPts val="0"/>
              </a:spcBef>
              <a:spcAft>
                <a:spcPts val="0"/>
              </a:spcAft>
              <a:buSzPts val="1100"/>
              <a:buAutoNum type="arabicPeriod"/>
            </a:pPr>
            <a:r>
              <a:rPr lang="en"/>
              <a:t>Methodology.</a:t>
            </a:r>
            <a:endParaRPr/>
          </a:p>
          <a:p>
            <a:pPr indent="-298450" lvl="1" marL="914400" rtl="0" algn="l">
              <a:spcBef>
                <a:spcPts val="0"/>
              </a:spcBef>
              <a:spcAft>
                <a:spcPts val="0"/>
              </a:spcAft>
              <a:buSzPts val="1100"/>
              <a:buAutoNum type="alphaLcPeriod"/>
            </a:pPr>
            <a:r>
              <a:rPr lang="en"/>
              <a:t>Data augmentation.</a:t>
            </a:r>
            <a:endParaRPr/>
          </a:p>
          <a:p>
            <a:pPr indent="-298450" lvl="1" marL="914400" rtl="0" algn="l">
              <a:spcBef>
                <a:spcPts val="0"/>
              </a:spcBef>
              <a:spcAft>
                <a:spcPts val="0"/>
              </a:spcAft>
              <a:buSzPts val="1100"/>
              <a:buAutoNum type="alphaLcPeriod"/>
            </a:pPr>
            <a:r>
              <a:rPr lang="en"/>
              <a:t>Training at scale.</a:t>
            </a:r>
            <a:endParaRPr/>
          </a:p>
          <a:p>
            <a:pPr indent="-298450" lvl="1" marL="914400" rtl="0" algn="l">
              <a:spcBef>
                <a:spcPts val="0"/>
              </a:spcBef>
              <a:spcAft>
                <a:spcPts val="0"/>
              </a:spcAft>
              <a:buSzPts val="1100"/>
              <a:buAutoNum type="alphaLcPeriod"/>
            </a:pPr>
            <a:r>
              <a:rPr lang="en"/>
              <a:t>Gold standard.</a:t>
            </a:r>
            <a:endParaRPr/>
          </a:p>
          <a:p>
            <a:pPr indent="-298450" lvl="0" marL="457200" rtl="0" algn="l">
              <a:spcBef>
                <a:spcPts val="0"/>
              </a:spcBef>
              <a:spcAft>
                <a:spcPts val="0"/>
              </a:spcAft>
              <a:buSzPts val="1100"/>
              <a:buAutoNum type="arabicPeriod"/>
            </a:pPr>
            <a:r>
              <a:rPr lang="en"/>
              <a:t>Experiments.</a:t>
            </a:r>
            <a:endParaRPr/>
          </a:p>
          <a:p>
            <a:pPr indent="-298450" lvl="1" marL="914400" rtl="0" algn="l">
              <a:spcBef>
                <a:spcPts val="0"/>
              </a:spcBef>
              <a:spcAft>
                <a:spcPts val="0"/>
              </a:spcAft>
              <a:buSzPts val="1100"/>
              <a:buAutoNum type="alphaLcPeriod"/>
            </a:pPr>
            <a:r>
              <a:rPr lang="en"/>
              <a:t>We discuss the various experiments we conducted, their results and the relevant discussion.</a:t>
            </a:r>
            <a:endParaRPr/>
          </a:p>
          <a:p>
            <a:pPr indent="-298450" lvl="0" marL="457200" rtl="0" algn="l">
              <a:spcBef>
                <a:spcPts val="0"/>
              </a:spcBef>
              <a:spcAft>
                <a:spcPts val="0"/>
              </a:spcAft>
              <a:buSzPts val="1100"/>
              <a:buAutoNum type="arabicPeriod"/>
            </a:pPr>
            <a:r>
              <a:rPr lang="en"/>
              <a:t>Conclusions.</a:t>
            </a:r>
            <a:endParaRPr/>
          </a:p>
          <a:p>
            <a:pPr indent="-298450" lvl="0" marL="457200" rtl="0" algn="l">
              <a:spcBef>
                <a:spcPts val="0"/>
              </a:spcBef>
              <a:spcAft>
                <a:spcPts val="0"/>
              </a:spcAft>
              <a:buSzPts val="1100"/>
              <a:buAutoNum type="arabicPeriod"/>
            </a:pPr>
            <a:r>
              <a:rPr lang="en"/>
              <a:t>Future work.</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8ddb5ef929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8ddb5ef929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8ddb5ef929_0_6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8ddb5ef929_0_6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outline of this presentation.</a:t>
            </a:r>
            <a:endParaRPr/>
          </a:p>
          <a:p>
            <a:pPr indent="-298450" lvl="0" marL="457200" rtl="0" algn="l">
              <a:spcBef>
                <a:spcPts val="0"/>
              </a:spcBef>
              <a:spcAft>
                <a:spcPts val="0"/>
              </a:spcAft>
              <a:buSzPts val="1100"/>
              <a:buAutoNum type="arabicPeriod"/>
            </a:pPr>
            <a:r>
              <a:rPr lang="en"/>
              <a:t>Introduction:</a:t>
            </a:r>
            <a:endParaRPr/>
          </a:p>
          <a:p>
            <a:pPr indent="-298450" lvl="1" marL="914400" rtl="0" algn="l">
              <a:spcBef>
                <a:spcPts val="0"/>
              </a:spcBef>
              <a:spcAft>
                <a:spcPts val="0"/>
              </a:spcAft>
              <a:buSzPts val="1100"/>
              <a:buAutoNum type="alphaLcPeriod"/>
            </a:pPr>
            <a:r>
              <a:rPr lang="en"/>
              <a:t>Explaining the title.</a:t>
            </a:r>
            <a:endParaRPr/>
          </a:p>
          <a:p>
            <a:pPr indent="-298450" lvl="2" marL="1371600" rtl="0" algn="l">
              <a:spcBef>
                <a:spcPts val="0"/>
              </a:spcBef>
              <a:spcAft>
                <a:spcPts val="0"/>
              </a:spcAft>
              <a:buSzPts val="1100"/>
              <a:buAutoNum type="romanLcPeriod"/>
            </a:pPr>
            <a:r>
              <a:rPr lang="en"/>
              <a:t>Figure extraction. What is it and why is it needed.</a:t>
            </a:r>
            <a:endParaRPr/>
          </a:p>
          <a:p>
            <a:pPr indent="-298450" lvl="2" marL="1371600" rtl="0" algn="l">
              <a:spcBef>
                <a:spcPts val="0"/>
              </a:spcBef>
              <a:spcAft>
                <a:spcPts val="0"/>
              </a:spcAft>
              <a:buSzPts val="1100"/>
              <a:buAutoNum type="romanLcPeriod"/>
            </a:pPr>
            <a:r>
              <a:rPr lang="en"/>
              <a:t>Scanned: What are scanned documents and why do we deal with them.</a:t>
            </a:r>
            <a:endParaRPr/>
          </a:p>
          <a:p>
            <a:pPr indent="-298450" lvl="2" marL="1371600" rtl="0" algn="l">
              <a:spcBef>
                <a:spcPts val="0"/>
              </a:spcBef>
              <a:spcAft>
                <a:spcPts val="0"/>
              </a:spcAft>
              <a:buSzPts val="1100"/>
              <a:buAutoNum type="romanLcPeriod"/>
            </a:pPr>
            <a:r>
              <a:rPr lang="en"/>
              <a:t>ETDs: What are ETDs and why do we deal with them.</a:t>
            </a:r>
            <a:endParaRPr/>
          </a:p>
          <a:p>
            <a:pPr indent="-298450" lvl="0" marL="457200" rtl="0" algn="l">
              <a:spcBef>
                <a:spcPts val="0"/>
              </a:spcBef>
              <a:spcAft>
                <a:spcPts val="0"/>
              </a:spcAft>
              <a:buSzPts val="1100"/>
              <a:buAutoNum type="arabicPeriod"/>
            </a:pPr>
            <a:r>
              <a:rPr lang="en"/>
              <a:t>Research questions.</a:t>
            </a:r>
            <a:endParaRPr/>
          </a:p>
          <a:p>
            <a:pPr indent="-298450" lvl="1" marL="914400" rtl="0" algn="l">
              <a:spcBef>
                <a:spcPts val="0"/>
              </a:spcBef>
              <a:spcAft>
                <a:spcPts val="0"/>
              </a:spcAft>
              <a:buSzPts val="1100"/>
              <a:buAutoNum type="alphaLcPeriod"/>
            </a:pPr>
            <a:r>
              <a:rPr lang="en"/>
              <a:t>We will pose the research questions that we aim to answer as part of this work.</a:t>
            </a:r>
            <a:endParaRPr/>
          </a:p>
          <a:p>
            <a:pPr indent="-298450" lvl="0" marL="457200" rtl="0" algn="l">
              <a:spcBef>
                <a:spcPts val="0"/>
              </a:spcBef>
              <a:spcAft>
                <a:spcPts val="0"/>
              </a:spcAft>
              <a:buSzPts val="1100"/>
              <a:buAutoNum type="arabicPeriod"/>
            </a:pPr>
            <a:r>
              <a:rPr lang="en"/>
              <a:t>Related work.</a:t>
            </a:r>
            <a:endParaRPr/>
          </a:p>
          <a:p>
            <a:pPr indent="-298450" lvl="1" marL="914400" rtl="0" algn="l">
              <a:spcBef>
                <a:spcPts val="0"/>
              </a:spcBef>
              <a:spcAft>
                <a:spcPts val="0"/>
              </a:spcAft>
              <a:buSzPts val="1100"/>
              <a:buAutoNum type="alphaLcPeriod"/>
            </a:pPr>
            <a:r>
              <a:rPr lang="en"/>
              <a:t>We mainly cover Deepfigures because this paper is the moe relevant to this work.</a:t>
            </a:r>
            <a:endParaRPr/>
          </a:p>
          <a:p>
            <a:pPr indent="-298450" lvl="2" marL="1371600" rtl="0" algn="l">
              <a:spcBef>
                <a:spcPts val="0"/>
              </a:spcBef>
              <a:spcAft>
                <a:spcPts val="0"/>
              </a:spcAft>
              <a:buSzPts val="1100"/>
              <a:buAutoNum type="romanLcPeriod"/>
            </a:pPr>
            <a:r>
              <a:rPr lang="en"/>
              <a:t>Dataset used.</a:t>
            </a:r>
            <a:endParaRPr/>
          </a:p>
          <a:p>
            <a:pPr indent="-298450" lvl="2" marL="1371600" rtl="0" algn="l">
              <a:spcBef>
                <a:spcPts val="0"/>
              </a:spcBef>
              <a:spcAft>
                <a:spcPts val="0"/>
              </a:spcAft>
              <a:buSzPts val="1100"/>
              <a:buAutoNum type="romanLcPeriod"/>
            </a:pPr>
            <a:r>
              <a:rPr lang="en"/>
              <a:t>Label generation pipeline.</a:t>
            </a:r>
            <a:endParaRPr/>
          </a:p>
          <a:p>
            <a:pPr indent="-298450" lvl="2" marL="1371600" rtl="0" algn="l">
              <a:spcBef>
                <a:spcPts val="0"/>
              </a:spcBef>
              <a:spcAft>
                <a:spcPts val="0"/>
              </a:spcAft>
              <a:buSzPts val="1100"/>
              <a:buAutoNum type="romanLcPeriod"/>
            </a:pPr>
            <a:r>
              <a:rPr lang="en"/>
              <a:t>Model architecture.</a:t>
            </a:r>
            <a:endParaRPr/>
          </a:p>
          <a:p>
            <a:pPr indent="-298450" lvl="0" marL="457200" rtl="0" algn="l">
              <a:spcBef>
                <a:spcPts val="0"/>
              </a:spcBef>
              <a:spcAft>
                <a:spcPts val="0"/>
              </a:spcAft>
              <a:buSzPts val="1100"/>
              <a:buAutoNum type="arabicPeriod"/>
            </a:pPr>
            <a:r>
              <a:rPr lang="en"/>
              <a:t>Methodology.</a:t>
            </a:r>
            <a:endParaRPr/>
          </a:p>
          <a:p>
            <a:pPr indent="-298450" lvl="1" marL="914400" rtl="0" algn="l">
              <a:spcBef>
                <a:spcPts val="0"/>
              </a:spcBef>
              <a:spcAft>
                <a:spcPts val="0"/>
              </a:spcAft>
              <a:buSzPts val="1100"/>
              <a:buAutoNum type="alphaLcPeriod"/>
            </a:pPr>
            <a:r>
              <a:rPr lang="en"/>
              <a:t>Data augmentation.</a:t>
            </a:r>
            <a:endParaRPr/>
          </a:p>
          <a:p>
            <a:pPr indent="-298450" lvl="1" marL="914400" rtl="0" algn="l">
              <a:spcBef>
                <a:spcPts val="0"/>
              </a:spcBef>
              <a:spcAft>
                <a:spcPts val="0"/>
              </a:spcAft>
              <a:buSzPts val="1100"/>
              <a:buAutoNum type="alphaLcPeriod"/>
            </a:pPr>
            <a:r>
              <a:rPr lang="en"/>
              <a:t>Training at scale.</a:t>
            </a:r>
            <a:endParaRPr/>
          </a:p>
          <a:p>
            <a:pPr indent="-298450" lvl="1" marL="914400" rtl="0" algn="l">
              <a:spcBef>
                <a:spcPts val="0"/>
              </a:spcBef>
              <a:spcAft>
                <a:spcPts val="0"/>
              </a:spcAft>
              <a:buSzPts val="1100"/>
              <a:buAutoNum type="alphaLcPeriod"/>
            </a:pPr>
            <a:r>
              <a:rPr lang="en"/>
              <a:t>Gold standard.</a:t>
            </a:r>
            <a:endParaRPr/>
          </a:p>
          <a:p>
            <a:pPr indent="-298450" lvl="0" marL="457200" rtl="0" algn="l">
              <a:spcBef>
                <a:spcPts val="0"/>
              </a:spcBef>
              <a:spcAft>
                <a:spcPts val="0"/>
              </a:spcAft>
              <a:buSzPts val="1100"/>
              <a:buAutoNum type="arabicPeriod"/>
            </a:pPr>
            <a:r>
              <a:rPr lang="en"/>
              <a:t>Experiments.</a:t>
            </a:r>
            <a:endParaRPr/>
          </a:p>
          <a:p>
            <a:pPr indent="-298450" lvl="1" marL="914400" rtl="0" algn="l">
              <a:spcBef>
                <a:spcPts val="0"/>
              </a:spcBef>
              <a:spcAft>
                <a:spcPts val="0"/>
              </a:spcAft>
              <a:buSzPts val="1100"/>
              <a:buAutoNum type="alphaLcPeriod"/>
            </a:pPr>
            <a:r>
              <a:rPr lang="en"/>
              <a:t>We discuss the various experiments we conducted, their results and the relevant discussion.</a:t>
            </a:r>
            <a:endParaRPr/>
          </a:p>
          <a:p>
            <a:pPr indent="-298450" lvl="0" marL="457200" rtl="0" algn="l">
              <a:spcBef>
                <a:spcPts val="0"/>
              </a:spcBef>
              <a:spcAft>
                <a:spcPts val="0"/>
              </a:spcAft>
              <a:buSzPts val="1100"/>
              <a:buAutoNum type="arabicPeriod"/>
            </a:pPr>
            <a:r>
              <a:rPr lang="en"/>
              <a:t>Conclusions.</a:t>
            </a:r>
            <a:endParaRPr/>
          </a:p>
          <a:p>
            <a:pPr indent="-298450" lvl="0" marL="457200" rtl="0" algn="l">
              <a:spcBef>
                <a:spcPts val="0"/>
              </a:spcBef>
              <a:spcAft>
                <a:spcPts val="0"/>
              </a:spcAft>
              <a:buSzPts val="1100"/>
              <a:buAutoNum type="arabicPeriod"/>
            </a:pPr>
            <a:r>
              <a:rPr lang="en"/>
              <a:t>Future work.</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28.png"/><Relationship Id="rId5"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1.png"/><Relationship Id="rId5" Type="http://schemas.openxmlformats.org/officeDocument/2006/relationships/hyperlink" Target="https://en.wikipedia.org/wiki/Connected-component_labeling" TargetMode="External"/><Relationship Id="rId6" Type="http://schemas.openxmlformats.org/officeDocument/2006/relationships/hyperlink" Target="https://www.cse.unr.edu/~bebis/CS791E/Notes/ConnectedComponents.pdf"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9.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hyperlink" Target="http://arxiv.org/abs/1207.23701" TargetMode="External"/><Relationship Id="rId6" Type="http://schemas.openxmlformats.org/officeDocument/2006/relationships/hyperlink" Target="http://hdl.handle.net/10919/56159"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8.png"/><Relationship Id="rId4" Type="http://schemas.openxmlformats.org/officeDocument/2006/relationships/image" Target="../media/image23.png"/><Relationship Id="rId9" Type="http://schemas.openxmlformats.org/officeDocument/2006/relationships/image" Target="../media/image25.png"/><Relationship Id="rId5" Type="http://schemas.openxmlformats.org/officeDocument/2006/relationships/image" Target="../media/image17.png"/><Relationship Id="rId6" Type="http://schemas.openxmlformats.org/officeDocument/2006/relationships/image" Target="../media/image21.png"/><Relationship Id="rId7" Type="http://schemas.openxmlformats.org/officeDocument/2006/relationships/image" Target="../media/image24.png"/><Relationship Id="rId8"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33.png"/><Relationship Id="rId6" Type="http://schemas.openxmlformats.org/officeDocument/2006/relationships/hyperlink" Target="http://arxiv.org/abs/1207.23701" TargetMode="External"/><Relationship Id="rId7" Type="http://schemas.openxmlformats.org/officeDocument/2006/relationships/hyperlink" Target="http://hdl.handle.net/10919/56159"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6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3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6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41.png"/></Relationships>
</file>

<file path=ppt/slides/_rels/slide3.xml.rels><?xml version="1.0" encoding="UTF-8" standalone="yes"?><Relationships xmlns="http://schemas.openxmlformats.org/package/2006/relationships"><Relationship Id="rId11" Type="http://schemas.openxmlformats.org/officeDocument/2006/relationships/hyperlink" Target="https://commons.wikimedia.org/wiki/File:Exclamation_Circle_Red.svg" TargetMode="External"/><Relationship Id="rId10" Type="http://schemas.openxmlformats.org/officeDocument/2006/relationships/image" Target="../media/image13.jpg"/><Relationship Id="rId13" Type="http://schemas.openxmlformats.org/officeDocument/2006/relationships/hyperlink" Target="https://pxhere.com/en/photo/1451109" TargetMode="External"/><Relationship Id="rId12" Type="http://schemas.openxmlformats.org/officeDocument/2006/relationships/image" Target="../media/image22.png"/><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pxhere.com/en/photo/1451109" TargetMode="External"/><Relationship Id="rId4" Type="http://schemas.openxmlformats.org/officeDocument/2006/relationships/image" Target="../media/image16.jpg"/><Relationship Id="rId9" Type="http://schemas.openxmlformats.org/officeDocument/2006/relationships/hyperlink" Target="https://pxhere.com/en/photo/1565521" TargetMode="External"/><Relationship Id="rId15" Type="http://schemas.openxmlformats.org/officeDocument/2006/relationships/hyperlink" Target="https://commons.wikimedia.org/wiki/File:Exclamation_Circle_Red.svg" TargetMode="External"/><Relationship Id="rId14" Type="http://schemas.openxmlformats.org/officeDocument/2006/relationships/hyperlink" Target="https://pixabay.com/illustrations/pdf-logo-adobe-filetype-mime-type-3383632/" TargetMode="External"/><Relationship Id="rId17" Type="http://schemas.openxmlformats.org/officeDocument/2006/relationships/hyperlink" Target="https://pxhere.com/en/photo/1565521" TargetMode="External"/><Relationship Id="rId16" Type="http://schemas.openxmlformats.org/officeDocument/2006/relationships/hyperlink" Target="https://commons.wikimedia.org/wiki/File:Data_types_-_en.svg" TargetMode="External"/><Relationship Id="rId5" Type="http://schemas.openxmlformats.org/officeDocument/2006/relationships/hyperlink" Target="https://pixabay.com/illustrations/pdf-logo-adobe-filetype-mime-type-3383632/" TargetMode="External"/><Relationship Id="rId6" Type="http://schemas.openxmlformats.org/officeDocument/2006/relationships/image" Target="../media/image8.png"/><Relationship Id="rId7" Type="http://schemas.openxmlformats.org/officeDocument/2006/relationships/hyperlink" Target="https://commons.wikimedia.org/wiki/File:Data_types_-_en.svg" TargetMode="External"/><Relationship Id="rId8" Type="http://schemas.openxmlformats.org/officeDocument/2006/relationships/image" Target="../media/image1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35.png"/><Relationship Id="rId4" Type="http://schemas.openxmlformats.org/officeDocument/2006/relationships/image" Target="../media/image30.png"/><Relationship Id="rId5" Type="http://schemas.openxmlformats.org/officeDocument/2006/relationships/image" Target="../media/image3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3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54.png"/><Relationship Id="rId4" Type="http://schemas.openxmlformats.org/officeDocument/2006/relationships/image" Target="../media/image46.png"/><Relationship Id="rId5" Type="http://schemas.openxmlformats.org/officeDocument/2006/relationships/hyperlink" Target="https://dspace.mit.edu/handle/1721.1/15568" TargetMode="External"/><Relationship Id="rId6" Type="http://schemas.openxmlformats.org/officeDocument/2006/relationships/hyperlink" Target="https://dspace.mit.edu/handle/1721.1/97289"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4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36.png"/><Relationship Id="rId4" Type="http://schemas.openxmlformats.org/officeDocument/2006/relationships/hyperlink" Target="https://www.kdnuggets.com/2019/02/neural-networks-intuition.html" TargetMode="External"/><Relationship Id="rId5" Type="http://schemas.openxmlformats.org/officeDocument/2006/relationships/hyperlink" Target="https://www.kdnuggets.com/2019/02/neural-networks-intuition.html"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4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3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6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hyperlink" Target="http://arxiv.org/abs/1207.2370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6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6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3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6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6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1" Type="http://schemas.openxmlformats.org/officeDocument/2006/relationships/hyperlink" Target="https://www.123rf.com/photo_78921823_modern-desktop-pc-computer-isolated-.html" TargetMode="External"/><Relationship Id="rId10" Type="http://schemas.openxmlformats.org/officeDocument/2006/relationships/hyperlink" Target="http://hdl.handle.net/10919/56159" TargetMode="External"/><Relationship Id="rId13" Type="http://schemas.openxmlformats.org/officeDocument/2006/relationships/hyperlink" Target="https://i.stack.imgur.com/zHFFO.png" TargetMode="External"/><Relationship Id="rId12" Type="http://schemas.openxmlformats.org/officeDocument/2006/relationships/hyperlink" Target="https://www.brandeps.com/logo/M/Microsoft-Word-01" TargetMode="External"/><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9.png"/><Relationship Id="rId9" Type="http://schemas.openxmlformats.org/officeDocument/2006/relationships/hyperlink" Target="http://arxiv.org/abs/1207.23701" TargetMode="External"/><Relationship Id="rId15" Type="http://schemas.openxmlformats.org/officeDocument/2006/relationships/hyperlink" Target="https://images.techhive.com/images/article/2016/01/flatbed-scanner-stock-100636615-large.jpg" TargetMode="External"/><Relationship Id="rId14" Type="http://schemas.openxmlformats.org/officeDocument/2006/relationships/hyperlink" Target="https://www.vectorstock.com/royalty-free-vector/the-old-portable-typewriter-vector-22613165" TargetMode="External"/><Relationship Id="rId16" Type="http://schemas.openxmlformats.org/officeDocument/2006/relationships/image" Target="../media/image3.png"/><Relationship Id="rId5" Type="http://schemas.openxmlformats.org/officeDocument/2006/relationships/image" Target="../media/image7.png"/><Relationship Id="rId6" Type="http://schemas.openxmlformats.org/officeDocument/2006/relationships/image" Target="../media/image14.png"/><Relationship Id="rId7" Type="http://schemas.openxmlformats.org/officeDocument/2006/relationships/image" Target="../media/image10.png"/><Relationship Id="rId8" Type="http://schemas.openxmlformats.org/officeDocument/2006/relationships/image" Target="../media/image6.png"/></Relationships>
</file>

<file path=ppt/slides/_rels/slide50.xml.rels><?xml version="1.0" encoding="UTF-8" standalone="yes"?><Relationships xmlns="http://schemas.openxmlformats.org/package/2006/relationships"><Relationship Id="rId10" Type="http://schemas.openxmlformats.org/officeDocument/2006/relationships/image" Target="../media/image53.png"/><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51.png"/><Relationship Id="rId4" Type="http://schemas.openxmlformats.org/officeDocument/2006/relationships/image" Target="../media/image49.png"/><Relationship Id="rId9" Type="http://schemas.openxmlformats.org/officeDocument/2006/relationships/image" Target="../media/image48.png"/><Relationship Id="rId5" Type="http://schemas.openxmlformats.org/officeDocument/2006/relationships/image" Target="../media/image44.png"/><Relationship Id="rId6" Type="http://schemas.openxmlformats.org/officeDocument/2006/relationships/image" Target="../media/image47.png"/><Relationship Id="rId7" Type="http://schemas.openxmlformats.org/officeDocument/2006/relationships/image" Target="../media/image45.png"/><Relationship Id="rId8" Type="http://schemas.openxmlformats.org/officeDocument/2006/relationships/image" Target="../media/image43.png"/></Relationships>
</file>

<file path=ppt/slides/_rels/slide51.xml.rels><?xml version="1.0" encoding="UTF-8" standalone="yes"?><Relationships xmlns="http://schemas.openxmlformats.org/package/2006/relationships"><Relationship Id="rId10" Type="http://schemas.openxmlformats.org/officeDocument/2006/relationships/image" Target="../media/image60.png"/><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57.png"/><Relationship Id="rId4" Type="http://schemas.openxmlformats.org/officeDocument/2006/relationships/image" Target="../media/image52.png"/><Relationship Id="rId9" Type="http://schemas.openxmlformats.org/officeDocument/2006/relationships/image" Target="../media/image59.png"/><Relationship Id="rId5" Type="http://schemas.openxmlformats.org/officeDocument/2006/relationships/image" Target="../media/image50.png"/><Relationship Id="rId6" Type="http://schemas.openxmlformats.org/officeDocument/2006/relationships/image" Target="../media/image56.png"/><Relationship Id="rId7" Type="http://schemas.openxmlformats.org/officeDocument/2006/relationships/image" Target="../media/image55.png"/><Relationship Id="rId8" Type="http://schemas.openxmlformats.org/officeDocument/2006/relationships/image" Target="../media/image5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415425"/>
            <a:ext cx="8520600" cy="1391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000"/>
              <a:t>Extracting figures from scanned electronic theses and dissertations</a:t>
            </a:r>
            <a:endParaRPr sz="4000"/>
          </a:p>
        </p:txBody>
      </p:sp>
      <p:sp>
        <p:nvSpPr>
          <p:cNvPr id="55" name="Google Shape;55;p13"/>
          <p:cNvSpPr txBox="1"/>
          <p:nvPr>
            <p:ph idx="1" type="subTitle"/>
          </p:nvPr>
        </p:nvSpPr>
        <p:spPr>
          <a:xfrm>
            <a:off x="311700" y="1614925"/>
            <a:ext cx="8520600" cy="1132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100"/>
              <a:t>M.S. thesis defense</a:t>
            </a:r>
            <a:endParaRPr sz="2100"/>
          </a:p>
          <a:p>
            <a:pPr indent="0" lvl="0" marL="0" rtl="0" algn="ctr">
              <a:spcBef>
                <a:spcPts val="0"/>
              </a:spcBef>
              <a:spcAft>
                <a:spcPts val="0"/>
              </a:spcAft>
              <a:buNone/>
            </a:pPr>
            <a:r>
              <a:rPr lang="en" sz="1400"/>
              <a:t>Aug. 6, 2020</a:t>
            </a:r>
            <a:endParaRPr sz="1400"/>
          </a:p>
          <a:p>
            <a:pPr indent="0" lvl="0" marL="0" rtl="0" algn="ctr">
              <a:spcBef>
                <a:spcPts val="0"/>
              </a:spcBef>
              <a:spcAft>
                <a:spcPts val="0"/>
              </a:spcAft>
              <a:buNone/>
            </a:pPr>
            <a:r>
              <a:rPr lang="en" sz="1400"/>
              <a:t>Virginia Tech</a:t>
            </a:r>
            <a:endParaRPr sz="1400"/>
          </a:p>
          <a:p>
            <a:pPr indent="0" lvl="0" marL="0" rtl="0" algn="ctr">
              <a:spcBef>
                <a:spcPts val="0"/>
              </a:spcBef>
              <a:spcAft>
                <a:spcPts val="0"/>
              </a:spcAft>
              <a:buNone/>
            </a:pPr>
            <a:r>
              <a:rPr lang="en" sz="1400"/>
              <a:t>Blacksburg, VA 24061</a:t>
            </a:r>
            <a:endParaRPr sz="1400"/>
          </a:p>
        </p:txBody>
      </p:sp>
      <p:sp>
        <p:nvSpPr>
          <p:cNvPr id="56" name="Google Shape;56;p13"/>
          <p:cNvSpPr/>
          <p:nvPr/>
        </p:nvSpPr>
        <p:spPr>
          <a:xfrm>
            <a:off x="27925" y="3018225"/>
            <a:ext cx="7956300" cy="2125200"/>
          </a:xfrm>
          <a:prstGeom prst="rect">
            <a:avLst/>
          </a:prstGeom>
          <a:noFill/>
          <a:ln>
            <a:noFill/>
          </a:ln>
        </p:spPr>
        <p:txBody>
          <a:bodyPr anchorCtr="0" anchor="t" bIns="34275" lIns="34275" spcFirstLastPara="1" rIns="34275" wrap="square" tIns="34275">
            <a:noAutofit/>
          </a:bodyPr>
          <a:lstStyle/>
          <a:p>
            <a:pPr indent="0" lvl="0" marL="0" rtl="0" algn="l">
              <a:spcBef>
                <a:spcPts val="0"/>
              </a:spcBef>
              <a:spcAft>
                <a:spcPts val="0"/>
              </a:spcAft>
              <a:buClr>
                <a:srgbClr val="FFFFFF"/>
              </a:buClr>
              <a:buSzPts val="1900"/>
              <a:buFont typeface="Arial"/>
              <a:buNone/>
            </a:pPr>
            <a:r>
              <a:rPr lang="en" sz="1900" u="sng">
                <a:solidFill>
                  <a:schemeClr val="dk2"/>
                </a:solidFill>
              </a:rPr>
              <a:t>Student</a:t>
            </a:r>
            <a:r>
              <a:rPr lang="en" sz="1900" u="sng">
                <a:solidFill>
                  <a:schemeClr val="dk2"/>
                </a:solidFill>
              </a:rPr>
              <a:t>:</a:t>
            </a:r>
            <a:br>
              <a:rPr lang="en" sz="1900" u="sng">
                <a:solidFill>
                  <a:schemeClr val="dk2"/>
                </a:solidFill>
              </a:rPr>
            </a:br>
            <a:r>
              <a:rPr lang="en" sz="1900">
                <a:solidFill>
                  <a:schemeClr val="dk2"/>
                </a:solidFill>
              </a:rPr>
              <a:t>Sampanna Kahu </a:t>
            </a:r>
            <a:r>
              <a:rPr lang="en" sz="1200">
                <a:solidFill>
                  <a:schemeClr val="dk2"/>
                </a:solidFill>
              </a:rPr>
              <a:t>(Dept. of Electrical and Computer Engineering)</a:t>
            </a:r>
            <a:endParaRPr sz="1200">
              <a:solidFill>
                <a:schemeClr val="dk2"/>
              </a:solidFill>
            </a:endParaRPr>
          </a:p>
          <a:p>
            <a:pPr indent="0" lvl="0" marL="0" rtl="0" algn="l">
              <a:spcBef>
                <a:spcPts val="0"/>
              </a:spcBef>
              <a:spcAft>
                <a:spcPts val="0"/>
              </a:spcAft>
              <a:buClr>
                <a:srgbClr val="FFFFFF"/>
              </a:buClr>
              <a:buSzPts val="1900"/>
              <a:buFont typeface="Arial"/>
              <a:buNone/>
            </a:pPr>
            <a:br>
              <a:rPr lang="en" sz="1900" u="sng">
                <a:solidFill>
                  <a:schemeClr val="dk2"/>
                </a:solidFill>
              </a:rPr>
            </a:br>
            <a:r>
              <a:rPr lang="en" sz="1900" u="sng">
                <a:solidFill>
                  <a:schemeClr val="dk2"/>
                </a:solidFill>
              </a:rPr>
              <a:t>Committee:</a:t>
            </a:r>
            <a:endParaRPr sz="1900" u="sng">
              <a:solidFill>
                <a:schemeClr val="dk2"/>
              </a:solidFill>
            </a:endParaRPr>
          </a:p>
          <a:p>
            <a:pPr indent="0" lvl="0" marL="0" rtl="0" algn="l">
              <a:spcBef>
                <a:spcPts val="0"/>
              </a:spcBef>
              <a:spcAft>
                <a:spcPts val="0"/>
              </a:spcAft>
              <a:buClr>
                <a:srgbClr val="FFFFFF"/>
              </a:buClr>
              <a:buSzPts val="1900"/>
              <a:buFont typeface="Arial"/>
              <a:buNone/>
            </a:pPr>
            <a:r>
              <a:rPr lang="en" sz="1900">
                <a:solidFill>
                  <a:schemeClr val="dk2"/>
                </a:solidFill>
              </a:rPr>
              <a:t>Dr. Edward A. Fox, Chair </a:t>
            </a:r>
            <a:r>
              <a:rPr lang="en" sz="1200">
                <a:solidFill>
                  <a:schemeClr val="dk2"/>
                </a:solidFill>
              </a:rPr>
              <a:t>(Professor, Dept. of Computer Science, and by courtesy, ECE)</a:t>
            </a:r>
            <a:endParaRPr sz="1200">
              <a:solidFill>
                <a:schemeClr val="dk2"/>
              </a:solidFill>
            </a:endParaRPr>
          </a:p>
          <a:p>
            <a:pPr indent="0" lvl="0" marL="0" rtl="0" algn="l">
              <a:spcBef>
                <a:spcPts val="0"/>
              </a:spcBef>
              <a:spcAft>
                <a:spcPts val="0"/>
              </a:spcAft>
              <a:buClr>
                <a:srgbClr val="FFFFFF"/>
              </a:buClr>
              <a:buSzPts val="1900"/>
              <a:buFont typeface="Arial"/>
              <a:buNone/>
            </a:pPr>
            <a:r>
              <a:rPr lang="en" sz="1900">
                <a:solidFill>
                  <a:schemeClr val="dk2"/>
                </a:solidFill>
              </a:rPr>
              <a:t>Dr. A. Lynn Abbott </a:t>
            </a:r>
            <a:r>
              <a:rPr lang="en" sz="1200">
                <a:solidFill>
                  <a:schemeClr val="dk2"/>
                </a:solidFill>
              </a:rPr>
              <a:t>(Professor, Dept. of Electrical and Computer Engineering)</a:t>
            </a:r>
            <a:endParaRPr sz="1200">
              <a:solidFill>
                <a:schemeClr val="dk2"/>
              </a:solidFill>
            </a:endParaRPr>
          </a:p>
          <a:p>
            <a:pPr indent="0" lvl="0" marL="0" rtl="0" algn="l">
              <a:spcBef>
                <a:spcPts val="0"/>
              </a:spcBef>
              <a:spcAft>
                <a:spcPts val="0"/>
              </a:spcAft>
              <a:buClr>
                <a:srgbClr val="FFFFFF"/>
              </a:buClr>
              <a:buSzPts val="1900"/>
              <a:buFont typeface="Arial"/>
              <a:buNone/>
            </a:pPr>
            <a:r>
              <a:rPr lang="en" sz="1900">
                <a:solidFill>
                  <a:schemeClr val="dk2"/>
                </a:solidFill>
              </a:rPr>
              <a:t>Dr. William Diehl </a:t>
            </a:r>
            <a:r>
              <a:rPr lang="en" sz="1200">
                <a:solidFill>
                  <a:schemeClr val="dk2"/>
                </a:solidFill>
              </a:rPr>
              <a:t>(Assistant Professor, Dept. of Electrical and Computer Engineering)</a:t>
            </a:r>
            <a:endParaRPr sz="1900">
              <a:solidFill>
                <a:schemeClr val="dk2"/>
              </a:solidFill>
            </a:endParaRPr>
          </a:p>
        </p:txBody>
      </p:sp>
      <p:sp>
        <p:nvSpPr>
          <p:cNvPr id="57" name="Google Shape;57;p13"/>
          <p:cNvSpPr txBox="1"/>
          <p:nvPr/>
        </p:nvSpPr>
        <p:spPr>
          <a:xfrm>
            <a:off x="7984150" y="4814525"/>
            <a:ext cx="1197900" cy="31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900"/>
              <a:buFont typeface="Arial"/>
              <a:buNone/>
            </a:pPr>
            <a:r>
              <a:rPr lang="en" sz="1200">
                <a:solidFill>
                  <a:schemeClr val="dk2"/>
                </a:solidFill>
              </a:rPr>
              <a:t>Slide count: 57</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Related work - Deepfigures</a:t>
            </a:r>
            <a:endParaRPr/>
          </a:p>
        </p:txBody>
      </p:sp>
      <p:sp>
        <p:nvSpPr>
          <p:cNvPr id="148" name="Google Shape;148;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149" name="Google Shape;149;p22"/>
          <p:cNvSpPr/>
          <p:nvPr/>
        </p:nvSpPr>
        <p:spPr>
          <a:xfrm>
            <a:off x="3084675" y="2037325"/>
            <a:ext cx="3127800" cy="13629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Download LaTeX files from arXiv dataset - from </a:t>
            </a:r>
            <a:r>
              <a:rPr lang="en">
                <a:solidFill>
                  <a:schemeClr val="dk1"/>
                </a:solidFill>
              </a:rPr>
              <a:t>900K documents</a:t>
            </a:r>
            <a:r>
              <a:rPr lang="en"/>
              <a:t>.</a:t>
            </a:r>
            <a:endParaRPr/>
          </a:p>
        </p:txBody>
      </p:sp>
      <p:sp>
        <p:nvSpPr>
          <p:cNvPr id="150" name="Google Shape;150;p22"/>
          <p:cNvSpPr/>
          <p:nvPr/>
        </p:nvSpPr>
        <p:spPr>
          <a:xfrm>
            <a:off x="731700" y="1183650"/>
            <a:ext cx="961200" cy="5094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Physics</a:t>
            </a:r>
            <a:endParaRPr/>
          </a:p>
        </p:txBody>
      </p:sp>
      <p:sp>
        <p:nvSpPr>
          <p:cNvPr id="151" name="Google Shape;151;p22"/>
          <p:cNvSpPr/>
          <p:nvPr/>
        </p:nvSpPr>
        <p:spPr>
          <a:xfrm>
            <a:off x="807900" y="3622050"/>
            <a:ext cx="1896600" cy="5094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Quantitative biology</a:t>
            </a:r>
            <a:endParaRPr/>
          </a:p>
        </p:txBody>
      </p:sp>
      <p:sp>
        <p:nvSpPr>
          <p:cNvPr id="152" name="Google Shape;152;p22"/>
          <p:cNvSpPr/>
          <p:nvPr/>
        </p:nvSpPr>
        <p:spPr>
          <a:xfrm>
            <a:off x="6642800" y="1183650"/>
            <a:ext cx="1679400" cy="5094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Computer science</a:t>
            </a:r>
            <a:endParaRPr/>
          </a:p>
        </p:txBody>
      </p:sp>
      <p:sp>
        <p:nvSpPr>
          <p:cNvPr id="153" name="Google Shape;153;p22"/>
          <p:cNvSpPr/>
          <p:nvPr/>
        </p:nvSpPr>
        <p:spPr>
          <a:xfrm>
            <a:off x="7209500" y="3622050"/>
            <a:ext cx="1036500" cy="5094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others...</a:t>
            </a:r>
            <a:endParaRPr/>
          </a:p>
        </p:txBody>
      </p:sp>
      <p:cxnSp>
        <p:nvCxnSpPr>
          <p:cNvPr id="154" name="Google Shape;154;p22"/>
          <p:cNvCxnSpPr/>
          <p:nvPr/>
        </p:nvCxnSpPr>
        <p:spPr>
          <a:xfrm flipH="1">
            <a:off x="2718675" y="3292700"/>
            <a:ext cx="444900" cy="337200"/>
          </a:xfrm>
          <a:prstGeom prst="straightConnector1">
            <a:avLst/>
          </a:prstGeom>
          <a:noFill/>
          <a:ln cap="flat" cmpd="sng" w="9525">
            <a:solidFill>
              <a:srgbClr val="595959"/>
            </a:solidFill>
            <a:prstDash val="solid"/>
            <a:round/>
            <a:headEnd len="med" w="med" type="none"/>
            <a:tailEnd len="med" w="med" type="triangle"/>
          </a:ln>
        </p:spPr>
      </p:cxnSp>
      <p:cxnSp>
        <p:nvCxnSpPr>
          <p:cNvPr id="155" name="Google Shape;155;p22"/>
          <p:cNvCxnSpPr/>
          <p:nvPr/>
        </p:nvCxnSpPr>
        <p:spPr>
          <a:xfrm rot="10800000">
            <a:off x="1786175" y="1642900"/>
            <a:ext cx="1320000" cy="451800"/>
          </a:xfrm>
          <a:prstGeom prst="straightConnector1">
            <a:avLst/>
          </a:prstGeom>
          <a:noFill/>
          <a:ln cap="flat" cmpd="sng" w="9525">
            <a:solidFill>
              <a:srgbClr val="595959"/>
            </a:solidFill>
            <a:prstDash val="solid"/>
            <a:round/>
            <a:headEnd len="med" w="med" type="none"/>
            <a:tailEnd len="med" w="med" type="triangle"/>
          </a:ln>
        </p:spPr>
      </p:cxnSp>
      <p:cxnSp>
        <p:nvCxnSpPr>
          <p:cNvPr id="156" name="Google Shape;156;p22"/>
          <p:cNvCxnSpPr/>
          <p:nvPr/>
        </p:nvCxnSpPr>
        <p:spPr>
          <a:xfrm flipH="1" rot="10800000">
            <a:off x="6176500" y="1743225"/>
            <a:ext cx="466200" cy="401700"/>
          </a:xfrm>
          <a:prstGeom prst="straightConnector1">
            <a:avLst/>
          </a:prstGeom>
          <a:noFill/>
          <a:ln cap="flat" cmpd="sng" w="9525">
            <a:solidFill>
              <a:srgbClr val="595959"/>
            </a:solidFill>
            <a:prstDash val="solid"/>
            <a:round/>
            <a:headEnd len="med" w="med" type="none"/>
            <a:tailEnd len="med" w="med" type="triangle"/>
          </a:ln>
        </p:spPr>
      </p:cxnSp>
      <p:cxnSp>
        <p:nvCxnSpPr>
          <p:cNvPr id="157" name="Google Shape;157;p22"/>
          <p:cNvCxnSpPr/>
          <p:nvPr/>
        </p:nvCxnSpPr>
        <p:spPr>
          <a:xfrm>
            <a:off x="6198025" y="3256825"/>
            <a:ext cx="997200" cy="394500"/>
          </a:xfrm>
          <a:prstGeom prst="straightConnector1">
            <a:avLst/>
          </a:prstGeom>
          <a:noFill/>
          <a:ln cap="flat" cmpd="sng" w="9525">
            <a:solidFill>
              <a:srgbClr val="595959"/>
            </a:solidFill>
            <a:prstDash val="solid"/>
            <a:round/>
            <a:headEnd len="med" w="med" type="none"/>
            <a:tailEnd len="med" w="med" type="triangle"/>
          </a:ln>
        </p:spPr>
      </p:cxnSp>
      <p:sp>
        <p:nvSpPr>
          <p:cNvPr id="158" name="Google Shape;158;p22"/>
          <p:cNvSpPr txBox="1"/>
          <p:nvPr/>
        </p:nvSpPr>
        <p:spPr>
          <a:xfrm>
            <a:off x="-16000" y="4746125"/>
            <a:ext cx="7010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700"/>
              <a:t>Noah Siegel, Nicholas Lourie, Russell Power, and Waleed Ammar. 2018. Extracting Scientific Figures with Distantly Supervised Neural Networks. CoRR abs/1804.02445 (2018). arXiv:1804.02445 Retrieved October 9, 2019 from http://arxiv.org/abs/1804.02445</a:t>
            </a:r>
            <a:endParaRPr sz="700"/>
          </a:p>
        </p:txBody>
      </p:sp>
      <p:sp>
        <p:nvSpPr>
          <p:cNvPr id="159" name="Google Shape;159;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id="164" name="Google Shape;164;p23"/>
          <p:cNvPicPr preferRelativeResize="0"/>
          <p:nvPr/>
        </p:nvPicPr>
        <p:blipFill rotWithShape="1">
          <a:blip r:embed="rId3">
            <a:alphaModFix/>
          </a:blip>
          <a:srcRect b="1567" l="4019" r="3992" t="2848"/>
          <a:stretch/>
        </p:blipFill>
        <p:spPr>
          <a:xfrm>
            <a:off x="5689350" y="104075"/>
            <a:ext cx="2855189" cy="4741674"/>
          </a:xfrm>
          <a:prstGeom prst="rect">
            <a:avLst/>
          </a:prstGeom>
          <a:noFill/>
          <a:ln cap="flat" cmpd="sng" w="9525">
            <a:solidFill>
              <a:schemeClr val="dk2"/>
            </a:solidFill>
            <a:prstDash val="solid"/>
            <a:round/>
            <a:headEnd len="sm" w="sm" type="none"/>
            <a:tailEnd len="sm" w="sm" type="none"/>
          </a:ln>
        </p:spPr>
      </p:pic>
      <p:pic>
        <p:nvPicPr>
          <p:cNvPr id="165" name="Google Shape;165;p23"/>
          <p:cNvPicPr preferRelativeResize="0"/>
          <p:nvPr/>
        </p:nvPicPr>
        <p:blipFill>
          <a:blip r:embed="rId4">
            <a:alphaModFix/>
          </a:blip>
          <a:stretch>
            <a:fillRect/>
          </a:stretch>
        </p:blipFill>
        <p:spPr>
          <a:xfrm>
            <a:off x="168950" y="2751650"/>
            <a:ext cx="5491099" cy="2094088"/>
          </a:xfrm>
          <a:prstGeom prst="rect">
            <a:avLst/>
          </a:prstGeom>
          <a:noFill/>
          <a:ln cap="flat" cmpd="sng" w="9525">
            <a:solidFill>
              <a:schemeClr val="dk2"/>
            </a:solidFill>
            <a:prstDash val="solid"/>
            <a:round/>
            <a:headEnd len="sm" w="sm" type="none"/>
            <a:tailEnd len="sm" w="sm" type="none"/>
          </a:ln>
        </p:spPr>
      </p:pic>
      <p:pic>
        <p:nvPicPr>
          <p:cNvPr id="166" name="Google Shape;166;p23"/>
          <p:cNvPicPr preferRelativeResize="0"/>
          <p:nvPr/>
        </p:nvPicPr>
        <p:blipFill>
          <a:blip r:embed="rId5">
            <a:alphaModFix/>
          </a:blip>
          <a:stretch>
            <a:fillRect/>
          </a:stretch>
        </p:blipFill>
        <p:spPr>
          <a:xfrm>
            <a:off x="168950" y="104077"/>
            <a:ext cx="4823700" cy="2619275"/>
          </a:xfrm>
          <a:prstGeom prst="rect">
            <a:avLst/>
          </a:prstGeom>
          <a:noFill/>
          <a:ln cap="flat" cmpd="sng" w="9525">
            <a:solidFill>
              <a:schemeClr val="dk2"/>
            </a:solidFill>
            <a:prstDash val="solid"/>
            <a:round/>
            <a:headEnd len="sm" w="sm" type="none"/>
            <a:tailEnd len="sm" w="sm" type="none"/>
          </a:ln>
        </p:spPr>
      </p:pic>
      <p:sp>
        <p:nvSpPr>
          <p:cNvPr id="167" name="Google Shape;167;p23"/>
          <p:cNvSpPr txBox="1"/>
          <p:nvPr/>
        </p:nvSpPr>
        <p:spPr>
          <a:xfrm>
            <a:off x="-16000" y="4746125"/>
            <a:ext cx="8720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700"/>
              <a:t>Image sources:</a:t>
            </a:r>
            <a:br>
              <a:rPr lang="en" sz="700"/>
            </a:br>
            <a:r>
              <a:rPr lang="en" sz="700"/>
              <a:t>[1] </a:t>
            </a:r>
            <a:r>
              <a:rPr lang="en" sz="700"/>
              <a:t>Noah Siegel, Nicholas Lourie, Russell Power, and Waleed Ammar. 2018. Extracting Scientific Figures with Distantly Supervised Neural Networks. CoRR abs/1804.02445 (2018). arXiv:1804.02445 Retrieved October 9, 2019 from http://arxiv.org/abs/1804.02445</a:t>
            </a:r>
            <a:endParaRPr sz="700"/>
          </a:p>
        </p:txBody>
      </p:sp>
      <p:sp>
        <p:nvSpPr>
          <p:cNvPr id="168" name="Google Shape;168;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2" name="Shape 172"/>
        <p:cNvGrpSpPr/>
        <p:nvPr/>
      </p:nvGrpSpPr>
      <p:grpSpPr>
        <a:xfrm>
          <a:off x="0" y="0"/>
          <a:ext cx="0" cy="0"/>
          <a:chOff x="0" y="0"/>
          <a:chExt cx="0" cy="0"/>
        </a:xfrm>
      </p:grpSpPr>
      <p:sp>
        <p:nvSpPr>
          <p:cNvPr id="173" name="Google Shape;173;p24"/>
          <p:cNvSpPr txBox="1"/>
          <p:nvPr>
            <p:ph type="title"/>
          </p:nvPr>
        </p:nvSpPr>
        <p:spPr>
          <a:xfrm>
            <a:off x="311700" y="445025"/>
            <a:ext cx="5329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Related work - Deepfigures</a:t>
            </a:r>
            <a:endParaRPr/>
          </a:p>
        </p:txBody>
      </p:sp>
      <p:grpSp>
        <p:nvGrpSpPr>
          <p:cNvPr id="174" name="Google Shape;174;p24"/>
          <p:cNvGrpSpPr/>
          <p:nvPr/>
        </p:nvGrpSpPr>
        <p:grpSpPr>
          <a:xfrm>
            <a:off x="5761700" y="1371600"/>
            <a:ext cx="1465200" cy="1720600"/>
            <a:chOff x="5761700" y="228600"/>
            <a:chExt cx="1465200" cy="1720600"/>
          </a:xfrm>
        </p:grpSpPr>
        <p:pic>
          <p:nvPicPr>
            <p:cNvPr id="175" name="Google Shape;175;p24"/>
            <p:cNvPicPr preferRelativeResize="0"/>
            <p:nvPr/>
          </p:nvPicPr>
          <p:blipFill>
            <a:blip r:embed="rId3">
              <a:alphaModFix/>
            </a:blip>
            <a:stretch>
              <a:fillRect/>
            </a:stretch>
          </p:blipFill>
          <p:spPr>
            <a:xfrm>
              <a:off x="5761700" y="228600"/>
              <a:ext cx="1465150" cy="1465150"/>
            </a:xfrm>
            <a:prstGeom prst="rect">
              <a:avLst/>
            </a:prstGeom>
            <a:noFill/>
            <a:ln cap="flat" cmpd="sng" w="9525">
              <a:solidFill>
                <a:schemeClr val="dk2"/>
              </a:solidFill>
              <a:prstDash val="solid"/>
              <a:round/>
              <a:headEnd len="sm" w="sm" type="none"/>
              <a:tailEnd len="sm" w="sm" type="none"/>
            </a:ln>
          </p:spPr>
        </p:pic>
        <p:sp>
          <p:nvSpPr>
            <p:cNvPr id="176" name="Google Shape;176;p24"/>
            <p:cNvSpPr txBox="1"/>
            <p:nvPr/>
          </p:nvSpPr>
          <p:spPr>
            <a:xfrm>
              <a:off x="5761700" y="1617400"/>
              <a:ext cx="1465200" cy="33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4-connectivity</a:t>
              </a:r>
              <a:endParaRPr/>
            </a:p>
          </p:txBody>
        </p:sp>
      </p:grpSp>
      <p:grpSp>
        <p:nvGrpSpPr>
          <p:cNvPr id="177" name="Google Shape;177;p24"/>
          <p:cNvGrpSpPr/>
          <p:nvPr/>
        </p:nvGrpSpPr>
        <p:grpSpPr>
          <a:xfrm>
            <a:off x="7434725" y="1371600"/>
            <a:ext cx="1468575" cy="1720600"/>
            <a:chOff x="7434725" y="228600"/>
            <a:chExt cx="1468575" cy="1720600"/>
          </a:xfrm>
        </p:grpSpPr>
        <p:pic>
          <p:nvPicPr>
            <p:cNvPr id="178" name="Google Shape;178;p24"/>
            <p:cNvPicPr preferRelativeResize="0"/>
            <p:nvPr/>
          </p:nvPicPr>
          <p:blipFill>
            <a:blip r:embed="rId4">
              <a:alphaModFix/>
            </a:blip>
            <a:stretch>
              <a:fillRect/>
            </a:stretch>
          </p:blipFill>
          <p:spPr>
            <a:xfrm>
              <a:off x="7434725" y="228600"/>
              <a:ext cx="1465150" cy="1465150"/>
            </a:xfrm>
            <a:prstGeom prst="rect">
              <a:avLst/>
            </a:prstGeom>
            <a:noFill/>
            <a:ln cap="flat" cmpd="sng" w="9525">
              <a:solidFill>
                <a:schemeClr val="dk2"/>
              </a:solidFill>
              <a:prstDash val="solid"/>
              <a:round/>
              <a:headEnd len="sm" w="sm" type="none"/>
              <a:tailEnd len="sm" w="sm" type="none"/>
            </a:ln>
          </p:spPr>
        </p:pic>
        <p:sp>
          <p:nvSpPr>
            <p:cNvPr id="179" name="Google Shape;179;p24"/>
            <p:cNvSpPr txBox="1"/>
            <p:nvPr/>
          </p:nvSpPr>
          <p:spPr>
            <a:xfrm>
              <a:off x="7438100" y="1617400"/>
              <a:ext cx="1465200" cy="33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8</a:t>
              </a:r>
              <a:r>
                <a:rPr lang="en"/>
                <a:t>-connectivity</a:t>
              </a:r>
              <a:endParaRPr/>
            </a:p>
          </p:txBody>
        </p:sp>
      </p:grpSp>
      <p:sp>
        <p:nvSpPr>
          <p:cNvPr id="180" name="Google Shape;180;p24"/>
          <p:cNvSpPr txBox="1"/>
          <p:nvPr/>
        </p:nvSpPr>
        <p:spPr>
          <a:xfrm>
            <a:off x="-16000" y="4746125"/>
            <a:ext cx="7010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700"/>
              <a:t>[1] </a:t>
            </a:r>
            <a:r>
              <a:rPr lang="en" sz="700" u="sng">
                <a:solidFill>
                  <a:schemeClr val="hlink"/>
                </a:solidFill>
                <a:hlinkClick r:id="rId5"/>
              </a:rPr>
              <a:t>https://en.wikipedia.org/wiki/Connected-component_labeling</a:t>
            </a:r>
            <a:endParaRPr sz="700"/>
          </a:p>
          <a:p>
            <a:pPr indent="0" lvl="0" marL="0" rtl="0" algn="l">
              <a:spcBef>
                <a:spcPts val="0"/>
              </a:spcBef>
              <a:spcAft>
                <a:spcPts val="0"/>
              </a:spcAft>
              <a:buNone/>
            </a:pPr>
            <a:r>
              <a:rPr lang="en" sz="700"/>
              <a:t>[2] </a:t>
            </a:r>
            <a:r>
              <a:rPr lang="en" sz="700" u="sng">
                <a:solidFill>
                  <a:schemeClr val="hlink"/>
                </a:solidFill>
                <a:hlinkClick r:id="rId6"/>
              </a:rPr>
              <a:t>https://www.cse.unr.edu/~bebis/CS791E/Notes/ConnectedComponents.pdf</a:t>
            </a:r>
            <a:endParaRPr sz="700"/>
          </a:p>
          <a:p>
            <a:pPr indent="0" lvl="0" marL="0" rtl="0" algn="l">
              <a:spcBef>
                <a:spcPts val="0"/>
              </a:spcBef>
              <a:spcAft>
                <a:spcPts val="0"/>
              </a:spcAft>
              <a:buNone/>
            </a:pPr>
            <a:r>
              <a:t/>
            </a:r>
            <a:endParaRPr sz="700"/>
          </a:p>
        </p:txBody>
      </p:sp>
      <p:sp>
        <p:nvSpPr>
          <p:cNvPr id="181" name="Google Shape;181;p24"/>
          <p:cNvSpPr txBox="1"/>
          <p:nvPr/>
        </p:nvSpPr>
        <p:spPr>
          <a:xfrm>
            <a:off x="336600" y="1221650"/>
            <a:ext cx="5090400" cy="310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450">
                <a:solidFill>
                  <a:schemeClr val="dk1"/>
                </a:solidFill>
                <a:latin typeface="Times New Roman"/>
                <a:ea typeface="Times New Roman"/>
                <a:cs typeface="Times New Roman"/>
                <a:sym typeface="Times New Roman"/>
              </a:rPr>
              <a:t>Connected Component Labelling Algorithm:</a:t>
            </a:r>
            <a:r>
              <a:rPr lang="en" sz="1450">
                <a:solidFill>
                  <a:schemeClr val="dk1"/>
                </a:solidFill>
                <a:latin typeface="Times New Roman"/>
                <a:ea typeface="Times New Roman"/>
                <a:cs typeface="Times New Roman"/>
                <a:sym typeface="Times New Roman"/>
              </a:rPr>
              <a:t> Assume that region pixels have the value 0 (black) and that background pixels have the value 255 (white).</a:t>
            </a:r>
            <a:endParaRPr sz="145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450">
              <a:solidFill>
                <a:schemeClr val="dk1"/>
              </a:solidFill>
              <a:latin typeface="Times New Roman"/>
              <a:ea typeface="Times New Roman"/>
              <a:cs typeface="Times New Roman"/>
              <a:sym typeface="Times New Roman"/>
            </a:endParaRPr>
          </a:p>
          <a:p>
            <a:pPr indent="-320675" lvl="0" marL="457200" rtl="0" algn="l">
              <a:spcBef>
                <a:spcPts val="0"/>
              </a:spcBef>
              <a:spcAft>
                <a:spcPts val="0"/>
              </a:spcAft>
              <a:buClr>
                <a:schemeClr val="dk1"/>
              </a:buClr>
              <a:buSzPts val="1450"/>
              <a:buFont typeface="Times New Roman"/>
              <a:buAutoNum type="arabicPeriod"/>
            </a:pPr>
            <a:r>
              <a:rPr lang="en" sz="1450">
                <a:solidFill>
                  <a:schemeClr val="dk1"/>
                </a:solidFill>
                <a:latin typeface="Times New Roman"/>
                <a:ea typeface="Times New Roman"/>
                <a:cs typeface="Times New Roman"/>
                <a:sym typeface="Times New Roman"/>
              </a:rPr>
              <a:t>Scan the image to find an unlabeled 0 (pixel and assign it a new label L.</a:t>
            </a:r>
            <a:endParaRPr sz="1450">
              <a:solidFill>
                <a:schemeClr val="dk1"/>
              </a:solidFill>
              <a:latin typeface="Times New Roman"/>
              <a:ea typeface="Times New Roman"/>
              <a:cs typeface="Times New Roman"/>
              <a:sym typeface="Times New Roman"/>
            </a:endParaRPr>
          </a:p>
          <a:p>
            <a:pPr indent="-320675" lvl="0" marL="457200" rtl="0" algn="l">
              <a:spcBef>
                <a:spcPts val="0"/>
              </a:spcBef>
              <a:spcAft>
                <a:spcPts val="0"/>
              </a:spcAft>
              <a:buClr>
                <a:schemeClr val="dk1"/>
              </a:buClr>
              <a:buSzPts val="1450"/>
              <a:buFont typeface="Times New Roman"/>
              <a:buAutoNum type="arabicPeriod"/>
            </a:pPr>
            <a:r>
              <a:rPr lang="en" sz="1450">
                <a:solidFill>
                  <a:schemeClr val="dk1"/>
                </a:solidFill>
                <a:latin typeface="Times New Roman"/>
                <a:ea typeface="Times New Roman"/>
                <a:cs typeface="Times New Roman"/>
                <a:sym typeface="Times New Roman"/>
              </a:rPr>
              <a:t>Recursively assign a label L to all of its 0 neighbors.</a:t>
            </a:r>
            <a:endParaRPr sz="1450">
              <a:solidFill>
                <a:schemeClr val="dk1"/>
              </a:solidFill>
              <a:latin typeface="Times New Roman"/>
              <a:ea typeface="Times New Roman"/>
              <a:cs typeface="Times New Roman"/>
              <a:sym typeface="Times New Roman"/>
            </a:endParaRPr>
          </a:p>
          <a:p>
            <a:pPr indent="-320675" lvl="0" marL="457200" rtl="0" algn="l">
              <a:spcBef>
                <a:spcPts val="0"/>
              </a:spcBef>
              <a:spcAft>
                <a:spcPts val="0"/>
              </a:spcAft>
              <a:buClr>
                <a:schemeClr val="dk1"/>
              </a:buClr>
              <a:buSzPts val="1450"/>
              <a:buFont typeface="Times New Roman"/>
              <a:buAutoNum type="arabicPeriod"/>
            </a:pPr>
            <a:r>
              <a:rPr lang="en" sz="1450">
                <a:solidFill>
                  <a:schemeClr val="dk1"/>
                </a:solidFill>
                <a:latin typeface="Times New Roman"/>
                <a:ea typeface="Times New Roman"/>
                <a:cs typeface="Times New Roman"/>
                <a:sym typeface="Times New Roman"/>
              </a:rPr>
              <a:t>Stop if there are no more unlabeled 0 pixels.</a:t>
            </a:r>
            <a:endParaRPr sz="1450">
              <a:solidFill>
                <a:schemeClr val="dk1"/>
              </a:solidFill>
              <a:latin typeface="Times New Roman"/>
              <a:ea typeface="Times New Roman"/>
              <a:cs typeface="Times New Roman"/>
              <a:sym typeface="Times New Roman"/>
            </a:endParaRPr>
          </a:p>
          <a:p>
            <a:pPr indent="-320675" lvl="0" marL="457200" rtl="0" algn="l">
              <a:spcBef>
                <a:spcPts val="0"/>
              </a:spcBef>
              <a:spcAft>
                <a:spcPts val="0"/>
              </a:spcAft>
              <a:buClr>
                <a:schemeClr val="dk1"/>
              </a:buClr>
              <a:buSzPts val="1450"/>
              <a:buFont typeface="Times New Roman"/>
              <a:buAutoNum type="arabicPeriod"/>
            </a:pPr>
            <a:r>
              <a:rPr lang="en" sz="1450">
                <a:solidFill>
                  <a:schemeClr val="dk1"/>
                </a:solidFill>
                <a:latin typeface="Times New Roman"/>
                <a:ea typeface="Times New Roman"/>
                <a:cs typeface="Times New Roman"/>
                <a:sym typeface="Times New Roman"/>
              </a:rPr>
              <a:t>Go to step 1.</a:t>
            </a:r>
            <a:endParaRPr sz="1100"/>
          </a:p>
        </p:txBody>
      </p:sp>
      <p:sp>
        <p:nvSpPr>
          <p:cNvPr id="182" name="Google Shape;182;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Related work - Deepfigures</a:t>
            </a:r>
            <a:endParaRPr/>
          </a:p>
        </p:txBody>
      </p:sp>
      <p:pic>
        <p:nvPicPr>
          <p:cNvPr id="188" name="Google Shape;188;p25"/>
          <p:cNvPicPr preferRelativeResize="0"/>
          <p:nvPr/>
        </p:nvPicPr>
        <p:blipFill>
          <a:blip r:embed="rId3">
            <a:alphaModFix/>
          </a:blip>
          <a:stretch>
            <a:fillRect/>
          </a:stretch>
        </p:blipFill>
        <p:spPr>
          <a:xfrm>
            <a:off x="6366675" y="-17063"/>
            <a:ext cx="2777330" cy="5177625"/>
          </a:xfrm>
          <a:prstGeom prst="rect">
            <a:avLst/>
          </a:prstGeom>
          <a:noFill/>
          <a:ln>
            <a:noFill/>
          </a:ln>
        </p:spPr>
      </p:pic>
      <p:sp>
        <p:nvSpPr>
          <p:cNvPr id="189" name="Google Shape;189;p25"/>
          <p:cNvSpPr txBox="1"/>
          <p:nvPr/>
        </p:nvSpPr>
        <p:spPr>
          <a:xfrm>
            <a:off x="1033000" y="1226700"/>
            <a:ext cx="2819100" cy="57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The input page of the PDF (converted to an image 640x480)</a:t>
            </a:r>
            <a:endParaRPr/>
          </a:p>
        </p:txBody>
      </p:sp>
      <p:cxnSp>
        <p:nvCxnSpPr>
          <p:cNvPr id="190" name="Google Shape;190;p25"/>
          <p:cNvCxnSpPr>
            <a:stCxn id="189" idx="3"/>
          </p:cNvCxnSpPr>
          <p:nvPr/>
        </p:nvCxnSpPr>
        <p:spPr>
          <a:xfrm flipH="1" rot="10800000">
            <a:off x="3852100" y="1180050"/>
            <a:ext cx="3465000" cy="335400"/>
          </a:xfrm>
          <a:prstGeom prst="straightConnector1">
            <a:avLst/>
          </a:prstGeom>
          <a:noFill/>
          <a:ln cap="flat" cmpd="sng" w="9525">
            <a:solidFill>
              <a:srgbClr val="595959"/>
            </a:solidFill>
            <a:prstDash val="solid"/>
            <a:round/>
            <a:headEnd len="med" w="med" type="none"/>
            <a:tailEnd len="med" w="med" type="triangle"/>
          </a:ln>
        </p:spPr>
      </p:cxnSp>
      <p:sp>
        <p:nvSpPr>
          <p:cNvPr id="191" name="Google Shape;191;p25"/>
          <p:cNvSpPr txBox="1"/>
          <p:nvPr/>
        </p:nvSpPr>
        <p:spPr>
          <a:xfrm>
            <a:off x="989950" y="2220250"/>
            <a:ext cx="2152200" cy="41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The Resnet-101 model</a:t>
            </a:r>
            <a:endParaRPr/>
          </a:p>
        </p:txBody>
      </p:sp>
      <p:cxnSp>
        <p:nvCxnSpPr>
          <p:cNvPr id="192" name="Google Shape;192;p25"/>
          <p:cNvCxnSpPr>
            <a:stCxn id="191" idx="3"/>
          </p:cNvCxnSpPr>
          <p:nvPr/>
        </p:nvCxnSpPr>
        <p:spPr>
          <a:xfrm>
            <a:off x="3142150" y="2428300"/>
            <a:ext cx="3084600" cy="21600"/>
          </a:xfrm>
          <a:prstGeom prst="straightConnector1">
            <a:avLst/>
          </a:prstGeom>
          <a:noFill/>
          <a:ln cap="flat" cmpd="sng" w="9525">
            <a:solidFill>
              <a:srgbClr val="595959"/>
            </a:solidFill>
            <a:prstDash val="solid"/>
            <a:round/>
            <a:headEnd len="med" w="med" type="none"/>
            <a:tailEnd len="med" w="med" type="triangle"/>
          </a:ln>
        </p:spPr>
      </p:cxnSp>
      <p:pic>
        <p:nvPicPr>
          <p:cNvPr id="193" name="Google Shape;193;p25"/>
          <p:cNvPicPr preferRelativeResize="0"/>
          <p:nvPr/>
        </p:nvPicPr>
        <p:blipFill rotWithShape="1">
          <a:blip r:embed="rId4">
            <a:alphaModFix/>
          </a:blip>
          <a:srcRect b="13740" l="14121" r="69000" t="18166"/>
          <a:stretch/>
        </p:blipFill>
        <p:spPr>
          <a:xfrm>
            <a:off x="4325425" y="2678500"/>
            <a:ext cx="1126748" cy="1999674"/>
          </a:xfrm>
          <a:prstGeom prst="rect">
            <a:avLst/>
          </a:prstGeom>
          <a:noFill/>
          <a:ln>
            <a:noFill/>
          </a:ln>
        </p:spPr>
      </p:pic>
      <p:cxnSp>
        <p:nvCxnSpPr>
          <p:cNvPr id="194" name="Google Shape;194;p25"/>
          <p:cNvCxnSpPr/>
          <p:nvPr/>
        </p:nvCxnSpPr>
        <p:spPr>
          <a:xfrm>
            <a:off x="5606700" y="4196375"/>
            <a:ext cx="1387500" cy="158100"/>
          </a:xfrm>
          <a:prstGeom prst="straightConnector1">
            <a:avLst/>
          </a:prstGeom>
          <a:noFill/>
          <a:ln cap="flat" cmpd="sng" w="9525">
            <a:solidFill>
              <a:srgbClr val="595959"/>
            </a:solidFill>
            <a:prstDash val="solid"/>
            <a:round/>
            <a:headEnd len="med" w="med" type="none"/>
            <a:tailEnd len="med" w="med" type="triangle"/>
          </a:ln>
        </p:spPr>
      </p:cxnSp>
      <p:cxnSp>
        <p:nvCxnSpPr>
          <p:cNvPr id="195" name="Google Shape;195;p25"/>
          <p:cNvCxnSpPr/>
          <p:nvPr/>
        </p:nvCxnSpPr>
        <p:spPr>
          <a:xfrm>
            <a:off x="5599775" y="4196375"/>
            <a:ext cx="2448900" cy="165600"/>
          </a:xfrm>
          <a:prstGeom prst="straightConnector1">
            <a:avLst/>
          </a:prstGeom>
          <a:noFill/>
          <a:ln cap="flat" cmpd="sng" w="9525">
            <a:solidFill>
              <a:srgbClr val="595959"/>
            </a:solidFill>
            <a:prstDash val="solid"/>
            <a:round/>
            <a:headEnd len="med" w="med" type="none"/>
            <a:tailEnd len="med" w="med" type="triangle"/>
          </a:ln>
        </p:spPr>
      </p:cxnSp>
      <p:sp>
        <p:nvSpPr>
          <p:cNvPr id="196" name="Google Shape;196;p25"/>
          <p:cNvSpPr txBox="1"/>
          <p:nvPr/>
        </p:nvSpPr>
        <p:spPr>
          <a:xfrm>
            <a:off x="-16000" y="4746125"/>
            <a:ext cx="7010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700"/>
              <a:t>[1] Noah Siegel, Nicholas Lourie, Russell Power, and Waleed Ammar. 2018. Extracting Scientific Figures with Distantly Supervised Neural Networks. CoRR abs/1804.02445 (2018). arXiv:1804.02445 Retrieved October 9, 2019 from http://arxiv.org/abs/1804.02445</a:t>
            </a:r>
            <a:endParaRPr sz="700"/>
          </a:p>
        </p:txBody>
      </p:sp>
      <p:graphicFrame>
        <p:nvGraphicFramePr>
          <p:cNvPr id="197" name="Google Shape;197;p25"/>
          <p:cNvGraphicFramePr/>
          <p:nvPr/>
        </p:nvGraphicFramePr>
        <p:xfrm>
          <a:off x="114300" y="3105150"/>
          <a:ext cx="3000000" cy="3000000"/>
        </p:xfrm>
        <a:graphic>
          <a:graphicData uri="http://schemas.openxmlformats.org/drawingml/2006/table">
            <a:tbl>
              <a:tblPr>
                <a:noFill/>
                <a:tableStyleId>{64EDB0CC-037F-406A-9206-FB530770964F}</a:tableStyleId>
              </a:tblPr>
              <a:tblGrid>
                <a:gridCol w="1303175"/>
                <a:gridCol w="1303175"/>
                <a:gridCol w="1303175"/>
              </a:tblGrid>
              <a:tr h="381000">
                <a:tc>
                  <a:txBody>
                    <a:bodyPr/>
                    <a:lstStyle/>
                    <a:p>
                      <a:pPr indent="0" lvl="0" marL="0" rtl="0" algn="l">
                        <a:spcBef>
                          <a:spcPts val="0"/>
                        </a:spcBef>
                        <a:spcAft>
                          <a:spcPts val="0"/>
                        </a:spcAft>
                        <a:buNone/>
                      </a:pPr>
                      <a:r>
                        <a:rPr lang="en"/>
                        <a:t>Model</a:t>
                      </a:r>
                      <a:endParaRPr/>
                    </a:p>
                  </a:txBody>
                  <a:tcPr marT="91425" marB="91425" marR="91425" marL="91425"/>
                </a:tc>
                <a:tc>
                  <a:txBody>
                    <a:bodyPr/>
                    <a:lstStyle/>
                    <a:p>
                      <a:pPr indent="0" lvl="0" marL="0" rtl="0" algn="l">
                        <a:spcBef>
                          <a:spcPts val="0"/>
                        </a:spcBef>
                        <a:spcAft>
                          <a:spcPts val="0"/>
                        </a:spcAft>
                        <a:buNone/>
                      </a:pPr>
                      <a:r>
                        <a:rPr lang="en"/>
                        <a:t>CS-Large</a:t>
                      </a:r>
                      <a:endParaRPr/>
                    </a:p>
                  </a:txBody>
                  <a:tcPr marT="91425" marB="91425" marR="91425" marL="91425"/>
                </a:tc>
                <a:tc>
                  <a:txBody>
                    <a:bodyPr/>
                    <a:lstStyle/>
                    <a:p>
                      <a:pPr indent="0" lvl="0" marL="0" rtl="0" algn="l">
                        <a:spcBef>
                          <a:spcPts val="0"/>
                        </a:spcBef>
                        <a:spcAft>
                          <a:spcPts val="0"/>
                        </a:spcAft>
                        <a:buNone/>
                      </a:pPr>
                      <a:r>
                        <a:rPr lang="en"/>
                        <a:t>PubMed</a:t>
                      </a:r>
                      <a:endParaRPr/>
                    </a:p>
                  </a:txBody>
                  <a:tcPr marT="91425" marB="91425" marR="91425" marL="91425"/>
                </a:tc>
              </a:tr>
              <a:tr h="381000">
                <a:tc>
                  <a:txBody>
                    <a:bodyPr/>
                    <a:lstStyle/>
                    <a:p>
                      <a:pPr indent="0" lvl="0" marL="0" rtl="0" algn="l">
                        <a:spcBef>
                          <a:spcPts val="0"/>
                        </a:spcBef>
                        <a:spcAft>
                          <a:spcPts val="0"/>
                        </a:spcAft>
                        <a:buNone/>
                      </a:pPr>
                      <a:r>
                        <a:rPr lang="en"/>
                        <a:t>Deepfigures</a:t>
                      </a:r>
                      <a:endParaRPr/>
                    </a:p>
                  </a:txBody>
                  <a:tcPr marT="91425" marB="91425" marR="91425" marL="91425"/>
                </a:tc>
                <a:tc>
                  <a:txBody>
                    <a:bodyPr/>
                    <a:lstStyle/>
                    <a:p>
                      <a:pPr indent="0" lvl="0" marL="0" rtl="0" algn="l">
                        <a:spcBef>
                          <a:spcPts val="0"/>
                        </a:spcBef>
                        <a:spcAft>
                          <a:spcPts val="0"/>
                        </a:spcAft>
                        <a:buNone/>
                      </a:pPr>
                      <a:r>
                        <a:rPr lang="en"/>
                        <a:t>0.849</a:t>
                      </a:r>
                      <a:endParaRPr/>
                    </a:p>
                  </a:txBody>
                  <a:tcPr marT="91425" marB="91425" marR="91425" marL="91425"/>
                </a:tc>
                <a:tc>
                  <a:txBody>
                    <a:bodyPr/>
                    <a:lstStyle/>
                    <a:p>
                      <a:pPr indent="0" lvl="0" marL="0" rtl="0" algn="l">
                        <a:spcBef>
                          <a:spcPts val="0"/>
                        </a:spcBef>
                        <a:spcAft>
                          <a:spcPts val="0"/>
                        </a:spcAft>
                        <a:buNone/>
                      </a:pPr>
                      <a:r>
                        <a:rPr lang="en"/>
                        <a:t>0.806</a:t>
                      </a:r>
                      <a:endParaRPr/>
                    </a:p>
                  </a:txBody>
                  <a:tcPr marT="91425" marB="91425" marR="91425" marL="91425"/>
                </a:tc>
              </a:tr>
            </a:tbl>
          </a:graphicData>
        </a:graphic>
      </p:graphicFrame>
      <p:sp>
        <p:nvSpPr>
          <p:cNvPr id="198" name="Google Shape;198;p25"/>
          <p:cNvSpPr txBox="1"/>
          <p:nvPr/>
        </p:nvSpPr>
        <p:spPr>
          <a:xfrm>
            <a:off x="117525" y="3912925"/>
            <a:ext cx="3909600" cy="4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t>F1-scores of Deepfigures on manually labelled datasets</a:t>
            </a:r>
            <a:r>
              <a:rPr baseline="30000" lang="en" sz="1100"/>
              <a:t>[1]</a:t>
            </a:r>
            <a:r>
              <a:rPr lang="en" sz="1100"/>
              <a:t> </a:t>
            </a:r>
            <a:r>
              <a:rPr lang="en" sz="1100"/>
              <a:t>of born-digital documents.</a:t>
            </a:r>
            <a:endParaRPr sz="1100"/>
          </a:p>
        </p:txBody>
      </p:sp>
      <p:sp>
        <p:nvSpPr>
          <p:cNvPr id="199" name="Google Shape;199;p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205" name="Google Shape;205;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Introduction</a:t>
            </a:r>
            <a:endParaRPr/>
          </a:p>
          <a:p>
            <a:pPr indent="-342900" lvl="0" marL="457200" rtl="0" algn="l">
              <a:spcBef>
                <a:spcPts val="0"/>
              </a:spcBef>
              <a:spcAft>
                <a:spcPts val="0"/>
              </a:spcAft>
              <a:buSzPts val="1800"/>
              <a:buAutoNum type="arabicPeriod"/>
            </a:pPr>
            <a:r>
              <a:rPr lang="en"/>
              <a:t>Research questions</a:t>
            </a:r>
            <a:endParaRPr/>
          </a:p>
          <a:p>
            <a:pPr indent="-342900" lvl="0" marL="457200" rtl="0" algn="l">
              <a:spcBef>
                <a:spcPts val="0"/>
              </a:spcBef>
              <a:spcAft>
                <a:spcPts val="0"/>
              </a:spcAft>
              <a:buSzPts val="1800"/>
              <a:buAutoNum type="arabicPeriod"/>
            </a:pPr>
            <a:r>
              <a:rPr lang="en"/>
              <a:t>Related work</a:t>
            </a:r>
            <a:endParaRPr/>
          </a:p>
          <a:p>
            <a:pPr indent="-342900" lvl="0" marL="457200" rtl="0" algn="l">
              <a:spcBef>
                <a:spcPts val="0"/>
              </a:spcBef>
              <a:spcAft>
                <a:spcPts val="0"/>
              </a:spcAft>
              <a:buSzPts val="1800"/>
              <a:buAutoNum type="arabicPeriod"/>
            </a:pPr>
            <a:r>
              <a:rPr b="1" lang="en"/>
              <a:t>Methodology</a:t>
            </a:r>
            <a:endParaRPr b="1"/>
          </a:p>
          <a:p>
            <a:pPr indent="-317500" lvl="1" marL="914400" rtl="0" algn="l">
              <a:spcBef>
                <a:spcPts val="0"/>
              </a:spcBef>
              <a:spcAft>
                <a:spcPts val="0"/>
              </a:spcAft>
              <a:buSzPts val="1400"/>
              <a:buAutoNum type="alphaLcPeriod"/>
            </a:pPr>
            <a:r>
              <a:rPr lang="en"/>
              <a:t>Data augmentation</a:t>
            </a:r>
            <a:endParaRPr/>
          </a:p>
          <a:p>
            <a:pPr indent="-317500" lvl="1" marL="914400" rtl="0" algn="l">
              <a:spcBef>
                <a:spcPts val="0"/>
              </a:spcBef>
              <a:spcAft>
                <a:spcPts val="0"/>
              </a:spcAft>
              <a:buSzPts val="1400"/>
              <a:buAutoNum type="alphaLcPeriod"/>
            </a:pPr>
            <a:r>
              <a:rPr lang="en"/>
              <a:t>Training at scale</a:t>
            </a:r>
            <a:endParaRPr/>
          </a:p>
          <a:p>
            <a:pPr indent="-317500" lvl="1" marL="914400" rtl="0" algn="l">
              <a:spcBef>
                <a:spcPts val="0"/>
              </a:spcBef>
              <a:spcAft>
                <a:spcPts val="0"/>
              </a:spcAft>
              <a:buSzPts val="1400"/>
              <a:buAutoNum type="alphaLcPeriod"/>
            </a:pPr>
            <a:r>
              <a:rPr lang="en"/>
              <a:t>Gold standard</a:t>
            </a:r>
            <a:endParaRPr/>
          </a:p>
          <a:p>
            <a:pPr indent="-342900" lvl="0" marL="457200" rtl="0" algn="l">
              <a:spcBef>
                <a:spcPts val="0"/>
              </a:spcBef>
              <a:spcAft>
                <a:spcPts val="0"/>
              </a:spcAft>
              <a:buSzPts val="1800"/>
              <a:buAutoNum type="arabicPeriod"/>
            </a:pPr>
            <a:r>
              <a:rPr lang="en"/>
              <a:t>Experiments</a:t>
            </a:r>
            <a:endParaRPr/>
          </a:p>
          <a:p>
            <a:pPr indent="-317500" lvl="1" marL="914400" rtl="0" algn="l">
              <a:spcBef>
                <a:spcPts val="0"/>
              </a:spcBef>
              <a:spcAft>
                <a:spcPts val="0"/>
              </a:spcAft>
              <a:buSzPts val="1400"/>
              <a:buAutoNum type="alphaLcPeriod"/>
            </a:pPr>
            <a:r>
              <a:rPr lang="en"/>
              <a:t>Experiments, results/discussion, answers to research questions.</a:t>
            </a:r>
            <a:endParaRPr/>
          </a:p>
          <a:p>
            <a:pPr indent="-342900" lvl="0" marL="457200" rtl="0" algn="l">
              <a:spcBef>
                <a:spcPts val="0"/>
              </a:spcBef>
              <a:spcAft>
                <a:spcPts val="0"/>
              </a:spcAft>
              <a:buSzPts val="1800"/>
              <a:buAutoNum type="arabicPeriod"/>
            </a:pPr>
            <a:r>
              <a:rPr lang="en"/>
              <a:t>Conclusions</a:t>
            </a:r>
            <a:endParaRPr/>
          </a:p>
          <a:p>
            <a:pPr indent="-342900" lvl="0" marL="457200" rtl="0" algn="l">
              <a:spcBef>
                <a:spcPts val="0"/>
              </a:spcBef>
              <a:spcAft>
                <a:spcPts val="0"/>
              </a:spcAft>
              <a:buSzPts val="1800"/>
              <a:buAutoNum type="arabicPeriod"/>
            </a:pPr>
            <a:r>
              <a:rPr lang="en"/>
              <a:t>Future work</a:t>
            </a:r>
            <a:endParaRPr/>
          </a:p>
        </p:txBody>
      </p:sp>
      <p:sp>
        <p:nvSpPr>
          <p:cNvPr id="206" name="Google Shape;206;p2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Feature distributions (Born-digital vs. scanned)</a:t>
            </a:r>
            <a:endParaRPr/>
          </a:p>
        </p:txBody>
      </p:sp>
      <p:sp>
        <p:nvSpPr>
          <p:cNvPr id="212" name="Google Shape;212;p27"/>
          <p:cNvSpPr txBox="1"/>
          <p:nvPr>
            <p:ph idx="1" type="body"/>
          </p:nvPr>
        </p:nvSpPr>
        <p:spPr>
          <a:xfrm>
            <a:off x="311700" y="1017725"/>
            <a:ext cx="3042600" cy="372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Features: </a:t>
            </a:r>
            <a:br>
              <a:rPr lang="en"/>
            </a:br>
            <a:r>
              <a:rPr lang="en"/>
              <a:t>Font, line spacing, content layout, scanner noise, etc.</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a:t>Goal:</a:t>
            </a:r>
            <a:br>
              <a:rPr lang="en"/>
            </a:br>
            <a:r>
              <a:rPr lang="en"/>
              <a:t>To make the first document look like the second.</a:t>
            </a:r>
            <a:endParaRPr/>
          </a:p>
        </p:txBody>
      </p:sp>
      <p:pic>
        <p:nvPicPr>
          <p:cNvPr id="213" name="Google Shape;213;p27"/>
          <p:cNvPicPr preferRelativeResize="0"/>
          <p:nvPr/>
        </p:nvPicPr>
        <p:blipFill>
          <a:blip r:embed="rId3">
            <a:alphaModFix/>
          </a:blip>
          <a:stretch>
            <a:fillRect/>
          </a:stretch>
        </p:blipFill>
        <p:spPr>
          <a:xfrm>
            <a:off x="3417550" y="978563"/>
            <a:ext cx="2907774" cy="3764225"/>
          </a:xfrm>
          <a:prstGeom prst="rect">
            <a:avLst/>
          </a:prstGeom>
          <a:noFill/>
          <a:ln cap="flat" cmpd="sng" w="9525">
            <a:solidFill>
              <a:schemeClr val="dk2"/>
            </a:solidFill>
            <a:prstDash val="solid"/>
            <a:round/>
            <a:headEnd len="sm" w="sm" type="none"/>
            <a:tailEnd len="sm" w="sm" type="none"/>
          </a:ln>
        </p:spPr>
      </p:pic>
      <p:pic>
        <p:nvPicPr>
          <p:cNvPr id="214" name="Google Shape;214;p27"/>
          <p:cNvPicPr preferRelativeResize="0"/>
          <p:nvPr/>
        </p:nvPicPr>
        <p:blipFill>
          <a:blip r:embed="rId4">
            <a:alphaModFix/>
          </a:blip>
          <a:stretch>
            <a:fillRect/>
          </a:stretch>
        </p:blipFill>
        <p:spPr>
          <a:xfrm>
            <a:off x="6325331" y="978563"/>
            <a:ext cx="2752426" cy="3764225"/>
          </a:xfrm>
          <a:prstGeom prst="rect">
            <a:avLst/>
          </a:prstGeom>
          <a:noFill/>
          <a:ln cap="flat" cmpd="sng" w="9525">
            <a:solidFill>
              <a:schemeClr val="dk2"/>
            </a:solidFill>
            <a:prstDash val="solid"/>
            <a:round/>
            <a:headEnd len="sm" w="sm" type="none"/>
            <a:tailEnd len="sm" w="sm" type="none"/>
          </a:ln>
        </p:spPr>
      </p:pic>
      <p:sp>
        <p:nvSpPr>
          <p:cNvPr id="215" name="Google Shape;215;p27"/>
          <p:cNvSpPr txBox="1"/>
          <p:nvPr/>
        </p:nvSpPr>
        <p:spPr>
          <a:xfrm>
            <a:off x="-16000" y="4663225"/>
            <a:ext cx="7199400" cy="48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t>Image sources:</a:t>
            </a:r>
            <a:br>
              <a:rPr lang="en" sz="600"/>
            </a:br>
            <a:r>
              <a:rPr lang="en" sz="600"/>
              <a:t>[1] Simon Barthelmé, Hans Trukenbrod, Ralf Engbert, and Felix Wichmann.2012. Modelling fixation locations using spatial point processes. (2012). arXiv:stat.AP/1207.2370 </a:t>
            </a:r>
            <a:r>
              <a:rPr lang="en" sz="600" u="sng">
                <a:solidFill>
                  <a:schemeClr val="hlink"/>
                </a:solidFill>
                <a:hlinkClick r:id="rId5"/>
              </a:rPr>
              <a:t>http://arxiv.org/abs/1207.23701</a:t>
            </a:r>
            <a:r>
              <a:rPr lang="en" sz="600"/>
              <a:t> (Page no. 7)</a:t>
            </a:r>
            <a:endParaRPr sz="600"/>
          </a:p>
          <a:p>
            <a:pPr indent="0" lvl="0" marL="0" rtl="0" algn="l">
              <a:spcBef>
                <a:spcPts val="0"/>
              </a:spcBef>
              <a:spcAft>
                <a:spcPts val="0"/>
              </a:spcAft>
              <a:buNone/>
            </a:pPr>
            <a:r>
              <a:rPr lang="en" sz="600"/>
              <a:t>[2] Walter Douglas Chiles. 1935. Effect of service on automobile crankcase oils. Ph.D. Dissertation. Virginia Agricultural and Mechanical College and Polytechnic Institute. </a:t>
            </a:r>
            <a:r>
              <a:rPr lang="en" sz="600" u="sng">
                <a:solidFill>
                  <a:schemeClr val="hlink"/>
                </a:solidFill>
                <a:hlinkClick r:id="rId6"/>
              </a:rPr>
              <a:t>http://hdl.handle.net/10919/56159</a:t>
            </a:r>
            <a:endParaRPr sz="600"/>
          </a:p>
        </p:txBody>
      </p:sp>
      <p:sp>
        <p:nvSpPr>
          <p:cNvPr id="216" name="Google Shape;216;p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augmentation</a:t>
            </a:r>
            <a:endParaRPr/>
          </a:p>
        </p:txBody>
      </p:sp>
      <p:sp>
        <p:nvSpPr>
          <p:cNvPr id="222" name="Google Shape;222;p28"/>
          <p:cNvSpPr txBox="1"/>
          <p:nvPr>
            <p:ph idx="1" type="body"/>
          </p:nvPr>
        </p:nvSpPr>
        <p:spPr>
          <a:xfrm>
            <a:off x="311700" y="1152475"/>
            <a:ext cx="45087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solidFill>
                  <a:srgbClr val="000000"/>
                </a:solidFill>
              </a:rPr>
              <a:t>The overall pipeline along with the data augmentation steps.</a:t>
            </a:r>
            <a:endParaRPr>
              <a:solidFill>
                <a:srgbClr val="000000"/>
              </a:solidFill>
            </a:endParaRPr>
          </a:p>
        </p:txBody>
      </p:sp>
      <p:grpSp>
        <p:nvGrpSpPr>
          <p:cNvPr id="223" name="Google Shape;223;p28"/>
          <p:cNvGrpSpPr/>
          <p:nvPr/>
        </p:nvGrpSpPr>
        <p:grpSpPr>
          <a:xfrm>
            <a:off x="5280572" y="4421"/>
            <a:ext cx="2958898" cy="5148898"/>
            <a:chOff x="6092275" y="157375"/>
            <a:chExt cx="2633174" cy="4828751"/>
          </a:xfrm>
        </p:grpSpPr>
        <p:pic>
          <p:nvPicPr>
            <p:cNvPr id="224" name="Google Shape;224;p28"/>
            <p:cNvPicPr preferRelativeResize="0"/>
            <p:nvPr/>
          </p:nvPicPr>
          <p:blipFill rotWithShape="1">
            <a:blip r:embed="rId3">
              <a:alphaModFix/>
            </a:blip>
            <a:srcRect b="3060" l="0" r="0" t="3060"/>
            <a:stretch/>
          </p:blipFill>
          <p:spPr>
            <a:xfrm>
              <a:off x="6092275" y="157375"/>
              <a:ext cx="2633174" cy="4828751"/>
            </a:xfrm>
            <a:prstGeom prst="rect">
              <a:avLst/>
            </a:prstGeom>
            <a:noFill/>
            <a:ln>
              <a:noFill/>
            </a:ln>
          </p:spPr>
        </p:pic>
        <p:sp>
          <p:nvSpPr>
            <p:cNvPr id="225" name="Google Shape;225;p28"/>
            <p:cNvSpPr/>
            <p:nvPr/>
          </p:nvSpPr>
          <p:spPr>
            <a:xfrm>
              <a:off x="6907700" y="720575"/>
              <a:ext cx="1002300" cy="455700"/>
            </a:xfrm>
            <a:prstGeom prst="rect">
              <a:avLst/>
            </a:prstGeom>
            <a:no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28"/>
            <p:cNvSpPr/>
            <p:nvPr/>
          </p:nvSpPr>
          <p:spPr>
            <a:xfrm>
              <a:off x="6259250" y="3972350"/>
              <a:ext cx="2299200" cy="455700"/>
            </a:xfrm>
            <a:prstGeom prst="rect">
              <a:avLst/>
            </a:prstGeom>
            <a:no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27" name="Google Shape;227;p2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augmentation</a:t>
            </a:r>
            <a:endParaRPr/>
          </a:p>
        </p:txBody>
      </p:sp>
      <p:sp>
        <p:nvSpPr>
          <p:cNvPr id="233" name="Google Shape;233;p2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Image-based data augmentations</a:t>
            </a:r>
            <a:endParaRPr/>
          </a:p>
          <a:p>
            <a:pPr indent="-342900" lvl="0" marL="457200" rtl="0" algn="l">
              <a:spcBef>
                <a:spcPts val="1600"/>
              </a:spcBef>
              <a:spcAft>
                <a:spcPts val="0"/>
              </a:spcAft>
              <a:buSzPts val="1800"/>
              <a:buAutoNum type="arabicPeriod"/>
            </a:pPr>
            <a:r>
              <a:rPr lang="en"/>
              <a:t>Random affine rotation (limited to +/- 5 degrees)</a:t>
            </a:r>
            <a:endParaRPr/>
          </a:p>
          <a:p>
            <a:pPr indent="-342900" lvl="0" marL="457200" rtl="0" algn="l">
              <a:spcBef>
                <a:spcPts val="0"/>
              </a:spcBef>
              <a:spcAft>
                <a:spcPts val="0"/>
              </a:spcAft>
              <a:buSzPts val="1800"/>
              <a:buAutoNum type="arabicPeriod"/>
            </a:pPr>
            <a:r>
              <a:rPr lang="en"/>
              <a:t>Additive Gaussian noise</a:t>
            </a:r>
            <a:endParaRPr/>
          </a:p>
          <a:p>
            <a:pPr indent="-342900" lvl="0" marL="457200" rtl="0" algn="l">
              <a:spcBef>
                <a:spcPts val="0"/>
              </a:spcBef>
              <a:spcAft>
                <a:spcPts val="0"/>
              </a:spcAft>
              <a:buSzPts val="1800"/>
              <a:buAutoNum type="arabicPeriod"/>
            </a:pPr>
            <a:r>
              <a:rPr lang="en"/>
              <a:t>Salt-and-pepper noise</a:t>
            </a:r>
            <a:endParaRPr/>
          </a:p>
          <a:p>
            <a:pPr indent="-342900" lvl="0" marL="457200" rtl="0" algn="l">
              <a:spcBef>
                <a:spcPts val="0"/>
              </a:spcBef>
              <a:spcAft>
                <a:spcPts val="0"/>
              </a:spcAft>
              <a:buSzPts val="1800"/>
              <a:buAutoNum type="arabicPeriod"/>
            </a:pPr>
            <a:r>
              <a:rPr lang="en"/>
              <a:t>Gaussian blur</a:t>
            </a:r>
            <a:endParaRPr/>
          </a:p>
          <a:p>
            <a:pPr indent="-342900" lvl="0" marL="457200" rtl="0" algn="l">
              <a:spcBef>
                <a:spcPts val="0"/>
              </a:spcBef>
              <a:spcAft>
                <a:spcPts val="0"/>
              </a:spcAft>
              <a:buSzPts val="1800"/>
              <a:buAutoNum type="arabicPeriod"/>
            </a:pPr>
            <a:r>
              <a:rPr lang="en"/>
              <a:t>Linear contrast</a:t>
            </a:r>
            <a:endParaRPr/>
          </a:p>
          <a:p>
            <a:pPr indent="-342900" lvl="0" marL="457200" rtl="0" algn="l">
              <a:spcBef>
                <a:spcPts val="0"/>
              </a:spcBef>
              <a:spcAft>
                <a:spcPts val="0"/>
              </a:spcAft>
              <a:buSzPts val="1800"/>
              <a:buAutoNum type="arabicPeriod"/>
            </a:pPr>
            <a:r>
              <a:rPr lang="en"/>
              <a:t>Perspective transform</a:t>
            </a:r>
            <a:endParaRPr/>
          </a:p>
        </p:txBody>
      </p:sp>
      <p:pic>
        <p:nvPicPr>
          <p:cNvPr id="234" name="Google Shape;234;p29"/>
          <p:cNvPicPr preferRelativeResize="0"/>
          <p:nvPr/>
        </p:nvPicPr>
        <p:blipFill rotWithShape="1">
          <a:blip r:embed="rId3">
            <a:alphaModFix/>
          </a:blip>
          <a:srcRect b="0" l="0" r="0" t="0"/>
          <a:stretch/>
        </p:blipFill>
        <p:spPr>
          <a:xfrm>
            <a:off x="4670461" y="3397554"/>
            <a:ext cx="1499491" cy="743783"/>
          </a:xfrm>
          <a:prstGeom prst="rect">
            <a:avLst/>
          </a:prstGeom>
          <a:noFill/>
          <a:ln cap="flat" cmpd="sng" w="9525">
            <a:solidFill>
              <a:srgbClr val="000000"/>
            </a:solidFill>
            <a:prstDash val="solid"/>
            <a:round/>
            <a:headEnd len="sm" w="sm" type="none"/>
            <a:tailEnd len="sm" w="sm" type="none"/>
          </a:ln>
        </p:spPr>
      </p:pic>
      <p:pic>
        <p:nvPicPr>
          <p:cNvPr id="235" name="Google Shape;235;p29"/>
          <p:cNvPicPr preferRelativeResize="0"/>
          <p:nvPr/>
        </p:nvPicPr>
        <p:blipFill rotWithShape="1">
          <a:blip r:embed="rId4">
            <a:alphaModFix/>
          </a:blip>
          <a:srcRect b="0" l="0" r="0" t="0"/>
          <a:stretch/>
        </p:blipFill>
        <p:spPr>
          <a:xfrm>
            <a:off x="6992821" y="1783766"/>
            <a:ext cx="2020966" cy="1269725"/>
          </a:xfrm>
          <a:prstGeom prst="rect">
            <a:avLst/>
          </a:prstGeom>
          <a:noFill/>
          <a:ln cap="flat" cmpd="sng" w="9525">
            <a:solidFill>
              <a:srgbClr val="000000"/>
            </a:solidFill>
            <a:prstDash val="solid"/>
            <a:round/>
            <a:headEnd len="sm" w="sm" type="none"/>
            <a:tailEnd len="sm" w="sm" type="none"/>
          </a:ln>
        </p:spPr>
      </p:pic>
      <p:pic>
        <p:nvPicPr>
          <p:cNvPr id="236" name="Google Shape;236;p29"/>
          <p:cNvPicPr preferRelativeResize="0"/>
          <p:nvPr/>
        </p:nvPicPr>
        <p:blipFill rotWithShape="1">
          <a:blip r:embed="rId5">
            <a:alphaModFix/>
          </a:blip>
          <a:srcRect b="0" l="0" r="0" t="0"/>
          <a:stretch/>
        </p:blipFill>
        <p:spPr>
          <a:xfrm>
            <a:off x="7287431" y="176361"/>
            <a:ext cx="1618888" cy="1567072"/>
          </a:xfrm>
          <a:prstGeom prst="rect">
            <a:avLst/>
          </a:prstGeom>
          <a:noFill/>
          <a:ln cap="flat" cmpd="sng" w="9525">
            <a:solidFill>
              <a:srgbClr val="000000"/>
            </a:solidFill>
            <a:prstDash val="solid"/>
            <a:round/>
            <a:headEnd len="sm" w="sm" type="none"/>
            <a:tailEnd len="sm" w="sm" type="none"/>
          </a:ln>
        </p:spPr>
      </p:pic>
      <p:pic>
        <p:nvPicPr>
          <p:cNvPr id="237" name="Google Shape;237;p29"/>
          <p:cNvPicPr preferRelativeResize="0"/>
          <p:nvPr/>
        </p:nvPicPr>
        <p:blipFill rotWithShape="1">
          <a:blip r:embed="rId6">
            <a:alphaModFix/>
          </a:blip>
          <a:srcRect b="0" l="0" r="0" t="0"/>
          <a:stretch/>
        </p:blipFill>
        <p:spPr>
          <a:xfrm>
            <a:off x="6381840" y="152400"/>
            <a:ext cx="687703" cy="812686"/>
          </a:xfrm>
          <a:prstGeom prst="rect">
            <a:avLst/>
          </a:prstGeom>
          <a:noFill/>
          <a:ln cap="flat" cmpd="sng" w="9525">
            <a:solidFill>
              <a:srgbClr val="000000"/>
            </a:solidFill>
            <a:prstDash val="solid"/>
            <a:round/>
            <a:headEnd len="sm" w="sm" type="none"/>
            <a:tailEnd len="sm" w="sm" type="none"/>
          </a:ln>
        </p:spPr>
      </p:pic>
      <p:pic>
        <p:nvPicPr>
          <p:cNvPr id="238" name="Google Shape;238;p29"/>
          <p:cNvPicPr preferRelativeResize="0"/>
          <p:nvPr/>
        </p:nvPicPr>
        <p:blipFill rotWithShape="1">
          <a:blip r:embed="rId7">
            <a:alphaModFix/>
          </a:blip>
          <a:srcRect b="0" l="0" r="0" t="0"/>
          <a:stretch/>
        </p:blipFill>
        <p:spPr>
          <a:xfrm>
            <a:off x="5702084" y="152400"/>
            <a:ext cx="679763" cy="812686"/>
          </a:xfrm>
          <a:prstGeom prst="rect">
            <a:avLst/>
          </a:prstGeom>
          <a:noFill/>
          <a:ln cap="flat" cmpd="sng" w="9525">
            <a:solidFill>
              <a:srgbClr val="000000"/>
            </a:solidFill>
            <a:prstDash val="solid"/>
            <a:round/>
            <a:headEnd len="sm" w="sm" type="none"/>
            <a:tailEnd len="sm" w="sm" type="none"/>
          </a:ln>
        </p:spPr>
      </p:pic>
      <p:pic>
        <p:nvPicPr>
          <p:cNvPr id="239" name="Google Shape;239;p29"/>
          <p:cNvPicPr preferRelativeResize="0"/>
          <p:nvPr/>
        </p:nvPicPr>
        <p:blipFill rotWithShape="1">
          <a:blip r:embed="rId8">
            <a:alphaModFix/>
          </a:blip>
          <a:srcRect b="0" l="0" r="0" t="0"/>
          <a:stretch/>
        </p:blipFill>
        <p:spPr>
          <a:xfrm>
            <a:off x="4529070" y="179531"/>
            <a:ext cx="1067450" cy="1094902"/>
          </a:xfrm>
          <a:prstGeom prst="rect">
            <a:avLst/>
          </a:prstGeom>
          <a:noFill/>
          <a:ln cap="flat" cmpd="sng" w="9525">
            <a:solidFill>
              <a:srgbClr val="000000"/>
            </a:solidFill>
            <a:prstDash val="solid"/>
            <a:round/>
            <a:headEnd len="sm" w="sm" type="none"/>
            <a:tailEnd len="sm" w="sm" type="none"/>
          </a:ln>
        </p:spPr>
      </p:pic>
      <p:cxnSp>
        <p:nvCxnSpPr>
          <p:cNvPr id="240" name="Google Shape;240;p29"/>
          <p:cNvCxnSpPr/>
          <p:nvPr/>
        </p:nvCxnSpPr>
        <p:spPr>
          <a:xfrm flipH="1" rot="10800000">
            <a:off x="3167271" y="445024"/>
            <a:ext cx="1460100" cy="1351200"/>
          </a:xfrm>
          <a:prstGeom prst="straightConnector1">
            <a:avLst/>
          </a:prstGeom>
          <a:noFill/>
          <a:ln cap="flat" cmpd="sng" w="9525">
            <a:solidFill>
              <a:srgbClr val="242A41"/>
            </a:solidFill>
            <a:prstDash val="solid"/>
            <a:round/>
            <a:headEnd len="sm" w="sm" type="none"/>
            <a:tailEnd len="med" w="med" type="triangle"/>
          </a:ln>
        </p:spPr>
      </p:cxnSp>
      <p:cxnSp>
        <p:nvCxnSpPr>
          <p:cNvPr id="241" name="Google Shape;241;p29"/>
          <p:cNvCxnSpPr/>
          <p:nvPr/>
        </p:nvCxnSpPr>
        <p:spPr>
          <a:xfrm flipH="1" rot="10800000">
            <a:off x="3362750" y="1025975"/>
            <a:ext cx="2471400" cy="1177200"/>
          </a:xfrm>
          <a:prstGeom prst="straightConnector1">
            <a:avLst/>
          </a:prstGeom>
          <a:noFill/>
          <a:ln cap="flat" cmpd="sng" w="9525">
            <a:solidFill>
              <a:srgbClr val="242A41"/>
            </a:solidFill>
            <a:prstDash val="solid"/>
            <a:round/>
            <a:headEnd len="sm" w="sm" type="none"/>
            <a:tailEnd len="med" w="med" type="triangle"/>
          </a:ln>
        </p:spPr>
      </p:cxnSp>
      <p:cxnSp>
        <p:nvCxnSpPr>
          <p:cNvPr id="242" name="Google Shape;242;p29"/>
          <p:cNvCxnSpPr/>
          <p:nvPr/>
        </p:nvCxnSpPr>
        <p:spPr>
          <a:xfrm flipH="1" rot="10800000">
            <a:off x="3167277" y="1408658"/>
            <a:ext cx="4018200" cy="1147500"/>
          </a:xfrm>
          <a:prstGeom prst="straightConnector1">
            <a:avLst/>
          </a:prstGeom>
          <a:noFill/>
          <a:ln cap="flat" cmpd="sng" w="9525">
            <a:solidFill>
              <a:srgbClr val="242A41"/>
            </a:solidFill>
            <a:prstDash val="solid"/>
            <a:round/>
            <a:headEnd len="sm" w="sm" type="none"/>
            <a:tailEnd len="med" w="med" type="triangle"/>
          </a:ln>
        </p:spPr>
      </p:cxnSp>
      <p:cxnSp>
        <p:nvCxnSpPr>
          <p:cNvPr id="243" name="Google Shape;243;p29"/>
          <p:cNvCxnSpPr/>
          <p:nvPr/>
        </p:nvCxnSpPr>
        <p:spPr>
          <a:xfrm flipH="1" rot="10800000">
            <a:off x="2343975" y="2462075"/>
            <a:ext cx="4032600" cy="354000"/>
          </a:xfrm>
          <a:prstGeom prst="straightConnector1">
            <a:avLst/>
          </a:prstGeom>
          <a:noFill/>
          <a:ln cap="flat" cmpd="sng" w="9525">
            <a:solidFill>
              <a:srgbClr val="242A41"/>
            </a:solidFill>
            <a:prstDash val="solid"/>
            <a:round/>
            <a:headEnd len="sm" w="sm" type="none"/>
            <a:tailEnd len="med" w="med" type="triangle"/>
          </a:ln>
        </p:spPr>
      </p:cxnSp>
      <p:cxnSp>
        <p:nvCxnSpPr>
          <p:cNvPr id="244" name="Google Shape;244;p29"/>
          <p:cNvCxnSpPr/>
          <p:nvPr/>
        </p:nvCxnSpPr>
        <p:spPr>
          <a:xfrm>
            <a:off x="2459925" y="3163950"/>
            <a:ext cx="3980100" cy="99300"/>
          </a:xfrm>
          <a:prstGeom prst="straightConnector1">
            <a:avLst/>
          </a:prstGeom>
          <a:noFill/>
          <a:ln cap="flat" cmpd="sng" w="9525">
            <a:solidFill>
              <a:srgbClr val="242A41"/>
            </a:solidFill>
            <a:prstDash val="solid"/>
            <a:round/>
            <a:headEnd len="sm" w="sm" type="none"/>
            <a:tailEnd len="med" w="med" type="triangle"/>
          </a:ln>
        </p:spPr>
      </p:cxnSp>
      <p:cxnSp>
        <p:nvCxnSpPr>
          <p:cNvPr id="245" name="Google Shape;245;p29"/>
          <p:cNvCxnSpPr>
            <a:endCxn id="234" idx="1"/>
          </p:cNvCxnSpPr>
          <p:nvPr/>
        </p:nvCxnSpPr>
        <p:spPr>
          <a:xfrm>
            <a:off x="3138961" y="3453846"/>
            <a:ext cx="1531500" cy="315600"/>
          </a:xfrm>
          <a:prstGeom prst="straightConnector1">
            <a:avLst/>
          </a:prstGeom>
          <a:noFill/>
          <a:ln cap="flat" cmpd="sng" w="9525">
            <a:solidFill>
              <a:srgbClr val="242A41"/>
            </a:solidFill>
            <a:prstDash val="solid"/>
            <a:round/>
            <a:headEnd len="sm" w="sm" type="none"/>
            <a:tailEnd len="med" w="med" type="triangle"/>
          </a:ln>
        </p:spPr>
      </p:cxnSp>
      <p:pic>
        <p:nvPicPr>
          <p:cNvPr id="246" name="Google Shape;246;p29"/>
          <p:cNvPicPr preferRelativeResize="0"/>
          <p:nvPr/>
        </p:nvPicPr>
        <p:blipFill rotWithShape="1">
          <a:blip r:embed="rId9">
            <a:alphaModFix/>
          </a:blip>
          <a:srcRect b="0" l="0" r="0" t="0"/>
          <a:stretch/>
        </p:blipFill>
        <p:spPr>
          <a:xfrm>
            <a:off x="6439763" y="3184149"/>
            <a:ext cx="2654537" cy="1305026"/>
          </a:xfrm>
          <a:prstGeom prst="rect">
            <a:avLst/>
          </a:prstGeom>
          <a:noFill/>
          <a:ln>
            <a:noFill/>
          </a:ln>
        </p:spPr>
      </p:pic>
      <p:sp>
        <p:nvSpPr>
          <p:cNvPr id="247" name="Google Shape;247;p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1000"/>
                                        <p:tgtEl>
                                          <p:spTgt spid="234"/>
                                        </p:tgtEl>
                                      </p:cBhvr>
                                    </p:animEffect>
                                  </p:childTnLst>
                                </p:cTn>
                              </p:par>
                              <p:par>
                                <p:cTn fill="hold" nodeType="with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1000"/>
                                        <p:tgtEl>
                                          <p:spTgt spid="235"/>
                                        </p:tgtEl>
                                      </p:cBhvr>
                                    </p:animEffect>
                                  </p:childTnLst>
                                </p:cTn>
                              </p:par>
                              <p:par>
                                <p:cTn fill="hold" nodeType="with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par>
                                <p:cTn fill="hold" nodeType="with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1000"/>
                                        <p:tgtEl>
                                          <p:spTgt spid="237"/>
                                        </p:tgtEl>
                                      </p:cBhvr>
                                    </p:animEffect>
                                  </p:childTnLst>
                                </p:cTn>
                              </p:par>
                              <p:par>
                                <p:cTn fill="hold" nodeType="withEffect" presetClass="entr" presetID="10" presetSubtype="0">
                                  <p:stCondLst>
                                    <p:cond delay="0"/>
                                  </p:stCondLst>
                                  <p:childTnLst>
                                    <p:set>
                                      <p:cBhvr>
                                        <p:cTn dur="1" fill="hold">
                                          <p:stCondLst>
                                            <p:cond delay="0"/>
                                          </p:stCondLst>
                                        </p:cTn>
                                        <p:tgtEl>
                                          <p:spTgt spid="238"/>
                                        </p:tgtEl>
                                        <p:attrNameLst>
                                          <p:attrName>style.visibility</p:attrName>
                                        </p:attrNameLst>
                                      </p:cBhvr>
                                      <p:to>
                                        <p:strVal val="visible"/>
                                      </p:to>
                                    </p:set>
                                    <p:animEffect filter="fade" transition="in">
                                      <p:cBhvr>
                                        <p:cTn dur="1000"/>
                                        <p:tgtEl>
                                          <p:spTgt spid="238"/>
                                        </p:tgtEl>
                                      </p:cBhvr>
                                    </p:animEffect>
                                  </p:childTnLst>
                                </p:cTn>
                              </p:par>
                              <p:par>
                                <p:cTn fill="hold" nodeType="withEffect" presetClass="entr" presetID="10" presetSubtype="0">
                                  <p:stCondLst>
                                    <p:cond delay="0"/>
                                  </p:stCondLst>
                                  <p:childTnLst>
                                    <p:set>
                                      <p:cBhvr>
                                        <p:cTn dur="1" fill="hold">
                                          <p:stCondLst>
                                            <p:cond delay="0"/>
                                          </p:stCondLst>
                                        </p:cTn>
                                        <p:tgtEl>
                                          <p:spTgt spid="239"/>
                                        </p:tgtEl>
                                        <p:attrNameLst>
                                          <p:attrName>style.visibility</p:attrName>
                                        </p:attrNameLst>
                                      </p:cBhvr>
                                      <p:to>
                                        <p:strVal val="visible"/>
                                      </p:to>
                                    </p:set>
                                    <p:animEffect filter="fade" transition="in">
                                      <p:cBhvr>
                                        <p:cTn dur="1000"/>
                                        <p:tgtEl>
                                          <p:spTgt spid="239"/>
                                        </p:tgtEl>
                                      </p:cBhvr>
                                    </p:animEffect>
                                  </p:childTnLst>
                                </p:cTn>
                              </p:par>
                              <p:par>
                                <p:cTn fill="hold" nodeType="withEffect" presetClass="entr" presetID="10" presetSubtype="0">
                                  <p:stCondLst>
                                    <p:cond delay="0"/>
                                  </p:stCondLst>
                                  <p:childTnLst>
                                    <p:set>
                                      <p:cBhvr>
                                        <p:cTn dur="1" fill="hold">
                                          <p:stCondLst>
                                            <p:cond delay="0"/>
                                          </p:stCondLst>
                                        </p:cTn>
                                        <p:tgtEl>
                                          <p:spTgt spid="241"/>
                                        </p:tgtEl>
                                        <p:attrNameLst>
                                          <p:attrName>style.visibility</p:attrName>
                                        </p:attrNameLst>
                                      </p:cBhvr>
                                      <p:to>
                                        <p:strVal val="visible"/>
                                      </p:to>
                                    </p:set>
                                    <p:animEffect filter="fade" transition="in">
                                      <p:cBhvr>
                                        <p:cTn dur="1000"/>
                                        <p:tgtEl>
                                          <p:spTgt spid="241"/>
                                        </p:tgtEl>
                                      </p:cBhvr>
                                    </p:animEffect>
                                  </p:childTnLst>
                                </p:cTn>
                              </p:par>
                              <p:par>
                                <p:cTn fill="hold" nodeType="withEffect" presetClass="entr" presetID="10" presetSubtype="0">
                                  <p:stCondLst>
                                    <p:cond delay="0"/>
                                  </p:stCondLst>
                                  <p:childTnLst>
                                    <p:set>
                                      <p:cBhvr>
                                        <p:cTn dur="1" fill="hold">
                                          <p:stCondLst>
                                            <p:cond delay="0"/>
                                          </p:stCondLst>
                                        </p:cTn>
                                        <p:tgtEl>
                                          <p:spTgt spid="242"/>
                                        </p:tgtEl>
                                        <p:attrNameLst>
                                          <p:attrName>style.visibility</p:attrName>
                                        </p:attrNameLst>
                                      </p:cBhvr>
                                      <p:to>
                                        <p:strVal val="visible"/>
                                      </p:to>
                                    </p:set>
                                    <p:animEffect filter="fade" transition="in">
                                      <p:cBhvr>
                                        <p:cTn dur="1000"/>
                                        <p:tgtEl>
                                          <p:spTgt spid="242"/>
                                        </p:tgtEl>
                                      </p:cBhvr>
                                    </p:animEffect>
                                  </p:childTnLst>
                                </p:cTn>
                              </p:par>
                              <p:par>
                                <p:cTn fill="hold" nodeType="withEffect" presetClass="entr" presetID="10" presetSubtype="0">
                                  <p:stCondLst>
                                    <p:cond delay="0"/>
                                  </p:stCondLst>
                                  <p:childTnLst>
                                    <p:set>
                                      <p:cBhvr>
                                        <p:cTn dur="1" fill="hold">
                                          <p:stCondLst>
                                            <p:cond delay="0"/>
                                          </p:stCondLst>
                                        </p:cTn>
                                        <p:tgtEl>
                                          <p:spTgt spid="243"/>
                                        </p:tgtEl>
                                        <p:attrNameLst>
                                          <p:attrName>style.visibility</p:attrName>
                                        </p:attrNameLst>
                                      </p:cBhvr>
                                      <p:to>
                                        <p:strVal val="visible"/>
                                      </p:to>
                                    </p:set>
                                    <p:animEffect filter="fade" transition="in">
                                      <p:cBhvr>
                                        <p:cTn dur="1000"/>
                                        <p:tgtEl>
                                          <p:spTgt spid="243"/>
                                        </p:tgtEl>
                                      </p:cBhvr>
                                    </p:animEffect>
                                  </p:childTnLst>
                                </p:cTn>
                              </p:par>
                              <p:par>
                                <p:cTn fill="hold" nodeType="withEffect" presetClass="entr" presetID="10" presetSubtype="0">
                                  <p:stCondLst>
                                    <p:cond delay="0"/>
                                  </p:stCondLst>
                                  <p:childTnLst>
                                    <p:set>
                                      <p:cBhvr>
                                        <p:cTn dur="1" fill="hold">
                                          <p:stCondLst>
                                            <p:cond delay="0"/>
                                          </p:stCondLst>
                                        </p:cTn>
                                        <p:tgtEl>
                                          <p:spTgt spid="244"/>
                                        </p:tgtEl>
                                        <p:attrNameLst>
                                          <p:attrName>style.visibility</p:attrName>
                                        </p:attrNameLst>
                                      </p:cBhvr>
                                      <p:to>
                                        <p:strVal val="visible"/>
                                      </p:to>
                                    </p:set>
                                    <p:animEffect filter="fade" transition="in">
                                      <p:cBhvr>
                                        <p:cTn dur="1000"/>
                                        <p:tgtEl>
                                          <p:spTgt spid="244"/>
                                        </p:tgtEl>
                                      </p:cBhvr>
                                    </p:animEffect>
                                  </p:childTnLst>
                                </p:cTn>
                              </p:par>
                              <p:par>
                                <p:cTn fill="hold" nodeType="withEffect" presetClass="entr" presetID="10" presetSubtype="0">
                                  <p:stCondLst>
                                    <p:cond delay="0"/>
                                  </p:stCondLst>
                                  <p:childTnLst>
                                    <p:set>
                                      <p:cBhvr>
                                        <p:cTn dur="1" fill="hold">
                                          <p:stCondLst>
                                            <p:cond delay="0"/>
                                          </p:stCondLst>
                                        </p:cTn>
                                        <p:tgtEl>
                                          <p:spTgt spid="246"/>
                                        </p:tgtEl>
                                        <p:attrNameLst>
                                          <p:attrName>style.visibility</p:attrName>
                                        </p:attrNameLst>
                                      </p:cBhvr>
                                      <p:to>
                                        <p:strVal val="visible"/>
                                      </p:to>
                                    </p:set>
                                    <p:animEffect filter="fade" transition="in">
                                      <p:cBhvr>
                                        <p:cTn dur="1000"/>
                                        <p:tgtEl>
                                          <p:spTgt spid="246"/>
                                        </p:tgtEl>
                                      </p:cBhvr>
                                    </p:animEffect>
                                  </p:childTnLst>
                                </p:cTn>
                              </p:par>
                              <p:par>
                                <p:cTn fill="hold" nodeType="withEffect" presetClass="entr" presetID="10" presetSubtype="0">
                                  <p:stCondLst>
                                    <p:cond delay="0"/>
                                  </p:stCondLst>
                                  <p:childTnLst>
                                    <p:set>
                                      <p:cBhvr>
                                        <p:cTn dur="1" fill="hold">
                                          <p:stCondLst>
                                            <p:cond delay="0"/>
                                          </p:stCondLst>
                                        </p:cTn>
                                        <p:tgtEl>
                                          <p:spTgt spid="240"/>
                                        </p:tgtEl>
                                        <p:attrNameLst>
                                          <p:attrName>style.visibility</p:attrName>
                                        </p:attrNameLst>
                                      </p:cBhvr>
                                      <p:to>
                                        <p:strVal val="visible"/>
                                      </p:to>
                                    </p:set>
                                    <p:animEffect filter="fade" transition="in">
                                      <p:cBhvr>
                                        <p:cTn dur="1000"/>
                                        <p:tgtEl>
                                          <p:spTgt spid="240"/>
                                        </p:tgtEl>
                                      </p:cBhvr>
                                    </p:animEffect>
                                  </p:childTnLst>
                                </p:cTn>
                              </p:par>
                              <p:par>
                                <p:cTn fill="hold" nodeType="with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1000"/>
                                        <p:tgtEl>
                                          <p:spTgt spid="2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augmentation</a:t>
            </a:r>
            <a:endParaRPr/>
          </a:p>
        </p:txBody>
      </p:sp>
      <p:sp>
        <p:nvSpPr>
          <p:cNvPr id="253" name="Google Shape;253;p3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LaTeX-based data augmentations</a:t>
            </a:r>
            <a:endParaRPr/>
          </a:p>
          <a:p>
            <a:pPr indent="-342900" lvl="0" marL="457200" rtl="0" algn="l">
              <a:spcBef>
                <a:spcPts val="1600"/>
              </a:spcBef>
              <a:spcAft>
                <a:spcPts val="0"/>
              </a:spcAft>
              <a:buSzPts val="1800"/>
              <a:buAutoNum type="arabicPeriod"/>
            </a:pPr>
            <a:r>
              <a:rPr lang="en"/>
              <a:t>Following line was replaced:</a:t>
            </a:r>
            <a:br>
              <a:rPr lang="en"/>
            </a:br>
            <a:r>
              <a:rPr lang="en">
                <a:solidFill>
                  <a:srgbClr val="CC0000"/>
                </a:solidFill>
              </a:rPr>
              <a:t>\documentclass[sigconf]{acmart}</a:t>
            </a:r>
            <a:br>
              <a:rPr lang="en"/>
            </a:br>
            <a:r>
              <a:rPr lang="en">
                <a:solidFill>
                  <a:srgbClr val="38761D"/>
                </a:solidFill>
              </a:rPr>
              <a:t>\documentclass[sigconf,12pt]{acmart}</a:t>
            </a:r>
            <a:endParaRPr>
              <a:solidFill>
                <a:srgbClr val="38761D"/>
              </a:solidFill>
            </a:endParaRPr>
          </a:p>
          <a:p>
            <a:pPr indent="-342900" lvl="0" marL="457200" rtl="0" algn="l">
              <a:spcBef>
                <a:spcPts val="0"/>
              </a:spcBef>
              <a:spcAft>
                <a:spcPts val="0"/>
              </a:spcAft>
              <a:buSzPts val="1800"/>
              <a:buAutoNum type="arabicPeriod"/>
            </a:pPr>
            <a:r>
              <a:rPr lang="en"/>
              <a:t>Following code added at the beginning:</a:t>
            </a:r>
            <a:br>
              <a:rPr lang="en"/>
            </a:br>
            <a:r>
              <a:rPr lang="en">
                <a:solidFill>
                  <a:srgbClr val="38761D"/>
                </a:solidFill>
              </a:rPr>
              <a:t>\renewcommand\ttdefault{cmvtt}</a:t>
            </a:r>
            <a:br>
              <a:rPr lang="en">
                <a:solidFill>
                  <a:srgbClr val="38761D"/>
                </a:solidFill>
              </a:rPr>
            </a:br>
            <a:r>
              <a:rPr lang="en">
                <a:solidFill>
                  <a:srgbClr val="38761D"/>
                </a:solidFill>
              </a:rPr>
              <a:t>\renewcommand{\familydefault}{\ttdefault}</a:t>
            </a:r>
            <a:br>
              <a:rPr lang="en">
                <a:solidFill>
                  <a:srgbClr val="38761D"/>
                </a:solidFill>
              </a:rPr>
            </a:br>
            <a:r>
              <a:rPr lang="en">
                <a:solidFill>
                  <a:srgbClr val="38761D"/>
                </a:solidFill>
              </a:rPr>
              <a:t>\linespread{1.5}</a:t>
            </a:r>
            <a:endParaRPr>
              <a:solidFill>
                <a:srgbClr val="38761D"/>
              </a:solidFill>
            </a:endParaRPr>
          </a:p>
        </p:txBody>
      </p:sp>
      <p:sp>
        <p:nvSpPr>
          <p:cNvPr id="254" name="Google Shape;254;p3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augmentation</a:t>
            </a:r>
            <a:endParaRPr/>
          </a:p>
        </p:txBody>
      </p:sp>
      <p:pic>
        <p:nvPicPr>
          <p:cNvPr id="260" name="Google Shape;260;p31"/>
          <p:cNvPicPr preferRelativeResize="0"/>
          <p:nvPr/>
        </p:nvPicPr>
        <p:blipFill>
          <a:blip r:embed="rId3">
            <a:alphaModFix/>
          </a:blip>
          <a:stretch>
            <a:fillRect/>
          </a:stretch>
        </p:blipFill>
        <p:spPr>
          <a:xfrm>
            <a:off x="140950" y="978563"/>
            <a:ext cx="2907774" cy="3764225"/>
          </a:xfrm>
          <a:prstGeom prst="rect">
            <a:avLst/>
          </a:prstGeom>
          <a:noFill/>
          <a:ln cap="flat" cmpd="sng" w="9525">
            <a:solidFill>
              <a:schemeClr val="dk2"/>
            </a:solidFill>
            <a:prstDash val="solid"/>
            <a:round/>
            <a:headEnd len="sm" w="sm" type="none"/>
            <a:tailEnd len="sm" w="sm" type="none"/>
          </a:ln>
        </p:spPr>
      </p:pic>
      <p:pic>
        <p:nvPicPr>
          <p:cNvPr id="261" name="Google Shape;261;p31"/>
          <p:cNvPicPr preferRelativeResize="0"/>
          <p:nvPr/>
        </p:nvPicPr>
        <p:blipFill>
          <a:blip r:embed="rId4">
            <a:alphaModFix/>
          </a:blip>
          <a:stretch>
            <a:fillRect/>
          </a:stretch>
        </p:blipFill>
        <p:spPr>
          <a:xfrm>
            <a:off x="6325331" y="978563"/>
            <a:ext cx="2752426" cy="3764225"/>
          </a:xfrm>
          <a:prstGeom prst="rect">
            <a:avLst/>
          </a:prstGeom>
          <a:noFill/>
          <a:ln cap="flat" cmpd="sng" w="9525">
            <a:solidFill>
              <a:schemeClr val="dk2"/>
            </a:solidFill>
            <a:prstDash val="solid"/>
            <a:round/>
            <a:headEnd len="sm" w="sm" type="none"/>
            <a:tailEnd len="sm" w="sm" type="none"/>
          </a:ln>
        </p:spPr>
      </p:pic>
      <p:pic>
        <p:nvPicPr>
          <p:cNvPr id="262" name="Google Shape;262;p31"/>
          <p:cNvPicPr preferRelativeResize="0"/>
          <p:nvPr/>
        </p:nvPicPr>
        <p:blipFill>
          <a:blip r:embed="rId5">
            <a:alphaModFix/>
          </a:blip>
          <a:stretch>
            <a:fillRect/>
          </a:stretch>
        </p:blipFill>
        <p:spPr>
          <a:xfrm>
            <a:off x="3335900" y="978575"/>
            <a:ext cx="2907776" cy="3762998"/>
          </a:xfrm>
          <a:prstGeom prst="rect">
            <a:avLst/>
          </a:prstGeom>
          <a:noFill/>
          <a:ln cap="flat" cmpd="sng" w="9525">
            <a:solidFill>
              <a:schemeClr val="dk2"/>
            </a:solidFill>
            <a:prstDash val="solid"/>
            <a:round/>
            <a:headEnd len="sm" w="sm" type="none"/>
            <a:tailEnd len="sm" w="sm" type="none"/>
          </a:ln>
        </p:spPr>
      </p:pic>
      <p:sp>
        <p:nvSpPr>
          <p:cNvPr id="263" name="Google Shape;263;p31"/>
          <p:cNvSpPr/>
          <p:nvPr/>
        </p:nvSpPr>
        <p:spPr>
          <a:xfrm>
            <a:off x="2816075" y="2526200"/>
            <a:ext cx="695700" cy="463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31"/>
          <p:cNvSpPr txBox="1"/>
          <p:nvPr/>
        </p:nvSpPr>
        <p:spPr>
          <a:xfrm>
            <a:off x="-16000" y="4663225"/>
            <a:ext cx="7199400" cy="48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t>Image sources:</a:t>
            </a:r>
            <a:br>
              <a:rPr lang="en" sz="600"/>
            </a:br>
            <a:r>
              <a:rPr lang="en" sz="600"/>
              <a:t>[1] Simon Barthelmé, Hans Trukenbrod, Ralf Engbert, and Felix Wichmann.2012. Modelling fixation locations using spatial point processes. (2012). arXiv:stat.AP/1207.2370 </a:t>
            </a:r>
            <a:r>
              <a:rPr lang="en" sz="600" u="sng">
                <a:solidFill>
                  <a:schemeClr val="hlink"/>
                </a:solidFill>
                <a:hlinkClick r:id="rId6"/>
              </a:rPr>
              <a:t>http://arxiv.org/abs/1207.23701</a:t>
            </a:r>
            <a:r>
              <a:rPr lang="en" sz="600"/>
              <a:t> (Page no. 7)</a:t>
            </a:r>
            <a:endParaRPr sz="600"/>
          </a:p>
          <a:p>
            <a:pPr indent="0" lvl="0" marL="0" rtl="0" algn="l">
              <a:spcBef>
                <a:spcPts val="0"/>
              </a:spcBef>
              <a:spcAft>
                <a:spcPts val="0"/>
              </a:spcAft>
              <a:buNone/>
            </a:pPr>
            <a:r>
              <a:rPr lang="en" sz="600"/>
              <a:t>[2] Walter Douglas Chiles. 1935. Effect of service on automobile crankcase oils. Ph.D. Dissertation. Virginia Agricultural and Mechanical College and Polytechnic Institute. </a:t>
            </a:r>
            <a:r>
              <a:rPr lang="en" sz="600" u="sng">
                <a:solidFill>
                  <a:schemeClr val="hlink"/>
                </a:solidFill>
                <a:hlinkClick r:id="rId7"/>
              </a:rPr>
              <a:t>http://hdl.handle.net/10919/56159</a:t>
            </a:r>
            <a:endParaRPr sz="600"/>
          </a:p>
        </p:txBody>
      </p:sp>
      <p:sp>
        <p:nvSpPr>
          <p:cNvPr id="265" name="Google Shape;265;p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63" name="Google Shape;63;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b="1" lang="en"/>
              <a:t>Introduction</a:t>
            </a:r>
            <a:endParaRPr b="1"/>
          </a:p>
          <a:p>
            <a:pPr indent="-342900" lvl="0" marL="457200" rtl="0" algn="l">
              <a:spcBef>
                <a:spcPts val="0"/>
              </a:spcBef>
              <a:spcAft>
                <a:spcPts val="0"/>
              </a:spcAft>
              <a:buSzPts val="1800"/>
              <a:buAutoNum type="arabicPeriod"/>
            </a:pPr>
            <a:r>
              <a:rPr lang="en"/>
              <a:t>Research questions</a:t>
            </a:r>
            <a:endParaRPr/>
          </a:p>
          <a:p>
            <a:pPr indent="-342900" lvl="0" marL="457200" rtl="0" algn="l">
              <a:spcBef>
                <a:spcPts val="0"/>
              </a:spcBef>
              <a:spcAft>
                <a:spcPts val="0"/>
              </a:spcAft>
              <a:buSzPts val="1800"/>
              <a:buAutoNum type="arabicPeriod"/>
            </a:pPr>
            <a:r>
              <a:rPr lang="en"/>
              <a:t>Related work</a:t>
            </a:r>
            <a:endParaRPr/>
          </a:p>
          <a:p>
            <a:pPr indent="-342900" lvl="0" marL="457200" rtl="0" algn="l">
              <a:spcBef>
                <a:spcPts val="0"/>
              </a:spcBef>
              <a:spcAft>
                <a:spcPts val="0"/>
              </a:spcAft>
              <a:buSzPts val="1800"/>
              <a:buAutoNum type="arabicPeriod"/>
            </a:pPr>
            <a:r>
              <a:rPr lang="en"/>
              <a:t>Methodology</a:t>
            </a:r>
            <a:endParaRPr/>
          </a:p>
          <a:p>
            <a:pPr indent="-317500" lvl="1" marL="914400" rtl="0" algn="l">
              <a:spcBef>
                <a:spcPts val="0"/>
              </a:spcBef>
              <a:spcAft>
                <a:spcPts val="0"/>
              </a:spcAft>
              <a:buSzPts val="1400"/>
              <a:buAutoNum type="alphaLcPeriod"/>
            </a:pPr>
            <a:r>
              <a:rPr lang="en"/>
              <a:t>Data augmentation</a:t>
            </a:r>
            <a:endParaRPr/>
          </a:p>
          <a:p>
            <a:pPr indent="-317500" lvl="1" marL="914400" rtl="0" algn="l">
              <a:spcBef>
                <a:spcPts val="0"/>
              </a:spcBef>
              <a:spcAft>
                <a:spcPts val="0"/>
              </a:spcAft>
              <a:buSzPts val="1400"/>
              <a:buAutoNum type="alphaLcPeriod"/>
            </a:pPr>
            <a:r>
              <a:rPr lang="en"/>
              <a:t>Training at scale</a:t>
            </a:r>
            <a:endParaRPr/>
          </a:p>
          <a:p>
            <a:pPr indent="-317500" lvl="1" marL="914400" rtl="0" algn="l">
              <a:spcBef>
                <a:spcPts val="0"/>
              </a:spcBef>
              <a:spcAft>
                <a:spcPts val="0"/>
              </a:spcAft>
              <a:buSzPts val="1400"/>
              <a:buAutoNum type="alphaLcPeriod"/>
            </a:pPr>
            <a:r>
              <a:rPr lang="en"/>
              <a:t>Gold standard</a:t>
            </a:r>
            <a:endParaRPr/>
          </a:p>
          <a:p>
            <a:pPr indent="-342900" lvl="0" marL="457200" rtl="0" algn="l">
              <a:spcBef>
                <a:spcPts val="0"/>
              </a:spcBef>
              <a:spcAft>
                <a:spcPts val="0"/>
              </a:spcAft>
              <a:buSzPts val="1800"/>
              <a:buAutoNum type="arabicPeriod"/>
            </a:pPr>
            <a:r>
              <a:rPr lang="en"/>
              <a:t>Experiments</a:t>
            </a:r>
            <a:endParaRPr/>
          </a:p>
          <a:p>
            <a:pPr indent="-317500" lvl="1" marL="914400" rtl="0" algn="l">
              <a:spcBef>
                <a:spcPts val="0"/>
              </a:spcBef>
              <a:spcAft>
                <a:spcPts val="0"/>
              </a:spcAft>
              <a:buSzPts val="1400"/>
              <a:buAutoNum type="alphaLcPeriod"/>
            </a:pPr>
            <a:r>
              <a:rPr lang="en"/>
              <a:t>Experiments, results/discussion, answers to research questions.</a:t>
            </a:r>
            <a:endParaRPr/>
          </a:p>
          <a:p>
            <a:pPr indent="-342900" lvl="0" marL="457200" rtl="0" algn="l">
              <a:spcBef>
                <a:spcPts val="0"/>
              </a:spcBef>
              <a:spcAft>
                <a:spcPts val="0"/>
              </a:spcAft>
              <a:buSzPts val="1800"/>
              <a:buAutoNum type="arabicPeriod"/>
            </a:pPr>
            <a:r>
              <a:rPr lang="en"/>
              <a:t>Conclusions</a:t>
            </a:r>
            <a:endParaRPr/>
          </a:p>
          <a:p>
            <a:pPr indent="-342900" lvl="0" marL="457200" rtl="0" algn="l">
              <a:spcBef>
                <a:spcPts val="0"/>
              </a:spcBef>
              <a:spcAft>
                <a:spcPts val="0"/>
              </a:spcAft>
              <a:buSzPts val="1800"/>
              <a:buAutoNum type="arabicPeriod"/>
            </a:pPr>
            <a:r>
              <a:rPr lang="en"/>
              <a:t>Future work</a:t>
            </a:r>
            <a:endParaRPr/>
          </a:p>
        </p:txBody>
      </p:sp>
      <p:sp>
        <p:nvSpPr>
          <p:cNvPr id="64" name="Google Shape;64;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Training at scale</a:t>
            </a:r>
            <a:endParaRPr/>
          </a:p>
        </p:txBody>
      </p:sp>
      <p:sp>
        <p:nvSpPr>
          <p:cNvPr id="271" name="Google Shape;271;p3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primarily use the arXiv dataset:</a:t>
            </a:r>
            <a:endParaRPr/>
          </a:p>
          <a:p>
            <a:pPr indent="-342900" lvl="0" marL="457200" rtl="0" algn="l">
              <a:spcBef>
                <a:spcPts val="1600"/>
              </a:spcBef>
              <a:spcAft>
                <a:spcPts val="0"/>
              </a:spcAft>
              <a:buSzPts val="1800"/>
              <a:buChar char="-"/>
            </a:pPr>
            <a:r>
              <a:rPr lang="en"/>
              <a:t>Compressed size on disk: 1.3 TB.</a:t>
            </a:r>
            <a:endParaRPr/>
          </a:p>
          <a:p>
            <a:pPr indent="-342900" lvl="0" marL="457200" rtl="0" algn="l">
              <a:spcBef>
                <a:spcPts val="0"/>
              </a:spcBef>
              <a:spcAft>
                <a:spcPts val="0"/>
              </a:spcAft>
              <a:buSzPts val="1800"/>
              <a:buChar char="-"/>
            </a:pPr>
            <a:r>
              <a:rPr lang="en"/>
              <a:t>Divided into 2600 files of 500MB each.</a:t>
            </a:r>
            <a:endParaRPr/>
          </a:p>
          <a:p>
            <a:pPr indent="-342900" lvl="0" marL="457200" rtl="0" algn="l">
              <a:spcBef>
                <a:spcPts val="0"/>
              </a:spcBef>
              <a:spcAft>
                <a:spcPts val="0"/>
              </a:spcAft>
              <a:buSzPts val="1800"/>
              <a:buChar char="-"/>
            </a:pPr>
            <a:r>
              <a:rPr lang="en"/>
              <a:t>Each 500MB-file contains several hundred scientific documents along with their LaTeX source code.</a:t>
            </a:r>
            <a:endParaRPr/>
          </a:p>
          <a:p>
            <a:pPr indent="0" lvl="0" marL="0" rtl="0" algn="l">
              <a:spcBef>
                <a:spcPts val="1600"/>
              </a:spcBef>
              <a:spcAft>
                <a:spcPts val="0"/>
              </a:spcAft>
              <a:buNone/>
            </a:pPr>
            <a:r>
              <a:rPr lang="en"/>
              <a:t>Training deep learning models on a huge dataset is logistically challenging:</a:t>
            </a:r>
            <a:endParaRPr/>
          </a:p>
          <a:p>
            <a:pPr indent="-342900" lvl="0" marL="457200" rtl="0" algn="l">
              <a:spcBef>
                <a:spcPts val="1600"/>
              </a:spcBef>
              <a:spcAft>
                <a:spcPts val="0"/>
              </a:spcAft>
              <a:buSzPts val="1800"/>
              <a:buChar char="-"/>
            </a:pPr>
            <a:r>
              <a:rPr lang="en"/>
              <a:t>Not feasible to unzip and compile all LaTeX into PDFs before training.</a:t>
            </a:r>
            <a:endParaRPr/>
          </a:p>
          <a:p>
            <a:pPr indent="-342900" lvl="0" marL="457200" rtl="0" algn="l">
              <a:spcBef>
                <a:spcPts val="0"/>
              </a:spcBef>
              <a:spcAft>
                <a:spcPts val="0"/>
              </a:spcAft>
              <a:buSzPts val="1800"/>
              <a:buChar char="-"/>
            </a:pPr>
            <a:r>
              <a:rPr lang="en"/>
              <a:t>Computationally expensive to do using a single thread.</a:t>
            </a:r>
            <a:endParaRPr/>
          </a:p>
        </p:txBody>
      </p:sp>
      <p:sp>
        <p:nvSpPr>
          <p:cNvPr id="272" name="Google Shape;272;p3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pic>
        <p:nvPicPr>
          <p:cNvPr id="277" name="Google Shape;277;p33"/>
          <p:cNvPicPr preferRelativeResize="0"/>
          <p:nvPr/>
        </p:nvPicPr>
        <p:blipFill>
          <a:blip r:embed="rId3">
            <a:alphaModFix/>
          </a:blip>
          <a:stretch>
            <a:fillRect/>
          </a:stretch>
        </p:blipFill>
        <p:spPr>
          <a:xfrm>
            <a:off x="1075650" y="0"/>
            <a:ext cx="6992709" cy="5143499"/>
          </a:xfrm>
          <a:prstGeom prst="rect">
            <a:avLst/>
          </a:prstGeom>
          <a:noFill/>
          <a:ln>
            <a:noFill/>
          </a:ln>
        </p:spPr>
      </p:pic>
      <p:sp>
        <p:nvSpPr>
          <p:cNvPr id="278" name="Google Shape;278;p3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Gold standard dataset</a:t>
            </a:r>
            <a:endParaRPr/>
          </a:p>
        </p:txBody>
      </p:sp>
      <p:sp>
        <p:nvSpPr>
          <p:cNvPr id="284" name="Google Shape;284;p34"/>
          <p:cNvSpPr txBox="1"/>
          <p:nvPr>
            <p:ph idx="1" type="body"/>
          </p:nvPr>
        </p:nvSpPr>
        <p:spPr>
          <a:xfrm>
            <a:off x="311700" y="1145300"/>
            <a:ext cx="8520600" cy="2147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Since the labels of the arXiv dataset are self-generated, labels of the augmented dataset cannot be considered as ground-truth.</a:t>
            </a:r>
            <a:endParaRPr/>
          </a:p>
          <a:p>
            <a:pPr indent="-342900" lvl="0" marL="457200" rtl="0" algn="l">
              <a:spcBef>
                <a:spcPts val="0"/>
              </a:spcBef>
              <a:spcAft>
                <a:spcPts val="0"/>
              </a:spcAft>
              <a:buSzPts val="1800"/>
              <a:buAutoNum type="arabicPeriod"/>
            </a:pPr>
            <a:r>
              <a:rPr lang="en"/>
              <a:t>Thus, an evaluation set labelled manually needs to be created.</a:t>
            </a:r>
            <a:endParaRPr/>
          </a:p>
        </p:txBody>
      </p:sp>
      <p:grpSp>
        <p:nvGrpSpPr>
          <p:cNvPr id="285" name="Google Shape;285;p34"/>
          <p:cNvGrpSpPr/>
          <p:nvPr/>
        </p:nvGrpSpPr>
        <p:grpSpPr>
          <a:xfrm>
            <a:off x="1865950" y="3276600"/>
            <a:ext cx="5477650" cy="1302100"/>
            <a:chOff x="1484950" y="3733800"/>
            <a:chExt cx="5477650" cy="1302100"/>
          </a:xfrm>
        </p:grpSpPr>
        <p:grpSp>
          <p:nvGrpSpPr>
            <p:cNvPr id="286" name="Google Shape;286;p34"/>
            <p:cNvGrpSpPr/>
            <p:nvPr/>
          </p:nvGrpSpPr>
          <p:grpSpPr>
            <a:xfrm>
              <a:off x="1484950" y="3735700"/>
              <a:ext cx="5466300" cy="1300200"/>
              <a:chOff x="1484950" y="3888100"/>
              <a:chExt cx="5466300" cy="1300200"/>
            </a:xfrm>
          </p:grpSpPr>
          <p:sp>
            <p:nvSpPr>
              <p:cNvPr id="287" name="Google Shape;287;p34"/>
              <p:cNvSpPr/>
              <p:nvPr/>
            </p:nvSpPr>
            <p:spPr>
              <a:xfrm>
                <a:off x="1484950" y="3888100"/>
                <a:ext cx="5459100" cy="572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8" name="Google Shape;288;p34"/>
              <p:cNvCxnSpPr>
                <a:stCxn id="287" idx="0"/>
              </p:cNvCxnSpPr>
              <p:nvPr/>
            </p:nvCxnSpPr>
            <p:spPr>
              <a:xfrm>
                <a:off x="4214500" y="3888100"/>
                <a:ext cx="0" cy="572700"/>
              </a:xfrm>
              <a:prstGeom prst="straightConnector1">
                <a:avLst/>
              </a:prstGeom>
              <a:noFill/>
              <a:ln cap="flat" cmpd="sng" w="9525">
                <a:solidFill>
                  <a:schemeClr val="dk2"/>
                </a:solidFill>
                <a:prstDash val="solid"/>
                <a:round/>
                <a:headEnd len="med" w="med" type="none"/>
                <a:tailEnd len="med" w="med" type="none"/>
              </a:ln>
            </p:spPr>
          </p:cxnSp>
          <p:sp>
            <p:nvSpPr>
              <p:cNvPr id="289" name="Google Shape;289;p34"/>
              <p:cNvSpPr txBox="1"/>
              <p:nvPr/>
            </p:nvSpPr>
            <p:spPr>
              <a:xfrm>
                <a:off x="1492150" y="3888100"/>
                <a:ext cx="27225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t>Val set (50%)</a:t>
                </a:r>
                <a:endParaRPr sz="1300"/>
              </a:p>
              <a:p>
                <a:pPr indent="0" lvl="0" marL="0" rtl="0" algn="ctr">
                  <a:spcBef>
                    <a:spcPts val="0"/>
                  </a:spcBef>
                  <a:spcAft>
                    <a:spcPts val="0"/>
                  </a:spcAft>
                  <a:buNone/>
                </a:pPr>
                <a:r>
                  <a:rPr lang="en" sz="900"/>
                  <a:t>(used for selecting the best model out of all the model checkpoints)</a:t>
                </a:r>
                <a:endParaRPr sz="900"/>
              </a:p>
            </p:txBody>
          </p:sp>
          <p:sp>
            <p:nvSpPr>
              <p:cNvPr id="290" name="Google Shape;290;p34"/>
              <p:cNvSpPr/>
              <p:nvPr/>
            </p:nvSpPr>
            <p:spPr>
              <a:xfrm rot="5400000">
                <a:off x="4103350" y="1943225"/>
                <a:ext cx="236700" cy="5459100"/>
              </a:xfrm>
              <a:prstGeom prst="rightBrace">
                <a:avLst>
                  <a:gd fmla="val 50000" name="adj1"/>
                  <a:gd fmla="val 50000" name="adj2"/>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34"/>
              <p:cNvSpPr txBox="1"/>
              <p:nvPr/>
            </p:nvSpPr>
            <p:spPr>
              <a:xfrm>
                <a:off x="2467750" y="4715800"/>
                <a:ext cx="3500700" cy="472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t>Gold standard</a:t>
                </a:r>
                <a:br>
                  <a:rPr lang="en"/>
                </a:br>
                <a:r>
                  <a:rPr lang="en" sz="900"/>
                  <a:t>(</a:t>
                </a:r>
                <a:r>
                  <a:rPr lang="en" sz="900">
                    <a:solidFill>
                      <a:schemeClr val="dk1"/>
                    </a:solidFill>
                  </a:rPr>
                  <a:t>70 ETDs, 10.1K pages, </a:t>
                </a:r>
                <a:r>
                  <a:rPr lang="en" sz="900"/>
                  <a:t>m</a:t>
                </a:r>
                <a:r>
                  <a:rPr lang="en" sz="900"/>
                  <a:t>anually labelled, 3.3K figures)</a:t>
                </a:r>
                <a:endParaRPr sz="900"/>
              </a:p>
            </p:txBody>
          </p:sp>
        </p:grpSp>
        <p:sp>
          <p:nvSpPr>
            <p:cNvPr id="292" name="Google Shape;292;p34"/>
            <p:cNvSpPr txBox="1"/>
            <p:nvPr/>
          </p:nvSpPr>
          <p:spPr>
            <a:xfrm>
              <a:off x="4275500" y="3733800"/>
              <a:ext cx="26871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solidFill>
                    <a:schemeClr val="dk1"/>
                  </a:solidFill>
                </a:rPr>
                <a:t>Test set (50%)</a:t>
              </a:r>
              <a:endParaRPr sz="1300">
                <a:solidFill>
                  <a:schemeClr val="dk1"/>
                </a:solidFill>
              </a:endParaRPr>
            </a:p>
            <a:p>
              <a:pPr indent="0" lvl="0" marL="0" rtl="0" algn="ctr">
                <a:spcBef>
                  <a:spcPts val="0"/>
                </a:spcBef>
                <a:spcAft>
                  <a:spcPts val="0"/>
                </a:spcAft>
                <a:buNone/>
              </a:pPr>
              <a:r>
                <a:rPr lang="en" sz="900">
                  <a:solidFill>
                    <a:schemeClr val="dk1"/>
                  </a:solidFill>
                </a:rPr>
                <a:t>(used for reporting the performance of the chosen best model)</a:t>
              </a:r>
              <a:endParaRPr sz="1000"/>
            </a:p>
          </p:txBody>
        </p:sp>
      </p:grpSp>
      <p:sp>
        <p:nvSpPr>
          <p:cNvPr id="293" name="Google Shape;293;p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Gold standard dataset</a:t>
            </a:r>
            <a:endParaRPr/>
          </a:p>
        </p:txBody>
      </p:sp>
      <p:pic>
        <p:nvPicPr>
          <p:cNvPr id="299" name="Google Shape;299;p35"/>
          <p:cNvPicPr preferRelativeResize="0"/>
          <p:nvPr/>
        </p:nvPicPr>
        <p:blipFill>
          <a:blip r:embed="rId3">
            <a:alphaModFix/>
          </a:blip>
          <a:stretch>
            <a:fillRect/>
          </a:stretch>
        </p:blipFill>
        <p:spPr>
          <a:xfrm>
            <a:off x="4150775" y="84675"/>
            <a:ext cx="4539149" cy="4974151"/>
          </a:xfrm>
          <a:prstGeom prst="rect">
            <a:avLst/>
          </a:prstGeom>
          <a:noFill/>
          <a:ln cap="flat" cmpd="sng" w="9525">
            <a:solidFill>
              <a:schemeClr val="dk2"/>
            </a:solidFill>
            <a:prstDash val="solid"/>
            <a:round/>
            <a:headEnd len="sm" w="sm" type="none"/>
            <a:tailEnd len="sm" w="sm" type="none"/>
          </a:ln>
        </p:spPr>
      </p:pic>
      <p:sp>
        <p:nvSpPr>
          <p:cNvPr id="300" name="Google Shape;300;p3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Gold standard dataset</a:t>
            </a:r>
            <a:endParaRPr/>
          </a:p>
        </p:txBody>
      </p:sp>
      <p:pic>
        <p:nvPicPr>
          <p:cNvPr id="306" name="Google Shape;306;p36" title="Chart"/>
          <p:cNvPicPr preferRelativeResize="0"/>
          <p:nvPr/>
        </p:nvPicPr>
        <p:blipFill>
          <a:blip r:embed="rId3">
            <a:alphaModFix/>
          </a:blip>
          <a:stretch>
            <a:fillRect/>
          </a:stretch>
        </p:blipFill>
        <p:spPr>
          <a:xfrm>
            <a:off x="1294600" y="982275"/>
            <a:ext cx="6554798" cy="4051925"/>
          </a:xfrm>
          <a:prstGeom prst="rect">
            <a:avLst/>
          </a:prstGeom>
          <a:noFill/>
          <a:ln>
            <a:noFill/>
          </a:ln>
        </p:spPr>
      </p:pic>
      <p:sp>
        <p:nvSpPr>
          <p:cNvPr id="307" name="Google Shape;307;p3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Gold standard dataset</a:t>
            </a:r>
            <a:endParaRPr/>
          </a:p>
        </p:txBody>
      </p:sp>
      <p:pic>
        <p:nvPicPr>
          <p:cNvPr id="313" name="Google Shape;313;p37" title="Chart"/>
          <p:cNvPicPr preferRelativeResize="0"/>
          <p:nvPr/>
        </p:nvPicPr>
        <p:blipFill>
          <a:blip r:embed="rId3">
            <a:alphaModFix/>
          </a:blip>
          <a:stretch>
            <a:fillRect/>
          </a:stretch>
        </p:blipFill>
        <p:spPr>
          <a:xfrm>
            <a:off x="1261288" y="1017725"/>
            <a:ext cx="6621425" cy="4089900"/>
          </a:xfrm>
          <a:prstGeom prst="rect">
            <a:avLst/>
          </a:prstGeom>
          <a:noFill/>
          <a:ln>
            <a:noFill/>
          </a:ln>
        </p:spPr>
      </p:pic>
      <p:sp>
        <p:nvSpPr>
          <p:cNvPr id="314" name="Google Shape;314;p3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320" name="Google Shape;320;p3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Introduction</a:t>
            </a:r>
            <a:endParaRPr/>
          </a:p>
          <a:p>
            <a:pPr indent="-342900" lvl="0" marL="457200" rtl="0" algn="l">
              <a:spcBef>
                <a:spcPts val="0"/>
              </a:spcBef>
              <a:spcAft>
                <a:spcPts val="0"/>
              </a:spcAft>
              <a:buSzPts val="1800"/>
              <a:buAutoNum type="arabicPeriod"/>
            </a:pPr>
            <a:r>
              <a:rPr lang="en"/>
              <a:t>Research questions</a:t>
            </a:r>
            <a:endParaRPr/>
          </a:p>
          <a:p>
            <a:pPr indent="-342900" lvl="0" marL="457200" rtl="0" algn="l">
              <a:spcBef>
                <a:spcPts val="0"/>
              </a:spcBef>
              <a:spcAft>
                <a:spcPts val="0"/>
              </a:spcAft>
              <a:buSzPts val="1800"/>
              <a:buAutoNum type="arabicPeriod"/>
            </a:pPr>
            <a:r>
              <a:rPr lang="en"/>
              <a:t>Related work</a:t>
            </a:r>
            <a:endParaRPr/>
          </a:p>
          <a:p>
            <a:pPr indent="-342900" lvl="0" marL="457200" rtl="0" algn="l">
              <a:spcBef>
                <a:spcPts val="0"/>
              </a:spcBef>
              <a:spcAft>
                <a:spcPts val="0"/>
              </a:spcAft>
              <a:buSzPts val="1800"/>
              <a:buAutoNum type="arabicPeriod"/>
            </a:pPr>
            <a:r>
              <a:rPr lang="en"/>
              <a:t>Methodology</a:t>
            </a:r>
            <a:endParaRPr/>
          </a:p>
          <a:p>
            <a:pPr indent="-317500" lvl="1" marL="914400" rtl="0" algn="l">
              <a:spcBef>
                <a:spcPts val="0"/>
              </a:spcBef>
              <a:spcAft>
                <a:spcPts val="0"/>
              </a:spcAft>
              <a:buSzPts val="1400"/>
              <a:buAutoNum type="alphaLcPeriod"/>
            </a:pPr>
            <a:r>
              <a:rPr lang="en"/>
              <a:t>Data augmentation</a:t>
            </a:r>
            <a:endParaRPr/>
          </a:p>
          <a:p>
            <a:pPr indent="-317500" lvl="1" marL="914400" rtl="0" algn="l">
              <a:spcBef>
                <a:spcPts val="0"/>
              </a:spcBef>
              <a:spcAft>
                <a:spcPts val="0"/>
              </a:spcAft>
              <a:buSzPts val="1400"/>
              <a:buAutoNum type="alphaLcPeriod"/>
            </a:pPr>
            <a:r>
              <a:rPr lang="en"/>
              <a:t>Training at scale</a:t>
            </a:r>
            <a:endParaRPr/>
          </a:p>
          <a:p>
            <a:pPr indent="-317500" lvl="1" marL="914400" rtl="0" algn="l">
              <a:spcBef>
                <a:spcPts val="0"/>
              </a:spcBef>
              <a:spcAft>
                <a:spcPts val="0"/>
              </a:spcAft>
              <a:buSzPts val="1400"/>
              <a:buAutoNum type="alphaLcPeriod"/>
            </a:pPr>
            <a:r>
              <a:rPr lang="en"/>
              <a:t>Gold standard</a:t>
            </a:r>
            <a:endParaRPr/>
          </a:p>
          <a:p>
            <a:pPr indent="-342900" lvl="0" marL="457200" rtl="0" algn="l">
              <a:spcBef>
                <a:spcPts val="0"/>
              </a:spcBef>
              <a:spcAft>
                <a:spcPts val="0"/>
              </a:spcAft>
              <a:buSzPts val="1800"/>
              <a:buAutoNum type="arabicPeriod"/>
            </a:pPr>
            <a:r>
              <a:rPr b="1" lang="en"/>
              <a:t>Experiments</a:t>
            </a:r>
            <a:endParaRPr b="1"/>
          </a:p>
          <a:p>
            <a:pPr indent="-317500" lvl="1" marL="914400" rtl="0" algn="l">
              <a:spcBef>
                <a:spcPts val="0"/>
              </a:spcBef>
              <a:spcAft>
                <a:spcPts val="0"/>
              </a:spcAft>
              <a:buSzPts val="1400"/>
              <a:buAutoNum type="alphaLcPeriod"/>
            </a:pPr>
            <a:r>
              <a:rPr lang="en"/>
              <a:t>Experiments, results/discussion, answers to research questions.</a:t>
            </a:r>
            <a:endParaRPr/>
          </a:p>
          <a:p>
            <a:pPr indent="-342900" lvl="0" marL="457200" rtl="0" algn="l">
              <a:spcBef>
                <a:spcPts val="0"/>
              </a:spcBef>
              <a:spcAft>
                <a:spcPts val="0"/>
              </a:spcAft>
              <a:buSzPts val="1800"/>
              <a:buAutoNum type="arabicPeriod"/>
            </a:pPr>
            <a:r>
              <a:rPr lang="en"/>
              <a:t>Conclusions</a:t>
            </a:r>
            <a:endParaRPr/>
          </a:p>
          <a:p>
            <a:pPr indent="-342900" lvl="0" marL="457200" rtl="0" algn="l">
              <a:spcBef>
                <a:spcPts val="0"/>
              </a:spcBef>
              <a:spcAft>
                <a:spcPts val="0"/>
              </a:spcAft>
              <a:buSzPts val="1800"/>
              <a:buAutoNum type="arabicPeriod"/>
            </a:pPr>
            <a:r>
              <a:rPr lang="en"/>
              <a:t>Future work</a:t>
            </a:r>
            <a:endParaRPr/>
          </a:p>
        </p:txBody>
      </p:sp>
      <p:sp>
        <p:nvSpPr>
          <p:cNvPr id="321" name="Google Shape;321;p3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Exp1: Proof of concept</a:t>
            </a:r>
            <a:endParaRPr/>
          </a:p>
        </p:txBody>
      </p:sp>
      <p:sp>
        <p:nvSpPr>
          <p:cNvPr id="327" name="Google Shape;327;p3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Experimental setup</a:t>
            </a:r>
            <a:endParaRPr/>
          </a:p>
          <a:p>
            <a:pPr indent="-317500" lvl="1" marL="914400" rtl="0" algn="l">
              <a:spcBef>
                <a:spcPts val="0"/>
              </a:spcBef>
              <a:spcAft>
                <a:spcPts val="0"/>
              </a:spcAft>
              <a:buSzPts val="1400"/>
              <a:buAutoNum type="alphaLcPeriod"/>
            </a:pPr>
            <a:r>
              <a:rPr b="1" lang="en"/>
              <a:t>Model</a:t>
            </a:r>
            <a:r>
              <a:rPr lang="en"/>
              <a:t>: Deepfigures</a:t>
            </a:r>
            <a:endParaRPr/>
          </a:p>
          <a:p>
            <a:pPr indent="-317500" lvl="1" marL="914400" rtl="0" algn="l">
              <a:spcBef>
                <a:spcPts val="0"/>
              </a:spcBef>
              <a:spcAft>
                <a:spcPts val="0"/>
              </a:spcAft>
              <a:buSzPts val="1400"/>
              <a:buAutoNum type="alphaLcPeriod"/>
            </a:pPr>
            <a:r>
              <a:rPr b="1" lang="en"/>
              <a:t>Weight initialization</a:t>
            </a:r>
            <a:r>
              <a:rPr lang="en"/>
              <a:t>: Pre-trained weights from Deepfigures</a:t>
            </a:r>
            <a:endParaRPr/>
          </a:p>
          <a:p>
            <a:pPr indent="-317500" lvl="1" marL="914400" rtl="0" algn="l">
              <a:spcBef>
                <a:spcPts val="0"/>
              </a:spcBef>
              <a:spcAft>
                <a:spcPts val="0"/>
              </a:spcAft>
              <a:buSzPts val="1400"/>
              <a:buAutoNum type="alphaLcPeriod"/>
            </a:pPr>
            <a:r>
              <a:rPr b="1" lang="en"/>
              <a:t>Data</a:t>
            </a:r>
            <a:r>
              <a:rPr lang="en"/>
              <a:t>: About 2% of the original arXiv data with all transformations applied. Evaluated on an old scanned ETD from VTechWorks [1].</a:t>
            </a:r>
            <a:endParaRPr/>
          </a:p>
          <a:p>
            <a:pPr indent="-317500" lvl="1" marL="914400" rtl="0" algn="l">
              <a:spcBef>
                <a:spcPts val="0"/>
              </a:spcBef>
              <a:spcAft>
                <a:spcPts val="0"/>
              </a:spcAft>
              <a:buSzPts val="1400"/>
              <a:buAutoNum type="alphaLcPeriod"/>
            </a:pPr>
            <a:r>
              <a:rPr b="1" lang="en"/>
              <a:t>Duration</a:t>
            </a:r>
            <a:r>
              <a:rPr lang="en"/>
              <a:t>: About 100K training steps.</a:t>
            </a:r>
            <a:endParaRPr/>
          </a:p>
          <a:p>
            <a:pPr indent="-317500" lvl="1" marL="914400" rtl="0" algn="l">
              <a:spcBef>
                <a:spcPts val="0"/>
              </a:spcBef>
              <a:spcAft>
                <a:spcPts val="0"/>
              </a:spcAft>
              <a:buSzPts val="1400"/>
              <a:buAutoNum type="alphaLcPeriod"/>
            </a:pPr>
            <a:r>
              <a:rPr b="1" lang="en"/>
              <a:t>Batch size</a:t>
            </a:r>
            <a:r>
              <a:rPr lang="en"/>
              <a:t>: 1</a:t>
            </a:r>
            <a:endParaRPr/>
          </a:p>
        </p:txBody>
      </p:sp>
      <p:sp>
        <p:nvSpPr>
          <p:cNvPr id="328" name="Google Shape;328;p39"/>
          <p:cNvSpPr txBox="1"/>
          <p:nvPr/>
        </p:nvSpPr>
        <p:spPr>
          <a:xfrm>
            <a:off x="207075" y="4605125"/>
            <a:ext cx="7934700" cy="49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t>[1] </a:t>
            </a:r>
            <a:r>
              <a:rPr lang="en" sz="1000"/>
              <a:t>Walter Douglas Chiles. Effect of service on automobile crankcase oils. PhD thesis, Virginia Agricultural and Mechanical College and Polytechnic Institute, 1935. URL http://hdl.handle.net/10919/56159.</a:t>
            </a:r>
            <a:endParaRPr sz="1000"/>
          </a:p>
        </p:txBody>
      </p:sp>
      <p:sp>
        <p:nvSpPr>
          <p:cNvPr id="329" name="Google Shape;329;p3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3" name="Shape 333"/>
        <p:cNvGrpSpPr/>
        <p:nvPr/>
      </p:nvGrpSpPr>
      <p:grpSpPr>
        <a:xfrm>
          <a:off x="0" y="0"/>
          <a:ext cx="0" cy="0"/>
          <a:chOff x="0" y="0"/>
          <a:chExt cx="0" cy="0"/>
        </a:xfrm>
      </p:grpSpPr>
      <p:pic>
        <p:nvPicPr>
          <p:cNvPr id="334" name="Google Shape;334;p40"/>
          <p:cNvPicPr preferRelativeResize="0"/>
          <p:nvPr/>
        </p:nvPicPr>
        <p:blipFill>
          <a:blip r:embed="rId3">
            <a:alphaModFix/>
          </a:blip>
          <a:stretch>
            <a:fillRect/>
          </a:stretch>
        </p:blipFill>
        <p:spPr>
          <a:xfrm>
            <a:off x="0" y="0"/>
            <a:ext cx="9144000" cy="5103508"/>
          </a:xfrm>
          <a:prstGeom prst="rect">
            <a:avLst/>
          </a:prstGeom>
          <a:noFill/>
          <a:ln>
            <a:noFill/>
          </a:ln>
        </p:spPr>
      </p:pic>
      <p:sp>
        <p:nvSpPr>
          <p:cNvPr id="335" name="Google Shape;335;p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4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Exp1: Proof of concept</a:t>
            </a:r>
            <a:endParaRPr/>
          </a:p>
        </p:txBody>
      </p:sp>
      <p:sp>
        <p:nvSpPr>
          <p:cNvPr id="341" name="Google Shape;341;p41"/>
          <p:cNvSpPr txBox="1"/>
          <p:nvPr>
            <p:ph idx="1" type="body"/>
          </p:nvPr>
        </p:nvSpPr>
        <p:spPr>
          <a:xfrm>
            <a:off x="311700" y="2571750"/>
            <a:ext cx="8520600" cy="199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Observations:</a:t>
            </a:r>
            <a:endParaRPr/>
          </a:p>
          <a:p>
            <a:pPr indent="-342900" lvl="0" marL="457200" rtl="0" algn="l">
              <a:spcBef>
                <a:spcPts val="1600"/>
              </a:spcBef>
              <a:spcAft>
                <a:spcPts val="0"/>
              </a:spcAft>
              <a:buSzPts val="1800"/>
              <a:buAutoNum type="arabicPeriod"/>
            </a:pPr>
            <a:r>
              <a:rPr lang="en"/>
              <a:t>Our models have a higher F1-score.</a:t>
            </a:r>
            <a:endParaRPr/>
          </a:p>
          <a:p>
            <a:pPr indent="-342900" lvl="0" marL="457200" rtl="0" algn="l">
              <a:spcBef>
                <a:spcPts val="0"/>
              </a:spcBef>
              <a:spcAft>
                <a:spcPts val="0"/>
              </a:spcAft>
              <a:buSzPts val="1800"/>
              <a:buAutoNum type="arabicPeriod"/>
            </a:pPr>
            <a:r>
              <a:rPr lang="en"/>
              <a:t>More augmentations result in a higher F1-score.</a:t>
            </a:r>
            <a:endParaRPr/>
          </a:p>
          <a:p>
            <a:pPr indent="0" lvl="0" marL="0" rtl="0" algn="l">
              <a:spcBef>
                <a:spcPts val="1600"/>
              </a:spcBef>
              <a:spcAft>
                <a:spcPts val="0"/>
              </a:spcAft>
              <a:buNone/>
            </a:pPr>
            <a:r>
              <a:rPr lang="en"/>
              <a:t>However:</a:t>
            </a:r>
            <a:endParaRPr/>
          </a:p>
          <a:p>
            <a:pPr indent="-342900" lvl="0" marL="457200" rtl="0" algn="l">
              <a:spcBef>
                <a:spcPts val="1600"/>
              </a:spcBef>
              <a:spcAft>
                <a:spcPts val="0"/>
              </a:spcAft>
              <a:buSzPts val="1800"/>
              <a:buAutoNum type="arabicPeriod"/>
            </a:pPr>
            <a:r>
              <a:rPr lang="en"/>
              <a:t>This evaluation is only on a single ETD.</a:t>
            </a:r>
            <a:endParaRPr/>
          </a:p>
          <a:p>
            <a:pPr indent="-342900" lvl="0" marL="457200" rtl="0" algn="l">
              <a:spcBef>
                <a:spcPts val="0"/>
              </a:spcBef>
              <a:spcAft>
                <a:spcPts val="0"/>
              </a:spcAft>
              <a:buSzPts val="1800"/>
              <a:buAutoNum type="arabicPeriod"/>
            </a:pPr>
            <a:r>
              <a:rPr lang="en"/>
              <a:t>The TPs, FPs, FNs were manually calculated. We need better metrics.</a:t>
            </a:r>
            <a:endParaRPr/>
          </a:p>
        </p:txBody>
      </p:sp>
      <p:pic>
        <p:nvPicPr>
          <p:cNvPr id="342" name="Google Shape;342;p41"/>
          <p:cNvPicPr preferRelativeResize="0"/>
          <p:nvPr/>
        </p:nvPicPr>
        <p:blipFill>
          <a:blip r:embed="rId3">
            <a:alphaModFix/>
          </a:blip>
          <a:stretch>
            <a:fillRect/>
          </a:stretch>
        </p:blipFill>
        <p:spPr>
          <a:xfrm>
            <a:off x="0" y="976299"/>
            <a:ext cx="9143998" cy="1595451"/>
          </a:xfrm>
          <a:prstGeom prst="rect">
            <a:avLst/>
          </a:prstGeom>
          <a:noFill/>
          <a:ln>
            <a:noFill/>
          </a:ln>
        </p:spPr>
      </p:pic>
      <p:sp>
        <p:nvSpPr>
          <p:cNvPr id="343" name="Google Shape;343;p41"/>
          <p:cNvSpPr txBox="1"/>
          <p:nvPr/>
        </p:nvSpPr>
        <p:spPr>
          <a:xfrm>
            <a:off x="6028875" y="2454075"/>
            <a:ext cx="3097200" cy="28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t>TP=True Positive, FP=False Positive, FN=False Negative</a:t>
            </a:r>
            <a:endParaRPr sz="900"/>
          </a:p>
        </p:txBody>
      </p:sp>
      <p:sp>
        <p:nvSpPr>
          <p:cNvPr id="344" name="Google Shape;344;p4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a:t>
            </a:r>
            <a:endParaRPr/>
          </a:p>
        </p:txBody>
      </p:sp>
      <p:sp>
        <p:nvSpPr>
          <p:cNvPr id="70" name="Google Shape;70;p15"/>
          <p:cNvSpPr txBox="1"/>
          <p:nvPr>
            <p:ph idx="1" type="body"/>
          </p:nvPr>
        </p:nvSpPr>
        <p:spPr>
          <a:xfrm>
            <a:off x="311700" y="1152475"/>
            <a:ext cx="4107300" cy="2348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t>Extracting figures*</a:t>
            </a:r>
            <a:r>
              <a:rPr lang="en"/>
              <a:t> from scanned electronic theses and dissertations.</a:t>
            </a:r>
            <a:endParaRPr/>
          </a:p>
          <a:p>
            <a:pPr indent="-342900" lvl="0" marL="457200" rtl="0" algn="l">
              <a:spcBef>
                <a:spcPts val="1600"/>
              </a:spcBef>
              <a:spcAft>
                <a:spcPts val="0"/>
              </a:spcAft>
              <a:buSzPts val="1800"/>
              <a:buChar char="-"/>
            </a:pPr>
            <a:r>
              <a:rPr lang="en"/>
              <a:t>Vast majority of published research is in PDF.</a:t>
            </a:r>
            <a:endParaRPr/>
          </a:p>
          <a:p>
            <a:pPr indent="-342900" lvl="0" marL="457200" rtl="0" algn="l">
              <a:spcBef>
                <a:spcPts val="0"/>
              </a:spcBef>
              <a:spcAft>
                <a:spcPts val="0"/>
              </a:spcAft>
              <a:buSzPts val="1800"/>
              <a:buChar char="-"/>
            </a:pPr>
            <a:r>
              <a:rPr lang="en"/>
              <a:t>Downstream tasks rely on accurate figure extraction</a:t>
            </a:r>
            <a:endParaRPr/>
          </a:p>
        </p:txBody>
      </p:sp>
      <p:sp>
        <p:nvSpPr>
          <p:cNvPr id="71" name="Google Shape;71;p15"/>
          <p:cNvSpPr txBox="1"/>
          <p:nvPr/>
        </p:nvSpPr>
        <p:spPr>
          <a:xfrm>
            <a:off x="3352800" y="4716775"/>
            <a:ext cx="2850600" cy="38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t>*Refers to both figure and table extraction in the rest of the presentation.</a:t>
            </a:r>
            <a:endParaRPr sz="900"/>
          </a:p>
        </p:txBody>
      </p:sp>
      <p:pic>
        <p:nvPicPr>
          <p:cNvPr id="72" name="Google Shape;72;p15">
            <a:hlinkClick r:id="rId3"/>
          </p:cNvPr>
          <p:cNvPicPr preferRelativeResize="0"/>
          <p:nvPr/>
        </p:nvPicPr>
        <p:blipFill>
          <a:blip r:embed="rId4">
            <a:alphaModFix/>
          </a:blip>
          <a:stretch>
            <a:fillRect/>
          </a:stretch>
        </p:blipFill>
        <p:spPr>
          <a:xfrm>
            <a:off x="3928528" y="229625"/>
            <a:ext cx="1858206" cy="1278160"/>
          </a:xfrm>
          <a:prstGeom prst="rect">
            <a:avLst/>
          </a:prstGeom>
          <a:noFill/>
          <a:ln>
            <a:noFill/>
          </a:ln>
        </p:spPr>
      </p:pic>
      <p:pic>
        <p:nvPicPr>
          <p:cNvPr id="73" name="Google Shape;73;p15">
            <a:hlinkClick r:id="rId5"/>
          </p:cNvPr>
          <p:cNvPicPr preferRelativeResize="0"/>
          <p:nvPr/>
        </p:nvPicPr>
        <p:blipFill rotWithShape="1">
          <a:blip r:embed="rId6">
            <a:alphaModFix/>
          </a:blip>
          <a:srcRect b="0" l="29459" r="28965" t="0"/>
          <a:stretch/>
        </p:blipFill>
        <p:spPr>
          <a:xfrm>
            <a:off x="7446513" y="229625"/>
            <a:ext cx="918648" cy="1278158"/>
          </a:xfrm>
          <a:prstGeom prst="rect">
            <a:avLst/>
          </a:prstGeom>
          <a:noFill/>
          <a:ln>
            <a:noFill/>
          </a:ln>
        </p:spPr>
      </p:pic>
      <p:cxnSp>
        <p:nvCxnSpPr>
          <p:cNvPr id="74" name="Google Shape;74;p15"/>
          <p:cNvCxnSpPr/>
          <p:nvPr/>
        </p:nvCxnSpPr>
        <p:spPr>
          <a:xfrm>
            <a:off x="5786741" y="868705"/>
            <a:ext cx="1583100" cy="0"/>
          </a:xfrm>
          <a:prstGeom prst="straightConnector1">
            <a:avLst/>
          </a:prstGeom>
          <a:noFill/>
          <a:ln cap="flat" cmpd="sng" w="9525">
            <a:solidFill>
              <a:srgbClr val="595959"/>
            </a:solidFill>
            <a:prstDash val="solid"/>
            <a:round/>
            <a:headEnd len="med" w="med" type="none"/>
            <a:tailEnd len="med" w="med" type="triangle"/>
          </a:ln>
        </p:spPr>
      </p:cxnSp>
      <p:pic>
        <p:nvPicPr>
          <p:cNvPr id="75" name="Google Shape;75;p15">
            <a:hlinkClick r:id="rId7"/>
          </p:cNvPr>
          <p:cNvPicPr preferRelativeResize="0"/>
          <p:nvPr/>
        </p:nvPicPr>
        <p:blipFill>
          <a:blip r:embed="rId8">
            <a:alphaModFix/>
          </a:blip>
          <a:stretch>
            <a:fillRect/>
          </a:stretch>
        </p:blipFill>
        <p:spPr>
          <a:xfrm>
            <a:off x="6900552" y="2831424"/>
            <a:ext cx="2100575" cy="2249175"/>
          </a:xfrm>
          <a:prstGeom prst="rect">
            <a:avLst/>
          </a:prstGeom>
          <a:noFill/>
          <a:ln>
            <a:noFill/>
          </a:ln>
        </p:spPr>
      </p:pic>
      <p:cxnSp>
        <p:nvCxnSpPr>
          <p:cNvPr id="76" name="Google Shape;76;p15"/>
          <p:cNvCxnSpPr>
            <a:stCxn id="73" idx="2"/>
            <a:endCxn id="75" idx="0"/>
          </p:cNvCxnSpPr>
          <p:nvPr/>
        </p:nvCxnSpPr>
        <p:spPr>
          <a:xfrm>
            <a:off x="7905837" y="1507783"/>
            <a:ext cx="45000" cy="1323600"/>
          </a:xfrm>
          <a:prstGeom prst="straightConnector1">
            <a:avLst/>
          </a:prstGeom>
          <a:noFill/>
          <a:ln cap="flat" cmpd="sng" w="9525">
            <a:solidFill>
              <a:srgbClr val="595959"/>
            </a:solidFill>
            <a:prstDash val="solid"/>
            <a:round/>
            <a:headEnd len="med" w="med" type="none"/>
            <a:tailEnd len="med" w="med" type="triangle"/>
          </a:ln>
        </p:spPr>
      </p:cxnSp>
      <p:pic>
        <p:nvPicPr>
          <p:cNvPr id="77" name="Google Shape;77;p15">
            <a:hlinkClick r:id="rId9"/>
          </p:cNvPr>
          <p:cNvPicPr preferRelativeResize="0"/>
          <p:nvPr/>
        </p:nvPicPr>
        <p:blipFill>
          <a:blip r:embed="rId10">
            <a:alphaModFix/>
          </a:blip>
          <a:stretch>
            <a:fillRect/>
          </a:stretch>
        </p:blipFill>
        <p:spPr>
          <a:xfrm>
            <a:off x="3437264" y="3253454"/>
            <a:ext cx="2428959" cy="1450382"/>
          </a:xfrm>
          <a:prstGeom prst="rect">
            <a:avLst/>
          </a:prstGeom>
          <a:noFill/>
          <a:ln>
            <a:noFill/>
          </a:ln>
        </p:spPr>
      </p:pic>
      <p:cxnSp>
        <p:nvCxnSpPr>
          <p:cNvPr id="78" name="Google Shape;78;p15"/>
          <p:cNvCxnSpPr>
            <a:stCxn id="75" idx="1"/>
            <a:endCxn id="77" idx="3"/>
          </p:cNvCxnSpPr>
          <p:nvPr/>
        </p:nvCxnSpPr>
        <p:spPr>
          <a:xfrm flipH="1">
            <a:off x="5866152" y="3956012"/>
            <a:ext cx="1034400" cy="22500"/>
          </a:xfrm>
          <a:prstGeom prst="straightConnector1">
            <a:avLst/>
          </a:prstGeom>
          <a:noFill/>
          <a:ln cap="flat" cmpd="sng" w="9525">
            <a:solidFill>
              <a:srgbClr val="595959"/>
            </a:solidFill>
            <a:prstDash val="solid"/>
            <a:round/>
            <a:headEnd len="med" w="med" type="none"/>
            <a:tailEnd len="med" w="med" type="triangle"/>
          </a:ln>
        </p:spPr>
      </p:cxnSp>
      <p:sp>
        <p:nvSpPr>
          <p:cNvPr id="79" name="Google Shape;79;p15"/>
          <p:cNvSpPr txBox="1"/>
          <p:nvPr/>
        </p:nvSpPr>
        <p:spPr>
          <a:xfrm>
            <a:off x="7905825" y="1824273"/>
            <a:ext cx="1267200" cy="6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Figure extraction*</a:t>
            </a:r>
            <a:endParaRPr/>
          </a:p>
        </p:txBody>
      </p:sp>
      <p:sp>
        <p:nvSpPr>
          <p:cNvPr id="80" name="Google Shape;80;p15"/>
          <p:cNvSpPr txBox="1"/>
          <p:nvPr/>
        </p:nvSpPr>
        <p:spPr>
          <a:xfrm>
            <a:off x="6094811" y="501823"/>
            <a:ext cx="998700" cy="45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Publish</a:t>
            </a:r>
            <a:endParaRPr/>
          </a:p>
        </p:txBody>
      </p:sp>
      <p:sp>
        <p:nvSpPr>
          <p:cNvPr id="81" name="Google Shape;81;p15"/>
          <p:cNvSpPr txBox="1"/>
          <p:nvPr/>
        </p:nvSpPr>
        <p:spPr>
          <a:xfrm>
            <a:off x="5877336" y="2931155"/>
            <a:ext cx="13506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Scientific search and information extraction</a:t>
            </a:r>
            <a:endParaRPr/>
          </a:p>
        </p:txBody>
      </p:sp>
      <p:pic>
        <p:nvPicPr>
          <p:cNvPr id="82" name="Google Shape;82;p15">
            <a:hlinkClick r:id="rId11"/>
          </p:cNvPr>
          <p:cNvPicPr preferRelativeResize="0"/>
          <p:nvPr/>
        </p:nvPicPr>
        <p:blipFill>
          <a:blip r:embed="rId12">
            <a:alphaModFix/>
          </a:blip>
          <a:stretch>
            <a:fillRect/>
          </a:stretch>
        </p:blipFill>
        <p:spPr>
          <a:xfrm>
            <a:off x="6134762" y="1700068"/>
            <a:ext cx="918661" cy="944724"/>
          </a:xfrm>
          <a:prstGeom prst="rect">
            <a:avLst/>
          </a:prstGeom>
          <a:noFill/>
          <a:ln>
            <a:noFill/>
          </a:ln>
        </p:spPr>
      </p:pic>
      <p:sp>
        <p:nvSpPr>
          <p:cNvPr id="83" name="Google Shape;83;p15"/>
          <p:cNvSpPr/>
          <p:nvPr/>
        </p:nvSpPr>
        <p:spPr>
          <a:xfrm>
            <a:off x="7168552" y="1960482"/>
            <a:ext cx="466500" cy="385500"/>
          </a:xfrm>
          <a:prstGeom prst="rightArrow">
            <a:avLst>
              <a:gd fmla="val 50000" name="adj1"/>
              <a:gd fmla="val 50000" name="adj2"/>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5"/>
          <p:cNvSpPr txBox="1"/>
          <p:nvPr/>
        </p:nvSpPr>
        <p:spPr>
          <a:xfrm>
            <a:off x="-16000" y="4357025"/>
            <a:ext cx="3337200" cy="78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700"/>
              <a:t>Image sources:</a:t>
            </a:r>
            <a:br>
              <a:rPr lang="en" sz="700"/>
            </a:br>
            <a:r>
              <a:rPr lang="en" sz="700"/>
              <a:t>[1] </a:t>
            </a:r>
            <a:r>
              <a:rPr lang="en" sz="700" u="sng">
                <a:solidFill>
                  <a:schemeClr val="hlink"/>
                </a:solidFill>
                <a:hlinkClick r:id="rId13"/>
              </a:rPr>
              <a:t>https://pxhere.com/en/photo/1451109</a:t>
            </a:r>
            <a:endParaRPr sz="700"/>
          </a:p>
          <a:p>
            <a:pPr indent="0" lvl="0" marL="0" rtl="0" algn="l">
              <a:spcBef>
                <a:spcPts val="0"/>
              </a:spcBef>
              <a:spcAft>
                <a:spcPts val="0"/>
              </a:spcAft>
              <a:buNone/>
            </a:pPr>
            <a:r>
              <a:rPr lang="en" sz="700"/>
              <a:t>[2] </a:t>
            </a:r>
            <a:r>
              <a:rPr lang="en" sz="700" u="sng">
                <a:solidFill>
                  <a:schemeClr val="hlink"/>
                </a:solidFill>
                <a:hlinkClick r:id="rId14"/>
              </a:rPr>
              <a:t>https://pixabay.com/illustrations/pdf-logo-adobe-filetype-mime-type-3383632/</a:t>
            </a:r>
            <a:endParaRPr sz="700"/>
          </a:p>
          <a:p>
            <a:pPr indent="0" lvl="0" marL="0" rtl="0" algn="l">
              <a:spcBef>
                <a:spcPts val="0"/>
              </a:spcBef>
              <a:spcAft>
                <a:spcPts val="0"/>
              </a:spcAft>
              <a:buNone/>
            </a:pPr>
            <a:r>
              <a:rPr lang="en" sz="700"/>
              <a:t>[3] </a:t>
            </a:r>
            <a:r>
              <a:rPr lang="en" sz="700" u="sng">
                <a:solidFill>
                  <a:schemeClr val="hlink"/>
                </a:solidFill>
                <a:hlinkClick r:id="rId15"/>
              </a:rPr>
              <a:t>https://commons.wikimedia.org/wiki/File:Exclamation_Circle_Red.svg</a:t>
            </a:r>
            <a:endParaRPr sz="700"/>
          </a:p>
          <a:p>
            <a:pPr indent="0" lvl="0" marL="0" rtl="0" algn="l">
              <a:spcBef>
                <a:spcPts val="0"/>
              </a:spcBef>
              <a:spcAft>
                <a:spcPts val="0"/>
              </a:spcAft>
              <a:buNone/>
            </a:pPr>
            <a:r>
              <a:rPr lang="en" sz="700"/>
              <a:t>[4] </a:t>
            </a:r>
            <a:r>
              <a:rPr lang="en" sz="700" u="sng">
                <a:solidFill>
                  <a:schemeClr val="hlink"/>
                </a:solidFill>
                <a:hlinkClick r:id="rId16"/>
              </a:rPr>
              <a:t>https://commons.wikimedia.org/wiki/File:Data_types_-_en.svg</a:t>
            </a:r>
            <a:endParaRPr sz="700"/>
          </a:p>
          <a:p>
            <a:pPr indent="0" lvl="0" marL="0" rtl="0" algn="l">
              <a:spcBef>
                <a:spcPts val="0"/>
              </a:spcBef>
              <a:spcAft>
                <a:spcPts val="0"/>
              </a:spcAft>
              <a:buNone/>
            </a:pPr>
            <a:r>
              <a:rPr lang="en" sz="700"/>
              <a:t>[5] </a:t>
            </a:r>
            <a:r>
              <a:rPr lang="en" sz="700" u="sng">
                <a:solidFill>
                  <a:schemeClr val="hlink"/>
                </a:solidFill>
                <a:hlinkClick r:id="rId17"/>
              </a:rPr>
              <a:t>https://pxhere.com/en/photo/1565521</a:t>
            </a:r>
            <a:endParaRPr sz="700"/>
          </a:p>
        </p:txBody>
      </p:sp>
      <p:sp>
        <p:nvSpPr>
          <p:cNvPr id="85" name="Google Shape;85;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4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Exp1: Proof of concept</a:t>
            </a:r>
            <a:endParaRPr/>
          </a:p>
        </p:txBody>
      </p:sp>
      <p:sp>
        <p:nvSpPr>
          <p:cNvPr id="350" name="Google Shape;350;p42"/>
          <p:cNvSpPr txBox="1"/>
          <p:nvPr/>
        </p:nvSpPr>
        <p:spPr>
          <a:xfrm>
            <a:off x="13290" y="1085001"/>
            <a:ext cx="8538600" cy="2831400"/>
          </a:xfrm>
          <a:prstGeom prst="rect">
            <a:avLst/>
          </a:prstGeom>
          <a:noFill/>
          <a:ln>
            <a:noFill/>
          </a:ln>
        </p:spPr>
        <p:txBody>
          <a:bodyPr anchorCtr="0" anchor="t" bIns="45700" lIns="0" spcFirstLastPara="1" rIns="0" wrap="square" tIns="45700">
            <a:noAutofit/>
          </a:bodyPr>
          <a:lstStyle/>
          <a:p>
            <a:pPr indent="0" lvl="0" marL="91440" rtl="0" algn="l">
              <a:spcBef>
                <a:spcPts val="0"/>
              </a:spcBef>
              <a:spcAft>
                <a:spcPts val="0"/>
              </a:spcAft>
              <a:buNone/>
            </a:pPr>
            <a:r>
              <a:t/>
            </a:r>
            <a:endParaRPr sz="2000">
              <a:solidFill>
                <a:srgbClr val="3F3F3F"/>
              </a:solidFill>
              <a:latin typeface="Calibri"/>
              <a:ea typeface="Calibri"/>
              <a:cs typeface="Calibri"/>
              <a:sym typeface="Calibri"/>
            </a:endParaRPr>
          </a:p>
        </p:txBody>
      </p:sp>
      <p:pic>
        <p:nvPicPr>
          <p:cNvPr id="351" name="Google Shape;351;p42"/>
          <p:cNvPicPr preferRelativeResize="0"/>
          <p:nvPr/>
        </p:nvPicPr>
        <p:blipFill rotWithShape="1">
          <a:blip r:embed="rId3">
            <a:alphaModFix/>
          </a:blip>
          <a:srcRect b="9515" l="28923" r="25882" t="10986"/>
          <a:stretch/>
        </p:blipFill>
        <p:spPr>
          <a:xfrm>
            <a:off x="13285" y="1085000"/>
            <a:ext cx="2338459" cy="2736372"/>
          </a:xfrm>
          <a:prstGeom prst="rect">
            <a:avLst/>
          </a:prstGeom>
          <a:noFill/>
          <a:ln>
            <a:noFill/>
          </a:ln>
        </p:spPr>
      </p:pic>
      <p:pic>
        <p:nvPicPr>
          <p:cNvPr id="352" name="Google Shape;352;p42"/>
          <p:cNvPicPr preferRelativeResize="0"/>
          <p:nvPr/>
        </p:nvPicPr>
        <p:blipFill rotWithShape="1">
          <a:blip r:embed="rId4">
            <a:alphaModFix/>
          </a:blip>
          <a:srcRect b="9102" l="28759" r="26048" t="11399"/>
          <a:stretch/>
        </p:blipFill>
        <p:spPr>
          <a:xfrm>
            <a:off x="3087502" y="1085000"/>
            <a:ext cx="2338459" cy="2736372"/>
          </a:xfrm>
          <a:prstGeom prst="rect">
            <a:avLst/>
          </a:prstGeom>
          <a:noFill/>
          <a:ln>
            <a:noFill/>
          </a:ln>
        </p:spPr>
      </p:pic>
      <p:pic>
        <p:nvPicPr>
          <p:cNvPr id="353" name="Google Shape;353;p42"/>
          <p:cNvPicPr preferRelativeResize="0"/>
          <p:nvPr/>
        </p:nvPicPr>
        <p:blipFill rotWithShape="1">
          <a:blip r:embed="rId5">
            <a:alphaModFix/>
          </a:blip>
          <a:srcRect b="9309" l="29233" r="26359" t="11193"/>
          <a:stretch/>
        </p:blipFill>
        <p:spPr>
          <a:xfrm>
            <a:off x="6254058" y="1085000"/>
            <a:ext cx="2297861" cy="2736372"/>
          </a:xfrm>
          <a:prstGeom prst="rect">
            <a:avLst/>
          </a:prstGeom>
          <a:noFill/>
          <a:ln>
            <a:noFill/>
          </a:ln>
        </p:spPr>
      </p:pic>
      <p:sp>
        <p:nvSpPr>
          <p:cNvPr id="354" name="Google Shape;354;p42"/>
          <p:cNvSpPr/>
          <p:nvPr/>
        </p:nvSpPr>
        <p:spPr>
          <a:xfrm>
            <a:off x="0" y="4707168"/>
            <a:ext cx="6292500" cy="36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en" sz="1000" u="none" cap="none" strike="noStrike">
                <a:solidFill>
                  <a:srgbClr val="000000"/>
                </a:solidFill>
                <a:latin typeface="Lato"/>
                <a:ea typeface="Lato"/>
                <a:cs typeface="Lato"/>
                <a:sym typeface="Lato"/>
              </a:rPr>
              <a:t>ETD source: Walter Douglas Chiles. 1935. Effect of service on automobile crankcase oils. Ph.D. Dissertation. Virginia Agricultural and Mechanical College and Polytechnic Institute. http://hdl.handle.net/10919/56159</a:t>
            </a:r>
            <a:endParaRPr b="0" i="0" sz="1000" u="none" cap="none" strike="noStrike">
              <a:solidFill>
                <a:srgbClr val="000000"/>
              </a:solidFill>
              <a:latin typeface="Lato"/>
              <a:ea typeface="Lato"/>
              <a:cs typeface="Lato"/>
              <a:sym typeface="Lato"/>
            </a:endParaRPr>
          </a:p>
        </p:txBody>
      </p:sp>
      <p:sp>
        <p:nvSpPr>
          <p:cNvPr id="355" name="Google Shape;355;p42"/>
          <p:cNvSpPr txBox="1"/>
          <p:nvPr/>
        </p:nvSpPr>
        <p:spPr>
          <a:xfrm>
            <a:off x="525197" y="3779042"/>
            <a:ext cx="1268400" cy="209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Calibri"/>
                <a:ea typeface="Calibri"/>
                <a:cs typeface="Calibri"/>
                <a:sym typeface="Calibri"/>
              </a:rPr>
              <a:t>Original model</a:t>
            </a:r>
            <a:endParaRPr b="0" i="0" sz="1400" u="none" cap="none" strike="noStrike">
              <a:solidFill>
                <a:srgbClr val="000000"/>
              </a:solidFill>
              <a:latin typeface="Calibri"/>
              <a:ea typeface="Calibri"/>
              <a:cs typeface="Calibri"/>
              <a:sym typeface="Calibri"/>
            </a:endParaRPr>
          </a:p>
        </p:txBody>
      </p:sp>
      <p:sp>
        <p:nvSpPr>
          <p:cNvPr id="356" name="Google Shape;356;p42"/>
          <p:cNvSpPr txBox="1"/>
          <p:nvPr/>
        </p:nvSpPr>
        <p:spPr>
          <a:xfrm>
            <a:off x="2483410" y="3779042"/>
            <a:ext cx="3711300" cy="209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Calibri"/>
                <a:ea typeface="Calibri"/>
                <a:cs typeface="Calibri"/>
                <a:sym typeface="Calibri"/>
              </a:rPr>
              <a:t>(Ours) Model trained on image-based transformations</a:t>
            </a:r>
            <a:endParaRPr b="0" i="0" sz="1400" u="none" cap="none" strike="noStrike">
              <a:solidFill>
                <a:srgbClr val="000000"/>
              </a:solidFill>
              <a:latin typeface="Calibri"/>
              <a:ea typeface="Calibri"/>
              <a:cs typeface="Calibri"/>
              <a:sym typeface="Calibri"/>
            </a:endParaRPr>
          </a:p>
        </p:txBody>
      </p:sp>
      <p:sp>
        <p:nvSpPr>
          <p:cNvPr id="357" name="Google Shape;357;p42"/>
          <p:cNvSpPr txBox="1"/>
          <p:nvPr/>
        </p:nvSpPr>
        <p:spPr>
          <a:xfrm>
            <a:off x="5953200" y="3779050"/>
            <a:ext cx="2776800" cy="486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Calibri"/>
                <a:ea typeface="Calibri"/>
                <a:cs typeface="Calibri"/>
                <a:sym typeface="Calibri"/>
              </a:rPr>
              <a:t>(Ours) Model trained on all transformations</a:t>
            </a:r>
            <a:endParaRPr b="0" i="0" sz="1400" u="none" cap="none" strike="noStrike">
              <a:solidFill>
                <a:srgbClr val="000000"/>
              </a:solidFill>
              <a:latin typeface="Calibri"/>
              <a:ea typeface="Calibri"/>
              <a:cs typeface="Calibri"/>
              <a:sym typeface="Calibri"/>
            </a:endParaRPr>
          </a:p>
        </p:txBody>
      </p:sp>
      <p:sp>
        <p:nvSpPr>
          <p:cNvPr id="358" name="Google Shape;358;p4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4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Exp2: Evaluate Deepfigures on gold standard</a:t>
            </a:r>
            <a:endParaRPr/>
          </a:p>
        </p:txBody>
      </p:sp>
      <p:sp>
        <p:nvSpPr>
          <p:cNvPr id="364" name="Google Shape;364;p43"/>
          <p:cNvSpPr txBox="1"/>
          <p:nvPr>
            <p:ph idx="1" type="body"/>
          </p:nvPr>
        </p:nvSpPr>
        <p:spPr>
          <a:xfrm>
            <a:off x="311700" y="1152475"/>
            <a:ext cx="39042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Better metric for TPs, FPs and FNs.</a:t>
            </a:r>
            <a:endParaRPr/>
          </a:p>
          <a:p>
            <a:pPr indent="0" lvl="0" marL="0" rtl="0" algn="l">
              <a:spcBef>
                <a:spcPts val="1600"/>
              </a:spcBef>
              <a:spcAft>
                <a:spcPts val="0"/>
              </a:spcAft>
              <a:buNone/>
            </a:pPr>
            <a:r>
              <a:rPr b="1" lang="en"/>
              <a:t>True Positive</a:t>
            </a:r>
            <a:r>
              <a:rPr lang="en"/>
              <a:t>: IOU &gt;= 0.8</a:t>
            </a:r>
            <a:endParaRPr/>
          </a:p>
          <a:p>
            <a:pPr indent="0" lvl="0" marL="0" rtl="0" algn="l">
              <a:spcBef>
                <a:spcPts val="1600"/>
              </a:spcBef>
              <a:spcAft>
                <a:spcPts val="0"/>
              </a:spcAft>
              <a:buNone/>
            </a:pPr>
            <a:r>
              <a:rPr b="1" lang="en"/>
              <a:t>False Positive</a:t>
            </a:r>
            <a:r>
              <a:rPr lang="en"/>
              <a:t>: IOU &lt; 0.8</a:t>
            </a:r>
            <a:endParaRPr/>
          </a:p>
          <a:p>
            <a:pPr indent="0" lvl="0" marL="0" rtl="0" algn="l">
              <a:spcBef>
                <a:spcPts val="1600"/>
              </a:spcBef>
              <a:spcAft>
                <a:spcPts val="1600"/>
              </a:spcAft>
              <a:buNone/>
            </a:pPr>
            <a:r>
              <a:rPr b="1" lang="en"/>
              <a:t>False Negative</a:t>
            </a:r>
            <a:r>
              <a:rPr lang="en"/>
              <a:t>: Ground truth exists but prediction is missing.</a:t>
            </a:r>
            <a:endParaRPr/>
          </a:p>
        </p:txBody>
      </p:sp>
      <p:pic>
        <p:nvPicPr>
          <p:cNvPr id="365" name="Google Shape;365;p43"/>
          <p:cNvPicPr preferRelativeResize="0"/>
          <p:nvPr/>
        </p:nvPicPr>
        <p:blipFill>
          <a:blip r:embed="rId3">
            <a:alphaModFix/>
          </a:blip>
          <a:stretch>
            <a:fillRect/>
          </a:stretch>
        </p:blipFill>
        <p:spPr>
          <a:xfrm>
            <a:off x="4368300" y="1170125"/>
            <a:ext cx="4623300" cy="3189036"/>
          </a:xfrm>
          <a:prstGeom prst="rect">
            <a:avLst/>
          </a:prstGeom>
          <a:noFill/>
          <a:ln cap="flat" cmpd="sng" w="9525">
            <a:solidFill>
              <a:schemeClr val="dk2"/>
            </a:solidFill>
            <a:prstDash val="solid"/>
            <a:round/>
            <a:headEnd len="sm" w="sm" type="none"/>
            <a:tailEnd len="sm" w="sm" type="none"/>
          </a:ln>
        </p:spPr>
      </p:pic>
      <p:sp>
        <p:nvSpPr>
          <p:cNvPr id="366" name="Google Shape;366;p43"/>
          <p:cNvSpPr txBox="1"/>
          <p:nvPr/>
        </p:nvSpPr>
        <p:spPr>
          <a:xfrm>
            <a:off x="-16000" y="4749925"/>
            <a:ext cx="7199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t>Image sources:</a:t>
            </a:r>
            <a:br>
              <a:rPr lang="en" sz="600"/>
            </a:br>
            <a:r>
              <a:rPr lang="en" sz="600"/>
              <a:t>[1] https://www.pyimagesearch.com/wp-content/uploads/2016/09/iou_equation.png</a:t>
            </a:r>
            <a:endParaRPr sz="600"/>
          </a:p>
        </p:txBody>
      </p:sp>
      <p:sp>
        <p:nvSpPr>
          <p:cNvPr id="367" name="Google Shape;367;p43"/>
          <p:cNvSpPr txBox="1"/>
          <p:nvPr/>
        </p:nvSpPr>
        <p:spPr>
          <a:xfrm>
            <a:off x="117525" y="4327425"/>
            <a:ext cx="2806800" cy="3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t>IOU=Intersection Over Union</a:t>
            </a:r>
            <a:endParaRPr sz="1200"/>
          </a:p>
        </p:txBody>
      </p:sp>
      <p:sp>
        <p:nvSpPr>
          <p:cNvPr id="368" name="Google Shape;368;p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pic>
        <p:nvPicPr>
          <p:cNvPr id="373" name="Google Shape;373;p44"/>
          <p:cNvPicPr preferRelativeResize="0"/>
          <p:nvPr/>
        </p:nvPicPr>
        <p:blipFill rotWithShape="1">
          <a:blip r:embed="rId3">
            <a:alphaModFix/>
          </a:blip>
          <a:srcRect b="10715" l="23337" r="3252" t="4646"/>
          <a:stretch/>
        </p:blipFill>
        <p:spPr>
          <a:xfrm>
            <a:off x="673175" y="76200"/>
            <a:ext cx="2854001" cy="4247975"/>
          </a:xfrm>
          <a:prstGeom prst="rect">
            <a:avLst/>
          </a:prstGeom>
          <a:noFill/>
          <a:ln cap="flat" cmpd="sng" w="9525">
            <a:solidFill>
              <a:schemeClr val="dk2"/>
            </a:solidFill>
            <a:prstDash val="solid"/>
            <a:round/>
            <a:headEnd len="sm" w="sm" type="none"/>
            <a:tailEnd len="sm" w="sm" type="none"/>
          </a:ln>
        </p:spPr>
      </p:pic>
      <p:pic>
        <p:nvPicPr>
          <p:cNvPr id="374" name="Google Shape;374;p44"/>
          <p:cNvPicPr preferRelativeResize="0"/>
          <p:nvPr/>
        </p:nvPicPr>
        <p:blipFill rotWithShape="1">
          <a:blip r:embed="rId4">
            <a:alphaModFix/>
          </a:blip>
          <a:srcRect b="3896" l="8089" r="2824" t="9710"/>
          <a:stretch/>
        </p:blipFill>
        <p:spPr>
          <a:xfrm>
            <a:off x="4824450" y="59850"/>
            <a:ext cx="3506034" cy="4247975"/>
          </a:xfrm>
          <a:prstGeom prst="rect">
            <a:avLst/>
          </a:prstGeom>
          <a:noFill/>
          <a:ln cap="flat" cmpd="sng" w="9525">
            <a:solidFill>
              <a:schemeClr val="dk2"/>
            </a:solidFill>
            <a:prstDash val="solid"/>
            <a:round/>
            <a:headEnd len="sm" w="sm" type="none"/>
            <a:tailEnd len="sm" w="sm" type="none"/>
          </a:ln>
        </p:spPr>
      </p:pic>
      <p:sp>
        <p:nvSpPr>
          <p:cNvPr id="375" name="Google Shape;375;p44"/>
          <p:cNvSpPr txBox="1"/>
          <p:nvPr/>
        </p:nvSpPr>
        <p:spPr>
          <a:xfrm>
            <a:off x="-16000" y="4749925"/>
            <a:ext cx="7199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t>Image sources:</a:t>
            </a:r>
            <a:br>
              <a:rPr lang="en" sz="600"/>
            </a:br>
            <a:r>
              <a:rPr lang="en" sz="600"/>
              <a:t>[1] </a:t>
            </a:r>
            <a:r>
              <a:rPr lang="en" sz="600" u="sng">
                <a:solidFill>
                  <a:schemeClr val="hlink"/>
                </a:solidFill>
                <a:hlinkClick r:id="rId5"/>
              </a:rPr>
              <a:t>https://dspace.mit.edu/handle/1721.1/15568</a:t>
            </a:r>
            <a:endParaRPr sz="600"/>
          </a:p>
          <a:p>
            <a:pPr indent="0" lvl="0" marL="0" rtl="0" algn="l">
              <a:spcBef>
                <a:spcPts val="0"/>
              </a:spcBef>
              <a:spcAft>
                <a:spcPts val="0"/>
              </a:spcAft>
              <a:buNone/>
            </a:pPr>
            <a:r>
              <a:rPr lang="en" sz="600"/>
              <a:t>[2] </a:t>
            </a:r>
            <a:r>
              <a:rPr lang="en" sz="600" u="sng">
                <a:solidFill>
                  <a:schemeClr val="hlink"/>
                </a:solidFill>
                <a:hlinkClick r:id="rId6"/>
              </a:rPr>
              <a:t>https://dspace.mit.edu/handle/1721.1/97289</a:t>
            </a:r>
            <a:endParaRPr sz="600"/>
          </a:p>
        </p:txBody>
      </p:sp>
      <p:sp>
        <p:nvSpPr>
          <p:cNvPr id="376" name="Google Shape;376;p44"/>
          <p:cNvSpPr txBox="1"/>
          <p:nvPr/>
        </p:nvSpPr>
        <p:spPr>
          <a:xfrm>
            <a:off x="200800" y="4285625"/>
            <a:ext cx="3715500" cy="45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t>A page from a scanned ETD</a:t>
            </a:r>
            <a:r>
              <a:rPr baseline="30000" lang="en" sz="900"/>
              <a:t>[1]</a:t>
            </a:r>
            <a:r>
              <a:rPr lang="en" sz="900"/>
              <a:t> showing the predictions, ground truth and box correspondences.</a:t>
            </a:r>
            <a:endParaRPr sz="900"/>
          </a:p>
        </p:txBody>
      </p:sp>
      <p:sp>
        <p:nvSpPr>
          <p:cNvPr id="377" name="Google Shape;377;p44"/>
          <p:cNvSpPr txBox="1"/>
          <p:nvPr/>
        </p:nvSpPr>
        <p:spPr>
          <a:xfrm>
            <a:off x="4696600" y="4285625"/>
            <a:ext cx="3715500" cy="45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t>Another page from a scanned ETD</a:t>
            </a:r>
            <a:r>
              <a:rPr baseline="30000" lang="en" sz="900"/>
              <a:t>[2]</a:t>
            </a:r>
            <a:r>
              <a:rPr lang="en" sz="900"/>
              <a:t> showing the predictions, ground truth and box correspondences.</a:t>
            </a:r>
            <a:endParaRPr sz="900"/>
          </a:p>
        </p:txBody>
      </p:sp>
      <p:sp>
        <p:nvSpPr>
          <p:cNvPr id="378" name="Google Shape;378;p4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4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Exp2: Evaluate Deepfigures on gold standard</a:t>
            </a:r>
            <a:endParaRPr/>
          </a:p>
        </p:txBody>
      </p:sp>
      <p:sp>
        <p:nvSpPr>
          <p:cNvPr id="384" name="Google Shape;384;p45"/>
          <p:cNvSpPr txBox="1"/>
          <p:nvPr>
            <p:ph idx="1" type="body"/>
          </p:nvPr>
        </p:nvSpPr>
        <p:spPr>
          <a:xfrm>
            <a:off x="311700" y="1152475"/>
            <a:ext cx="83187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Experimental setup:</a:t>
            </a:r>
            <a:endParaRPr/>
          </a:p>
          <a:p>
            <a:pPr indent="-317500" lvl="1" marL="914400" rtl="0" algn="l">
              <a:spcBef>
                <a:spcPts val="0"/>
              </a:spcBef>
              <a:spcAft>
                <a:spcPts val="0"/>
              </a:spcAft>
              <a:buSzPts val="1400"/>
              <a:buAutoNum type="alphaLcPeriod"/>
            </a:pPr>
            <a:r>
              <a:rPr b="1" lang="en"/>
              <a:t>Model</a:t>
            </a:r>
            <a:r>
              <a:rPr lang="en"/>
              <a:t>: Deepfigures.</a:t>
            </a:r>
            <a:endParaRPr/>
          </a:p>
          <a:p>
            <a:pPr indent="-317500" lvl="1" marL="914400" rtl="0" algn="l">
              <a:spcBef>
                <a:spcPts val="0"/>
              </a:spcBef>
              <a:spcAft>
                <a:spcPts val="0"/>
              </a:spcAft>
              <a:buSzPts val="1400"/>
              <a:buAutoNum type="alphaLcPeriod"/>
            </a:pPr>
            <a:r>
              <a:rPr b="1" lang="en"/>
              <a:t>Weight initialization</a:t>
            </a:r>
            <a:r>
              <a:rPr lang="en"/>
              <a:t>: Pre-trained weights from Deepfigures.</a:t>
            </a:r>
            <a:endParaRPr/>
          </a:p>
          <a:p>
            <a:pPr indent="-317500" lvl="1" marL="914400" rtl="0" algn="l">
              <a:spcBef>
                <a:spcPts val="0"/>
              </a:spcBef>
              <a:spcAft>
                <a:spcPts val="0"/>
              </a:spcAft>
              <a:buSzPts val="1400"/>
              <a:buAutoNum type="alphaLcPeriod"/>
            </a:pPr>
            <a:r>
              <a:rPr b="1" lang="en"/>
              <a:t>Data</a:t>
            </a:r>
            <a:r>
              <a:rPr lang="en"/>
              <a:t>: Gold standard dataset. Used for evaluation.</a:t>
            </a:r>
            <a:endParaRPr/>
          </a:p>
          <a:p>
            <a:pPr indent="-317500" lvl="1" marL="914400" rtl="0" algn="l">
              <a:spcBef>
                <a:spcPts val="0"/>
              </a:spcBef>
              <a:spcAft>
                <a:spcPts val="0"/>
              </a:spcAft>
              <a:buSzPts val="1400"/>
              <a:buAutoNum type="alphaLcPeriod"/>
            </a:pPr>
            <a:r>
              <a:rPr b="1" lang="en"/>
              <a:t>IOU thresh</a:t>
            </a:r>
            <a:r>
              <a:rPr lang="en"/>
              <a:t>: 0.8.</a:t>
            </a:r>
            <a:endParaRPr/>
          </a:p>
          <a:p>
            <a:pPr indent="0" lvl="0" marL="0" rtl="0" algn="l">
              <a:spcBef>
                <a:spcPts val="1600"/>
              </a:spcBef>
              <a:spcAft>
                <a:spcPts val="1600"/>
              </a:spcAft>
              <a:buNone/>
            </a:pPr>
            <a:r>
              <a:t/>
            </a:r>
            <a:endParaRPr/>
          </a:p>
        </p:txBody>
      </p:sp>
      <p:sp>
        <p:nvSpPr>
          <p:cNvPr id="385" name="Google Shape;385;p4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4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Exp2: Evaluate Deepfigures on gold standard</a:t>
            </a:r>
            <a:endParaRPr/>
          </a:p>
        </p:txBody>
      </p:sp>
      <p:sp>
        <p:nvSpPr>
          <p:cNvPr id="391" name="Google Shape;391;p46"/>
          <p:cNvSpPr txBox="1"/>
          <p:nvPr>
            <p:ph idx="1" type="body"/>
          </p:nvPr>
        </p:nvSpPr>
        <p:spPr>
          <a:xfrm>
            <a:off x="311700" y="2347575"/>
            <a:ext cx="8318700" cy="2221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Results</a:t>
            </a:r>
            <a:r>
              <a:rPr lang="en"/>
              <a:t>:</a:t>
            </a:r>
            <a:endParaRPr/>
          </a:p>
          <a:p>
            <a:pPr indent="-317500" lvl="1" marL="914400" rtl="0" algn="l">
              <a:spcBef>
                <a:spcPts val="0"/>
              </a:spcBef>
              <a:spcAft>
                <a:spcPts val="0"/>
              </a:spcAft>
              <a:buSzPts val="1400"/>
              <a:buAutoNum type="alphaLcPeriod"/>
            </a:pPr>
            <a:r>
              <a:rPr lang="en"/>
              <a:t>F1-score of 0.459.</a:t>
            </a:r>
            <a:endParaRPr/>
          </a:p>
          <a:p>
            <a:pPr indent="-317500" lvl="1" marL="914400" rtl="0" algn="l">
              <a:spcBef>
                <a:spcPts val="0"/>
              </a:spcBef>
              <a:spcAft>
                <a:spcPts val="0"/>
              </a:spcAft>
              <a:buSzPts val="1400"/>
              <a:buAutoNum type="alphaLcPeriod"/>
            </a:pPr>
            <a:r>
              <a:rPr lang="en"/>
              <a:t>This is the true performance of Deepfigures on scanned ETDs for figure extraction.</a:t>
            </a:r>
            <a:endParaRPr/>
          </a:p>
          <a:p>
            <a:pPr indent="-317500" lvl="1" marL="914400" rtl="0" algn="l">
              <a:spcBef>
                <a:spcPts val="0"/>
              </a:spcBef>
              <a:spcAft>
                <a:spcPts val="0"/>
              </a:spcAft>
              <a:buSzPts val="1400"/>
              <a:buAutoNum type="alphaLcPeriod"/>
            </a:pPr>
            <a:r>
              <a:rPr lang="en"/>
              <a:t>RQ1 answered: Existing methods for figure extraction from scanned ETDs perform with an F1-score of 0.459.</a:t>
            </a:r>
            <a:endParaRPr/>
          </a:p>
        </p:txBody>
      </p:sp>
      <p:pic>
        <p:nvPicPr>
          <p:cNvPr id="392" name="Google Shape;392;p46"/>
          <p:cNvPicPr preferRelativeResize="0"/>
          <p:nvPr/>
        </p:nvPicPr>
        <p:blipFill>
          <a:blip r:embed="rId3">
            <a:alphaModFix/>
          </a:blip>
          <a:stretch>
            <a:fillRect/>
          </a:stretch>
        </p:blipFill>
        <p:spPr>
          <a:xfrm>
            <a:off x="0" y="1017732"/>
            <a:ext cx="9144000" cy="1329837"/>
          </a:xfrm>
          <a:prstGeom prst="rect">
            <a:avLst/>
          </a:prstGeom>
          <a:noFill/>
          <a:ln>
            <a:noFill/>
          </a:ln>
        </p:spPr>
      </p:pic>
      <p:sp>
        <p:nvSpPr>
          <p:cNvPr id="393" name="Google Shape;393;p4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4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Exp3: Ablation studies</a:t>
            </a:r>
            <a:endParaRPr/>
          </a:p>
        </p:txBody>
      </p:sp>
      <p:sp>
        <p:nvSpPr>
          <p:cNvPr id="399" name="Google Shape;399;p47"/>
          <p:cNvSpPr txBox="1"/>
          <p:nvPr>
            <p:ph idx="1" type="body"/>
          </p:nvPr>
        </p:nvSpPr>
        <p:spPr>
          <a:xfrm>
            <a:off x="311700" y="1152475"/>
            <a:ext cx="8318700" cy="2039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2^n combinations are possible for n transformations. (Enabled or disabled)</a:t>
            </a:r>
            <a:endParaRPr/>
          </a:p>
          <a:p>
            <a:pPr indent="-342900" lvl="0" marL="457200" rtl="0" algn="l">
              <a:spcBef>
                <a:spcPts val="0"/>
              </a:spcBef>
              <a:spcAft>
                <a:spcPts val="0"/>
              </a:spcAft>
              <a:buSzPts val="1800"/>
              <a:buAutoNum type="arabicPeriod"/>
            </a:pPr>
            <a:r>
              <a:rPr lang="en"/>
              <a:t>Leave-one-out ablation study:</a:t>
            </a:r>
            <a:endParaRPr/>
          </a:p>
          <a:p>
            <a:pPr indent="-317500" lvl="1" marL="914400" rtl="0" algn="l">
              <a:spcBef>
                <a:spcPts val="0"/>
              </a:spcBef>
              <a:spcAft>
                <a:spcPts val="0"/>
              </a:spcAft>
              <a:buSzPts val="1400"/>
              <a:buAutoNum type="alphaLcPeriod"/>
            </a:pPr>
            <a:r>
              <a:rPr lang="en" sz="1800"/>
              <a:t>train n separate models, where, for the n-th model, the n-th transformation is disabled.</a:t>
            </a:r>
            <a:endParaRPr/>
          </a:p>
          <a:p>
            <a:pPr indent="-342900" lvl="0" marL="457200" rtl="0" algn="l">
              <a:spcBef>
                <a:spcPts val="0"/>
              </a:spcBef>
              <a:spcAft>
                <a:spcPts val="0"/>
              </a:spcAft>
              <a:buSzPts val="1800"/>
              <a:buAutoNum type="arabicPeriod"/>
            </a:pPr>
            <a:r>
              <a:rPr lang="en"/>
              <a:t>Doesn’t guarantee an optimal combination.</a:t>
            </a:r>
            <a:endParaRPr/>
          </a:p>
          <a:p>
            <a:pPr indent="-342900" lvl="0" marL="457200" rtl="0" algn="l">
              <a:spcBef>
                <a:spcPts val="0"/>
              </a:spcBef>
              <a:spcAft>
                <a:spcPts val="0"/>
              </a:spcAft>
              <a:buSzPts val="1800"/>
              <a:buAutoNum type="arabicPeriod"/>
            </a:pPr>
            <a:r>
              <a:rPr lang="en"/>
              <a:t>Could give a general idea.</a:t>
            </a:r>
            <a:endParaRPr/>
          </a:p>
        </p:txBody>
      </p:sp>
      <p:grpSp>
        <p:nvGrpSpPr>
          <p:cNvPr id="400" name="Google Shape;400;p47"/>
          <p:cNvGrpSpPr/>
          <p:nvPr/>
        </p:nvGrpSpPr>
        <p:grpSpPr>
          <a:xfrm>
            <a:off x="334004" y="3091942"/>
            <a:ext cx="8026458" cy="1793561"/>
            <a:chOff x="334000" y="3091924"/>
            <a:chExt cx="8380974" cy="1964901"/>
          </a:xfrm>
        </p:grpSpPr>
        <p:pic>
          <p:nvPicPr>
            <p:cNvPr id="401" name="Google Shape;401;p47"/>
            <p:cNvPicPr preferRelativeResize="0"/>
            <p:nvPr/>
          </p:nvPicPr>
          <p:blipFill>
            <a:blip r:embed="rId3">
              <a:alphaModFix/>
            </a:blip>
            <a:stretch>
              <a:fillRect/>
            </a:stretch>
          </p:blipFill>
          <p:spPr>
            <a:xfrm rot="5400000">
              <a:off x="69111" y="3497561"/>
              <a:ext cx="1964901" cy="1153625"/>
            </a:xfrm>
            <a:prstGeom prst="rect">
              <a:avLst/>
            </a:prstGeom>
            <a:noFill/>
            <a:ln>
              <a:noFill/>
            </a:ln>
          </p:spPr>
        </p:pic>
        <p:pic>
          <p:nvPicPr>
            <p:cNvPr id="402" name="Google Shape;402;p47"/>
            <p:cNvPicPr preferRelativeResize="0"/>
            <p:nvPr/>
          </p:nvPicPr>
          <p:blipFill>
            <a:blip r:embed="rId3">
              <a:alphaModFix/>
            </a:blip>
            <a:stretch>
              <a:fillRect/>
            </a:stretch>
          </p:blipFill>
          <p:spPr>
            <a:xfrm rot="5400000">
              <a:off x="1593111" y="3497561"/>
              <a:ext cx="1964901" cy="1153625"/>
            </a:xfrm>
            <a:prstGeom prst="rect">
              <a:avLst/>
            </a:prstGeom>
            <a:noFill/>
            <a:ln>
              <a:noFill/>
            </a:ln>
          </p:spPr>
        </p:pic>
        <p:pic>
          <p:nvPicPr>
            <p:cNvPr id="403" name="Google Shape;403;p47"/>
            <p:cNvPicPr preferRelativeResize="0"/>
            <p:nvPr/>
          </p:nvPicPr>
          <p:blipFill>
            <a:blip r:embed="rId3">
              <a:alphaModFix/>
            </a:blip>
            <a:stretch>
              <a:fillRect/>
            </a:stretch>
          </p:blipFill>
          <p:spPr>
            <a:xfrm rot="5400000">
              <a:off x="3117111" y="3497561"/>
              <a:ext cx="1964901" cy="1153625"/>
            </a:xfrm>
            <a:prstGeom prst="rect">
              <a:avLst/>
            </a:prstGeom>
            <a:noFill/>
            <a:ln>
              <a:noFill/>
            </a:ln>
          </p:spPr>
        </p:pic>
        <p:pic>
          <p:nvPicPr>
            <p:cNvPr id="404" name="Google Shape;404;p47"/>
            <p:cNvPicPr preferRelativeResize="0"/>
            <p:nvPr/>
          </p:nvPicPr>
          <p:blipFill>
            <a:blip r:embed="rId3">
              <a:alphaModFix/>
            </a:blip>
            <a:stretch>
              <a:fillRect/>
            </a:stretch>
          </p:blipFill>
          <p:spPr>
            <a:xfrm rot="5400000">
              <a:off x="7155711" y="3497561"/>
              <a:ext cx="1964901" cy="1153625"/>
            </a:xfrm>
            <a:prstGeom prst="rect">
              <a:avLst/>
            </a:prstGeom>
            <a:noFill/>
            <a:ln>
              <a:noFill/>
            </a:ln>
          </p:spPr>
        </p:pic>
        <p:cxnSp>
          <p:nvCxnSpPr>
            <p:cNvPr id="405" name="Google Shape;405;p47"/>
            <p:cNvCxnSpPr/>
            <p:nvPr/>
          </p:nvCxnSpPr>
          <p:spPr>
            <a:xfrm flipH="1" rot="10800000">
              <a:off x="5596075" y="3845625"/>
              <a:ext cx="1297800" cy="19200"/>
            </a:xfrm>
            <a:prstGeom prst="straightConnector1">
              <a:avLst/>
            </a:prstGeom>
            <a:noFill/>
            <a:ln cap="flat" cmpd="sng" w="76200">
              <a:solidFill>
                <a:schemeClr val="dk2"/>
              </a:solidFill>
              <a:prstDash val="dot"/>
              <a:round/>
              <a:headEnd len="med" w="med" type="none"/>
              <a:tailEnd len="med" w="med" type="none"/>
            </a:ln>
          </p:spPr>
        </p:cxnSp>
        <p:sp>
          <p:nvSpPr>
            <p:cNvPr id="406" name="Google Shape;406;p47"/>
            <p:cNvSpPr txBox="1"/>
            <p:nvPr/>
          </p:nvSpPr>
          <p:spPr>
            <a:xfrm>
              <a:off x="334000" y="4605125"/>
              <a:ext cx="711300" cy="27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t>Model 1</a:t>
              </a:r>
              <a:endParaRPr sz="1000"/>
            </a:p>
          </p:txBody>
        </p:sp>
        <p:sp>
          <p:nvSpPr>
            <p:cNvPr id="407" name="Google Shape;407;p47"/>
            <p:cNvSpPr txBox="1"/>
            <p:nvPr/>
          </p:nvSpPr>
          <p:spPr>
            <a:xfrm>
              <a:off x="1858000" y="4605125"/>
              <a:ext cx="711300" cy="27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t>Model 2</a:t>
              </a:r>
              <a:endParaRPr sz="1000"/>
            </a:p>
          </p:txBody>
        </p:sp>
        <p:sp>
          <p:nvSpPr>
            <p:cNvPr id="408" name="Google Shape;408;p47"/>
            <p:cNvSpPr txBox="1"/>
            <p:nvPr/>
          </p:nvSpPr>
          <p:spPr>
            <a:xfrm>
              <a:off x="3458200" y="4605125"/>
              <a:ext cx="711300" cy="27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t>Model 3</a:t>
              </a:r>
              <a:endParaRPr sz="1000"/>
            </a:p>
          </p:txBody>
        </p:sp>
        <p:sp>
          <p:nvSpPr>
            <p:cNvPr id="409" name="Google Shape;409;p47"/>
            <p:cNvSpPr txBox="1"/>
            <p:nvPr/>
          </p:nvSpPr>
          <p:spPr>
            <a:xfrm>
              <a:off x="7420600" y="4605125"/>
              <a:ext cx="711300" cy="27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t>Model n</a:t>
              </a:r>
              <a:endParaRPr sz="1000"/>
            </a:p>
          </p:txBody>
        </p:sp>
      </p:grpSp>
      <p:sp>
        <p:nvSpPr>
          <p:cNvPr id="410" name="Google Shape;410;p47"/>
          <p:cNvSpPr txBox="1"/>
          <p:nvPr/>
        </p:nvSpPr>
        <p:spPr>
          <a:xfrm>
            <a:off x="-16000" y="4816650"/>
            <a:ext cx="7199400" cy="32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t>Image sources:</a:t>
            </a:r>
            <a:br>
              <a:rPr lang="en" sz="600"/>
            </a:br>
            <a:r>
              <a:rPr lang="en" sz="600"/>
              <a:t>[1] </a:t>
            </a:r>
            <a:r>
              <a:rPr lang="en" sz="600" u="sng">
                <a:solidFill>
                  <a:schemeClr val="hlink"/>
                </a:solidFill>
                <a:hlinkClick r:id="rId4"/>
              </a:rPr>
              <a:t>https://www.kdnuggets.com/2019/02/neural-networks-intuition.htm</a:t>
            </a:r>
            <a:r>
              <a:rPr lang="en" sz="600" u="sng">
                <a:solidFill>
                  <a:schemeClr val="hlink"/>
                </a:solidFill>
                <a:hlinkClick r:id="rId5"/>
              </a:rPr>
              <a:t>l</a:t>
            </a:r>
            <a:endParaRPr sz="600"/>
          </a:p>
        </p:txBody>
      </p:sp>
      <p:sp>
        <p:nvSpPr>
          <p:cNvPr id="411" name="Google Shape;411;p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4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Exp3: Ablation studies</a:t>
            </a:r>
            <a:endParaRPr/>
          </a:p>
        </p:txBody>
      </p:sp>
      <p:sp>
        <p:nvSpPr>
          <p:cNvPr id="417" name="Google Shape;417;p48"/>
          <p:cNvSpPr txBox="1"/>
          <p:nvPr>
            <p:ph idx="1" type="body"/>
          </p:nvPr>
        </p:nvSpPr>
        <p:spPr>
          <a:xfrm>
            <a:off x="311700" y="1152475"/>
            <a:ext cx="83187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Experimental setup</a:t>
            </a:r>
            <a:endParaRPr/>
          </a:p>
          <a:p>
            <a:pPr indent="-317500" lvl="1" marL="914400" rtl="0" algn="l">
              <a:spcBef>
                <a:spcPts val="0"/>
              </a:spcBef>
              <a:spcAft>
                <a:spcPts val="0"/>
              </a:spcAft>
              <a:buSzPts val="1400"/>
              <a:buAutoNum type="alphaLcPeriod"/>
            </a:pPr>
            <a:r>
              <a:rPr b="1" lang="en"/>
              <a:t>Model</a:t>
            </a:r>
            <a:r>
              <a:rPr lang="en"/>
              <a:t>: Deepfigures.</a:t>
            </a:r>
            <a:endParaRPr/>
          </a:p>
          <a:p>
            <a:pPr indent="-317500" lvl="1" marL="914400" rtl="0" algn="l">
              <a:spcBef>
                <a:spcPts val="0"/>
              </a:spcBef>
              <a:spcAft>
                <a:spcPts val="0"/>
              </a:spcAft>
              <a:buSzPts val="1400"/>
              <a:buAutoNum type="alphaLcPeriod"/>
            </a:pPr>
            <a:r>
              <a:rPr b="1" lang="en"/>
              <a:t>Weight initialization</a:t>
            </a:r>
            <a:r>
              <a:rPr lang="en"/>
              <a:t>: Pre-trained weights from Deepfigures</a:t>
            </a:r>
            <a:endParaRPr/>
          </a:p>
          <a:p>
            <a:pPr indent="-317500" lvl="1" marL="914400" rtl="0" algn="l">
              <a:spcBef>
                <a:spcPts val="0"/>
              </a:spcBef>
              <a:spcAft>
                <a:spcPts val="0"/>
              </a:spcAft>
              <a:buSzPts val="1400"/>
              <a:buAutoNum type="alphaLcPeriod"/>
            </a:pPr>
            <a:r>
              <a:rPr b="1" lang="en"/>
              <a:t>Data</a:t>
            </a:r>
            <a:r>
              <a:rPr lang="en"/>
              <a:t>: Trained on the entire arXiv dataset with n-th transformation disabled. Evaluated on the gold standard (val split for choosing the best model, test split for reporting performance).</a:t>
            </a:r>
            <a:endParaRPr/>
          </a:p>
          <a:p>
            <a:pPr indent="-317500" lvl="1" marL="914400" rtl="0" algn="l">
              <a:spcBef>
                <a:spcPts val="0"/>
              </a:spcBef>
              <a:spcAft>
                <a:spcPts val="0"/>
              </a:spcAft>
              <a:buSzPts val="1400"/>
              <a:buAutoNum type="alphaLcPeriod"/>
            </a:pPr>
            <a:r>
              <a:rPr b="1" lang="en"/>
              <a:t>Duration</a:t>
            </a:r>
            <a:r>
              <a:rPr lang="en"/>
              <a:t>: 24-hours. 16K steps.</a:t>
            </a:r>
            <a:endParaRPr/>
          </a:p>
          <a:p>
            <a:pPr indent="-317500" lvl="1" marL="914400" rtl="0" algn="l">
              <a:spcBef>
                <a:spcPts val="0"/>
              </a:spcBef>
              <a:spcAft>
                <a:spcPts val="0"/>
              </a:spcAft>
              <a:buSzPts val="1400"/>
              <a:buAutoNum type="alphaLcPeriod"/>
            </a:pPr>
            <a:r>
              <a:rPr b="1" lang="en"/>
              <a:t>Batch size</a:t>
            </a:r>
            <a:r>
              <a:rPr lang="en"/>
              <a:t>: 1</a:t>
            </a:r>
            <a:endParaRPr/>
          </a:p>
        </p:txBody>
      </p:sp>
      <p:sp>
        <p:nvSpPr>
          <p:cNvPr id="418" name="Google Shape;418;p4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sp>
        <p:nvSpPr>
          <p:cNvPr id="423" name="Google Shape;423;p4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Exp2: Ablation studies</a:t>
            </a:r>
            <a:endParaRPr/>
          </a:p>
        </p:txBody>
      </p:sp>
      <p:sp>
        <p:nvSpPr>
          <p:cNvPr id="424" name="Google Shape;424;p49"/>
          <p:cNvSpPr txBox="1"/>
          <p:nvPr>
            <p:ph idx="1" type="body"/>
          </p:nvPr>
        </p:nvSpPr>
        <p:spPr>
          <a:xfrm>
            <a:off x="311700" y="1152475"/>
            <a:ext cx="83187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425" name="Google Shape;425;p49"/>
          <p:cNvPicPr preferRelativeResize="0"/>
          <p:nvPr/>
        </p:nvPicPr>
        <p:blipFill>
          <a:blip r:embed="rId3">
            <a:alphaModFix/>
          </a:blip>
          <a:stretch>
            <a:fillRect/>
          </a:stretch>
        </p:blipFill>
        <p:spPr>
          <a:xfrm>
            <a:off x="411920" y="0"/>
            <a:ext cx="8320159" cy="5143500"/>
          </a:xfrm>
          <a:prstGeom prst="rect">
            <a:avLst/>
          </a:prstGeom>
          <a:noFill/>
          <a:ln>
            <a:noFill/>
          </a:ln>
        </p:spPr>
      </p:pic>
      <p:sp>
        <p:nvSpPr>
          <p:cNvPr id="426" name="Google Shape;426;p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5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Exp2: Ablation studies</a:t>
            </a:r>
            <a:endParaRPr/>
          </a:p>
        </p:txBody>
      </p:sp>
      <p:sp>
        <p:nvSpPr>
          <p:cNvPr id="432" name="Google Shape;432;p50"/>
          <p:cNvSpPr txBox="1"/>
          <p:nvPr>
            <p:ph idx="1" type="body"/>
          </p:nvPr>
        </p:nvSpPr>
        <p:spPr>
          <a:xfrm>
            <a:off x="311700" y="1152475"/>
            <a:ext cx="83187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433" name="Google Shape;433;p50"/>
          <p:cNvPicPr preferRelativeResize="0"/>
          <p:nvPr/>
        </p:nvPicPr>
        <p:blipFill>
          <a:blip r:embed="rId3">
            <a:alphaModFix/>
          </a:blip>
          <a:stretch>
            <a:fillRect/>
          </a:stretch>
        </p:blipFill>
        <p:spPr>
          <a:xfrm>
            <a:off x="411920" y="0"/>
            <a:ext cx="8320159" cy="5143500"/>
          </a:xfrm>
          <a:prstGeom prst="rect">
            <a:avLst/>
          </a:prstGeom>
          <a:noFill/>
          <a:ln>
            <a:noFill/>
          </a:ln>
        </p:spPr>
      </p:pic>
      <p:sp>
        <p:nvSpPr>
          <p:cNvPr id="434" name="Google Shape;434;p5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5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Exp3: Ablation studies</a:t>
            </a:r>
            <a:endParaRPr/>
          </a:p>
        </p:txBody>
      </p:sp>
      <p:sp>
        <p:nvSpPr>
          <p:cNvPr id="440" name="Google Shape;440;p51"/>
          <p:cNvSpPr txBox="1"/>
          <p:nvPr>
            <p:ph idx="1" type="body"/>
          </p:nvPr>
        </p:nvSpPr>
        <p:spPr>
          <a:xfrm>
            <a:off x="311700" y="1152475"/>
            <a:ext cx="83187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441" name="Google Shape;441;p51"/>
          <p:cNvPicPr preferRelativeResize="0"/>
          <p:nvPr/>
        </p:nvPicPr>
        <p:blipFill>
          <a:blip r:embed="rId3">
            <a:alphaModFix/>
          </a:blip>
          <a:stretch>
            <a:fillRect/>
          </a:stretch>
        </p:blipFill>
        <p:spPr>
          <a:xfrm>
            <a:off x="0" y="937600"/>
            <a:ext cx="9143998" cy="4182700"/>
          </a:xfrm>
          <a:prstGeom prst="rect">
            <a:avLst/>
          </a:prstGeom>
          <a:noFill/>
          <a:ln>
            <a:noFill/>
          </a:ln>
        </p:spPr>
      </p:pic>
      <p:sp>
        <p:nvSpPr>
          <p:cNvPr id="442" name="Google Shape;442;p51"/>
          <p:cNvSpPr/>
          <p:nvPr/>
        </p:nvSpPr>
        <p:spPr>
          <a:xfrm>
            <a:off x="8350125" y="1951225"/>
            <a:ext cx="671100" cy="30489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51"/>
          <p:cNvSpPr/>
          <p:nvPr/>
        </p:nvSpPr>
        <p:spPr>
          <a:xfrm>
            <a:off x="8350125" y="1494050"/>
            <a:ext cx="671100" cy="306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51"/>
          <p:cNvSpPr/>
          <p:nvPr/>
        </p:nvSpPr>
        <p:spPr>
          <a:xfrm>
            <a:off x="8350125" y="3018025"/>
            <a:ext cx="671100" cy="306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5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442"/>
                                        </p:tgtEl>
                                        <p:attrNameLst>
                                          <p:attrName>style.visibility</p:attrName>
                                        </p:attrNameLst>
                                      </p:cBhvr>
                                      <p:to>
                                        <p:strVal val="hidden"/>
                                      </p:to>
                                    </p:set>
                                  </p:childTnLst>
                                </p:cTn>
                              </p:par>
                              <p:par>
                                <p:cTn fill="hold" nodeType="withEffect" presetClass="entr" presetID="1" presetSubtype="0">
                                  <p:stCondLst>
                                    <p:cond delay="0"/>
                                  </p:stCondLst>
                                  <p:childTnLst>
                                    <p:set>
                                      <p:cBhvr>
                                        <p:cTn dur="1" fill="hold">
                                          <p:stCondLst>
                                            <p:cond delay="0"/>
                                          </p:stCondLst>
                                        </p:cTn>
                                        <p:tgtEl>
                                          <p:spTgt spid="44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a:t>
            </a:r>
            <a:endParaRPr/>
          </a:p>
        </p:txBody>
      </p:sp>
      <p:sp>
        <p:nvSpPr>
          <p:cNvPr id="91" name="Google Shape;91;p16"/>
          <p:cNvSpPr txBox="1"/>
          <p:nvPr>
            <p:ph idx="1" type="body"/>
          </p:nvPr>
        </p:nvSpPr>
        <p:spPr>
          <a:xfrm>
            <a:off x="311700" y="1152475"/>
            <a:ext cx="4107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u="sng"/>
              <a:t>Extracting figures</a:t>
            </a:r>
            <a:r>
              <a:rPr lang="en"/>
              <a:t> from scanned electronic theses and dissertations.</a:t>
            </a:r>
            <a:endParaRPr/>
          </a:p>
        </p:txBody>
      </p:sp>
      <p:pic>
        <p:nvPicPr>
          <p:cNvPr id="92" name="Google Shape;92;p16"/>
          <p:cNvPicPr preferRelativeResize="0"/>
          <p:nvPr/>
        </p:nvPicPr>
        <p:blipFill>
          <a:blip r:embed="rId3">
            <a:alphaModFix/>
          </a:blip>
          <a:stretch>
            <a:fillRect/>
          </a:stretch>
        </p:blipFill>
        <p:spPr>
          <a:xfrm>
            <a:off x="4175450" y="244725"/>
            <a:ext cx="2623783" cy="3396566"/>
          </a:xfrm>
          <a:prstGeom prst="rect">
            <a:avLst/>
          </a:prstGeom>
          <a:noFill/>
          <a:ln cap="flat" cmpd="sng" w="9525">
            <a:solidFill>
              <a:schemeClr val="dk2"/>
            </a:solidFill>
            <a:prstDash val="solid"/>
            <a:round/>
            <a:headEnd len="sm" w="sm" type="none"/>
            <a:tailEnd len="sm" w="sm" type="none"/>
          </a:ln>
        </p:spPr>
      </p:pic>
      <p:pic>
        <p:nvPicPr>
          <p:cNvPr id="93" name="Google Shape;93;p16"/>
          <p:cNvPicPr preferRelativeResize="0"/>
          <p:nvPr/>
        </p:nvPicPr>
        <p:blipFill>
          <a:blip r:embed="rId4">
            <a:alphaModFix/>
          </a:blip>
          <a:stretch>
            <a:fillRect/>
          </a:stretch>
        </p:blipFill>
        <p:spPr>
          <a:xfrm>
            <a:off x="7704978" y="610575"/>
            <a:ext cx="1316175" cy="1159248"/>
          </a:xfrm>
          <a:prstGeom prst="rect">
            <a:avLst/>
          </a:prstGeom>
          <a:noFill/>
          <a:ln>
            <a:noFill/>
          </a:ln>
        </p:spPr>
      </p:pic>
      <p:pic>
        <p:nvPicPr>
          <p:cNvPr id="94" name="Google Shape;94;p16"/>
          <p:cNvPicPr preferRelativeResize="0"/>
          <p:nvPr/>
        </p:nvPicPr>
        <p:blipFill>
          <a:blip r:embed="rId5">
            <a:alphaModFix/>
          </a:blip>
          <a:stretch>
            <a:fillRect/>
          </a:stretch>
        </p:blipFill>
        <p:spPr>
          <a:xfrm>
            <a:off x="6966019" y="2104125"/>
            <a:ext cx="1316190" cy="1149775"/>
          </a:xfrm>
          <a:prstGeom prst="rect">
            <a:avLst/>
          </a:prstGeom>
          <a:noFill/>
          <a:ln>
            <a:noFill/>
          </a:ln>
        </p:spPr>
      </p:pic>
      <p:cxnSp>
        <p:nvCxnSpPr>
          <p:cNvPr id="95" name="Google Shape;95;p16"/>
          <p:cNvCxnSpPr/>
          <p:nvPr/>
        </p:nvCxnSpPr>
        <p:spPr>
          <a:xfrm>
            <a:off x="5466325" y="1312775"/>
            <a:ext cx="1621200" cy="717300"/>
          </a:xfrm>
          <a:prstGeom prst="straightConnector1">
            <a:avLst/>
          </a:prstGeom>
          <a:noFill/>
          <a:ln cap="flat" cmpd="sng" w="38100">
            <a:solidFill>
              <a:schemeClr val="dk2"/>
            </a:solidFill>
            <a:prstDash val="solid"/>
            <a:round/>
            <a:headEnd len="med" w="med" type="none"/>
            <a:tailEnd len="med" w="med" type="triangle"/>
          </a:ln>
        </p:spPr>
      </p:cxnSp>
      <p:cxnSp>
        <p:nvCxnSpPr>
          <p:cNvPr id="96" name="Google Shape;96;p16"/>
          <p:cNvCxnSpPr/>
          <p:nvPr/>
        </p:nvCxnSpPr>
        <p:spPr>
          <a:xfrm>
            <a:off x="6606925" y="1183650"/>
            <a:ext cx="1032900" cy="193800"/>
          </a:xfrm>
          <a:prstGeom prst="straightConnector1">
            <a:avLst/>
          </a:prstGeom>
          <a:noFill/>
          <a:ln cap="flat" cmpd="sng" w="38100">
            <a:solidFill>
              <a:schemeClr val="dk2"/>
            </a:solidFill>
            <a:prstDash val="solid"/>
            <a:round/>
            <a:headEnd len="med" w="med" type="none"/>
            <a:tailEnd len="med" w="med" type="triangle"/>
          </a:ln>
        </p:spPr>
      </p:cxnSp>
      <p:sp>
        <p:nvSpPr>
          <p:cNvPr id="97" name="Google Shape;97;p16"/>
          <p:cNvSpPr txBox="1"/>
          <p:nvPr/>
        </p:nvSpPr>
        <p:spPr>
          <a:xfrm>
            <a:off x="-16000" y="4746125"/>
            <a:ext cx="8720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700"/>
              <a:t>Image sources:</a:t>
            </a:r>
            <a:br>
              <a:rPr lang="en" sz="700"/>
            </a:br>
            <a:r>
              <a:rPr lang="en" sz="700"/>
              <a:t>[1] Simon Barthelmé, Hans Trukenbrod, Ralf Engbert, and Felix Wichmann.2012. Modelling fixation locations using spatial point processes. (2012). arXiv:stat.AP/1207.2370 </a:t>
            </a:r>
            <a:r>
              <a:rPr lang="en" sz="700" u="sng">
                <a:solidFill>
                  <a:schemeClr val="hlink"/>
                </a:solidFill>
                <a:hlinkClick r:id="rId6"/>
              </a:rPr>
              <a:t>http://arxiv.org/abs/1207.23701</a:t>
            </a:r>
            <a:r>
              <a:rPr lang="en" sz="700"/>
              <a:t> (Page no. 7)</a:t>
            </a:r>
            <a:endParaRPr sz="700"/>
          </a:p>
        </p:txBody>
      </p:sp>
      <p:sp>
        <p:nvSpPr>
          <p:cNvPr id="98" name="Google Shape;98;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p5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Exp3: Ablation studies</a:t>
            </a:r>
            <a:endParaRPr/>
          </a:p>
        </p:txBody>
      </p:sp>
      <p:sp>
        <p:nvSpPr>
          <p:cNvPr id="451" name="Google Shape;451;p5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Results:</a:t>
            </a:r>
            <a:endParaRPr/>
          </a:p>
          <a:p>
            <a:pPr indent="-317500" lvl="1" marL="914400" rtl="0" algn="l">
              <a:spcBef>
                <a:spcPts val="0"/>
              </a:spcBef>
              <a:spcAft>
                <a:spcPts val="0"/>
              </a:spcAft>
              <a:buSzPts val="1400"/>
              <a:buAutoNum type="alphaLcPeriod"/>
            </a:pPr>
            <a:r>
              <a:rPr lang="en"/>
              <a:t>F1-scores of almost all our models are higher than the original Deepfigures model. This supports to answer RQ2 positively.</a:t>
            </a:r>
            <a:endParaRPr/>
          </a:p>
          <a:p>
            <a:pPr indent="-317500" lvl="1" marL="914400" rtl="0" algn="l">
              <a:spcBef>
                <a:spcPts val="0"/>
              </a:spcBef>
              <a:spcAft>
                <a:spcPts val="0"/>
              </a:spcAft>
              <a:buSzPts val="1400"/>
              <a:buAutoNum type="alphaLcPeriod"/>
            </a:pPr>
            <a:r>
              <a:rPr lang="en"/>
              <a:t>Our model with Gaussian Blur disabled has F1-score close to the original Deepfigures model. Indicates that Gaussian Blur could be the most `helpful’ transform.</a:t>
            </a:r>
            <a:endParaRPr/>
          </a:p>
          <a:p>
            <a:pPr indent="-342900" lvl="0" marL="457200" rtl="0" algn="l">
              <a:spcBef>
                <a:spcPts val="0"/>
              </a:spcBef>
              <a:spcAft>
                <a:spcPts val="0"/>
              </a:spcAft>
              <a:buSzPts val="1800"/>
              <a:buAutoNum type="arabicPeriod"/>
            </a:pPr>
            <a:r>
              <a:rPr lang="en"/>
              <a:t>However:</a:t>
            </a:r>
            <a:endParaRPr/>
          </a:p>
          <a:p>
            <a:pPr indent="-317500" lvl="1" marL="914400" rtl="0" algn="l">
              <a:spcBef>
                <a:spcPts val="0"/>
              </a:spcBef>
              <a:spcAft>
                <a:spcPts val="0"/>
              </a:spcAft>
              <a:buSzPts val="1400"/>
              <a:buAutoNum type="alphaLcPeriod"/>
            </a:pPr>
            <a:r>
              <a:rPr lang="en"/>
              <a:t>Since this is only a single set of observation, we conduct the next experiment to investigate further.</a:t>
            </a:r>
            <a:endParaRPr/>
          </a:p>
        </p:txBody>
      </p:sp>
      <p:sp>
        <p:nvSpPr>
          <p:cNvPr id="452" name="Google Shape;452;p5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sp>
        <p:nvSpPr>
          <p:cNvPr id="457" name="Google Shape;457;p5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Exp4: Ablation studies - longer training</a:t>
            </a:r>
            <a:endParaRPr/>
          </a:p>
        </p:txBody>
      </p:sp>
      <p:sp>
        <p:nvSpPr>
          <p:cNvPr id="458" name="Google Shape;458;p5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Experimental setup</a:t>
            </a:r>
            <a:endParaRPr/>
          </a:p>
          <a:p>
            <a:pPr indent="-317500" lvl="1" marL="914400" rtl="0" algn="l">
              <a:spcBef>
                <a:spcPts val="0"/>
              </a:spcBef>
              <a:spcAft>
                <a:spcPts val="0"/>
              </a:spcAft>
              <a:buSzPts val="1400"/>
              <a:buAutoNum type="alphaLcPeriod"/>
            </a:pPr>
            <a:r>
              <a:rPr b="1" lang="en"/>
              <a:t>Model</a:t>
            </a:r>
            <a:r>
              <a:rPr lang="en"/>
              <a:t>: Deepfigures.</a:t>
            </a:r>
            <a:endParaRPr/>
          </a:p>
          <a:p>
            <a:pPr indent="-317500" lvl="1" marL="914400" rtl="0" algn="l">
              <a:spcBef>
                <a:spcPts val="0"/>
              </a:spcBef>
              <a:spcAft>
                <a:spcPts val="0"/>
              </a:spcAft>
              <a:buSzPts val="1400"/>
              <a:buAutoNum type="alphaLcPeriod"/>
            </a:pPr>
            <a:r>
              <a:rPr b="1" lang="en"/>
              <a:t>Weight initialization</a:t>
            </a:r>
            <a:r>
              <a:rPr lang="en"/>
              <a:t>: Pre-trained weights from Deepfigures</a:t>
            </a:r>
            <a:endParaRPr/>
          </a:p>
          <a:p>
            <a:pPr indent="-317500" lvl="1" marL="914400" rtl="0" algn="l">
              <a:spcBef>
                <a:spcPts val="0"/>
              </a:spcBef>
              <a:spcAft>
                <a:spcPts val="0"/>
              </a:spcAft>
              <a:buSzPts val="1400"/>
              <a:buAutoNum type="alphaLcPeriod"/>
            </a:pPr>
            <a:r>
              <a:rPr b="1" lang="en"/>
              <a:t>Data</a:t>
            </a:r>
            <a:r>
              <a:rPr lang="en"/>
              <a:t>: Trained on the entire arXiv dataset with n-th transformation disabled. Evaluated on the gold standard (val split for choosing the best model, test split for reporting performance).</a:t>
            </a:r>
            <a:endParaRPr/>
          </a:p>
          <a:p>
            <a:pPr indent="-317500" lvl="1" marL="914400" rtl="0" algn="l">
              <a:spcBef>
                <a:spcPts val="0"/>
              </a:spcBef>
              <a:spcAft>
                <a:spcPts val="0"/>
              </a:spcAft>
              <a:buSzPts val="1400"/>
              <a:buAutoNum type="alphaLcPeriod"/>
            </a:pPr>
            <a:r>
              <a:rPr b="1" lang="en"/>
              <a:t>Duration</a:t>
            </a:r>
            <a:r>
              <a:rPr lang="en"/>
              <a:t>: </a:t>
            </a:r>
            <a:r>
              <a:rPr lang="en" u="sng"/>
              <a:t>72-hours</a:t>
            </a:r>
            <a:r>
              <a:rPr lang="en"/>
              <a:t>.</a:t>
            </a:r>
            <a:endParaRPr/>
          </a:p>
          <a:p>
            <a:pPr indent="-317500" lvl="1" marL="914400" rtl="0" algn="l">
              <a:spcBef>
                <a:spcPts val="0"/>
              </a:spcBef>
              <a:spcAft>
                <a:spcPts val="0"/>
              </a:spcAft>
              <a:buSzPts val="1400"/>
              <a:buAutoNum type="alphaLcPeriod"/>
            </a:pPr>
            <a:r>
              <a:rPr b="1" lang="en"/>
              <a:t>Batch size</a:t>
            </a:r>
            <a:r>
              <a:rPr lang="en"/>
              <a:t>: 1</a:t>
            </a:r>
            <a:endParaRPr/>
          </a:p>
        </p:txBody>
      </p:sp>
      <p:sp>
        <p:nvSpPr>
          <p:cNvPr id="459" name="Google Shape;459;p5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5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Exp4: Ablation studies - longer training</a:t>
            </a:r>
            <a:endParaRPr/>
          </a:p>
        </p:txBody>
      </p:sp>
      <p:sp>
        <p:nvSpPr>
          <p:cNvPr id="465" name="Google Shape;465;p5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466" name="Google Shape;466;p54"/>
          <p:cNvPicPr preferRelativeResize="0"/>
          <p:nvPr/>
        </p:nvPicPr>
        <p:blipFill>
          <a:blip r:embed="rId3">
            <a:alphaModFix/>
          </a:blip>
          <a:stretch>
            <a:fillRect/>
          </a:stretch>
        </p:blipFill>
        <p:spPr>
          <a:xfrm>
            <a:off x="0" y="941518"/>
            <a:ext cx="9143999" cy="4159213"/>
          </a:xfrm>
          <a:prstGeom prst="rect">
            <a:avLst/>
          </a:prstGeom>
          <a:noFill/>
          <a:ln>
            <a:noFill/>
          </a:ln>
        </p:spPr>
      </p:pic>
      <p:sp>
        <p:nvSpPr>
          <p:cNvPr id="467" name="Google Shape;467;p54"/>
          <p:cNvSpPr/>
          <p:nvPr/>
        </p:nvSpPr>
        <p:spPr>
          <a:xfrm>
            <a:off x="8350050" y="1951225"/>
            <a:ext cx="671100" cy="30489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54"/>
          <p:cNvSpPr/>
          <p:nvPr/>
        </p:nvSpPr>
        <p:spPr>
          <a:xfrm>
            <a:off x="8350125" y="1494050"/>
            <a:ext cx="671100" cy="306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5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6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5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Exp5: Training Deepfigures on the gold standard</a:t>
            </a:r>
            <a:endParaRPr/>
          </a:p>
        </p:txBody>
      </p:sp>
      <p:sp>
        <p:nvSpPr>
          <p:cNvPr id="475" name="Google Shape;475;p5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Experimental setup</a:t>
            </a:r>
            <a:endParaRPr/>
          </a:p>
          <a:p>
            <a:pPr indent="-317500" lvl="1" marL="914400" rtl="0" algn="l">
              <a:spcBef>
                <a:spcPts val="0"/>
              </a:spcBef>
              <a:spcAft>
                <a:spcPts val="0"/>
              </a:spcAft>
              <a:buSzPts val="1400"/>
              <a:buAutoNum type="alphaLcPeriod"/>
            </a:pPr>
            <a:r>
              <a:rPr b="1" lang="en"/>
              <a:t>Model</a:t>
            </a:r>
            <a:r>
              <a:rPr lang="en"/>
              <a:t>: Deepfigures.</a:t>
            </a:r>
            <a:endParaRPr/>
          </a:p>
          <a:p>
            <a:pPr indent="-317500" lvl="1" marL="914400" rtl="0" algn="l">
              <a:spcBef>
                <a:spcPts val="0"/>
              </a:spcBef>
              <a:spcAft>
                <a:spcPts val="0"/>
              </a:spcAft>
              <a:buSzPts val="1400"/>
              <a:buAutoNum type="alphaLcPeriod"/>
            </a:pPr>
            <a:r>
              <a:rPr b="1" lang="en"/>
              <a:t>Weight initialization</a:t>
            </a:r>
            <a:r>
              <a:rPr lang="en"/>
              <a:t>: Pre-trained weights from Deepfigures</a:t>
            </a:r>
            <a:endParaRPr/>
          </a:p>
          <a:p>
            <a:pPr indent="-317500" lvl="1" marL="914400" rtl="0" algn="l">
              <a:spcBef>
                <a:spcPts val="0"/>
              </a:spcBef>
              <a:spcAft>
                <a:spcPts val="0"/>
              </a:spcAft>
              <a:buSzPts val="1400"/>
              <a:buAutoNum type="alphaLcPeriod"/>
            </a:pPr>
            <a:r>
              <a:rPr b="1" lang="en"/>
              <a:t>Data</a:t>
            </a:r>
            <a:r>
              <a:rPr lang="en"/>
              <a:t>: Gold standard dataset. 80-20 random train-test split.</a:t>
            </a:r>
            <a:endParaRPr/>
          </a:p>
          <a:p>
            <a:pPr indent="-317500" lvl="1" marL="914400" rtl="0" algn="l">
              <a:spcBef>
                <a:spcPts val="0"/>
              </a:spcBef>
              <a:spcAft>
                <a:spcPts val="0"/>
              </a:spcAft>
              <a:buSzPts val="1400"/>
              <a:buAutoNum type="alphaLcPeriod"/>
            </a:pPr>
            <a:r>
              <a:rPr b="1" lang="en"/>
              <a:t>Duration</a:t>
            </a:r>
            <a:r>
              <a:rPr lang="en"/>
              <a:t>: 2 hours</a:t>
            </a:r>
            <a:endParaRPr/>
          </a:p>
          <a:p>
            <a:pPr indent="-317500" lvl="1" marL="914400" rtl="0" algn="l">
              <a:spcBef>
                <a:spcPts val="0"/>
              </a:spcBef>
              <a:spcAft>
                <a:spcPts val="0"/>
              </a:spcAft>
              <a:buSzPts val="1400"/>
              <a:buAutoNum type="alphaLcPeriod"/>
            </a:pPr>
            <a:r>
              <a:rPr b="1" lang="en"/>
              <a:t>Batch size</a:t>
            </a:r>
            <a:r>
              <a:rPr lang="en"/>
              <a:t>: 1</a:t>
            </a:r>
            <a:endParaRPr/>
          </a:p>
        </p:txBody>
      </p:sp>
      <p:sp>
        <p:nvSpPr>
          <p:cNvPr id="476" name="Google Shape;476;p5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5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5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483" name="Google Shape;483;p56"/>
          <p:cNvPicPr preferRelativeResize="0"/>
          <p:nvPr/>
        </p:nvPicPr>
        <p:blipFill>
          <a:blip r:embed="rId3">
            <a:alphaModFix/>
          </a:blip>
          <a:stretch>
            <a:fillRect/>
          </a:stretch>
        </p:blipFill>
        <p:spPr>
          <a:xfrm>
            <a:off x="133616" y="0"/>
            <a:ext cx="8876767" cy="5143499"/>
          </a:xfrm>
          <a:prstGeom prst="rect">
            <a:avLst/>
          </a:prstGeom>
          <a:noFill/>
          <a:ln>
            <a:noFill/>
          </a:ln>
        </p:spPr>
      </p:pic>
      <p:sp>
        <p:nvSpPr>
          <p:cNvPr id="484" name="Google Shape;484;p5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57"/>
          <p:cNvSpPr txBox="1"/>
          <p:nvPr>
            <p:ph type="title"/>
          </p:nvPr>
        </p:nvSpPr>
        <p:spPr>
          <a:xfrm>
            <a:off x="311700" y="445025"/>
            <a:ext cx="6054900" cy="97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Exp6: Training Deepfigures on the gold standard (some layers training)</a:t>
            </a:r>
            <a:endParaRPr/>
          </a:p>
        </p:txBody>
      </p:sp>
      <p:sp>
        <p:nvSpPr>
          <p:cNvPr id="490" name="Google Shape;490;p57"/>
          <p:cNvSpPr txBox="1"/>
          <p:nvPr>
            <p:ph idx="1" type="body"/>
          </p:nvPr>
        </p:nvSpPr>
        <p:spPr>
          <a:xfrm>
            <a:off x="311700" y="1533475"/>
            <a:ext cx="60549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Experimental setup</a:t>
            </a:r>
            <a:endParaRPr/>
          </a:p>
          <a:p>
            <a:pPr indent="-317500" lvl="1" marL="914400" rtl="0" algn="l">
              <a:spcBef>
                <a:spcPts val="0"/>
              </a:spcBef>
              <a:spcAft>
                <a:spcPts val="0"/>
              </a:spcAft>
              <a:buSzPts val="1400"/>
              <a:buAutoNum type="alphaLcPeriod"/>
            </a:pPr>
            <a:r>
              <a:rPr b="1" lang="en"/>
              <a:t>Model</a:t>
            </a:r>
            <a:r>
              <a:rPr lang="en"/>
              <a:t>: Deepfigures.</a:t>
            </a:r>
            <a:endParaRPr/>
          </a:p>
          <a:p>
            <a:pPr indent="-317500" lvl="1" marL="914400" rtl="0" algn="l">
              <a:spcBef>
                <a:spcPts val="0"/>
              </a:spcBef>
              <a:spcAft>
                <a:spcPts val="0"/>
              </a:spcAft>
              <a:buSzPts val="1400"/>
              <a:buAutoNum type="alphaLcPeriod"/>
            </a:pPr>
            <a:r>
              <a:rPr b="1" lang="en"/>
              <a:t>Weight initialization</a:t>
            </a:r>
            <a:r>
              <a:rPr lang="en"/>
              <a:t>: Pre-trained weights from Deepfigures</a:t>
            </a:r>
            <a:endParaRPr/>
          </a:p>
          <a:p>
            <a:pPr indent="-317500" lvl="1" marL="914400" rtl="0" algn="l">
              <a:spcBef>
                <a:spcPts val="0"/>
              </a:spcBef>
              <a:spcAft>
                <a:spcPts val="0"/>
              </a:spcAft>
              <a:buSzPts val="1400"/>
              <a:buAutoNum type="alphaLcPeriod"/>
            </a:pPr>
            <a:r>
              <a:rPr b="1" lang="en"/>
              <a:t>Data</a:t>
            </a:r>
            <a:r>
              <a:rPr lang="en"/>
              <a:t>: Gold standard dataset. 80-20 random train-test split.</a:t>
            </a:r>
            <a:endParaRPr/>
          </a:p>
          <a:p>
            <a:pPr indent="-317500" lvl="1" marL="914400" rtl="0" algn="l">
              <a:spcBef>
                <a:spcPts val="0"/>
              </a:spcBef>
              <a:spcAft>
                <a:spcPts val="0"/>
              </a:spcAft>
              <a:buSzPts val="1400"/>
              <a:buAutoNum type="alphaLcPeriod"/>
            </a:pPr>
            <a:r>
              <a:rPr b="1" lang="en"/>
              <a:t>Duration</a:t>
            </a:r>
            <a:r>
              <a:rPr lang="en"/>
              <a:t>: 2 hours</a:t>
            </a:r>
            <a:endParaRPr/>
          </a:p>
          <a:p>
            <a:pPr indent="-317500" lvl="1" marL="914400" rtl="0" algn="l">
              <a:spcBef>
                <a:spcPts val="0"/>
              </a:spcBef>
              <a:spcAft>
                <a:spcPts val="0"/>
              </a:spcAft>
              <a:buSzPts val="1400"/>
              <a:buAutoNum type="alphaLcPeriod"/>
            </a:pPr>
            <a:r>
              <a:rPr b="1" lang="en"/>
              <a:t>Batch size</a:t>
            </a:r>
            <a:r>
              <a:rPr lang="en"/>
              <a:t>: 1</a:t>
            </a:r>
            <a:endParaRPr/>
          </a:p>
          <a:p>
            <a:pPr indent="-317500" lvl="1" marL="914400" rtl="0" algn="l">
              <a:spcBef>
                <a:spcPts val="0"/>
              </a:spcBef>
              <a:spcAft>
                <a:spcPts val="0"/>
              </a:spcAft>
              <a:buSzPts val="1400"/>
              <a:buAutoNum type="alphaLcPeriod"/>
            </a:pPr>
            <a:r>
              <a:rPr b="1" lang="en"/>
              <a:t>Method</a:t>
            </a:r>
            <a:r>
              <a:rPr lang="en"/>
              <a:t>: Freeze the weights of the ResNet backbone. Train only the last FC layers.</a:t>
            </a:r>
            <a:endParaRPr/>
          </a:p>
        </p:txBody>
      </p:sp>
      <p:pic>
        <p:nvPicPr>
          <p:cNvPr id="491" name="Google Shape;491;p57"/>
          <p:cNvPicPr preferRelativeResize="0"/>
          <p:nvPr/>
        </p:nvPicPr>
        <p:blipFill>
          <a:blip r:embed="rId3">
            <a:alphaModFix/>
          </a:blip>
          <a:stretch>
            <a:fillRect/>
          </a:stretch>
        </p:blipFill>
        <p:spPr>
          <a:xfrm>
            <a:off x="6366675" y="-17063"/>
            <a:ext cx="2777330" cy="5177625"/>
          </a:xfrm>
          <a:prstGeom prst="rect">
            <a:avLst/>
          </a:prstGeom>
          <a:noFill/>
          <a:ln>
            <a:noFill/>
          </a:ln>
        </p:spPr>
      </p:pic>
      <p:sp>
        <p:nvSpPr>
          <p:cNvPr id="492" name="Google Shape;492;p57"/>
          <p:cNvSpPr txBox="1"/>
          <p:nvPr/>
        </p:nvSpPr>
        <p:spPr>
          <a:xfrm>
            <a:off x="-16000" y="4669925"/>
            <a:ext cx="7010400" cy="47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700"/>
              <a:t>Image sources:</a:t>
            </a:r>
            <a:br>
              <a:rPr lang="en" sz="700"/>
            </a:br>
            <a:r>
              <a:rPr lang="en" sz="700"/>
              <a:t>[1] Noah Siegel, Nicholas Lourie, Russell Power, and Waleed Ammar. 2018. Extracting Scientific Figures with Distantly Supervised Neural Networks. CoRR abs/1804.02445 (2018). arXiv:1804.02445 Retrieved October 9, 2019 from http://arxiv.org/abs/1804.02445</a:t>
            </a:r>
            <a:endParaRPr sz="700"/>
          </a:p>
        </p:txBody>
      </p:sp>
      <p:sp>
        <p:nvSpPr>
          <p:cNvPr id="493" name="Google Shape;493;p5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58"/>
          <p:cNvSpPr txBox="1"/>
          <p:nvPr>
            <p:ph idx="1" type="body"/>
          </p:nvPr>
        </p:nvSpPr>
        <p:spPr>
          <a:xfrm>
            <a:off x="311700" y="1533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499" name="Google Shape;499;p58"/>
          <p:cNvSpPr txBox="1"/>
          <p:nvPr>
            <p:ph type="title"/>
          </p:nvPr>
        </p:nvSpPr>
        <p:spPr>
          <a:xfrm>
            <a:off x="311700" y="445025"/>
            <a:ext cx="6054900" cy="97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Exp6: Training Deepfigures on the gold standard (some layers training)</a:t>
            </a:r>
            <a:endParaRPr/>
          </a:p>
        </p:txBody>
      </p:sp>
      <p:pic>
        <p:nvPicPr>
          <p:cNvPr id="500" name="Google Shape;500;p58"/>
          <p:cNvPicPr preferRelativeResize="0"/>
          <p:nvPr/>
        </p:nvPicPr>
        <p:blipFill>
          <a:blip r:embed="rId3">
            <a:alphaModFix/>
          </a:blip>
          <a:stretch>
            <a:fillRect/>
          </a:stretch>
        </p:blipFill>
        <p:spPr>
          <a:xfrm>
            <a:off x="166974" y="0"/>
            <a:ext cx="8810053" cy="5143501"/>
          </a:xfrm>
          <a:prstGeom prst="rect">
            <a:avLst/>
          </a:prstGeom>
          <a:noFill/>
          <a:ln>
            <a:noFill/>
          </a:ln>
        </p:spPr>
      </p:pic>
      <p:sp>
        <p:nvSpPr>
          <p:cNvPr id="501" name="Google Shape;501;p5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5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Exp7: Training YOLOv5 on the gold standard</a:t>
            </a:r>
            <a:endParaRPr/>
          </a:p>
        </p:txBody>
      </p:sp>
      <p:sp>
        <p:nvSpPr>
          <p:cNvPr id="507" name="Google Shape;507;p5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Experimental setup</a:t>
            </a:r>
            <a:endParaRPr/>
          </a:p>
          <a:p>
            <a:pPr indent="-317500" lvl="1" marL="914400" rtl="0" algn="l">
              <a:spcBef>
                <a:spcPts val="0"/>
              </a:spcBef>
              <a:spcAft>
                <a:spcPts val="0"/>
              </a:spcAft>
              <a:buSzPts val="1400"/>
              <a:buAutoNum type="alphaLcPeriod"/>
            </a:pPr>
            <a:r>
              <a:rPr b="1" lang="en"/>
              <a:t>Model</a:t>
            </a:r>
            <a:r>
              <a:rPr lang="en"/>
              <a:t>: YOLOv5.</a:t>
            </a:r>
            <a:endParaRPr/>
          </a:p>
          <a:p>
            <a:pPr indent="-317500" lvl="2" marL="1371600" rtl="0" algn="l">
              <a:spcBef>
                <a:spcPts val="0"/>
              </a:spcBef>
              <a:spcAft>
                <a:spcPts val="0"/>
              </a:spcAft>
              <a:buSzPts val="1400"/>
              <a:buAutoNum type="romanLcPeriod"/>
            </a:pPr>
            <a:r>
              <a:rPr lang="en"/>
              <a:t>You Only Look Once. A popular objector detection model.</a:t>
            </a:r>
            <a:endParaRPr/>
          </a:p>
          <a:p>
            <a:pPr indent="-317500" lvl="2" marL="1371600" rtl="0" algn="l">
              <a:spcBef>
                <a:spcPts val="0"/>
              </a:spcBef>
              <a:spcAft>
                <a:spcPts val="0"/>
              </a:spcAft>
              <a:buSzPts val="1400"/>
              <a:buAutoNum type="romanLcPeriod"/>
            </a:pPr>
            <a:r>
              <a:rPr lang="en"/>
              <a:t>Released May 2020</a:t>
            </a:r>
            <a:endParaRPr/>
          </a:p>
          <a:p>
            <a:pPr indent="-317500" lvl="2" marL="1371600" rtl="0" algn="l">
              <a:spcBef>
                <a:spcPts val="0"/>
              </a:spcBef>
              <a:spcAft>
                <a:spcPts val="0"/>
              </a:spcAft>
              <a:buSzPts val="1400"/>
              <a:buAutoNum type="romanLcPeriod"/>
            </a:pPr>
            <a:r>
              <a:rPr lang="en"/>
              <a:t>Outperforms all previous YOLO versions.</a:t>
            </a:r>
            <a:endParaRPr/>
          </a:p>
          <a:p>
            <a:pPr indent="-317500" lvl="1" marL="914400" rtl="0" algn="l">
              <a:spcBef>
                <a:spcPts val="0"/>
              </a:spcBef>
              <a:spcAft>
                <a:spcPts val="0"/>
              </a:spcAft>
              <a:buSzPts val="1400"/>
              <a:buAutoNum type="alphaLcPeriod"/>
            </a:pPr>
            <a:r>
              <a:rPr b="1" lang="en"/>
              <a:t>Weight initialization</a:t>
            </a:r>
            <a:r>
              <a:rPr lang="en"/>
              <a:t>: Random.</a:t>
            </a:r>
            <a:endParaRPr/>
          </a:p>
          <a:p>
            <a:pPr indent="-317500" lvl="1" marL="914400" rtl="0" algn="l">
              <a:spcBef>
                <a:spcPts val="0"/>
              </a:spcBef>
              <a:spcAft>
                <a:spcPts val="0"/>
              </a:spcAft>
              <a:buSzPts val="1400"/>
              <a:buAutoNum type="alphaLcPeriod"/>
            </a:pPr>
            <a:r>
              <a:rPr b="1" lang="en"/>
              <a:t>Data</a:t>
            </a:r>
            <a:r>
              <a:rPr lang="en"/>
              <a:t>: Gold standard dataset. K-fold cross validation (K=8).</a:t>
            </a:r>
            <a:endParaRPr/>
          </a:p>
          <a:p>
            <a:pPr indent="-317500" lvl="1" marL="914400" rtl="0" algn="l">
              <a:spcBef>
                <a:spcPts val="0"/>
              </a:spcBef>
              <a:spcAft>
                <a:spcPts val="0"/>
              </a:spcAft>
              <a:buSzPts val="1400"/>
              <a:buAutoNum type="alphaLcPeriod"/>
            </a:pPr>
            <a:r>
              <a:rPr b="1" lang="en"/>
              <a:t>Duration</a:t>
            </a:r>
            <a:r>
              <a:rPr lang="en"/>
              <a:t>: ~30 hours. 100 epochs.</a:t>
            </a:r>
            <a:endParaRPr/>
          </a:p>
          <a:p>
            <a:pPr indent="-317500" lvl="1" marL="914400" rtl="0" algn="l">
              <a:spcBef>
                <a:spcPts val="0"/>
              </a:spcBef>
              <a:spcAft>
                <a:spcPts val="0"/>
              </a:spcAft>
              <a:buSzPts val="1400"/>
              <a:buAutoNum type="alphaLcPeriod"/>
            </a:pPr>
            <a:r>
              <a:rPr b="1" lang="en"/>
              <a:t>Batch size</a:t>
            </a:r>
            <a:r>
              <a:rPr lang="en"/>
              <a:t>: 8</a:t>
            </a:r>
            <a:endParaRPr/>
          </a:p>
        </p:txBody>
      </p:sp>
      <p:sp>
        <p:nvSpPr>
          <p:cNvPr id="508" name="Google Shape;508;p5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id="513" name="Google Shape;513;p6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6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515" name="Google Shape;515;p60"/>
          <p:cNvPicPr preferRelativeResize="0"/>
          <p:nvPr/>
        </p:nvPicPr>
        <p:blipFill>
          <a:blip r:embed="rId3">
            <a:alphaModFix/>
          </a:blip>
          <a:stretch>
            <a:fillRect/>
          </a:stretch>
        </p:blipFill>
        <p:spPr>
          <a:xfrm>
            <a:off x="0" y="211931"/>
            <a:ext cx="9144000" cy="4719638"/>
          </a:xfrm>
          <a:prstGeom prst="rect">
            <a:avLst/>
          </a:prstGeom>
          <a:noFill/>
          <a:ln>
            <a:noFill/>
          </a:ln>
        </p:spPr>
      </p:pic>
      <p:sp>
        <p:nvSpPr>
          <p:cNvPr id="516" name="Google Shape;516;p6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sp>
        <p:nvSpPr>
          <p:cNvPr id="521" name="Google Shape;521;p6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Exp7: Training YOLOv5 on the gold standard</a:t>
            </a:r>
            <a:endParaRPr/>
          </a:p>
        </p:txBody>
      </p:sp>
      <p:graphicFrame>
        <p:nvGraphicFramePr>
          <p:cNvPr id="522" name="Google Shape;522;p61"/>
          <p:cNvGraphicFramePr/>
          <p:nvPr/>
        </p:nvGraphicFramePr>
        <p:xfrm>
          <a:off x="381000" y="1219200"/>
          <a:ext cx="3000000" cy="3000000"/>
        </p:xfrm>
        <a:graphic>
          <a:graphicData uri="http://schemas.openxmlformats.org/drawingml/2006/table">
            <a:tbl>
              <a:tblPr>
                <a:noFill/>
                <a:tableStyleId>{B3BC88A3-6EF0-47BE-8661-AB68026E96CB}</a:tableStyleId>
              </a:tblPr>
              <a:tblGrid>
                <a:gridCol w="1048475"/>
                <a:gridCol w="1048475"/>
                <a:gridCol w="1048475"/>
                <a:gridCol w="1048475"/>
                <a:gridCol w="1048475"/>
                <a:gridCol w="1048475"/>
                <a:gridCol w="1048475"/>
                <a:gridCol w="1048475"/>
              </a:tblGrid>
              <a:tr h="225925">
                <a:tc>
                  <a:txBody>
                    <a:bodyPr/>
                    <a:lstStyle/>
                    <a:p>
                      <a:pPr indent="0" lvl="0" marL="0" rtl="0" algn="l">
                        <a:lnSpc>
                          <a:spcPct val="115000"/>
                        </a:lnSpc>
                        <a:spcBef>
                          <a:spcPts val="0"/>
                        </a:spcBef>
                        <a:spcAft>
                          <a:spcPts val="0"/>
                        </a:spcAft>
                        <a:buNone/>
                      </a:pPr>
                      <a:r>
                        <a:rPr b="1" lang="en" sz="1000"/>
                        <a:t>Fold ID</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l">
                        <a:lnSpc>
                          <a:spcPct val="115000"/>
                        </a:lnSpc>
                        <a:spcBef>
                          <a:spcPts val="0"/>
                        </a:spcBef>
                        <a:spcAft>
                          <a:spcPts val="0"/>
                        </a:spcAft>
                        <a:buNone/>
                      </a:pPr>
                      <a:r>
                        <a:rPr b="1" lang="en" sz="1000"/>
                        <a:t>Mean IOU</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l">
                        <a:lnSpc>
                          <a:spcPct val="115000"/>
                        </a:lnSpc>
                        <a:spcBef>
                          <a:spcPts val="0"/>
                        </a:spcBef>
                        <a:spcAft>
                          <a:spcPts val="0"/>
                        </a:spcAft>
                        <a:buNone/>
                      </a:pPr>
                      <a:r>
                        <a:rPr b="1" lang="en" sz="1000"/>
                        <a:t>TP</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l">
                        <a:lnSpc>
                          <a:spcPct val="115000"/>
                        </a:lnSpc>
                        <a:spcBef>
                          <a:spcPts val="0"/>
                        </a:spcBef>
                        <a:spcAft>
                          <a:spcPts val="0"/>
                        </a:spcAft>
                        <a:buNone/>
                      </a:pPr>
                      <a:r>
                        <a:rPr b="1" lang="en" sz="1000"/>
                        <a:t>FP</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l">
                        <a:lnSpc>
                          <a:spcPct val="115000"/>
                        </a:lnSpc>
                        <a:spcBef>
                          <a:spcPts val="0"/>
                        </a:spcBef>
                        <a:spcAft>
                          <a:spcPts val="0"/>
                        </a:spcAft>
                        <a:buNone/>
                      </a:pPr>
                      <a:r>
                        <a:rPr b="1" lang="en" sz="1000"/>
                        <a:t>FN</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l">
                        <a:lnSpc>
                          <a:spcPct val="115000"/>
                        </a:lnSpc>
                        <a:spcBef>
                          <a:spcPts val="0"/>
                        </a:spcBef>
                        <a:spcAft>
                          <a:spcPts val="0"/>
                        </a:spcAft>
                        <a:buNone/>
                      </a:pPr>
                      <a:r>
                        <a:rPr b="1" lang="en" sz="1000"/>
                        <a:t>Prec</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l">
                        <a:lnSpc>
                          <a:spcPct val="115000"/>
                        </a:lnSpc>
                        <a:spcBef>
                          <a:spcPts val="0"/>
                        </a:spcBef>
                        <a:spcAft>
                          <a:spcPts val="0"/>
                        </a:spcAft>
                        <a:buNone/>
                      </a:pPr>
                      <a:r>
                        <a:rPr b="1" lang="en" sz="1000"/>
                        <a:t>Recall</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l">
                        <a:lnSpc>
                          <a:spcPct val="115000"/>
                        </a:lnSpc>
                        <a:spcBef>
                          <a:spcPts val="0"/>
                        </a:spcBef>
                        <a:spcAft>
                          <a:spcPts val="0"/>
                        </a:spcAft>
                        <a:buNone/>
                      </a:pPr>
                      <a:r>
                        <a:rPr b="1" lang="en" sz="1000"/>
                        <a:t>F1</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r>
              <a:tr h="225925">
                <a:tc>
                  <a:txBody>
                    <a:bodyPr/>
                    <a:lstStyle/>
                    <a:p>
                      <a:pPr indent="0" lvl="0" marL="0" rtl="0" algn="r">
                        <a:lnSpc>
                          <a:spcPct val="115000"/>
                        </a:lnSpc>
                        <a:spcBef>
                          <a:spcPts val="0"/>
                        </a:spcBef>
                        <a:spcAft>
                          <a:spcPts val="0"/>
                        </a:spcAft>
                        <a:buNone/>
                      </a:pPr>
                      <a:r>
                        <a:rPr lang="en" sz="1000"/>
                        <a:t>0</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r">
                        <a:lnSpc>
                          <a:spcPct val="115000"/>
                        </a:lnSpc>
                        <a:spcBef>
                          <a:spcPts val="0"/>
                        </a:spcBef>
                        <a:spcAft>
                          <a:spcPts val="0"/>
                        </a:spcAft>
                        <a:buNone/>
                      </a:pPr>
                      <a:r>
                        <a:rPr lang="en" sz="1000"/>
                        <a:t>0.6282731795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298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100</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45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0.7487437186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0.8688046647</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t>0.8043184885</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25925">
                <a:tc>
                  <a:txBody>
                    <a:bodyPr/>
                    <a:lstStyle/>
                    <a:p>
                      <a:pPr indent="0" lvl="0" marL="0" rtl="0" algn="r">
                        <a:lnSpc>
                          <a:spcPct val="115000"/>
                        </a:lnSpc>
                        <a:spcBef>
                          <a:spcPts val="0"/>
                        </a:spcBef>
                        <a:spcAft>
                          <a:spcPts val="0"/>
                        </a:spcAft>
                        <a:buNone/>
                      </a:pPr>
                      <a:r>
                        <a:rPr lang="en" sz="1000"/>
                        <a:t>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r">
                        <a:lnSpc>
                          <a:spcPct val="115000"/>
                        </a:lnSpc>
                        <a:spcBef>
                          <a:spcPts val="0"/>
                        </a:spcBef>
                        <a:spcAft>
                          <a:spcPts val="0"/>
                        </a:spcAft>
                        <a:buNone/>
                      </a:pPr>
                      <a:r>
                        <a:rPr lang="en" sz="1000"/>
                        <a:t>0.6511308301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262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39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57</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0.8704318937</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0.8213166144</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t>0.8451612903</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25925">
                <a:tc>
                  <a:txBody>
                    <a:bodyPr/>
                    <a:lstStyle/>
                    <a:p>
                      <a:pPr indent="0" lvl="0" marL="0" rtl="0" algn="r">
                        <a:lnSpc>
                          <a:spcPct val="115000"/>
                        </a:lnSpc>
                        <a:spcBef>
                          <a:spcPts val="0"/>
                        </a:spcBef>
                        <a:spcAft>
                          <a:spcPts val="0"/>
                        </a:spcAft>
                        <a:buNone/>
                      </a:pPr>
                      <a:r>
                        <a:rPr lang="en" sz="1000"/>
                        <a:t>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r">
                        <a:lnSpc>
                          <a:spcPct val="115000"/>
                        </a:lnSpc>
                        <a:spcBef>
                          <a:spcPts val="0"/>
                        </a:spcBef>
                        <a:spcAft>
                          <a:spcPts val="0"/>
                        </a:spcAft>
                        <a:buNone/>
                      </a:pPr>
                      <a:r>
                        <a:rPr lang="en" sz="1000"/>
                        <a:t>0.5854548651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381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127</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170</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0.75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0.6914700544</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t>0.7195467422</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25925">
                <a:tc>
                  <a:txBody>
                    <a:bodyPr/>
                    <a:lstStyle/>
                    <a:p>
                      <a:pPr indent="0" lvl="0" marL="0" rtl="0" algn="r">
                        <a:lnSpc>
                          <a:spcPct val="115000"/>
                        </a:lnSpc>
                        <a:spcBef>
                          <a:spcPts val="0"/>
                        </a:spcBef>
                        <a:spcAft>
                          <a:spcPts val="0"/>
                        </a:spcAft>
                        <a:buNone/>
                      </a:pPr>
                      <a:r>
                        <a:rPr lang="en" sz="1000"/>
                        <a:t>3</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r">
                        <a:lnSpc>
                          <a:spcPct val="115000"/>
                        </a:lnSpc>
                        <a:spcBef>
                          <a:spcPts val="0"/>
                        </a:spcBef>
                        <a:spcAft>
                          <a:spcPts val="0"/>
                        </a:spcAft>
                        <a:buNone/>
                      </a:pPr>
                      <a:r>
                        <a:rPr lang="en" sz="1000"/>
                        <a:t>0.8130208492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282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22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0.9276315789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0.9724137931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t>0.9494949495</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25925">
                <a:tc>
                  <a:txBody>
                    <a:bodyPr/>
                    <a:lstStyle/>
                    <a:p>
                      <a:pPr indent="0" lvl="0" marL="0" rtl="0" algn="r">
                        <a:lnSpc>
                          <a:spcPct val="115000"/>
                        </a:lnSpc>
                        <a:spcBef>
                          <a:spcPts val="0"/>
                        </a:spcBef>
                        <a:spcAft>
                          <a:spcPts val="0"/>
                        </a:spcAft>
                        <a:buNone/>
                      </a:pPr>
                      <a:r>
                        <a:rPr lang="en" sz="1000"/>
                        <a:t>4</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r">
                        <a:lnSpc>
                          <a:spcPct val="115000"/>
                        </a:lnSpc>
                        <a:spcBef>
                          <a:spcPts val="0"/>
                        </a:spcBef>
                        <a:spcAft>
                          <a:spcPts val="0"/>
                        </a:spcAft>
                        <a:buNone/>
                      </a:pPr>
                      <a:r>
                        <a:rPr lang="en" sz="1000"/>
                        <a:t>0.7886945932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358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46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24</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0.8861386139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0.9371727749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t>0.9109414758</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25925">
                <a:tc>
                  <a:txBody>
                    <a:bodyPr/>
                    <a:lstStyle/>
                    <a:p>
                      <a:pPr indent="0" lvl="0" marL="0" rtl="0" algn="r">
                        <a:lnSpc>
                          <a:spcPct val="115000"/>
                        </a:lnSpc>
                        <a:spcBef>
                          <a:spcPts val="0"/>
                        </a:spcBef>
                        <a:spcAft>
                          <a:spcPts val="0"/>
                        </a:spcAft>
                        <a:buNone/>
                      </a:pPr>
                      <a:r>
                        <a:rPr lang="en" sz="1000"/>
                        <a:t>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r">
                        <a:lnSpc>
                          <a:spcPct val="115000"/>
                        </a:lnSpc>
                        <a:spcBef>
                          <a:spcPts val="0"/>
                        </a:spcBef>
                        <a:spcAft>
                          <a:spcPts val="0"/>
                        </a:spcAft>
                        <a:buNone/>
                      </a:pPr>
                      <a:r>
                        <a:rPr lang="en" sz="1000"/>
                        <a:t>0.7838215799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457</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58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32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0.8873786408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0.9345603272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t>0.9103585657</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25925">
                <a:tc>
                  <a:txBody>
                    <a:bodyPr/>
                    <a:lstStyle/>
                    <a:p>
                      <a:pPr indent="0" lvl="0" marL="0" rtl="0" algn="r">
                        <a:lnSpc>
                          <a:spcPct val="115000"/>
                        </a:lnSpc>
                        <a:spcBef>
                          <a:spcPts val="0"/>
                        </a:spcBef>
                        <a:spcAft>
                          <a:spcPts val="0"/>
                        </a:spcAft>
                        <a:buNone/>
                      </a:pPr>
                      <a:r>
                        <a:rPr lang="en" sz="1000"/>
                        <a:t>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r">
                        <a:lnSpc>
                          <a:spcPct val="115000"/>
                        </a:lnSpc>
                        <a:spcBef>
                          <a:spcPts val="0"/>
                        </a:spcBef>
                        <a:spcAft>
                          <a:spcPts val="0"/>
                        </a:spcAft>
                        <a:buNone/>
                      </a:pPr>
                      <a:r>
                        <a:rPr lang="en" sz="1000"/>
                        <a:t>0.7312581412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209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51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26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0.8038461538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0.8893617021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t>0.8444444444</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25925">
                <a:tc>
                  <a:txBody>
                    <a:bodyPr/>
                    <a:lstStyle/>
                    <a:p>
                      <a:pPr indent="0" lvl="0" marL="0" rtl="0" algn="r">
                        <a:lnSpc>
                          <a:spcPct val="115000"/>
                        </a:lnSpc>
                        <a:spcBef>
                          <a:spcPts val="0"/>
                        </a:spcBef>
                        <a:spcAft>
                          <a:spcPts val="0"/>
                        </a:spcAft>
                        <a:buNone/>
                      </a:pPr>
                      <a:r>
                        <a:rPr lang="en" sz="1000"/>
                        <a:t>7</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r">
                        <a:lnSpc>
                          <a:spcPct val="115000"/>
                        </a:lnSpc>
                        <a:spcBef>
                          <a:spcPts val="0"/>
                        </a:spcBef>
                        <a:spcAft>
                          <a:spcPts val="0"/>
                        </a:spcAft>
                        <a:buNone/>
                      </a:pPr>
                      <a:r>
                        <a:rPr lang="en" sz="1000"/>
                        <a:t>0.6920578815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261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43</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19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0.8585526316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0.9321428571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t>0.8938356164</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71125">
                <a:tc>
                  <a:txBody>
                    <a:bodyPr/>
                    <a:lstStyle/>
                    <a:p>
                      <a:pPr indent="0" lvl="0" marL="0" rtl="0" algn="l">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25925">
                <a:tc>
                  <a:txBody>
                    <a:bodyPr/>
                    <a:lstStyle/>
                    <a:p>
                      <a:pPr indent="0" lvl="0" marL="0" rtl="0" algn="l">
                        <a:lnSpc>
                          <a:spcPct val="115000"/>
                        </a:lnSpc>
                        <a:spcBef>
                          <a:spcPts val="0"/>
                        </a:spcBef>
                        <a:spcAft>
                          <a:spcPts val="0"/>
                        </a:spcAft>
                        <a:buNone/>
                      </a:pPr>
                      <a:r>
                        <a:rPr lang="en" sz="1000"/>
                        <a:t>Mean</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r">
                        <a:lnSpc>
                          <a:spcPct val="115000"/>
                        </a:lnSpc>
                        <a:spcBef>
                          <a:spcPts val="0"/>
                        </a:spcBef>
                        <a:spcAft>
                          <a:spcPts val="0"/>
                        </a:spcAft>
                        <a:buNone/>
                      </a:pPr>
                      <a:r>
                        <a:rPr lang="en" sz="1000"/>
                        <a:t>0.70921399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313.5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60.75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47.625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0.8415904039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0.8809053485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t>0.8597626966</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r>
              <a:tr h="225925">
                <a:tc>
                  <a:txBody>
                    <a:bodyPr/>
                    <a:lstStyle/>
                    <a:p>
                      <a:pPr indent="0" lvl="0" marL="0" rtl="0" algn="l">
                        <a:lnSpc>
                          <a:spcPct val="115000"/>
                        </a:lnSpc>
                        <a:spcBef>
                          <a:spcPts val="0"/>
                        </a:spcBef>
                        <a:spcAft>
                          <a:spcPts val="0"/>
                        </a:spcAft>
                        <a:buNone/>
                      </a:pPr>
                      <a:r>
                        <a:rPr lang="en" sz="1000"/>
                        <a:t>Std. dev.</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CCCCC"/>
                    </a:solidFill>
                  </a:tcPr>
                </a:tc>
                <a:tc>
                  <a:txBody>
                    <a:bodyPr/>
                    <a:lstStyle/>
                    <a:p>
                      <a:pPr indent="0" lvl="0" marL="0" rtl="0" algn="r">
                        <a:lnSpc>
                          <a:spcPct val="115000"/>
                        </a:lnSpc>
                        <a:spcBef>
                          <a:spcPts val="0"/>
                        </a:spcBef>
                        <a:spcAft>
                          <a:spcPts val="0"/>
                        </a:spcAft>
                        <a:buNone/>
                      </a:pPr>
                      <a:r>
                        <a:rPr lang="en" sz="1000"/>
                        <a:t>0.0833932069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79.90172535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34.92747588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51.72713435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0.0665879393</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t>0.08999876353</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t>0.07326514907</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523" name="Google Shape;523;p6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7"/>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a:t>
            </a:r>
            <a:endParaRPr/>
          </a:p>
        </p:txBody>
      </p:sp>
      <p:sp>
        <p:nvSpPr>
          <p:cNvPr id="104" name="Google Shape;104;p17"/>
          <p:cNvSpPr txBox="1"/>
          <p:nvPr>
            <p:ph idx="1" type="body"/>
          </p:nvPr>
        </p:nvSpPr>
        <p:spPr>
          <a:xfrm>
            <a:off x="311700" y="619075"/>
            <a:ext cx="4107300" cy="375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Extracting figures from </a:t>
            </a:r>
            <a:r>
              <a:rPr lang="en" u="sng"/>
              <a:t>scanned</a:t>
            </a:r>
            <a:r>
              <a:rPr lang="en"/>
              <a:t> electronic theses and dissertations.</a:t>
            </a:r>
            <a:endParaRPr/>
          </a:p>
          <a:p>
            <a:pPr indent="0" lvl="0" marL="0" rtl="0" algn="l">
              <a:spcBef>
                <a:spcPts val="1600"/>
              </a:spcBef>
              <a:spcAft>
                <a:spcPts val="0"/>
              </a:spcAft>
              <a:buNone/>
            </a:pPr>
            <a:r>
              <a:rPr b="1" lang="en"/>
              <a:t>Born digital PDF files:</a:t>
            </a:r>
            <a:br>
              <a:rPr lang="en"/>
            </a:br>
            <a:r>
              <a:rPr lang="en"/>
              <a:t>C</a:t>
            </a:r>
            <a:r>
              <a:rPr lang="en"/>
              <a:t>ontain the complete description to render its elements (text, fonts, vector graphics, raster images, etc.)</a:t>
            </a:r>
            <a:endParaRPr/>
          </a:p>
          <a:p>
            <a:pPr indent="0" lvl="0" marL="0" rtl="0" algn="l">
              <a:spcBef>
                <a:spcPts val="1600"/>
              </a:spcBef>
              <a:spcAft>
                <a:spcPts val="1600"/>
              </a:spcAft>
              <a:buNone/>
            </a:pPr>
            <a:r>
              <a:rPr b="1" lang="en"/>
              <a:t>Scanned PDF files:</a:t>
            </a:r>
            <a:br>
              <a:rPr lang="en"/>
            </a:br>
            <a:r>
              <a:rPr lang="en"/>
              <a:t>Originally handwritten or typed using a typewriter.</a:t>
            </a:r>
            <a:br>
              <a:rPr lang="en"/>
            </a:br>
            <a:r>
              <a:rPr lang="en"/>
              <a:t>Later digitized using scanning devices.</a:t>
            </a:r>
            <a:endParaRPr/>
          </a:p>
        </p:txBody>
      </p:sp>
      <p:pic>
        <p:nvPicPr>
          <p:cNvPr id="105" name="Google Shape;105;p17"/>
          <p:cNvPicPr preferRelativeResize="0"/>
          <p:nvPr/>
        </p:nvPicPr>
        <p:blipFill>
          <a:blip r:embed="rId3">
            <a:alphaModFix/>
          </a:blip>
          <a:stretch>
            <a:fillRect/>
          </a:stretch>
        </p:blipFill>
        <p:spPr>
          <a:xfrm>
            <a:off x="4684775" y="43875"/>
            <a:ext cx="1999824" cy="2588849"/>
          </a:xfrm>
          <a:prstGeom prst="rect">
            <a:avLst/>
          </a:prstGeom>
          <a:noFill/>
          <a:ln cap="flat" cmpd="sng" w="9525">
            <a:solidFill>
              <a:schemeClr val="dk2"/>
            </a:solidFill>
            <a:prstDash val="solid"/>
            <a:round/>
            <a:headEnd len="sm" w="sm" type="none"/>
            <a:tailEnd len="sm" w="sm" type="none"/>
          </a:ln>
        </p:spPr>
      </p:pic>
      <p:pic>
        <p:nvPicPr>
          <p:cNvPr id="106" name="Google Shape;106;p17"/>
          <p:cNvPicPr preferRelativeResize="0"/>
          <p:nvPr/>
        </p:nvPicPr>
        <p:blipFill>
          <a:blip r:embed="rId4">
            <a:alphaModFix/>
          </a:blip>
          <a:stretch>
            <a:fillRect/>
          </a:stretch>
        </p:blipFill>
        <p:spPr>
          <a:xfrm>
            <a:off x="6719575" y="1152475"/>
            <a:ext cx="1084699" cy="777375"/>
          </a:xfrm>
          <a:prstGeom prst="rect">
            <a:avLst/>
          </a:prstGeom>
          <a:noFill/>
          <a:ln>
            <a:noFill/>
          </a:ln>
        </p:spPr>
      </p:pic>
      <p:pic>
        <p:nvPicPr>
          <p:cNvPr id="107" name="Google Shape;107;p17"/>
          <p:cNvPicPr preferRelativeResize="0"/>
          <p:nvPr/>
        </p:nvPicPr>
        <p:blipFill>
          <a:blip r:embed="rId5">
            <a:alphaModFix/>
          </a:blip>
          <a:stretch>
            <a:fillRect/>
          </a:stretch>
        </p:blipFill>
        <p:spPr>
          <a:xfrm>
            <a:off x="7644325" y="1261649"/>
            <a:ext cx="1499673" cy="718426"/>
          </a:xfrm>
          <a:prstGeom prst="rect">
            <a:avLst/>
          </a:prstGeom>
          <a:noFill/>
          <a:ln>
            <a:noFill/>
          </a:ln>
        </p:spPr>
      </p:pic>
      <p:pic>
        <p:nvPicPr>
          <p:cNvPr id="108" name="Google Shape;108;p17"/>
          <p:cNvPicPr preferRelativeResize="0"/>
          <p:nvPr/>
        </p:nvPicPr>
        <p:blipFill>
          <a:blip r:embed="rId6">
            <a:alphaModFix/>
          </a:blip>
          <a:stretch>
            <a:fillRect/>
          </a:stretch>
        </p:blipFill>
        <p:spPr>
          <a:xfrm>
            <a:off x="7183388" y="2104300"/>
            <a:ext cx="1904357" cy="2604401"/>
          </a:xfrm>
          <a:prstGeom prst="rect">
            <a:avLst/>
          </a:prstGeom>
          <a:noFill/>
          <a:ln>
            <a:noFill/>
          </a:ln>
        </p:spPr>
      </p:pic>
      <p:pic>
        <p:nvPicPr>
          <p:cNvPr id="109" name="Google Shape;109;p17"/>
          <p:cNvPicPr preferRelativeResize="0"/>
          <p:nvPr/>
        </p:nvPicPr>
        <p:blipFill rotWithShape="1">
          <a:blip r:embed="rId7">
            <a:alphaModFix/>
          </a:blip>
          <a:srcRect b="9115" l="0" r="0" t="0"/>
          <a:stretch/>
        </p:blipFill>
        <p:spPr>
          <a:xfrm>
            <a:off x="4389200" y="2821550"/>
            <a:ext cx="1221675" cy="1029350"/>
          </a:xfrm>
          <a:prstGeom prst="rect">
            <a:avLst/>
          </a:prstGeom>
          <a:noFill/>
          <a:ln>
            <a:noFill/>
          </a:ln>
        </p:spPr>
      </p:pic>
      <p:pic>
        <p:nvPicPr>
          <p:cNvPr id="110" name="Google Shape;110;p17"/>
          <p:cNvPicPr preferRelativeResize="0"/>
          <p:nvPr/>
        </p:nvPicPr>
        <p:blipFill rotWithShape="1">
          <a:blip r:embed="rId8">
            <a:alphaModFix/>
          </a:blip>
          <a:srcRect b="0" l="18290" r="19326" t="0"/>
          <a:stretch/>
        </p:blipFill>
        <p:spPr>
          <a:xfrm>
            <a:off x="5701499" y="2702575"/>
            <a:ext cx="1315975" cy="1320325"/>
          </a:xfrm>
          <a:prstGeom prst="rect">
            <a:avLst/>
          </a:prstGeom>
          <a:noFill/>
          <a:ln>
            <a:noFill/>
          </a:ln>
        </p:spPr>
      </p:pic>
      <p:sp>
        <p:nvSpPr>
          <p:cNvPr id="111" name="Google Shape;111;p17"/>
          <p:cNvSpPr txBox="1"/>
          <p:nvPr/>
        </p:nvSpPr>
        <p:spPr>
          <a:xfrm>
            <a:off x="-16000" y="4186025"/>
            <a:ext cx="7199400" cy="95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t>Image sources:</a:t>
            </a:r>
            <a:br>
              <a:rPr lang="en" sz="600"/>
            </a:br>
            <a:r>
              <a:rPr lang="en" sz="600"/>
              <a:t>[1] Simon Barthelmé, Hans Trukenbrod, Ralf Engbert, and Felix Wichmann.2012. Modelling fixation locations using spatial point processes. (2012). arXiv:stat.AP/1207.2370 </a:t>
            </a:r>
            <a:r>
              <a:rPr lang="en" sz="600" u="sng">
                <a:solidFill>
                  <a:schemeClr val="hlink"/>
                </a:solidFill>
                <a:hlinkClick r:id="rId9"/>
              </a:rPr>
              <a:t>http://arxiv.org/abs/1207.23701</a:t>
            </a:r>
            <a:r>
              <a:rPr lang="en" sz="600"/>
              <a:t> (Page no. 7)</a:t>
            </a:r>
            <a:endParaRPr sz="600"/>
          </a:p>
          <a:p>
            <a:pPr indent="0" lvl="0" marL="0" rtl="0" algn="l">
              <a:spcBef>
                <a:spcPts val="0"/>
              </a:spcBef>
              <a:spcAft>
                <a:spcPts val="0"/>
              </a:spcAft>
              <a:buNone/>
            </a:pPr>
            <a:r>
              <a:rPr lang="en" sz="600"/>
              <a:t>[2] Walter Douglas Chiles. 1935. Effect of service on automobile crankcase oils. Ph.D. Dissertation. Virginia Agricultural and Mechanical College and Polytechnic Institute. </a:t>
            </a:r>
            <a:r>
              <a:rPr lang="en" sz="600" u="sng">
                <a:solidFill>
                  <a:schemeClr val="hlink"/>
                </a:solidFill>
                <a:hlinkClick r:id="rId10"/>
              </a:rPr>
              <a:t>http://hdl.handle.net/10919/56159</a:t>
            </a:r>
            <a:endParaRPr sz="600"/>
          </a:p>
          <a:p>
            <a:pPr indent="0" lvl="0" marL="0" rtl="0" algn="l">
              <a:spcBef>
                <a:spcPts val="0"/>
              </a:spcBef>
              <a:spcAft>
                <a:spcPts val="0"/>
              </a:spcAft>
              <a:buNone/>
            </a:pPr>
            <a:r>
              <a:rPr lang="en" sz="600"/>
              <a:t>[3] </a:t>
            </a:r>
            <a:r>
              <a:rPr lang="en" sz="600" u="sng">
                <a:solidFill>
                  <a:schemeClr val="hlink"/>
                </a:solidFill>
                <a:hlinkClick r:id="rId11"/>
              </a:rPr>
              <a:t>https://www.123rf.com/photo_78921823_modern-desktop-pc-computer-isolated-.html</a:t>
            </a:r>
            <a:endParaRPr sz="600"/>
          </a:p>
          <a:p>
            <a:pPr indent="0" lvl="0" marL="0" rtl="0" algn="l">
              <a:spcBef>
                <a:spcPts val="0"/>
              </a:spcBef>
              <a:spcAft>
                <a:spcPts val="0"/>
              </a:spcAft>
              <a:buNone/>
            </a:pPr>
            <a:r>
              <a:rPr lang="en" sz="600"/>
              <a:t>[4] </a:t>
            </a:r>
            <a:r>
              <a:rPr lang="en" sz="600" u="sng">
                <a:solidFill>
                  <a:schemeClr val="hlink"/>
                </a:solidFill>
                <a:hlinkClick r:id="rId12"/>
              </a:rPr>
              <a:t>https://www.brandeps.com/logo/M/Microsoft-Word-01</a:t>
            </a:r>
            <a:endParaRPr sz="600"/>
          </a:p>
          <a:p>
            <a:pPr indent="0" lvl="0" marL="0" rtl="0" algn="l">
              <a:spcBef>
                <a:spcPts val="0"/>
              </a:spcBef>
              <a:spcAft>
                <a:spcPts val="0"/>
              </a:spcAft>
              <a:buNone/>
            </a:pPr>
            <a:r>
              <a:rPr lang="en" sz="600"/>
              <a:t>[5] </a:t>
            </a:r>
            <a:r>
              <a:rPr lang="en" sz="600" u="sng">
                <a:solidFill>
                  <a:schemeClr val="hlink"/>
                </a:solidFill>
                <a:hlinkClick r:id="rId13"/>
              </a:rPr>
              <a:t>https://i.stack.imgur.com/zHFFO.png</a:t>
            </a:r>
            <a:endParaRPr sz="600"/>
          </a:p>
          <a:p>
            <a:pPr indent="0" lvl="0" marL="0" rtl="0" algn="l">
              <a:spcBef>
                <a:spcPts val="0"/>
              </a:spcBef>
              <a:spcAft>
                <a:spcPts val="0"/>
              </a:spcAft>
              <a:buNone/>
            </a:pPr>
            <a:r>
              <a:rPr lang="en" sz="600"/>
              <a:t>[6] </a:t>
            </a:r>
            <a:r>
              <a:rPr lang="en" sz="600" u="sng">
                <a:solidFill>
                  <a:schemeClr val="hlink"/>
                </a:solidFill>
                <a:hlinkClick r:id="rId14"/>
              </a:rPr>
              <a:t>https://www.vectorstock.com/royalty-free-vector/the-old-portable-typewriter-vector-22613165</a:t>
            </a:r>
            <a:endParaRPr sz="600"/>
          </a:p>
          <a:p>
            <a:pPr indent="0" lvl="0" marL="0" rtl="0" algn="l">
              <a:spcBef>
                <a:spcPts val="0"/>
              </a:spcBef>
              <a:spcAft>
                <a:spcPts val="0"/>
              </a:spcAft>
              <a:buNone/>
            </a:pPr>
            <a:r>
              <a:rPr lang="en" sz="600"/>
              <a:t>[7] </a:t>
            </a:r>
            <a:r>
              <a:rPr lang="en" sz="600" u="sng">
                <a:solidFill>
                  <a:schemeClr val="hlink"/>
                </a:solidFill>
                <a:hlinkClick r:id="rId15"/>
              </a:rPr>
              <a:t>https://images.techhive.com/images/article/2016/01/flatbed-scanner-stock-100636615-large.jpg</a:t>
            </a:r>
            <a:endParaRPr sz="600"/>
          </a:p>
        </p:txBody>
      </p:sp>
      <p:pic>
        <p:nvPicPr>
          <p:cNvPr id="112" name="Google Shape;112;p17"/>
          <p:cNvPicPr preferRelativeResize="0"/>
          <p:nvPr/>
        </p:nvPicPr>
        <p:blipFill>
          <a:blip r:embed="rId16">
            <a:alphaModFix/>
          </a:blip>
          <a:stretch>
            <a:fillRect/>
          </a:stretch>
        </p:blipFill>
        <p:spPr>
          <a:xfrm>
            <a:off x="7276000" y="43875"/>
            <a:ext cx="1596849" cy="1132550"/>
          </a:xfrm>
          <a:prstGeom prst="rect">
            <a:avLst/>
          </a:prstGeom>
          <a:noFill/>
          <a:ln>
            <a:noFill/>
          </a:ln>
        </p:spPr>
      </p:pic>
      <p:sp>
        <p:nvSpPr>
          <p:cNvPr id="113" name="Google Shape;113;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 name="Shape 527"/>
        <p:cNvGrpSpPr/>
        <p:nvPr/>
      </p:nvGrpSpPr>
      <p:grpSpPr>
        <a:xfrm>
          <a:off x="0" y="0"/>
          <a:ext cx="0" cy="0"/>
          <a:chOff x="0" y="0"/>
          <a:chExt cx="0" cy="0"/>
        </a:xfrm>
      </p:grpSpPr>
      <p:grpSp>
        <p:nvGrpSpPr>
          <p:cNvPr id="528" name="Google Shape;528;p62"/>
          <p:cNvGrpSpPr/>
          <p:nvPr/>
        </p:nvGrpSpPr>
        <p:grpSpPr>
          <a:xfrm>
            <a:off x="457200" y="0"/>
            <a:ext cx="7887139" cy="5143501"/>
            <a:chOff x="0" y="0"/>
            <a:chExt cx="7887139" cy="5143501"/>
          </a:xfrm>
        </p:grpSpPr>
        <p:pic>
          <p:nvPicPr>
            <p:cNvPr id="529" name="Google Shape;529;p62"/>
            <p:cNvPicPr preferRelativeResize="0"/>
            <p:nvPr/>
          </p:nvPicPr>
          <p:blipFill>
            <a:blip r:embed="rId3">
              <a:alphaModFix/>
            </a:blip>
            <a:stretch>
              <a:fillRect/>
            </a:stretch>
          </p:blipFill>
          <p:spPr>
            <a:xfrm>
              <a:off x="0" y="0"/>
              <a:ext cx="1987275" cy="2563011"/>
            </a:xfrm>
            <a:prstGeom prst="rect">
              <a:avLst/>
            </a:prstGeom>
            <a:noFill/>
            <a:ln cap="flat" cmpd="sng" w="9525">
              <a:solidFill>
                <a:schemeClr val="dk2"/>
              </a:solidFill>
              <a:prstDash val="solid"/>
              <a:round/>
              <a:headEnd len="sm" w="sm" type="none"/>
              <a:tailEnd len="sm" w="sm" type="none"/>
            </a:ln>
          </p:spPr>
        </p:pic>
        <p:pic>
          <p:nvPicPr>
            <p:cNvPr id="530" name="Google Shape;530;p62"/>
            <p:cNvPicPr preferRelativeResize="0"/>
            <p:nvPr/>
          </p:nvPicPr>
          <p:blipFill>
            <a:blip r:embed="rId4">
              <a:alphaModFix/>
            </a:blip>
            <a:stretch>
              <a:fillRect/>
            </a:stretch>
          </p:blipFill>
          <p:spPr>
            <a:xfrm>
              <a:off x="0" y="2571750"/>
              <a:ext cx="1987264" cy="2571750"/>
            </a:xfrm>
            <a:prstGeom prst="rect">
              <a:avLst/>
            </a:prstGeom>
            <a:noFill/>
            <a:ln cap="flat" cmpd="sng" w="9525">
              <a:solidFill>
                <a:schemeClr val="dk2"/>
              </a:solidFill>
              <a:prstDash val="solid"/>
              <a:round/>
              <a:headEnd len="sm" w="sm" type="none"/>
              <a:tailEnd len="sm" w="sm" type="none"/>
            </a:ln>
          </p:spPr>
        </p:pic>
        <p:pic>
          <p:nvPicPr>
            <p:cNvPr id="531" name="Google Shape;531;p62"/>
            <p:cNvPicPr preferRelativeResize="0"/>
            <p:nvPr/>
          </p:nvPicPr>
          <p:blipFill>
            <a:blip r:embed="rId5">
              <a:alphaModFix/>
            </a:blip>
            <a:stretch>
              <a:fillRect/>
            </a:stretch>
          </p:blipFill>
          <p:spPr>
            <a:xfrm>
              <a:off x="1987275" y="0"/>
              <a:ext cx="1899900" cy="2571750"/>
            </a:xfrm>
            <a:prstGeom prst="rect">
              <a:avLst/>
            </a:prstGeom>
            <a:noFill/>
            <a:ln cap="flat" cmpd="sng" w="9525">
              <a:solidFill>
                <a:schemeClr val="dk2"/>
              </a:solidFill>
              <a:prstDash val="solid"/>
              <a:round/>
              <a:headEnd len="sm" w="sm" type="none"/>
              <a:tailEnd len="sm" w="sm" type="none"/>
            </a:ln>
          </p:spPr>
        </p:pic>
        <p:pic>
          <p:nvPicPr>
            <p:cNvPr id="532" name="Google Shape;532;p62"/>
            <p:cNvPicPr preferRelativeResize="0"/>
            <p:nvPr/>
          </p:nvPicPr>
          <p:blipFill>
            <a:blip r:embed="rId6">
              <a:alphaModFix/>
            </a:blip>
            <a:stretch>
              <a:fillRect/>
            </a:stretch>
          </p:blipFill>
          <p:spPr>
            <a:xfrm>
              <a:off x="1987275" y="2633913"/>
              <a:ext cx="1899899" cy="2447420"/>
            </a:xfrm>
            <a:prstGeom prst="rect">
              <a:avLst/>
            </a:prstGeom>
            <a:noFill/>
            <a:ln cap="flat" cmpd="sng" w="9525">
              <a:solidFill>
                <a:schemeClr val="dk2"/>
              </a:solidFill>
              <a:prstDash val="solid"/>
              <a:round/>
              <a:headEnd len="sm" w="sm" type="none"/>
              <a:tailEnd len="sm" w="sm" type="none"/>
            </a:ln>
          </p:spPr>
        </p:pic>
        <p:pic>
          <p:nvPicPr>
            <p:cNvPr id="533" name="Google Shape;533;p62"/>
            <p:cNvPicPr preferRelativeResize="0"/>
            <p:nvPr/>
          </p:nvPicPr>
          <p:blipFill>
            <a:blip r:embed="rId7">
              <a:alphaModFix/>
            </a:blip>
            <a:stretch>
              <a:fillRect/>
            </a:stretch>
          </p:blipFill>
          <p:spPr>
            <a:xfrm>
              <a:off x="3887175" y="0"/>
              <a:ext cx="1987275" cy="2564144"/>
            </a:xfrm>
            <a:prstGeom prst="rect">
              <a:avLst/>
            </a:prstGeom>
            <a:noFill/>
            <a:ln cap="flat" cmpd="sng" w="9525">
              <a:solidFill>
                <a:schemeClr val="dk2"/>
              </a:solidFill>
              <a:prstDash val="solid"/>
              <a:round/>
              <a:headEnd len="sm" w="sm" type="none"/>
              <a:tailEnd len="sm" w="sm" type="none"/>
            </a:ln>
          </p:spPr>
        </p:pic>
        <p:pic>
          <p:nvPicPr>
            <p:cNvPr id="534" name="Google Shape;534;p62"/>
            <p:cNvPicPr preferRelativeResize="0"/>
            <p:nvPr/>
          </p:nvPicPr>
          <p:blipFill>
            <a:blip r:embed="rId8">
              <a:alphaModFix/>
            </a:blip>
            <a:stretch>
              <a:fillRect/>
            </a:stretch>
          </p:blipFill>
          <p:spPr>
            <a:xfrm>
              <a:off x="3887175" y="2562521"/>
              <a:ext cx="1987276" cy="2580977"/>
            </a:xfrm>
            <a:prstGeom prst="rect">
              <a:avLst/>
            </a:prstGeom>
            <a:noFill/>
            <a:ln cap="flat" cmpd="sng" w="9525">
              <a:solidFill>
                <a:schemeClr val="dk2"/>
              </a:solidFill>
              <a:prstDash val="solid"/>
              <a:round/>
              <a:headEnd len="sm" w="sm" type="none"/>
              <a:tailEnd len="sm" w="sm" type="none"/>
            </a:ln>
          </p:spPr>
        </p:pic>
        <p:pic>
          <p:nvPicPr>
            <p:cNvPr id="535" name="Google Shape;535;p62"/>
            <p:cNvPicPr preferRelativeResize="0"/>
            <p:nvPr/>
          </p:nvPicPr>
          <p:blipFill>
            <a:blip r:embed="rId9">
              <a:alphaModFix/>
            </a:blip>
            <a:stretch>
              <a:fillRect/>
            </a:stretch>
          </p:blipFill>
          <p:spPr>
            <a:xfrm>
              <a:off x="5874450" y="0"/>
              <a:ext cx="2012690" cy="2580976"/>
            </a:xfrm>
            <a:prstGeom prst="rect">
              <a:avLst/>
            </a:prstGeom>
            <a:noFill/>
            <a:ln cap="flat" cmpd="sng" w="9525">
              <a:solidFill>
                <a:schemeClr val="dk2"/>
              </a:solidFill>
              <a:prstDash val="solid"/>
              <a:round/>
              <a:headEnd len="sm" w="sm" type="none"/>
              <a:tailEnd len="sm" w="sm" type="none"/>
            </a:ln>
          </p:spPr>
        </p:pic>
        <p:pic>
          <p:nvPicPr>
            <p:cNvPr id="536" name="Google Shape;536;p62"/>
            <p:cNvPicPr preferRelativeResize="0"/>
            <p:nvPr/>
          </p:nvPicPr>
          <p:blipFill>
            <a:blip r:embed="rId10">
              <a:alphaModFix/>
            </a:blip>
            <a:stretch>
              <a:fillRect/>
            </a:stretch>
          </p:blipFill>
          <p:spPr>
            <a:xfrm>
              <a:off x="5874450" y="2562525"/>
              <a:ext cx="1987275" cy="2568462"/>
            </a:xfrm>
            <a:prstGeom prst="rect">
              <a:avLst/>
            </a:prstGeom>
            <a:noFill/>
            <a:ln cap="flat" cmpd="sng" w="9525">
              <a:solidFill>
                <a:schemeClr val="dk2"/>
              </a:solidFill>
              <a:prstDash val="solid"/>
              <a:round/>
              <a:headEnd len="sm" w="sm" type="none"/>
              <a:tailEnd len="sm" w="sm" type="none"/>
            </a:ln>
          </p:spPr>
        </p:pic>
      </p:grpSp>
      <p:sp>
        <p:nvSpPr>
          <p:cNvPr id="537" name="Google Shape;537;p6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 name="Shape 541"/>
        <p:cNvGrpSpPr/>
        <p:nvPr/>
      </p:nvGrpSpPr>
      <p:grpSpPr>
        <a:xfrm>
          <a:off x="0" y="0"/>
          <a:ext cx="0" cy="0"/>
          <a:chOff x="0" y="0"/>
          <a:chExt cx="0" cy="0"/>
        </a:xfrm>
      </p:grpSpPr>
      <p:grpSp>
        <p:nvGrpSpPr>
          <p:cNvPr id="542" name="Google Shape;542;p63"/>
          <p:cNvGrpSpPr/>
          <p:nvPr/>
        </p:nvGrpSpPr>
        <p:grpSpPr>
          <a:xfrm>
            <a:off x="457200" y="0"/>
            <a:ext cx="8129300" cy="5143500"/>
            <a:chOff x="457200" y="0"/>
            <a:chExt cx="8129300" cy="5143500"/>
          </a:xfrm>
        </p:grpSpPr>
        <p:pic>
          <p:nvPicPr>
            <p:cNvPr id="543" name="Google Shape;543;p63"/>
            <p:cNvPicPr preferRelativeResize="0"/>
            <p:nvPr/>
          </p:nvPicPr>
          <p:blipFill>
            <a:blip r:embed="rId3">
              <a:alphaModFix/>
            </a:blip>
            <a:stretch>
              <a:fillRect/>
            </a:stretch>
          </p:blipFill>
          <p:spPr>
            <a:xfrm>
              <a:off x="457200" y="0"/>
              <a:ext cx="1942201" cy="2513426"/>
            </a:xfrm>
            <a:prstGeom prst="rect">
              <a:avLst/>
            </a:prstGeom>
            <a:noFill/>
            <a:ln cap="flat" cmpd="sng" w="9525">
              <a:solidFill>
                <a:schemeClr val="dk2"/>
              </a:solidFill>
              <a:prstDash val="solid"/>
              <a:round/>
              <a:headEnd len="sm" w="sm" type="none"/>
              <a:tailEnd len="sm" w="sm" type="none"/>
            </a:ln>
          </p:spPr>
        </p:pic>
        <p:pic>
          <p:nvPicPr>
            <p:cNvPr id="544" name="Google Shape;544;p63"/>
            <p:cNvPicPr preferRelativeResize="0"/>
            <p:nvPr/>
          </p:nvPicPr>
          <p:blipFill>
            <a:blip r:embed="rId4">
              <a:alphaModFix/>
            </a:blip>
            <a:stretch>
              <a:fillRect/>
            </a:stretch>
          </p:blipFill>
          <p:spPr>
            <a:xfrm>
              <a:off x="457200" y="2513425"/>
              <a:ext cx="2032337" cy="2630075"/>
            </a:xfrm>
            <a:prstGeom prst="rect">
              <a:avLst/>
            </a:prstGeom>
            <a:noFill/>
            <a:ln cap="flat" cmpd="sng" w="9525">
              <a:solidFill>
                <a:schemeClr val="dk2"/>
              </a:solidFill>
              <a:prstDash val="solid"/>
              <a:round/>
              <a:headEnd len="sm" w="sm" type="none"/>
              <a:tailEnd len="sm" w="sm" type="none"/>
            </a:ln>
          </p:spPr>
        </p:pic>
        <p:pic>
          <p:nvPicPr>
            <p:cNvPr id="545" name="Google Shape;545;p63"/>
            <p:cNvPicPr preferRelativeResize="0"/>
            <p:nvPr/>
          </p:nvPicPr>
          <p:blipFill>
            <a:blip r:embed="rId5">
              <a:alphaModFix/>
            </a:blip>
            <a:stretch>
              <a:fillRect/>
            </a:stretch>
          </p:blipFill>
          <p:spPr>
            <a:xfrm>
              <a:off x="2399406" y="0"/>
              <a:ext cx="1942199" cy="2513431"/>
            </a:xfrm>
            <a:prstGeom prst="rect">
              <a:avLst/>
            </a:prstGeom>
            <a:noFill/>
            <a:ln cap="flat" cmpd="sng" w="9525">
              <a:solidFill>
                <a:schemeClr val="dk2"/>
              </a:solidFill>
              <a:prstDash val="solid"/>
              <a:round/>
              <a:headEnd len="sm" w="sm" type="none"/>
              <a:tailEnd len="sm" w="sm" type="none"/>
            </a:ln>
          </p:spPr>
        </p:pic>
        <p:pic>
          <p:nvPicPr>
            <p:cNvPr id="546" name="Google Shape;546;p63"/>
            <p:cNvPicPr preferRelativeResize="0"/>
            <p:nvPr/>
          </p:nvPicPr>
          <p:blipFill>
            <a:blip r:embed="rId6">
              <a:alphaModFix/>
            </a:blip>
            <a:stretch>
              <a:fillRect/>
            </a:stretch>
          </p:blipFill>
          <p:spPr>
            <a:xfrm>
              <a:off x="2489525" y="2513425"/>
              <a:ext cx="2032325" cy="2630059"/>
            </a:xfrm>
            <a:prstGeom prst="rect">
              <a:avLst/>
            </a:prstGeom>
            <a:noFill/>
            <a:ln cap="flat" cmpd="sng" w="9525">
              <a:solidFill>
                <a:schemeClr val="dk2"/>
              </a:solidFill>
              <a:prstDash val="solid"/>
              <a:round/>
              <a:headEnd len="sm" w="sm" type="none"/>
              <a:tailEnd len="sm" w="sm" type="none"/>
            </a:ln>
          </p:spPr>
        </p:pic>
        <p:pic>
          <p:nvPicPr>
            <p:cNvPr id="547" name="Google Shape;547;p63"/>
            <p:cNvPicPr preferRelativeResize="0"/>
            <p:nvPr/>
          </p:nvPicPr>
          <p:blipFill>
            <a:blip r:embed="rId7">
              <a:alphaModFix/>
            </a:blip>
            <a:stretch>
              <a:fillRect/>
            </a:stretch>
          </p:blipFill>
          <p:spPr>
            <a:xfrm>
              <a:off x="4341600" y="0"/>
              <a:ext cx="1942199" cy="2513451"/>
            </a:xfrm>
            <a:prstGeom prst="rect">
              <a:avLst/>
            </a:prstGeom>
            <a:noFill/>
            <a:ln cap="flat" cmpd="sng" w="9525">
              <a:solidFill>
                <a:schemeClr val="dk2"/>
              </a:solidFill>
              <a:prstDash val="solid"/>
              <a:round/>
              <a:headEnd len="sm" w="sm" type="none"/>
              <a:tailEnd len="sm" w="sm" type="none"/>
            </a:ln>
          </p:spPr>
        </p:pic>
        <p:pic>
          <p:nvPicPr>
            <p:cNvPr id="548" name="Google Shape;548;p63"/>
            <p:cNvPicPr preferRelativeResize="0"/>
            <p:nvPr/>
          </p:nvPicPr>
          <p:blipFill>
            <a:blip r:embed="rId8">
              <a:alphaModFix/>
            </a:blip>
            <a:stretch>
              <a:fillRect/>
            </a:stretch>
          </p:blipFill>
          <p:spPr>
            <a:xfrm>
              <a:off x="4521850" y="2513425"/>
              <a:ext cx="2032324" cy="2630051"/>
            </a:xfrm>
            <a:prstGeom prst="rect">
              <a:avLst/>
            </a:prstGeom>
            <a:noFill/>
            <a:ln cap="flat" cmpd="sng" w="9525">
              <a:solidFill>
                <a:schemeClr val="dk2"/>
              </a:solidFill>
              <a:prstDash val="solid"/>
              <a:round/>
              <a:headEnd len="sm" w="sm" type="none"/>
              <a:tailEnd len="sm" w="sm" type="none"/>
            </a:ln>
          </p:spPr>
        </p:pic>
        <p:pic>
          <p:nvPicPr>
            <p:cNvPr id="549" name="Google Shape;549;p63"/>
            <p:cNvPicPr preferRelativeResize="0"/>
            <p:nvPr/>
          </p:nvPicPr>
          <p:blipFill>
            <a:blip r:embed="rId9">
              <a:alphaModFix/>
            </a:blip>
            <a:stretch>
              <a:fillRect/>
            </a:stretch>
          </p:blipFill>
          <p:spPr>
            <a:xfrm>
              <a:off x="6554175" y="2513425"/>
              <a:ext cx="2032324" cy="2630073"/>
            </a:xfrm>
            <a:prstGeom prst="rect">
              <a:avLst/>
            </a:prstGeom>
            <a:noFill/>
            <a:ln cap="flat" cmpd="sng" w="9525">
              <a:solidFill>
                <a:schemeClr val="dk2"/>
              </a:solidFill>
              <a:prstDash val="solid"/>
              <a:round/>
              <a:headEnd len="sm" w="sm" type="none"/>
              <a:tailEnd len="sm" w="sm" type="none"/>
            </a:ln>
          </p:spPr>
        </p:pic>
        <p:pic>
          <p:nvPicPr>
            <p:cNvPr id="550" name="Google Shape;550;p63"/>
            <p:cNvPicPr preferRelativeResize="0"/>
            <p:nvPr/>
          </p:nvPicPr>
          <p:blipFill>
            <a:blip r:embed="rId10">
              <a:alphaModFix/>
            </a:blip>
            <a:stretch>
              <a:fillRect/>
            </a:stretch>
          </p:blipFill>
          <p:spPr>
            <a:xfrm>
              <a:off x="6283800" y="0"/>
              <a:ext cx="1942199" cy="2513420"/>
            </a:xfrm>
            <a:prstGeom prst="rect">
              <a:avLst/>
            </a:prstGeom>
            <a:noFill/>
            <a:ln cap="flat" cmpd="sng" w="9525">
              <a:solidFill>
                <a:schemeClr val="dk2"/>
              </a:solidFill>
              <a:prstDash val="solid"/>
              <a:round/>
              <a:headEnd len="sm" w="sm" type="none"/>
              <a:tailEnd len="sm" w="sm" type="none"/>
            </a:ln>
          </p:spPr>
        </p:pic>
      </p:grpSp>
      <p:sp>
        <p:nvSpPr>
          <p:cNvPr id="551" name="Google Shape;551;p6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5" name="Shape 555"/>
        <p:cNvGrpSpPr/>
        <p:nvPr/>
      </p:nvGrpSpPr>
      <p:grpSpPr>
        <a:xfrm>
          <a:off x="0" y="0"/>
          <a:ext cx="0" cy="0"/>
          <a:chOff x="0" y="0"/>
          <a:chExt cx="0" cy="0"/>
        </a:xfrm>
      </p:grpSpPr>
      <p:sp>
        <p:nvSpPr>
          <p:cNvPr id="556" name="Google Shape;556;p6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Answers to research questions</a:t>
            </a:r>
            <a:endParaRPr/>
          </a:p>
        </p:txBody>
      </p:sp>
      <p:sp>
        <p:nvSpPr>
          <p:cNvPr id="557" name="Google Shape;557;p6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t>RQ1</a:t>
            </a:r>
            <a:r>
              <a:rPr lang="en" sz="1200"/>
              <a:t>: How well can existing methods perform figure extraction from scanned ETDs?</a:t>
            </a:r>
            <a:br>
              <a:rPr lang="en" sz="1200"/>
            </a:br>
            <a:r>
              <a:rPr b="1" lang="en" sz="1200"/>
              <a:t>Ans</a:t>
            </a:r>
            <a:r>
              <a:rPr lang="en" sz="1200"/>
              <a:t>: Deepfigures is able to extract figures from scanned ETDs with an F1-score of 0.459.</a:t>
            </a:r>
            <a:endParaRPr sz="1200"/>
          </a:p>
          <a:p>
            <a:pPr indent="0" lvl="0" marL="0" rtl="0" algn="l">
              <a:spcBef>
                <a:spcPts val="1600"/>
              </a:spcBef>
              <a:spcAft>
                <a:spcPts val="0"/>
              </a:spcAft>
              <a:buClr>
                <a:schemeClr val="dk1"/>
              </a:buClr>
              <a:buSzPts val="1100"/>
              <a:buFont typeface="Arial"/>
              <a:buNone/>
            </a:pPr>
            <a:r>
              <a:rPr b="1" lang="en" sz="1200"/>
              <a:t>RQ2</a:t>
            </a:r>
            <a:r>
              <a:rPr lang="en" sz="1200"/>
              <a:t>: Can this performance be improved by using simple data augmentation techniques and weight initialization from the original pre-trained model?</a:t>
            </a:r>
            <a:br>
              <a:rPr lang="en" sz="1200"/>
            </a:br>
            <a:r>
              <a:rPr b="1" lang="en" sz="1200"/>
              <a:t>Ans</a:t>
            </a:r>
            <a:r>
              <a:rPr lang="en" sz="1200"/>
              <a:t>: Yes. In general, the Deepfigures model trained on born-digital ETDs performs better when further trained on augmented born-digital ETDs.</a:t>
            </a:r>
            <a:endParaRPr sz="1200"/>
          </a:p>
          <a:p>
            <a:pPr indent="0" lvl="0" marL="0" rtl="0" algn="l">
              <a:spcBef>
                <a:spcPts val="1600"/>
              </a:spcBef>
              <a:spcAft>
                <a:spcPts val="0"/>
              </a:spcAft>
              <a:buClr>
                <a:schemeClr val="dk1"/>
              </a:buClr>
              <a:buSzPts val="1100"/>
              <a:buFont typeface="Arial"/>
              <a:buNone/>
            </a:pPr>
            <a:r>
              <a:rPr b="1" lang="en" sz="1200"/>
              <a:t>RQ3</a:t>
            </a:r>
            <a:r>
              <a:rPr lang="en" sz="1200"/>
              <a:t>: Can this performance be improved by training on manually labelled data?</a:t>
            </a:r>
            <a:br>
              <a:rPr lang="en" sz="1200"/>
            </a:br>
            <a:r>
              <a:rPr b="1" lang="en" sz="1200"/>
              <a:t>Ans</a:t>
            </a:r>
            <a:r>
              <a:rPr lang="en" sz="1200"/>
              <a:t>: Using the Deepfigures model architecture and weight initialization, we did not see an improvement. However, by training YOLOv5 with random weight initialization on manually labelled data (gold standard), the performance improved to an F1-score of 0.859 (std. dev. 0.07).</a:t>
            </a:r>
            <a:endParaRPr sz="1200"/>
          </a:p>
          <a:p>
            <a:pPr indent="0" lvl="0" marL="0" rtl="0" algn="l">
              <a:spcBef>
                <a:spcPts val="1600"/>
              </a:spcBef>
              <a:spcAft>
                <a:spcPts val="1600"/>
              </a:spcAft>
              <a:buNone/>
            </a:pPr>
            <a:r>
              <a:rPr b="1" lang="en" sz="1200"/>
              <a:t>RQ4</a:t>
            </a:r>
            <a:r>
              <a:rPr lang="en" sz="1200"/>
              <a:t>: Can this performance be improved by using transfer learning techniques?</a:t>
            </a:r>
            <a:br>
              <a:rPr lang="en" sz="1200"/>
            </a:br>
            <a:r>
              <a:rPr b="1" lang="en" sz="1200"/>
              <a:t>Ans</a:t>
            </a:r>
            <a:r>
              <a:rPr lang="en" sz="1200"/>
              <a:t>: Using transfer learning techniques on the pre-trained Deepfigures model, we did not see any improvement.</a:t>
            </a:r>
            <a:endParaRPr sz="1200"/>
          </a:p>
        </p:txBody>
      </p:sp>
      <p:sp>
        <p:nvSpPr>
          <p:cNvPr id="558" name="Google Shape;558;p6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sp>
        <p:nvSpPr>
          <p:cNvPr id="563" name="Google Shape;563;p6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564" name="Google Shape;564;p6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Introduction</a:t>
            </a:r>
            <a:endParaRPr/>
          </a:p>
          <a:p>
            <a:pPr indent="-342900" lvl="0" marL="457200" rtl="0" algn="l">
              <a:spcBef>
                <a:spcPts val="0"/>
              </a:spcBef>
              <a:spcAft>
                <a:spcPts val="0"/>
              </a:spcAft>
              <a:buSzPts val="1800"/>
              <a:buAutoNum type="arabicPeriod"/>
            </a:pPr>
            <a:r>
              <a:rPr lang="en"/>
              <a:t>Research questions</a:t>
            </a:r>
            <a:endParaRPr/>
          </a:p>
          <a:p>
            <a:pPr indent="-342900" lvl="0" marL="457200" rtl="0" algn="l">
              <a:spcBef>
                <a:spcPts val="0"/>
              </a:spcBef>
              <a:spcAft>
                <a:spcPts val="0"/>
              </a:spcAft>
              <a:buSzPts val="1800"/>
              <a:buAutoNum type="arabicPeriod"/>
            </a:pPr>
            <a:r>
              <a:rPr lang="en"/>
              <a:t>Related work</a:t>
            </a:r>
            <a:endParaRPr/>
          </a:p>
          <a:p>
            <a:pPr indent="-342900" lvl="0" marL="457200" rtl="0" algn="l">
              <a:spcBef>
                <a:spcPts val="0"/>
              </a:spcBef>
              <a:spcAft>
                <a:spcPts val="0"/>
              </a:spcAft>
              <a:buSzPts val="1800"/>
              <a:buAutoNum type="arabicPeriod"/>
            </a:pPr>
            <a:r>
              <a:rPr lang="en"/>
              <a:t>Methodology</a:t>
            </a:r>
            <a:endParaRPr/>
          </a:p>
          <a:p>
            <a:pPr indent="-317500" lvl="1" marL="914400" rtl="0" algn="l">
              <a:spcBef>
                <a:spcPts val="0"/>
              </a:spcBef>
              <a:spcAft>
                <a:spcPts val="0"/>
              </a:spcAft>
              <a:buSzPts val="1400"/>
              <a:buAutoNum type="alphaLcPeriod"/>
            </a:pPr>
            <a:r>
              <a:rPr lang="en"/>
              <a:t>Data augmentation</a:t>
            </a:r>
            <a:endParaRPr/>
          </a:p>
          <a:p>
            <a:pPr indent="-317500" lvl="1" marL="914400" rtl="0" algn="l">
              <a:spcBef>
                <a:spcPts val="0"/>
              </a:spcBef>
              <a:spcAft>
                <a:spcPts val="0"/>
              </a:spcAft>
              <a:buSzPts val="1400"/>
              <a:buAutoNum type="alphaLcPeriod"/>
            </a:pPr>
            <a:r>
              <a:rPr lang="en"/>
              <a:t>Training at scale</a:t>
            </a:r>
            <a:endParaRPr/>
          </a:p>
          <a:p>
            <a:pPr indent="-317500" lvl="1" marL="914400" rtl="0" algn="l">
              <a:spcBef>
                <a:spcPts val="0"/>
              </a:spcBef>
              <a:spcAft>
                <a:spcPts val="0"/>
              </a:spcAft>
              <a:buSzPts val="1400"/>
              <a:buAutoNum type="alphaLcPeriod"/>
            </a:pPr>
            <a:r>
              <a:rPr lang="en"/>
              <a:t>Gold standard</a:t>
            </a:r>
            <a:endParaRPr/>
          </a:p>
          <a:p>
            <a:pPr indent="-342900" lvl="0" marL="457200" rtl="0" algn="l">
              <a:spcBef>
                <a:spcPts val="0"/>
              </a:spcBef>
              <a:spcAft>
                <a:spcPts val="0"/>
              </a:spcAft>
              <a:buSzPts val="1800"/>
              <a:buAutoNum type="arabicPeriod"/>
            </a:pPr>
            <a:r>
              <a:rPr lang="en"/>
              <a:t>Experiments</a:t>
            </a:r>
            <a:endParaRPr/>
          </a:p>
          <a:p>
            <a:pPr indent="-317500" lvl="1" marL="914400" rtl="0" algn="l">
              <a:spcBef>
                <a:spcPts val="0"/>
              </a:spcBef>
              <a:spcAft>
                <a:spcPts val="0"/>
              </a:spcAft>
              <a:buSzPts val="1400"/>
              <a:buAutoNum type="alphaLcPeriod"/>
            </a:pPr>
            <a:r>
              <a:rPr lang="en"/>
              <a:t>Experiments, results/discussion, answers to research questions.</a:t>
            </a:r>
            <a:endParaRPr/>
          </a:p>
          <a:p>
            <a:pPr indent="-342900" lvl="0" marL="457200" rtl="0" algn="l">
              <a:spcBef>
                <a:spcPts val="0"/>
              </a:spcBef>
              <a:spcAft>
                <a:spcPts val="0"/>
              </a:spcAft>
              <a:buSzPts val="1800"/>
              <a:buAutoNum type="arabicPeriod"/>
            </a:pPr>
            <a:r>
              <a:rPr b="1" lang="en"/>
              <a:t>Conclusions</a:t>
            </a:r>
            <a:endParaRPr b="1"/>
          </a:p>
          <a:p>
            <a:pPr indent="-342900" lvl="0" marL="457200" rtl="0" algn="l">
              <a:spcBef>
                <a:spcPts val="0"/>
              </a:spcBef>
              <a:spcAft>
                <a:spcPts val="0"/>
              </a:spcAft>
              <a:buSzPts val="1800"/>
              <a:buAutoNum type="arabicPeriod"/>
            </a:pPr>
            <a:r>
              <a:rPr lang="en"/>
              <a:t>Future work</a:t>
            </a:r>
            <a:endParaRPr/>
          </a:p>
        </p:txBody>
      </p:sp>
      <p:sp>
        <p:nvSpPr>
          <p:cNvPr id="565" name="Google Shape;565;p6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p6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Conclusions</a:t>
            </a:r>
            <a:endParaRPr/>
          </a:p>
        </p:txBody>
      </p:sp>
      <p:sp>
        <p:nvSpPr>
          <p:cNvPr id="571" name="Google Shape;571;p6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In this thesis, we focus on extracting figures from scanned ETDs.</a:t>
            </a:r>
            <a:endParaRPr/>
          </a:p>
          <a:p>
            <a:pPr indent="-342900" lvl="0" marL="457200" rtl="0" algn="l">
              <a:spcBef>
                <a:spcPts val="0"/>
              </a:spcBef>
              <a:spcAft>
                <a:spcPts val="0"/>
              </a:spcAft>
              <a:buSzPts val="1800"/>
              <a:buAutoNum type="arabicPeriod"/>
            </a:pPr>
            <a:r>
              <a:rPr lang="en"/>
              <a:t>We describe the research problem, formulate RQs, and review related work.</a:t>
            </a:r>
            <a:endParaRPr/>
          </a:p>
          <a:p>
            <a:pPr indent="-342900" lvl="0" marL="457200" rtl="0" algn="l">
              <a:spcBef>
                <a:spcPts val="0"/>
              </a:spcBef>
              <a:spcAft>
                <a:spcPts val="0"/>
              </a:spcAft>
              <a:buSzPts val="1800"/>
              <a:buAutoNum type="arabicPeriod"/>
            </a:pPr>
            <a:r>
              <a:rPr lang="en"/>
              <a:t>We propose LaTeX and image-based transformations.</a:t>
            </a:r>
            <a:endParaRPr/>
          </a:p>
          <a:p>
            <a:pPr indent="-342900" lvl="0" marL="457200" rtl="0" algn="l">
              <a:spcBef>
                <a:spcPts val="0"/>
              </a:spcBef>
              <a:spcAft>
                <a:spcPts val="0"/>
              </a:spcAft>
              <a:buSzPts val="1800"/>
              <a:buAutoNum type="arabicPeriod"/>
            </a:pPr>
            <a:r>
              <a:rPr lang="en"/>
              <a:t>We describe our system to apply these transformations at scale.</a:t>
            </a:r>
            <a:endParaRPr/>
          </a:p>
          <a:p>
            <a:pPr indent="-342900" lvl="0" marL="457200" rtl="0" algn="l">
              <a:spcBef>
                <a:spcPts val="0"/>
              </a:spcBef>
              <a:spcAft>
                <a:spcPts val="0"/>
              </a:spcAft>
              <a:buSzPts val="1800"/>
              <a:buAutoNum type="arabicPeriod"/>
            </a:pPr>
            <a:r>
              <a:rPr lang="en"/>
              <a:t>We curate a gold standard dataset for evaluation.</a:t>
            </a:r>
            <a:endParaRPr/>
          </a:p>
          <a:p>
            <a:pPr indent="-342900" lvl="0" marL="457200" rtl="0" algn="l">
              <a:spcBef>
                <a:spcPts val="0"/>
              </a:spcBef>
              <a:spcAft>
                <a:spcPts val="0"/>
              </a:spcAft>
              <a:buSzPts val="1800"/>
              <a:buAutoNum type="arabicPeriod"/>
            </a:pPr>
            <a:r>
              <a:rPr lang="en"/>
              <a:t>Finally, we describe the various experiments we conducted.</a:t>
            </a:r>
            <a:endParaRPr/>
          </a:p>
        </p:txBody>
      </p:sp>
      <p:sp>
        <p:nvSpPr>
          <p:cNvPr id="572" name="Google Shape;572;p6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sp>
        <p:nvSpPr>
          <p:cNvPr id="577" name="Google Shape;577;p6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578" name="Google Shape;578;p6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Introduction</a:t>
            </a:r>
            <a:endParaRPr/>
          </a:p>
          <a:p>
            <a:pPr indent="-342900" lvl="0" marL="457200" rtl="0" algn="l">
              <a:spcBef>
                <a:spcPts val="0"/>
              </a:spcBef>
              <a:spcAft>
                <a:spcPts val="0"/>
              </a:spcAft>
              <a:buSzPts val="1800"/>
              <a:buAutoNum type="arabicPeriod"/>
            </a:pPr>
            <a:r>
              <a:rPr lang="en"/>
              <a:t>Research questions</a:t>
            </a:r>
            <a:endParaRPr/>
          </a:p>
          <a:p>
            <a:pPr indent="-342900" lvl="0" marL="457200" rtl="0" algn="l">
              <a:spcBef>
                <a:spcPts val="0"/>
              </a:spcBef>
              <a:spcAft>
                <a:spcPts val="0"/>
              </a:spcAft>
              <a:buSzPts val="1800"/>
              <a:buAutoNum type="arabicPeriod"/>
            </a:pPr>
            <a:r>
              <a:rPr lang="en"/>
              <a:t>Related work</a:t>
            </a:r>
            <a:endParaRPr/>
          </a:p>
          <a:p>
            <a:pPr indent="-342900" lvl="0" marL="457200" rtl="0" algn="l">
              <a:spcBef>
                <a:spcPts val="0"/>
              </a:spcBef>
              <a:spcAft>
                <a:spcPts val="0"/>
              </a:spcAft>
              <a:buSzPts val="1800"/>
              <a:buAutoNum type="arabicPeriod"/>
            </a:pPr>
            <a:r>
              <a:rPr lang="en"/>
              <a:t>Methodology</a:t>
            </a:r>
            <a:endParaRPr/>
          </a:p>
          <a:p>
            <a:pPr indent="-317500" lvl="1" marL="914400" rtl="0" algn="l">
              <a:spcBef>
                <a:spcPts val="0"/>
              </a:spcBef>
              <a:spcAft>
                <a:spcPts val="0"/>
              </a:spcAft>
              <a:buSzPts val="1400"/>
              <a:buAutoNum type="alphaLcPeriod"/>
            </a:pPr>
            <a:r>
              <a:rPr lang="en"/>
              <a:t>Data augmentation</a:t>
            </a:r>
            <a:endParaRPr/>
          </a:p>
          <a:p>
            <a:pPr indent="-317500" lvl="1" marL="914400" rtl="0" algn="l">
              <a:spcBef>
                <a:spcPts val="0"/>
              </a:spcBef>
              <a:spcAft>
                <a:spcPts val="0"/>
              </a:spcAft>
              <a:buSzPts val="1400"/>
              <a:buAutoNum type="alphaLcPeriod"/>
            </a:pPr>
            <a:r>
              <a:rPr lang="en"/>
              <a:t>Training at scale</a:t>
            </a:r>
            <a:endParaRPr/>
          </a:p>
          <a:p>
            <a:pPr indent="-317500" lvl="1" marL="914400" rtl="0" algn="l">
              <a:spcBef>
                <a:spcPts val="0"/>
              </a:spcBef>
              <a:spcAft>
                <a:spcPts val="0"/>
              </a:spcAft>
              <a:buSzPts val="1400"/>
              <a:buAutoNum type="alphaLcPeriod"/>
            </a:pPr>
            <a:r>
              <a:rPr lang="en"/>
              <a:t>Gold standard</a:t>
            </a:r>
            <a:endParaRPr/>
          </a:p>
          <a:p>
            <a:pPr indent="-342900" lvl="0" marL="457200" rtl="0" algn="l">
              <a:spcBef>
                <a:spcPts val="0"/>
              </a:spcBef>
              <a:spcAft>
                <a:spcPts val="0"/>
              </a:spcAft>
              <a:buSzPts val="1800"/>
              <a:buAutoNum type="arabicPeriod"/>
            </a:pPr>
            <a:r>
              <a:rPr lang="en"/>
              <a:t>Experiments</a:t>
            </a:r>
            <a:endParaRPr/>
          </a:p>
          <a:p>
            <a:pPr indent="-317500" lvl="1" marL="914400" rtl="0" algn="l">
              <a:spcBef>
                <a:spcPts val="0"/>
              </a:spcBef>
              <a:spcAft>
                <a:spcPts val="0"/>
              </a:spcAft>
              <a:buSzPts val="1400"/>
              <a:buAutoNum type="alphaLcPeriod"/>
            </a:pPr>
            <a:r>
              <a:rPr lang="en"/>
              <a:t>Experiments, results/discussion, answers to research questions.</a:t>
            </a:r>
            <a:endParaRPr/>
          </a:p>
          <a:p>
            <a:pPr indent="-342900" lvl="0" marL="457200" rtl="0" algn="l">
              <a:spcBef>
                <a:spcPts val="0"/>
              </a:spcBef>
              <a:spcAft>
                <a:spcPts val="0"/>
              </a:spcAft>
              <a:buSzPts val="1800"/>
              <a:buAutoNum type="arabicPeriod"/>
            </a:pPr>
            <a:r>
              <a:rPr lang="en"/>
              <a:t>Conclusions</a:t>
            </a:r>
            <a:endParaRPr/>
          </a:p>
          <a:p>
            <a:pPr indent="-342900" lvl="0" marL="457200" rtl="0" algn="l">
              <a:spcBef>
                <a:spcPts val="0"/>
              </a:spcBef>
              <a:spcAft>
                <a:spcPts val="0"/>
              </a:spcAft>
              <a:buSzPts val="1800"/>
              <a:buAutoNum type="arabicPeriod"/>
            </a:pPr>
            <a:r>
              <a:rPr b="1" lang="en"/>
              <a:t>Future work</a:t>
            </a:r>
            <a:endParaRPr b="1"/>
          </a:p>
        </p:txBody>
      </p:sp>
      <p:sp>
        <p:nvSpPr>
          <p:cNvPr id="579" name="Google Shape;579;p6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3" name="Shape 583"/>
        <p:cNvGrpSpPr/>
        <p:nvPr/>
      </p:nvGrpSpPr>
      <p:grpSpPr>
        <a:xfrm>
          <a:off x="0" y="0"/>
          <a:ext cx="0" cy="0"/>
          <a:chOff x="0" y="0"/>
          <a:chExt cx="0" cy="0"/>
        </a:xfrm>
      </p:grpSpPr>
      <p:sp>
        <p:nvSpPr>
          <p:cNvPr id="584" name="Google Shape;584;p6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work</a:t>
            </a:r>
            <a:endParaRPr/>
          </a:p>
        </p:txBody>
      </p:sp>
      <p:sp>
        <p:nvSpPr>
          <p:cNvPr id="585" name="Google Shape;585;p6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Hyper-parameter tuning.</a:t>
            </a:r>
            <a:endParaRPr/>
          </a:p>
          <a:p>
            <a:pPr indent="-342900" lvl="0" marL="457200" rtl="0" algn="l">
              <a:spcBef>
                <a:spcPts val="0"/>
              </a:spcBef>
              <a:spcAft>
                <a:spcPts val="0"/>
              </a:spcAft>
              <a:buSzPts val="1800"/>
              <a:buAutoNum type="arabicPeriod"/>
            </a:pPr>
            <a:r>
              <a:rPr lang="en"/>
              <a:t>Visual similarity metric for choosing transformations.</a:t>
            </a:r>
            <a:endParaRPr/>
          </a:p>
          <a:p>
            <a:pPr indent="-342900" lvl="0" marL="457200" rtl="0" algn="l">
              <a:spcBef>
                <a:spcPts val="0"/>
              </a:spcBef>
              <a:spcAft>
                <a:spcPts val="0"/>
              </a:spcAft>
              <a:buSzPts val="1800"/>
              <a:buAutoNum type="arabicPeriod"/>
            </a:pPr>
            <a:r>
              <a:rPr lang="en"/>
              <a:t>More ablation studies.</a:t>
            </a:r>
            <a:endParaRPr/>
          </a:p>
          <a:p>
            <a:pPr indent="-342900" lvl="0" marL="457200" rtl="0" algn="l">
              <a:spcBef>
                <a:spcPts val="0"/>
              </a:spcBef>
              <a:spcAft>
                <a:spcPts val="0"/>
              </a:spcAft>
              <a:buSzPts val="1800"/>
              <a:buAutoNum type="arabicPeriod"/>
            </a:pPr>
            <a:r>
              <a:rPr lang="en"/>
              <a:t>Pre-training for unsupervised visual representation learning, and then fine-tuning using these visual representations.</a:t>
            </a:r>
            <a:endParaRPr/>
          </a:p>
        </p:txBody>
      </p:sp>
      <p:sp>
        <p:nvSpPr>
          <p:cNvPr id="586" name="Google Shape;586;p6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6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Thank you.</a:t>
            </a:r>
            <a:endParaRPr/>
          </a:p>
        </p:txBody>
      </p:sp>
      <p:sp>
        <p:nvSpPr>
          <p:cNvPr id="592" name="Google Shape;592;p6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Questions are welcome.</a:t>
            </a:r>
            <a:endParaRPr/>
          </a:p>
          <a:p>
            <a:pPr indent="0" lvl="0" marL="0" rtl="0" algn="l">
              <a:spcBef>
                <a:spcPts val="1600"/>
              </a:spcBef>
              <a:spcAft>
                <a:spcPts val="1600"/>
              </a:spcAft>
              <a:buNone/>
            </a:pPr>
            <a:r>
              <a:rPr lang="en"/>
              <a:t>Email: sampanna@vt.edu</a:t>
            </a:r>
            <a:endParaRPr/>
          </a:p>
        </p:txBody>
      </p:sp>
      <p:sp>
        <p:nvSpPr>
          <p:cNvPr id="593" name="Google Shape;593;p6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a:t>
            </a:r>
            <a:endParaRPr/>
          </a:p>
        </p:txBody>
      </p:sp>
      <p:sp>
        <p:nvSpPr>
          <p:cNvPr id="119" name="Google Shape;119;p18"/>
          <p:cNvSpPr txBox="1"/>
          <p:nvPr>
            <p:ph idx="1" type="body"/>
          </p:nvPr>
        </p:nvSpPr>
        <p:spPr>
          <a:xfrm>
            <a:off x="311700" y="1152475"/>
            <a:ext cx="4107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Extracting figures from scanned </a:t>
            </a:r>
            <a:r>
              <a:rPr lang="en" u="sng"/>
              <a:t>electronic theses and dissertations</a:t>
            </a:r>
            <a:r>
              <a:rPr lang="en"/>
              <a:t>.</a:t>
            </a:r>
            <a:endParaRPr/>
          </a:p>
          <a:p>
            <a:pPr indent="0" lvl="0" marL="0" rtl="0" algn="l">
              <a:spcBef>
                <a:spcPts val="1600"/>
              </a:spcBef>
              <a:spcAft>
                <a:spcPts val="0"/>
              </a:spcAft>
              <a:buNone/>
            </a:pPr>
            <a:r>
              <a:rPr lang="en"/>
              <a:t>This work focuses on ETDs, which are longer, book-length documents.</a:t>
            </a:r>
            <a:endParaRPr/>
          </a:p>
          <a:p>
            <a:pPr indent="0" lvl="0" marL="0" rtl="0" algn="l">
              <a:spcBef>
                <a:spcPts val="1600"/>
              </a:spcBef>
              <a:spcAft>
                <a:spcPts val="1600"/>
              </a:spcAft>
              <a:buNone/>
            </a:pPr>
            <a:r>
              <a:rPr lang="en"/>
              <a:t>But can possibly be extended to other scientific documents.</a:t>
            </a:r>
            <a:endParaRPr/>
          </a:p>
        </p:txBody>
      </p:sp>
      <p:sp>
        <p:nvSpPr>
          <p:cNvPr id="120" name="Google Shape;120;p18"/>
          <p:cNvSpPr txBox="1"/>
          <p:nvPr/>
        </p:nvSpPr>
        <p:spPr>
          <a:xfrm>
            <a:off x="56575" y="4758012"/>
            <a:ext cx="5487300" cy="38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t>ETD=Electronic Theses and Dissertations</a:t>
            </a:r>
            <a:endParaRPr sz="900"/>
          </a:p>
        </p:txBody>
      </p:sp>
      <p:sp>
        <p:nvSpPr>
          <p:cNvPr id="121" name="Google Shape;121;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127" name="Google Shape;127;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Introduction</a:t>
            </a:r>
            <a:endParaRPr/>
          </a:p>
          <a:p>
            <a:pPr indent="-342900" lvl="0" marL="457200" rtl="0" algn="l">
              <a:spcBef>
                <a:spcPts val="0"/>
              </a:spcBef>
              <a:spcAft>
                <a:spcPts val="0"/>
              </a:spcAft>
              <a:buSzPts val="1800"/>
              <a:buAutoNum type="arabicPeriod"/>
            </a:pPr>
            <a:r>
              <a:rPr b="1" lang="en"/>
              <a:t>Research questions</a:t>
            </a:r>
            <a:endParaRPr b="1"/>
          </a:p>
          <a:p>
            <a:pPr indent="-342900" lvl="0" marL="457200" rtl="0" algn="l">
              <a:spcBef>
                <a:spcPts val="0"/>
              </a:spcBef>
              <a:spcAft>
                <a:spcPts val="0"/>
              </a:spcAft>
              <a:buSzPts val="1800"/>
              <a:buAutoNum type="arabicPeriod"/>
            </a:pPr>
            <a:r>
              <a:rPr lang="en"/>
              <a:t>Related work</a:t>
            </a:r>
            <a:endParaRPr/>
          </a:p>
          <a:p>
            <a:pPr indent="-342900" lvl="0" marL="457200" rtl="0" algn="l">
              <a:spcBef>
                <a:spcPts val="0"/>
              </a:spcBef>
              <a:spcAft>
                <a:spcPts val="0"/>
              </a:spcAft>
              <a:buSzPts val="1800"/>
              <a:buAutoNum type="arabicPeriod"/>
            </a:pPr>
            <a:r>
              <a:rPr lang="en"/>
              <a:t>Methodology</a:t>
            </a:r>
            <a:endParaRPr/>
          </a:p>
          <a:p>
            <a:pPr indent="-317500" lvl="1" marL="914400" rtl="0" algn="l">
              <a:spcBef>
                <a:spcPts val="0"/>
              </a:spcBef>
              <a:spcAft>
                <a:spcPts val="0"/>
              </a:spcAft>
              <a:buSzPts val="1400"/>
              <a:buAutoNum type="alphaLcPeriod"/>
            </a:pPr>
            <a:r>
              <a:rPr lang="en"/>
              <a:t>Data augmentation</a:t>
            </a:r>
            <a:endParaRPr/>
          </a:p>
          <a:p>
            <a:pPr indent="-317500" lvl="1" marL="914400" rtl="0" algn="l">
              <a:spcBef>
                <a:spcPts val="0"/>
              </a:spcBef>
              <a:spcAft>
                <a:spcPts val="0"/>
              </a:spcAft>
              <a:buSzPts val="1400"/>
              <a:buAutoNum type="alphaLcPeriod"/>
            </a:pPr>
            <a:r>
              <a:rPr lang="en"/>
              <a:t>Training at scale</a:t>
            </a:r>
            <a:endParaRPr/>
          </a:p>
          <a:p>
            <a:pPr indent="-317500" lvl="1" marL="914400" rtl="0" algn="l">
              <a:spcBef>
                <a:spcPts val="0"/>
              </a:spcBef>
              <a:spcAft>
                <a:spcPts val="0"/>
              </a:spcAft>
              <a:buSzPts val="1400"/>
              <a:buAutoNum type="alphaLcPeriod"/>
            </a:pPr>
            <a:r>
              <a:rPr lang="en"/>
              <a:t>Gold standard</a:t>
            </a:r>
            <a:endParaRPr/>
          </a:p>
          <a:p>
            <a:pPr indent="-342900" lvl="0" marL="457200" rtl="0" algn="l">
              <a:spcBef>
                <a:spcPts val="0"/>
              </a:spcBef>
              <a:spcAft>
                <a:spcPts val="0"/>
              </a:spcAft>
              <a:buSzPts val="1800"/>
              <a:buAutoNum type="arabicPeriod"/>
            </a:pPr>
            <a:r>
              <a:rPr lang="en"/>
              <a:t>Experiments</a:t>
            </a:r>
            <a:endParaRPr/>
          </a:p>
          <a:p>
            <a:pPr indent="-317500" lvl="1" marL="914400" rtl="0" algn="l">
              <a:spcBef>
                <a:spcPts val="0"/>
              </a:spcBef>
              <a:spcAft>
                <a:spcPts val="0"/>
              </a:spcAft>
              <a:buSzPts val="1400"/>
              <a:buAutoNum type="alphaLcPeriod"/>
            </a:pPr>
            <a:r>
              <a:rPr lang="en"/>
              <a:t>Experiments, results/discussion, answers to research questions.</a:t>
            </a:r>
            <a:endParaRPr/>
          </a:p>
          <a:p>
            <a:pPr indent="-342900" lvl="0" marL="457200" rtl="0" algn="l">
              <a:spcBef>
                <a:spcPts val="0"/>
              </a:spcBef>
              <a:spcAft>
                <a:spcPts val="0"/>
              </a:spcAft>
              <a:buSzPts val="1800"/>
              <a:buAutoNum type="arabicPeriod"/>
            </a:pPr>
            <a:r>
              <a:rPr lang="en"/>
              <a:t>Conclusions</a:t>
            </a:r>
            <a:endParaRPr/>
          </a:p>
          <a:p>
            <a:pPr indent="-342900" lvl="0" marL="457200" rtl="0" algn="l">
              <a:spcBef>
                <a:spcPts val="0"/>
              </a:spcBef>
              <a:spcAft>
                <a:spcPts val="0"/>
              </a:spcAft>
              <a:buSzPts val="1800"/>
              <a:buAutoNum type="arabicPeriod"/>
            </a:pPr>
            <a:r>
              <a:rPr lang="en"/>
              <a:t>Future work</a:t>
            </a:r>
            <a:endParaRPr/>
          </a:p>
        </p:txBody>
      </p:sp>
      <p:sp>
        <p:nvSpPr>
          <p:cNvPr id="128" name="Google Shape;128;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Research questions</a:t>
            </a:r>
            <a:endParaRPr/>
          </a:p>
        </p:txBody>
      </p:sp>
      <p:sp>
        <p:nvSpPr>
          <p:cNvPr id="134" name="Google Shape;134;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RQ1:</a:t>
            </a:r>
            <a:r>
              <a:rPr lang="en"/>
              <a:t> How well can existing methods perform figure extraction from scanned ETDs?</a:t>
            </a:r>
            <a:endParaRPr/>
          </a:p>
          <a:p>
            <a:pPr indent="0" lvl="0" marL="0" rtl="0" algn="l">
              <a:spcBef>
                <a:spcPts val="1600"/>
              </a:spcBef>
              <a:spcAft>
                <a:spcPts val="0"/>
              </a:spcAft>
              <a:buNone/>
            </a:pPr>
            <a:r>
              <a:rPr b="1" lang="en"/>
              <a:t>RQ2:</a:t>
            </a:r>
            <a:r>
              <a:rPr lang="en"/>
              <a:t> Can this performance be improved by using simple data augmentation techniques and weight initialization from the original pre-trained model?</a:t>
            </a:r>
            <a:endParaRPr/>
          </a:p>
          <a:p>
            <a:pPr indent="0" lvl="0" marL="0" rtl="0" algn="l">
              <a:spcBef>
                <a:spcPts val="1600"/>
              </a:spcBef>
              <a:spcAft>
                <a:spcPts val="0"/>
              </a:spcAft>
              <a:buNone/>
            </a:pPr>
            <a:r>
              <a:rPr b="1" lang="en"/>
              <a:t>RQ3:</a:t>
            </a:r>
            <a:r>
              <a:rPr lang="en"/>
              <a:t> Can this performance be improved by training on manually labelled data?</a:t>
            </a:r>
            <a:endParaRPr/>
          </a:p>
          <a:p>
            <a:pPr indent="0" lvl="0" marL="0" rtl="0" algn="l">
              <a:spcBef>
                <a:spcPts val="1600"/>
              </a:spcBef>
              <a:spcAft>
                <a:spcPts val="1600"/>
              </a:spcAft>
              <a:buNone/>
            </a:pPr>
            <a:r>
              <a:rPr b="1" lang="en"/>
              <a:t>RQ4:</a:t>
            </a:r>
            <a:r>
              <a:rPr lang="en"/>
              <a:t> Can this performance be improved by using transfer learning techniques?</a:t>
            </a:r>
            <a:endParaRPr/>
          </a:p>
        </p:txBody>
      </p:sp>
      <p:sp>
        <p:nvSpPr>
          <p:cNvPr id="135" name="Google Shape;135;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141" name="Google Shape;141;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Introduction</a:t>
            </a:r>
            <a:endParaRPr/>
          </a:p>
          <a:p>
            <a:pPr indent="-342900" lvl="0" marL="457200" rtl="0" algn="l">
              <a:spcBef>
                <a:spcPts val="0"/>
              </a:spcBef>
              <a:spcAft>
                <a:spcPts val="0"/>
              </a:spcAft>
              <a:buSzPts val="1800"/>
              <a:buAutoNum type="arabicPeriod"/>
            </a:pPr>
            <a:r>
              <a:rPr lang="en"/>
              <a:t>Research questions</a:t>
            </a:r>
            <a:endParaRPr/>
          </a:p>
          <a:p>
            <a:pPr indent="-342900" lvl="0" marL="457200" rtl="0" algn="l">
              <a:spcBef>
                <a:spcPts val="0"/>
              </a:spcBef>
              <a:spcAft>
                <a:spcPts val="0"/>
              </a:spcAft>
              <a:buSzPts val="1800"/>
              <a:buAutoNum type="arabicPeriod"/>
            </a:pPr>
            <a:r>
              <a:rPr b="1" lang="en"/>
              <a:t>Related work</a:t>
            </a:r>
            <a:endParaRPr b="1"/>
          </a:p>
          <a:p>
            <a:pPr indent="-342900" lvl="0" marL="457200" rtl="0" algn="l">
              <a:spcBef>
                <a:spcPts val="0"/>
              </a:spcBef>
              <a:spcAft>
                <a:spcPts val="0"/>
              </a:spcAft>
              <a:buSzPts val="1800"/>
              <a:buAutoNum type="arabicPeriod"/>
            </a:pPr>
            <a:r>
              <a:rPr lang="en"/>
              <a:t>Methodology</a:t>
            </a:r>
            <a:endParaRPr/>
          </a:p>
          <a:p>
            <a:pPr indent="-317500" lvl="1" marL="914400" rtl="0" algn="l">
              <a:spcBef>
                <a:spcPts val="0"/>
              </a:spcBef>
              <a:spcAft>
                <a:spcPts val="0"/>
              </a:spcAft>
              <a:buSzPts val="1400"/>
              <a:buAutoNum type="alphaLcPeriod"/>
            </a:pPr>
            <a:r>
              <a:rPr lang="en"/>
              <a:t>Data augmentation</a:t>
            </a:r>
            <a:endParaRPr/>
          </a:p>
          <a:p>
            <a:pPr indent="-317500" lvl="1" marL="914400" rtl="0" algn="l">
              <a:spcBef>
                <a:spcPts val="0"/>
              </a:spcBef>
              <a:spcAft>
                <a:spcPts val="0"/>
              </a:spcAft>
              <a:buSzPts val="1400"/>
              <a:buAutoNum type="alphaLcPeriod"/>
            </a:pPr>
            <a:r>
              <a:rPr lang="en"/>
              <a:t>Training at scale</a:t>
            </a:r>
            <a:endParaRPr/>
          </a:p>
          <a:p>
            <a:pPr indent="-317500" lvl="1" marL="914400" rtl="0" algn="l">
              <a:spcBef>
                <a:spcPts val="0"/>
              </a:spcBef>
              <a:spcAft>
                <a:spcPts val="0"/>
              </a:spcAft>
              <a:buSzPts val="1400"/>
              <a:buAutoNum type="alphaLcPeriod"/>
            </a:pPr>
            <a:r>
              <a:rPr lang="en"/>
              <a:t>Gold standard</a:t>
            </a:r>
            <a:endParaRPr/>
          </a:p>
          <a:p>
            <a:pPr indent="-342900" lvl="0" marL="457200" rtl="0" algn="l">
              <a:spcBef>
                <a:spcPts val="0"/>
              </a:spcBef>
              <a:spcAft>
                <a:spcPts val="0"/>
              </a:spcAft>
              <a:buSzPts val="1800"/>
              <a:buAutoNum type="arabicPeriod"/>
            </a:pPr>
            <a:r>
              <a:rPr lang="en"/>
              <a:t>Experiments</a:t>
            </a:r>
            <a:endParaRPr/>
          </a:p>
          <a:p>
            <a:pPr indent="-317500" lvl="1" marL="914400" rtl="0" algn="l">
              <a:spcBef>
                <a:spcPts val="0"/>
              </a:spcBef>
              <a:spcAft>
                <a:spcPts val="0"/>
              </a:spcAft>
              <a:buSzPts val="1400"/>
              <a:buAutoNum type="alphaLcPeriod"/>
            </a:pPr>
            <a:r>
              <a:rPr lang="en"/>
              <a:t>Experiments, results/discussion, answers to research questions.</a:t>
            </a:r>
            <a:endParaRPr/>
          </a:p>
          <a:p>
            <a:pPr indent="-342900" lvl="0" marL="457200" rtl="0" algn="l">
              <a:spcBef>
                <a:spcPts val="0"/>
              </a:spcBef>
              <a:spcAft>
                <a:spcPts val="0"/>
              </a:spcAft>
              <a:buSzPts val="1800"/>
              <a:buAutoNum type="arabicPeriod"/>
            </a:pPr>
            <a:r>
              <a:rPr lang="en"/>
              <a:t>Conclusions</a:t>
            </a:r>
            <a:endParaRPr/>
          </a:p>
          <a:p>
            <a:pPr indent="-342900" lvl="0" marL="457200" rtl="0" algn="l">
              <a:spcBef>
                <a:spcPts val="0"/>
              </a:spcBef>
              <a:spcAft>
                <a:spcPts val="0"/>
              </a:spcAft>
              <a:buSzPts val="1800"/>
              <a:buAutoNum type="arabicPeriod"/>
            </a:pPr>
            <a:r>
              <a:rPr lang="en"/>
              <a:t>Future work</a:t>
            </a:r>
            <a:endParaRPr/>
          </a:p>
        </p:txBody>
      </p:sp>
      <p:sp>
        <p:nvSpPr>
          <p:cNvPr id="142" name="Google Shape;142;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