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9">
  <p:sldMasterIdLst>
    <p:sldMasterId id="2147483660" r:id="rId1"/>
  </p:sldMasterIdLst>
  <p:notesMasterIdLst>
    <p:notesMasterId r:id="rId20"/>
  </p:notesMasterIdLst>
  <p:handoutMasterIdLst>
    <p:handoutMasterId r:id="rId21"/>
  </p:handoutMasterIdLst>
  <p:sldIdLst>
    <p:sldId id="1399" r:id="rId2"/>
    <p:sldId id="1400" r:id="rId3"/>
    <p:sldId id="1391" r:id="rId4"/>
    <p:sldId id="1392" r:id="rId5"/>
    <p:sldId id="1393" r:id="rId6"/>
    <p:sldId id="1385" r:id="rId7"/>
    <p:sldId id="1398" r:id="rId8"/>
    <p:sldId id="1371" r:id="rId9"/>
    <p:sldId id="1389" r:id="rId10"/>
    <p:sldId id="1394" r:id="rId11"/>
    <p:sldId id="1390" r:id="rId12"/>
    <p:sldId id="1396" r:id="rId13"/>
    <p:sldId id="1395" r:id="rId14"/>
    <p:sldId id="1335" r:id="rId15"/>
    <p:sldId id="1331" r:id="rId16"/>
    <p:sldId id="1401" r:id="rId17"/>
    <p:sldId id="1402" r:id="rId18"/>
    <p:sldId id="1397"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00000"/>
    <a:srgbClr val="21EB43"/>
    <a:srgbClr val="3528E4"/>
    <a:srgbClr val="F517A6"/>
    <a:srgbClr val="70104E"/>
    <a:srgbClr val="AAEEB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565" autoAdjust="0"/>
    <p:restoredTop sz="71124" autoAdjust="0"/>
  </p:normalViewPr>
  <p:slideViewPr>
    <p:cSldViewPr>
      <p:cViewPr varScale="1">
        <p:scale>
          <a:sx n="65" d="100"/>
          <a:sy n="65" d="100"/>
        </p:scale>
        <p:origin x="1344" y="3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11381"/>
    </p:cViewPr>
  </p:sorterViewPr>
  <p:notesViewPr>
    <p:cSldViewPr>
      <p:cViewPr varScale="1">
        <p:scale>
          <a:sx n="69" d="100"/>
          <a:sy n="69" d="100"/>
        </p:scale>
        <p:origin x="2309" y="77"/>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FB166E2-1188-4F24-92FD-BBACECE5F530}" type="datetimeFigureOut">
              <a:rPr lang="en-US" smtClean="0"/>
              <a:t>6/9/2015</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46BD758-D9CF-4441-9935-70431CEE58B0}" type="slidenum">
              <a:rPr lang="en-US" smtClean="0"/>
              <a:t>‹#›</a:t>
            </a:fld>
            <a:endParaRPr lang="en-US"/>
          </a:p>
        </p:txBody>
      </p:sp>
    </p:spTree>
    <p:extLst>
      <p:ext uri="{BB962C8B-B14F-4D97-AF65-F5344CB8AC3E}">
        <p14:creationId xmlns:p14="http://schemas.microsoft.com/office/powerpoint/2010/main" val="266896833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TT"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63A6E7A-08D8-4649-9DEF-E426F1B2347D}" type="datetimeFigureOut">
              <a:rPr lang="en-TT" smtClean="0"/>
              <a:t>09/06/2015</a:t>
            </a:fld>
            <a:endParaRPr lang="en-TT"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TT"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TT"/>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TT"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2F6C1C2-0406-4BD4-981F-B5843B7B13D5}" type="slidenum">
              <a:rPr lang="en-TT" smtClean="0"/>
              <a:t>‹#›</a:t>
            </a:fld>
            <a:endParaRPr lang="en-TT" dirty="0"/>
          </a:p>
        </p:txBody>
      </p:sp>
    </p:spTree>
    <p:extLst>
      <p:ext uri="{BB962C8B-B14F-4D97-AF65-F5344CB8AC3E}">
        <p14:creationId xmlns:p14="http://schemas.microsoft.com/office/powerpoint/2010/main" val="12986907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My name is</a:t>
            </a:r>
            <a:r>
              <a:rPr lang="en-US" baseline="0" dirty="0" smtClean="0"/>
              <a:t> Liselle Joseph and I am a PhD student here at Virginia Tech. I am also a member of the Centre for Renewable Energy and Aerodynamic Testing (</a:t>
            </a:r>
            <a:r>
              <a:rPr lang="en-US" baseline="0" dirty="0" err="1" smtClean="0"/>
              <a:t>CREATe</a:t>
            </a:r>
            <a:r>
              <a:rPr lang="en-US" baseline="0" dirty="0" smtClean="0"/>
              <a:t>).</a:t>
            </a:r>
          </a:p>
          <a:p>
            <a:endParaRPr lang="en-US" baseline="0" dirty="0" smtClean="0"/>
          </a:p>
          <a:p>
            <a:r>
              <a:rPr lang="en-US" baseline="0" dirty="0" smtClean="0"/>
              <a:t>Today I will be talking to you about the aerodynamic effects of painted surface roughness on wind turbine blade performance. </a:t>
            </a:r>
          </a:p>
          <a:p>
            <a:endParaRPr lang="en-US" baseline="0" dirty="0" smtClean="0"/>
          </a:p>
          <a:p>
            <a:r>
              <a:rPr lang="en-US" baseline="0" dirty="0" smtClean="0"/>
              <a:t>First I want to acknowledge my co-authors and extend a special thank you to the wind turbine aerodynamics team of GE power and water.</a:t>
            </a:r>
            <a:endParaRPr lang="en-US" dirty="0"/>
          </a:p>
        </p:txBody>
      </p:sp>
      <p:sp>
        <p:nvSpPr>
          <p:cNvPr id="4" name="Slide Number Placeholder 3"/>
          <p:cNvSpPr>
            <a:spLocks noGrp="1"/>
          </p:cNvSpPr>
          <p:nvPr>
            <p:ph type="sldNum" sz="quarter" idx="10"/>
          </p:nvPr>
        </p:nvSpPr>
        <p:spPr/>
        <p:txBody>
          <a:bodyPr/>
          <a:lstStyle/>
          <a:p>
            <a:fld id="{A2F6C1C2-0406-4BD4-981F-B5843B7B13D5}" type="slidenum">
              <a:rPr lang="en-TT" smtClean="0"/>
              <a:t>1</a:t>
            </a:fld>
            <a:endParaRPr lang="en-TT" dirty="0"/>
          </a:p>
        </p:txBody>
      </p:sp>
    </p:spTree>
    <p:extLst>
      <p:ext uri="{BB962C8B-B14F-4D97-AF65-F5344CB8AC3E}">
        <p14:creationId xmlns:p14="http://schemas.microsoft.com/office/powerpoint/2010/main" val="14734004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Combining the results of lift and drag, the maximum lift-to-drag ratio was plotted against roughness Reynolds number. </a:t>
            </a:r>
          </a:p>
          <a:p>
            <a:endParaRPr lang="en-US" dirty="0" smtClean="0"/>
          </a:p>
          <a:p>
            <a:r>
              <a:rPr lang="en-US" dirty="0" smtClean="0"/>
              <a:t>We see that below</a:t>
            </a:r>
            <a:r>
              <a:rPr lang="en-US" baseline="0" dirty="0" smtClean="0"/>
              <a:t> roughness Reynolds number of ~23 the L/D max declines slowly. </a:t>
            </a:r>
          </a:p>
          <a:p>
            <a:endParaRPr lang="en-US" baseline="0" dirty="0" smtClean="0"/>
          </a:p>
          <a:p>
            <a:r>
              <a:rPr lang="en-US" baseline="0" dirty="0" smtClean="0"/>
              <a:t>Then at about roughness Reynolds number of 23, the decrease in max L/D becomes very much larger. </a:t>
            </a:r>
          </a:p>
          <a:p>
            <a:endParaRPr lang="en-US" baseline="0" dirty="0" smtClean="0"/>
          </a:p>
          <a:p>
            <a:r>
              <a:rPr lang="en-US" baseline="0" dirty="0" smtClean="0"/>
              <a:t>This supports our hypothesis that the critical roughness Reynolds number is between 20-25</a:t>
            </a:r>
            <a:endParaRPr lang="en-US" dirty="0" smtClean="0"/>
          </a:p>
          <a:p>
            <a:endParaRPr lang="en-US" dirty="0" smtClean="0"/>
          </a:p>
          <a:p>
            <a:endParaRPr lang="en-US" dirty="0" smtClean="0"/>
          </a:p>
          <a:p>
            <a:endParaRPr lang="en-US" dirty="0" smtClean="0"/>
          </a:p>
          <a:p>
            <a:endParaRPr lang="en-US" dirty="0" smtClean="0"/>
          </a:p>
        </p:txBody>
      </p:sp>
      <p:sp>
        <p:nvSpPr>
          <p:cNvPr id="4" name="Slide Number Placeholder 3"/>
          <p:cNvSpPr>
            <a:spLocks noGrp="1"/>
          </p:cNvSpPr>
          <p:nvPr>
            <p:ph type="sldNum" sz="quarter" idx="10"/>
          </p:nvPr>
        </p:nvSpPr>
        <p:spPr/>
        <p:txBody>
          <a:bodyPr/>
          <a:lstStyle/>
          <a:p>
            <a:fld id="{A2F6C1C2-0406-4BD4-981F-B5843B7B13D5}" type="slidenum">
              <a:rPr lang="en-TT" smtClean="0"/>
              <a:t>10</a:t>
            </a:fld>
            <a:endParaRPr lang="en-TT" dirty="0"/>
          </a:p>
        </p:txBody>
      </p:sp>
    </p:spTree>
    <p:extLst>
      <p:ext uri="{BB962C8B-B14F-4D97-AF65-F5344CB8AC3E}">
        <p14:creationId xmlns:p14="http://schemas.microsoft.com/office/powerpoint/2010/main" val="2209907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a:t>
            </a:r>
            <a:r>
              <a:rPr lang="en-US" baseline="0" dirty="0" smtClean="0"/>
              <a:t> now look</a:t>
            </a:r>
            <a:r>
              <a:rPr lang="en-US" dirty="0" smtClean="0"/>
              <a:t> at the effects of roughness</a:t>
            </a:r>
            <a:r>
              <a:rPr lang="en-US" baseline="0" dirty="0" smtClean="0"/>
              <a:t> on transition. </a:t>
            </a:r>
          </a:p>
          <a:p>
            <a:endParaRPr lang="en-US" baseline="0" dirty="0" smtClean="0"/>
          </a:p>
          <a:p>
            <a:r>
              <a:rPr lang="en-US" baseline="0" dirty="0" smtClean="0"/>
              <a:t>Transition is detected using the infrared transition detection system described earlier. </a:t>
            </a:r>
          </a:p>
          <a:p>
            <a:r>
              <a:rPr lang="en-US" baseline="0" dirty="0" smtClean="0"/>
              <a:t>Images are obtained of the pressure and suction side of the model.</a:t>
            </a:r>
          </a:p>
          <a:p>
            <a:r>
              <a:rPr lang="en-US" baseline="0" dirty="0" smtClean="0"/>
              <a:t>The images on this slide are examples of results for the pressure side of the 0.46-m DU96 model at zero degrees and Reynolds number of 1.5M.</a:t>
            </a:r>
          </a:p>
          <a:p>
            <a:endParaRPr lang="en-US" baseline="0" dirty="0" smtClean="0"/>
          </a:p>
          <a:p>
            <a:r>
              <a:rPr lang="en-US" baseline="0" dirty="0" smtClean="0"/>
              <a:t>On these images white regions are warmer and cold regions are darker.</a:t>
            </a:r>
          </a:p>
          <a:p>
            <a:r>
              <a:rPr lang="en-US" baseline="0" dirty="0" smtClean="0"/>
              <a:t>Since we are heating the model this means that the warmer regions are laminar flow and the darker regions are turbulent flow. </a:t>
            </a:r>
          </a:p>
          <a:p>
            <a:r>
              <a:rPr lang="en-US" baseline="0" dirty="0" smtClean="0"/>
              <a:t>The gradient between these two regions is the transition front. </a:t>
            </a:r>
          </a:p>
          <a:p>
            <a:endParaRPr lang="en-US" baseline="0" dirty="0" smtClean="0"/>
          </a:p>
          <a:p>
            <a:r>
              <a:rPr lang="en-US" baseline="0" dirty="0" smtClean="0"/>
              <a:t>Image processing techniques are used to identify and extract the </a:t>
            </a:r>
            <a:r>
              <a:rPr lang="en-US" baseline="0" dirty="0" err="1" smtClean="0"/>
              <a:t>chordwise</a:t>
            </a:r>
            <a:r>
              <a:rPr lang="en-US" baseline="0" dirty="0" smtClean="0"/>
              <a:t> location of this gradient. This is shown by the red dots on the images and reported in the boxes at the top left of the image.</a:t>
            </a:r>
          </a:p>
          <a:p>
            <a:endParaRPr lang="en-US" baseline="0" dirty="0" smtClean="0"/>
          </a:p>
          <a:p>
            <a:r>
              <a:rPr lang="en-US" baseline="0" dirty="0" smtClean="0"/>
              <a:t>In this case, the image on the left is of the clean baseline run and we see that transition occurs at about 61% chord.</a:t>
            </a:r>
          </a:p>
          <a:p>
            <a:r>
              <a:rPr lang="en-US" baseline="0" dirty="0" smtClean="0"/>
              <a:t>The image on the right shows the same model but with the roughness configuration S3 added.</a:t>
            </a:r>
          </a:p>
          <a:p>
            <a:r>
              <a:rPr lang="en-US" baseline="0" dirty="0" smtClean="0"/>
              <a:t>Now we see that the transition is moved upstream to 56% chord. </a:t>
            </a:r>
          </a:p>
          <a:p>
            <a:r>
              <a:rPr lang="en-US" baseline="0" dirty="0" smtClean="0"/>
              <a:t>This demonstrates the effect of the roughness to move the transition upstream or to initiate early transition. </a:t>
            </a:r>
          </a:p>
          <a:p>
            <a:endParaRPr lang="en-US" baseline="0" dirty="0" smtClean="0"/>
          </a:p>
          <a:p>
            <a:r>
              <a:rPr lang="en-US" baseline="0" dirty="0" smtClean="0"/>
              <a:t>An interesting point to note here is that the transition front in both cases appear to be mostly straight. Except for the wedge in the image on the right which was caused by an isolated imperfection, the transition line is linear. </a:t>
            </a:r>
          </a:p>
          <a:p>
            <a:r>
              <a:rPr lang="en-US" baseline="0" dirty="0" smtClean="0"/>
              <a:t>This tells us that the transition in both these cases is caused by the growth of TS waves and not by transition over individual roughness elements. </a:t>
            </a:r>
          </a:p>
          <a:p>
            <a:endParaRPr lang="en-US" dirty="0"/>
          </a:p>
        </p:txBody>
      </p:sp>
      <p:sp>
        <p:nvSpPr>
          <p:cNvPr id="4" name="Slide Number Placeholder 3"/>
          <p:cNvSpPr>
            <a:spLocks noGrp="1"/>
          </p:cNvSpPr>
          <p:nvPr>
            <p:ph type="sldNum" sz="quarter" idx="10"/>
          </p:nvPr>
        </p:nvSpPr>
        <p:spPr/>
        <p:txBody>
          <a:bodyPr/>
          <a:lstStyle/>
          <a:p>
            <a:fld id="{A2F6C1C2-0406-4BD4-981F-B5843B7B13D5}" type="slidenum">
              <a:rPr lang="en-TT" smtClean="0"/>
              <a:t>11</a:t>
            </a:fld>
            <a:endParaRPr lang="en-TT" dirty="0"/>
          </a:p>
        </p:txBody>
      </p:sp>
    </p:spTree>
    <p:extLst>
      <p:ext uri="{BB962C8B-B14F-4D97-AF65-F5344CB8AC3E}">
        <p14:creationId xmlns:p14="http://schemas.microsoft.com/office/powerpoint/2010/main" val="25142421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Plotted on this slide is the transition results for the 0.8-m DU96</a:t>
            </a:r>
            <a:r>
              <a:rPr lang="en-US" baseline="0" dirty="0" smtClean="0"/>
              <a:t> for all cases, in order of increasing roughness Reynolds number.</a:t>
            </a:r>
          </a:p>
          <a:p>
            <a:r>
              <a:rPr lang="en-US" baseline="0" dirty="0" smtClean="0"/>
              <a:t>On the left are the results for the suction side and on the right are the results for the pressure side.</a:t>
            </a:r>
          </a:p>
          <a:p>
            <a:r>
              <a:rPr lang="en-US" baseline="0" dirty="0" smtClean="0"/>
              <a:t>On the y axis is the transition location in percent chord and on the x axis is the angle of attack.</a:t>
            </a:r>
          </a:p>
          <a:p>
            <a:r>
              <a:rPr lang="en-US" baseline="0" dirty="0" smtClean="0"/>
              <a:t>the blue symbols represent the results at 2M Reynolds number and the red symbols represent the results at 3M. </a:t>
            </a:r>
          </a:p>
          <a:p>
            <a:endParaRPr lang="en-US" baseline="0" dirty="0" smtClean="0"/>
          </a:p>
          <a:p>
            <a:r>
              <a:rPr lang="en-US" baseline="0" dirty="0" smtClean="0"/>
              <a:t>We see that in all cases, for the pressure side the transition moves from leading to trailing edge with increasing angle of attack and for the pressure side the transition moves from trailing to leading edge. </a:t>
            </a:r>
          </a:p>
          <a:p>
            <a:endParaRPr lang="en-US" baseline="0" dirty="0" smtClean="0"/>
          </a:p>
          <a:p>
            <a:r>
              <a:rPr lang="en-US" baseline="0" dirty="0" smtClean="0"/>
              <a:t>Another distinct trend is that there appears to be a chord Reynolds number grouping. </a:t>
            </a:r>
          </a:p>
          <a:p>
            <a:r>
              <a:rPr lang="en-US" baseline="0" dirty="0" smtClean="0"/>
              <a:t>The results at 2M are further upstream than the results for 3M in almost all cases.</a:t>
            </a:r>
          </a:p>
          <a:p>
            <a:r>
              <a:rPr lang="en-US" baseline="0" dirty="0" smtClean="0"/>
              <a:t>Within this Reynolds number grouping though, there is a trend with roughness Reynolds number.</a:t>
            </a:r>
          </a:p>
          <a:p>
            <a:r>
              <a:rPr lang="en-US" baseline="0" dirty="0" smtClean="0"/>
              <a:t>All the baseline cases occur further downstream than the rough cases.</a:t>
            </a:r>
          </a:p>
          <a:p>
            <a:r>
              <a:rPr lang="en-US" baseline="0" dirty="0" smtClean="0"/>
              <a:t>The case of the highest roughness Reynolds numbers also undergoes transition earlier than all other cases.</a:t>
            </a:r>
          </a:p>
          <a:p>
            <a:endParaRPr lang="en-US" dirty="0" smtClean="0"/>
          </a:p>
          <a:p>
            <a:r>
              <a:rPr lang="en-US" dirty="0" smtClean="0"/>
              <a:t>It</a:t>
            </a:r>
            <a:r>
              <a:rPr lang="en-US" baseline="0" dirty="0" smtClean="0"/>
              <a:t> is a bit difficult to point to a critical roughness Reynolds number here as there is only one case which is above 23. however, this case of 37.5 does stand out from the other cases which might support the critical roughness Reynolds number as bring between 20-25</a:t>
            </a:r>
            <a:endParaRPr lang="en-US" dirty="0"/>
          </a:p>
        </p:txBody>
      </p:sp>
      <p:sp>
        <p:nvSpPr>
          <p:cNvPr id="4" name="Slide Number Placeholder 3"/>
          <p:cNvSpPr>
            <a:spLocks noGrp="1"/>
          </p:cNvSpPr>
          <p:nvPr>
            <p:ph type="sldNum" sz="quarter" idx="10"/>
          </p:nvPr>
        </p:nvSpPr>
        <p:spPr/>
        <p:txBody>
          <a:bodyPr/>
          <a:lstStyle/>
          <a:p>
            <a:fld id="{A2F6C1C2-0406-4BD4-981F-B5843B7B13D5}" type="slidenum">
              <a:rPr lang="en-TT" smtClean="0"/>
              <a:t>12</a:t>
            </a:fld>
            <a:endParaRPr lang="en-TT" dirty="0"/>
          </a:p>
        </p:txBody>
      </p:sp>
    </p:spTree>
    <p:extLst>
      <p:ext uri="{BB962C8B-B14F-4D97-AF65-F5344CB8AC3E}">
        <p14:creationId xmlns:p14="http://schemas.microsoft.com/office/powerpoint/2010/main" val="5252903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Looking at the smaller chord model, the critical</a:t>
            </a:r>
            <a:r>
              <a:rPr lang="en-US" baseline="0" dirty="0" smtClean="0"/>
              <a:t> roughness Reynolds number dependence is clearer here. </a:t>
            </a:r>
          </a:p>
          <a:p>
            <a:r>
              <a:rPr lang="en-US" baseline="0" dirty="0" smtClean="0"/>
              <a:t>The case of </a:t>
            </a:r>
            <a:r>
              <a:rPr lang="en-US" baseline="0" dirty="0" err="1" smtClean="0"/>
              <a:t>Rek</a:t>
            </a:r>
            <a:r>
              <a:rPr lang="en-US" baseline="0" dirty="0" smtClean="0"/>
              <a:t>=48.2 is much further upstream than all other cases. </a:t>
            </a:r>
          </a:p>
          <a:p>
            <a:endParaRPr lang="en-US" baseline="0" dirty="0" smtClean="0"/>
          </a:p>
          <a:p>
            <a:r>
              <a:rPr lang="en-US" baseline="0" dirty="0" smtClean="0"/>
              <a:t>There again appears to be a chord Reynolds number dependence because we see the grouping of the results by Reynolds number. Green being Re=1.5M and blue being Re=2M.</a:t>
            </a:r>
          </a:p>
          <a:p>
            <a:endParaRPr lang="en-US" baseline="0" dirty="0" smtClean="0"/>
          </a:p>
          <a:p>
            <a:r>
              <a:rPr lang="en-US" baseline="0" dirty="0" smtClean="0"/>
              <a:t>At all angles of attack and for all cases, we see that as the roughness Reynolds number increases the transition moves further upstream.</a:t>
            </a:r>
            <a:endParaRPr lang="en-US" dirty="0"/>
          </a:p>
        </p:txBody>
      </p:sp>
      <p:sp>
        <p:nvSpPr>
          <p:cNvPr id="4" name="Slide Number Placeholder 3"/>
          <p:cNvSpPr>
            <a:spLocks noGrp="1"/>
          </p:cNvSpPr>
          <p:nvPr>
            <p:ph type="sldNum" sz="quarter" idx="10"/>
          </p:nvPr>
        </p:nvSpPr>
        <p:spPr/>
        <p:txBody>
          <a:bodyPr/>
          <a:lstStyle/>
          <a:p>
            <a:fld id="{A2F6C1C2-0406-4BD4-981F-B5843B7B13D5}" type="slidenum">
              <a:rPr lang="en-TT" smtClean="0"/>
              <a:t>13</a:t>
            </a:fld>
            <a:endParaRPr lang="en-TT" dirty="0"/>
          </a:p>
        </p:txBody>
      </p:sp>
    </p:spTree>
    <p:extLst>
      <p:ext uri="{BB962C8B-B14F-4D97-AF65-F5344CB8AC3E}">
        <p14:creationId xmlns:p14="http://schemas.microsoft.com/office/powerpoint/2010/main" val="317817147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2F6C1C2-0406-4BD4-981F-B5843B7B13D5}" type="slidenum">
              <a:rPr lang="en-TT" smtClean="0"/>
              <a:t>14</a:t>
            </a:fld>
            <a:endParaRPr lang="en-TT" dirty="0"/>
          </a:p>
        </p:txBody>
      </p:sp>
    </p:spTree>
    <p:extLst>
      <p:ext uri="{BB962C8B-B14F-4D97-AF65-F5344CB8AC3E}">
        <p14:creationId xmlns:p14="http://schemas.microsoft.com/office/powerpoint/2010/main" val="181419648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On the left we have the wavelength</a:t>
            </a:r>
            <a:r>
              <a:rPr lang="en-US" sz="1200" kern="1200" baseline="0" dirty="0" smtClean="0">
                <a:solidFill>
                  <a:schemeClr val="tx1"/>
                </a:solidFill>
                <a:effectLst/>
                <a:latin typeface="+mn-lt"/>
                <a:ea typeface="+mn-ea"/>
                <a:cs typeface="+mn-cs"/>
              </a:rPr>
              <a:t> spectra of the o</a:t>
            </a:r>
            <a:r>
              <a:rPr lang="en-US" sz="1200" kern="1200" dirty="0" smtClean="0">
                <a:solidFill>
                  <a:schemeClr val="tx1"/>
                </a:solidFill>
                <a:effectLst/>
                <a:latin typeface="+mn-lt"/>
                <a:ea typeface="+mn-ea"/>
                <a:cs typeface="+mn-cs"/>
              </a:rPr>
              <a:t>range peel type roughness.</a:t>
            </a:r>
            <a:r>
              <a:rPr lang="en-US" sz="1200" kern="1200" baseline="0" dirty="0" smtClean="0">
                <a:solidFill>
                  <a:schemeClr val="tx1"/>
                </a:solidFill>
                <a:effectLst/>
                <a:latin typeface="+mn-lt"/>
                <a:ea typeface="+mn-ea"/>
                <a:cs typeface="+mn-cs"/>
              </a:rPr>
              <a:t> </a:t>
            </a:r>
          </a:p>
          <a:p>
            <a:r>
              <a:rPr lang="en-US" sz="1200" kern="1200" baseline="0" dirty="0" smtClean="0">
                <a:solidFill>
                  <a:schemeClr val="tx1"/>
                </a:solidFill>
                <a:effectLst/>
                <a:latin typeface="+mn-lt"/>
                <a:ea typeface="+mn-ea"/>
                <a:cs typeface="+mn-cs"/>
              </a:rPr>
              <a:t>Here we see that the primary </a:t>
            </a:r>
            <a:r>
              <a:rPr lang="en-US" sz="1200" kern="1200" dirty="0" smtClean="0">
                <a:solidFill>
                  <a:schemeClr val="tx1"/>
                </a:solidFill>
                <a:effectLst/>
                <a:latin typeface="+mn-lt"/>
                <a:ea typeface="+mn-ea"/>
                <a:cs typeface="+mn-cs"/>
              </a:rPr>
              <a:t>wavelengths between are 3-5mm</a:t>
            </a:r>
            <a:r>
              <a:rPr lang="en-US" sz="1200" kern="1200" baseline="0" dirty="0" smtClean="0">
                <a:solidFill>
                  <a:schemeClr val="tx1"/>
                </a:solidFill>
                <a:effectLst/>
                <a:latin typeface="+mn-lt"/>
                <a:ea typeface="+mn-ea"/>
                <a:cs typeface="+mn-cs"/>
              </a:rPr>
              <a:t>.</a:t>
            </a:r>
            <a:endParaRPr lang="en-US"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Using boundary layer profiles to</a:t>
            </a:r>
            <a:r>
              <a:rPr lang="en-US" sz="1200" kern="1200" baseline="0" dirty="0" smtClean="0">
                <a:solidFill>
                  <a:schemeClr val="tx1"/>
                </a:solidFill>
                <a:effectLst/>
                <a:latin typeface="+mn-lt"/>
                <a:ea typeface="+mn-ea"/>
                <a:cs typeface="+mn-cs"/>
              </a:rPr>
              <a:t> do a linear instability calculation, it is found that the highest growth rate of the TS waves occur between 3</a:t>
            </a:r>
            <a:r>
              <a:rPr lang="en-US" sz="1200" kern="1200" dirty="0" smtClean="0">
                <a:solidFill>
                  <a:schemeClr val="tx1"/>
                </a:solidFill>
                <a:effectLst/>
                <a:latin typeface="+mn-lt"/>
                <a:ea typeface="+mn-ea"/>
                <a:cs typeface="+mn-cs"/>
              </a:rPr>
              <a:t>-mm and 16-mm.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This evidence suggests the wavy, orange-peel roughness is acting as a receptivity mechanism for T-S waves.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 roughness induced disturbances grow and overtake the natural T-S waves</a:t>
            </a:r>
            <a:r>
              <a:rPr lang="en-US" sz="1200" kern="1200" baseline="0" dirty="0" smtClean="0">
                <a:solidFill>
                  <a:schemeClr val="tx1"/>
                </a:solidFill>
                <a:effectLst/>
                <a:latin typeface="+mn-lt"/>
                <a:ea typeface="+mn-ea"/>
                <a:cs typeface="+mn-cs"/>
              </a:rPr>
              <a:t> and then produce a linear transition front upstream of the natural transition.</a:t>
            </a:r>
          </a:p>
          <a:p>
            <a:endParaRPr lang="en-US" sz="1200" kern="1200" baseline="0" dirty="0" smtClean="0">
              <a:solidFill>
                <a:schemeClr val="tx1"/>
              </a:solidFill>
              <a:effectLst/>
              <a:latin typeface="+mn-lt"/>
              <a:ea typeface="+mn-ea"/>
              <a:cs typeface="+mn-cs"/>
            </a:endParaRPr>
          </a:p>
          <a:p>
            <a:r>
              <a:rPr lang="en-US" sz="1200" kern="1200" baseline="0" dirty="0" smtClean="0">
                <a:solidFill>
                  <a:schemeClr val="tx1"/>
                </a:solidFill>
                <a:effectLst/>
                <a:latin typeface="+mn-lt"/>
                <a:ea typeface="+mn-ea"/>
                <a:cs typeface="+mn-cs"/>
              </a:rPr>
              <a:t>This gives us some insight into the source of the change in transition which occurs as we add roughness. Lets now look at this change more in depth.</a:t>
            </a:r>
            <a:endParaRPr lang="en-US" dirty="0"/>
          </a:p>
        </p:txBody>
      </p:sp>
      <p:sp>
        <p:nvSpPr>
          <p:cNvPr id="4" name="Slide Number Placeholder 3"/>
          <p:cNvSpPr>
            <a:spLocks noGrp="1"/>
          </p:cNvSpPr>
          <p:nvPr>
            <p:ph type="sldNum" sz="quarter" idx="10"/>
          </p:nvPr>
        </p:nvSpPr>
        <p:spPr/>
        <p:txBody>
          <a:bodyPr/>
          <a:lstStyle/>
          <a:p>
            <a:fld id="{A2F6C1C2-0406-4BD4-981F-B5843B7B13D5}" type="slidenum">
              <a:rPr lang="en-TT" smtClean="0"/>
              <a:t>17</a:t>
            </a:fld>
            <a:endParaRPr lang="en-TT" dirty="0"/>
          </a:p>
        </p:txBody>
      </p:sp>
    </p:spTree>
    <p:extLst>
      <p:ext uri="{BB962C8B-B14F-4D97-AF65-F5344CB8AC3E}">
        <p14:creationId xmlns:p14="http://schemas.microsoft.com/office/powerpoint/2010/main" val="24287822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general, roughness is known to decrease lift, increase drag and move transition</a:t>
            </a:r>
            <a:r>
              <a:rPr lang="en-US" baseline="0" dirty="0" smtClean="0"/>
              <a:t> forward. This has been known as early as the 1930’s.</a:t>
            </a:r>
          </a:p>
          <a:p>
            <a:endParaRPr lang="en-US" baseline="0" dirty="0" smtClean="0"/>
          </a:p>
          <a:p>
            <a:r>
              <a:rPr lang="en-US" baseline="0" dirty="0" smtClean="0"/>
              <a:t>In regards to wind turbine blades, the same is true. However, most investigations have been into the effect of environmental roughness such as icing, insects and other residue and coat deterioration. </a:t>
            </a:r>
          </a:p>
          <a:p>
            <a:endParaRPr lang="en-US" baseline="0" dirty="0"/>
          </a:p>
          <a:p>
            <a:r>
              <a:rPr lang="en-US" baseline="0" dirty="0" smtClean="0"/>
              <a:t>We have found no work to date into the effect of the unique type of roughness we will refer to as ‘orange-peel’ type roughness.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The image that is the background of this slide shows the orange-peel type of roughness under study. </a:t>
            </a:r>
          </a:p>
          <a:p>
            <a:r>
              <a:rPr lang="en-US" baseline="0" dirty="0" smtClean="0"/>
              <a:t>This roughness is likened to the surface of an orange based on its look and feel, and thus the name. </a:t>
            </a:r>
          </a:p>
          <a:p>
            <a:r>
              <a:rPr lang="en-US" baseline="0" dirty="0" smtClean="0"/>
              <a:t>In general this type of roughness tends to be more wavy than it is peaky and is categorized as 3D distributed roughness.</a:t>
            </a:r>
          </a:p>
          <a:p>
            <a:r>
              <a:rPr lang="en-US" baseline="0" dirty="0" smtClean="0"/>
              <a:t>The source of this special kind of roughness is usually manufacturing processes and painting techniques.</a:t>
            </a:r>
          </a:p>
          <a:p>
            <a:endParaRPr lang="en-US" baseline="0" dirty="0" smtClean="0"/>
          </a:p>
        </p:txBody>
      </p:sp>
      <p:sp>
        <p:nvSpPr>
          <p:cNvPr id="4" name="Slide Number Placeholder 3"/>
          <p:cNvSpPr>
            <a:spLocks noGrp="1"/>
          </p:cNvSpPr>
          <p:nvPr>
            <p:ph type="sldNum" sz="quarter" idx="10"/>
          </p:nvPr>
        </p:nvSpPr>
        <p:spPr/>
        <p:txBody>
          <a:bodyPr/>
          <a:lstStyle/>
          <a:p>
            <a:fld id="{A2F6C1C2-0406-4BD4-981F-B5843B7B13D5}" type="slidenum">
              <a:rPr lang="en-TT" smtClean="0"/>
              <a:t>2</a:t>
            </a:fld>
            <a:endParaRPr lang="en-TT" dirty="0"/>
          </a:p>
        </p:txBody>
      </p:sp>
    </p:spTree>
    <p:extLst>
      <p:ext uri="{BB962C8B-B14F-4D97-AF65-F5344CB8AC3E}">
        <p14:creationId xmlns:p14="http://schemas.microsoft.com/office/powerpoint/2010/main" val="235354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first</a:t>
            </a:r>
            <a:r>
              <a:rPr lang="en-US" baseline="0" dirty="0" smtClean="0"/>
              <a:t> step of the study into the effects of this kind of roughness was to replicate this surface roughness and find a way to apply it to wind turbine blade sections.</a:t>
            </a:r>
          </a:p>
          <a:p>
            <a:endParaRPr lang="en-US" baseline="0" dirty="0" smtClean="0"/>
          </a:p>
          <a:p>
            <a:r>
              <a:rPr lang="en-US" baseline="0" dirty="0" smtClean="0"/>
              <a:t>The roughness fetches were created by painting Contact paper with latex paint. This was done using rollers of various types – which includes, nap sizes and material from which the roller is fabricated.</a:t>
            </a:r>
          </a:p>
          <a:p>
            <a:endParaRPr lang="en-US" baseline="0" dirty="0" smtClean="0"/>
          </a:p>
          <a:p>
            <a:r>
              <a:rPr lang="en-US" baseline="0" dirty="0" smtClean="0"/>
              <a:t>The number of coats applied and the direction of the application was also varied from one fetch to another. </a:t>
            </a:r>
          </a:p>
          <a:p>
            <a:endParaRPr lang="en-US" baseline="0" dirty="0" smtClean="0"/>
          </a:p>
          <a:p>
            <a:r>
              <a:rPr lang="en-US" baseline="0" dirty="0" smtClean="0"/>
              <a:t>Finally, three configurations were created for testing. These are shown in the images on this slide. Though one cannot tell from the pictures, or even from touching the surface in some cases, the geometric roughness parameters for each of these fetches are different. </a:t>
            </a:r>
          </a:p>
          <a:p>
            <a:r>
              <a:rPr lang="en-US" baseline="0" dirty="0" smtClean="0"/>
              <a:t>We will refer to these as S1, S2 and S3 throughout this presentation.</a:t>
            </a:r>
          </a:p>
          <a:p>
            <a:r>
              <a:rPr lang="en-US" baseline="0" dirty="0" smtClean="0"/>
              <a:t>The 12.5-mm grid is included on S1 in order to give a sense of scale</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A2F6C1C2-0406-4BD4-981F-B5843B7B13D5}" type="slidenum">
              <a:rPr lang="en-TT" smtClean="0"/>
              <a:t>3</a:t>
            </a:fld>
            <a:endParaRPr lang="en-TT" dirty="0"/>
          </a:p>
        </p:txBody>
      </p:sp>
    </p:spTree>
    <p:extLst>
      <p:ext uri="{BB962C8B-B14F-4D97-AF65-F5344CB8AC3E}">
        <p14:creationId xmlns:p14="http://schemas.microsoft.com/office/powerpoint/2010/main" val="32718163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actual heights of the roughness fetches was measured using a MAHR PS1. </a:t>
            </a:r>
          </a:p>
          <a:p>
            <a:r>
              <a:rPr lang="en-US" dirty="0" smtClean="0"/>
              <a:t>This is a surface </a:t>
            </a:r>
            <a:r>
              <a:rPr lang="en-US" dirty="0" err="1" smtClean="0"/>
              <a:t>profilometer</a:t>
            </a:r>
            <a:r>
              <a:rPr lang="en-US" dirty="0" smtClean="0"/>
              <a:t> which traverses the surface measuring the variation in surface elevation.</a:t>
            </a:r>
          </a:p>
          <a:p>
            <a:r>
              <a:rPr lang="en-US" dirty="0" smtClean="0"/>
              <a:t>This device provides the raw z heights of the surface as well as the typical geometric</a:t>
            </a:r>
            <a:r>
              <a:rPr lang="en-US" baseline="0" dirty="0" smtClean="0"/>
              <a:t> </a:t>
            </a:r>
            <a:r>
              <a:rPr lang="en-US" baseline="0" dirty="0" err="1" smtClean="0"/>
              <a:t>paramaters</a:t>
            </a:r>
            <a:r>
              <a:rPr lang="en-US" baseline="0" dirty="0" smtClean="0"/>
              <a:t> such as Ra, </a:t>
            </a:r>
            <a:r>
              <a:rPr lang="en-US" baseline="0" dirty="0" err="1" smtClean="0"/>
              <a:t>Rt</a:t>
            </a:r>
            <a:r>
              <a:rPr lang="en-US" baseline="0" dirty="0" smtClean="0"/>
              <a:t> and </a:t>
            </a:r>
            <a:r>
              <a:rPr lang="en-US" baseline="0" dirty="0" err="1" smtClean="0"/>
              <a:t>Rq</a:t>
            </a:r>
            <a:r>
              <a:rPr lang="en-US" baseline="0" dirty="0" smtClean="0"/>
              <a:t>.</a:t>
            </a:r>
          </a:p>
          <a:p>
            <a:r>
              <a:rPr lang="en-US" baseline="0" dirty="0" smtClean="0"/>
              <a:t>Ra is the arithmetic mean of the roughness heights, </a:t>
            </a:r>
            <a:r>
              <a:rPr lang="en-US" baseline="0" dirty="0" err="1" smtClean="0"/>
              <a:t>Rt</a:t>
            </a:r>
            <a:r>
              <a:rPr lang="en-US" baseline="0" dirty="0" smtClean="0"/>
              <a:t> is the maximum peak to peak value and </a:t>
            </a:r>
            <a:r>
              <a:rPr lang="en-US" baseline="0" dirty="0" err="1" smtClean="0"/>
              <a:t>Rq</a:t>
            </a:r>
            <a:r>
              <a:rPr lang="en-US" baseline="0" dirty="0" smtClean="0"/>
              <a:t> is the RMS value  </a:t>
            </a:r>
          </a:p>
          <a:p>
            <a:r>
              <a:rPr lang="en-US" baseline="0" dirty="0" smtClean="0"/>
              <a:t>All values reported here and used in calculations were taken from the MAHR PS1 directly and not calculated from raw data. </a:t>
            </a:r>
            <a:endParaRPr lang="en-US" dirty="0" smtClean="0"/>
          </a:p>
          <a:p>
            <a:endParaRPr lang="en-US" dirty="0" smtClean="0"/>
          </a:p>
          <a:p>
            <a:r>
              <a:rPr lang="en-US" dirty="0" smtClean="0"/>
              <a:t>From the table we see that the Ra values increase from S1 to S3 as does the </a:t>
            </a:r>
            <a:r>
              <a:rPr lang="en-US" dirty="0" err="1" smtClean="0"/>
              <a:t>Rt</a:t>
            </a:r>
            <a:r>
              <a:rPr lang="en-US" dirty="0" smtClean="0"/>
              <a:t> and </a:t>
            </a:r>
            <a:r>
              <a:rPr lang="en-US" dirty="0" err="1" smtClean="0"/>
              <a:t>Rq</a:t>
            </a:r>
            <a:r>
              <a:rPr lang="en-US" dirty="0" smtClean="0"/>
              <a:t> values. The</a:t>
            </a:r>
            <a:r>
              <a:rPr lang="en-US" baseline="0" dirty="0" smtClean="0"/>
              <a:t> baseline case is simply unpainted contact paper this has the lowest values of all.</a:t>
            </a:r>
            <a:endParaRPr lang="en-US" dirty="0" smtClean="0"/>
          </a:p>
          <a:p>
            <a:r>
              <a:rPr lang="en-US" dirty="0" smtClean="0"/>
              <a:t>Thus</a:t>
            </a:r>
            <a:r>
              <a:rPr lang="en-US" baseline="0" dirty="0" smtClean="0"/>
              <a:t> i</a:t>
            </a:r>
            <a:r>
              <a:rPr lang="en-US" dirty="0" smtClean="0"/>
              <a:t>n</a:t>
            </a:r>
            <a:r>
              <a:rPr lang="en-US" baseline="0" dirty="0" smtClean="0"/>
              <a:t> order of increasing roughness heights we have baseline, S1, S2 and S3 </a:t>
            </a:r>
            <a:endParaRPr lang="en-US" dirty="0"/>
          </a:p>
        </p:txBody>
      </p:sp>
      <p:sp>
        <p:nvSpPr>
          <p:cNvPr id="4" name="Slide Number Placeholder 3"/>
          <p:cNvSpPr>
            <a:spLocks noGrp="1"/>
          </p:cNvSpPr>
          <p:nvPr>
            <p:ph type="sldNum" sz="quarter" idx="10"/>
          </p:nvPr>
        </p:nvSpPr>
        <p:spPr/>
        <p:txBody>
          <a:bodyPr/>
          <a:lstStyle/>
          <a:p>
            <a:fld id="{A2F6C1C2-0406-4BD4-981F-B5843B7B13D5}" type="slidenum">
              <a:rPr lang="en-TT" smtClean="0"/>
              <a:t>4</a:t>
            </a:fld>
            <a:endParaRPr lang="en-TT" dirty="0"/>
          </a:p>
        </p:txBody>
      </p:sp>
    </p:spTree>
    <p:extLst>
      <p:ext uri="{BB962C8B-B14F-4D97-AF65-F5344CB8AC3E}">
        <p14:creationId xmlns:p14="http://schemas.microsoft.com/office/powerpoint/2010/main" val="6532006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These</a:t>
            </a:r>
            <a:r>
              <a:rPr lang="en-US" baseline="0" dirty="0" smtClean="0"/>
              <a:t> roughness fetches along with the baseline case  were tested on two DU96-W-180 models, each at 2 chord Reynolds Numbers. </a:t>
            </a:r>
          </a:p>
          <a:p>
            <a:r>
              <a:rPr lang="en-US" baseline="0" dirty="0" smtClean="0"/>
              <a:t>These models had different chord lengths, one a 0.8-m chord and one a 0.46-m chord.</a:t>
            </a:r>
          </a:p>
          <a:p>
            <a:r>
              <a:rPr lang="en-US" baseline="0" dirty="0" smtClean="0"/>
              <a:t>We tested the 0.8-m chord model at Re=2M and 3M for the baseline case and all three roughness fetches.</a:t>
            </a:r>
          </a:p>
          <a:p>
            <a:r>
              <a:rPr lang="en-US" baseline="0" dirty="0" smtClean="0"/>
              <a:t>We tested the 0.46-m chord model at Re=1.5M and 2M for the baseline and one roughness fetch each. </a:t>
            </a:r>
          </a:p>
          <a:p>
            <a:endParaRPr lang="en-US" baseline="0" dirty="0" smtClean="0"/>
          </a:p>
          <a:p>
            <a:r>
              <a:rPr lang="en-US" baseline="0" dirty="0" smtClean="0"/>
              <a:t>The typical roughness Reynolds Number formulation was used for the analysis and it shown in the equation. Here </a:t>
            </a:r>
            <a:r>
              <a:rPr lang="en-US" baseline="0" dirty="0" err="1" smtClean="0"/>
              <a:t>Rq</a:t>
            </a:r>
            <a:r>
              <a:rPr lang="en-US" baseline="0" dirty="0" smtClean="0"/>
              <a:t> is the roughness RMS value, </a:t>
            </a:r>
            <a:r>
              <a:rPr lang="en-US" baseline="0" dirty="0" err="1" smtClean="0"/>
              <a:t>uk</a:t>
            </a:r>
            <a:r>
              <a:rPr lang="en-US" baseline="0" dirty="0" smtClean="0"/>
              <a:t> is the velocity at the RMS height and nu is the kinematic viscosity. The values obtained for each case are also shown in this table.</a:t>
            </a:r>
          </a:p>
          <a:p>
            <a:endParaRPr lang="en-US" baseline="0" dirty="0" smtClean="0"/>
          </a:p>
          <a:p>
            <a:r>
              <a:rPr lang="en-US" baseline="0" dirty="0" smtClean="0"/>
              <a:t>A useful value to know in analyses such as this is the critical roughness Reynolds number. This, for our purposes, is defined as the roughness Reynolds number below which the effects of roughness are small or non-existent and above which the effects of roughness are apparent and dominant.</a:t>
            </a:r>
          </a:p>
          <a:p>
            <a:endParaRPr lang="en-US" dirty="0"/>
          </a:p>
        </p:txBody>
      </p:sp>
      <p:sp>
        <p:nvSpPr>
          <p:cNvPr id="4" name="Slide Number Placeholder 3"/>
          <p:cNvSpPr>
            <a:spLocks noGrp="1"/>
          </p:cNvSpPr>
          <p:nvPr>
            <p:ph type="sldNum" sz="quarter" idx="10"/>
          </p:nvPr>
        </p:nvSpPr>
        <p:spPr/>
        <p:txBody>
          <a:bodyPr/>
          <a:lstStyle/>
          <a:p>
            <a:fld id="{A2F6C1C2-0406-4BD4-981F-B5843B7B13D5}" type="slidenum">
              <a:rPr lang="en-TT" smtClean="0"/>
              <a:t>5</a:t>
            </a:fld>
            <a:endParaRPr lang="en-TT" dirty="0"/>
          </a:p>
        </p:txBody>
      </p:sp>
    </p:spTree>
    <p:extLst>
      <p:ext uri="{BB962C8B-B14F-4D97-AF65-F5344CB8AC3E}">
        <p14:creationId xmlns:p14="http://schemas.microsoft.com/office/powerpoint/2010/main" val="26763351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All experiments were</a:t>
            </a:r>
            <a:r>
              <a:rPr lang="en-US" baseline="0" dirty="0" smtClean="0"/>
              <a:t> carried out in the Virginia Tech Stability Wind Tunnel. </a:t>
            </a:r>
          </a:p>
          <a:p>
            <a:endParaRPr lang="en-US" baseline="0" dirty="0" smtClean="0"/>
          </a:p>
          <a:p>
            <a:r>
              <a:rPr lang="en-US" baseline="0" dirty="0" smtClean="0"/>
              <a:t>The picture on the right shows a downstream view looking upstream of the inside of the test section (so flow would be coming out of the page toward us).</a:t>
            </a:r>
          </a:p>
          <a:p>
            <a:r>
              <a:rPr lang="en-US" baseline="0" dirty="0" smtClean="0"/>
              <a:t>The 0.8-m chord model is mounted vertically in the test section. the span is 1.82-m. </a:t>
            </a:r>
          </a:p>
          <a:p>
            <a:r>
              <a:rPr lang="en-US" baseline="0" dirty="0" smtClean="0"/>
              <a:t>Also seen is the drag rake erected in the wake of the model so as to measure the pressure in the wake which is then used to calculate the drag.</a:t>
            </a:r>
          </a:p>
          <a:p>
            <a:r>
              <a:rPr lang="en-US" baseline="0" dirty="0" smtClean="0"/>
              <a:t>Along the length of the test section walls are pressure taps which are used to estimate the lift.</a:t>
            </a:r>
          </a:p>
          <a:p>
            <a:endParaRPr lang="en-US" baseline="0" dirty="0" smtClean="0"/>
          </a:p>
          <a:p>
            <a:r>
              <a:rPr lang="en-US" baseline="0" dirty="0" smtClean="0"/>
              <a:t>The black covering on the model in the picture is part of the infrared transition detection system. </a:t>
            </a:r>
          </a:p>
          <a:p>
            <a:r>
              <a:rPr lang="en-US" baseline="0" dirty="0" smtClean="0"/>
              <a:t>The model is wrapped in a layer of contact paper and then a layer of 0.8-mm silicone rubber insulator. </a:t>
            </a:r>
          </a:p>
          <a:p>
            <a:r>
              <a:rPr lang="en-US" baseline="0" dirty="0" smtClean="0"/>
              <a:t>This insulator regulates heat from inside the model, where heaters are mounted and used to heat the model, to the model surface. </a:t>
            </a:r>
          </a:p>
          <a:p>
            <a:r>
              <a:rPr lang="en-US" baseline="0" dirty="0" smtClean="0"/>
              <a:t>The roughness fetches, or baseline clean contact paper, is then applied over the insulator. </a:t>
            </a:r>
          </a:p>
          <a:p>
            <a:endParaRPr lang="en-US" baseline="0" dirty="0" smtClean="0"/>
          </a:p>
          <a:p>
            <a:r>
              <a:rPr lang="en-US" baseline="0" dirty="0" smtClean="0"/>
              <a:t>In the walls of the test section are infrared cameras which take pictures of the pressure and suction side of the model independently. These pictures will show the transition region. </a:t>
            </a:r>
          </a:p>
          <a:p>
            <a:endParaRPr lang="en-US" baseline="0" dirty="0" smtClean="0"/>
          </a:p>
        </p:txBody>
      </p:sp>
      <p:sp>
        <p:nvSpPr>
          <p:cNvPr id="4" name="Slide Number Placeholder 3"/>
          <p:cNvSpPr>
            <a:spLocks noGrp="1"/>
          </p:cNvSpPr>
          <p:nvPr>
            <p:ph type="sldNum" sz="quarter" idx="10"/>
          </p:nvPr>
        </p:nvSpPr>
        <p:spPr/>
        <p:txBody>
          <a:bodyPr/>
          <a:lstStyle/>
          <a:p>
            <a:fld id="{A2F6C1C2-0406-4BD4-981F-B5843B7B13D5}" type="slidenum">
              <a:rPr lang="en-TT" smtClean="0"/>
              <a:t>6</a:t>
            </a:fld>
            <a:endParaRPr lang="en-TT" dirty="0"/>
          </a:p>
        </p:txBody>
      </p:sp>
    </p:spTree>
    <p:extLst>
      <p:ext uri="{BB962C8B-B14F-4D97-AF65-F5344CB8AC3E}">
        <p14:creationId xmlns:p14="http://schemas.microsoft.com/office/powerpoint/2010/main" val="16324004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now look at the lift, drag and transition results from these experiments.</a:t>
            </a:r>
            <a:r>
              <a:rPr lang="en-US" baseline="0" dirty="0" smtClean="0"/>
              <a:t> </a:t>
            </a:r>
          </a:p>
          <a:p>
            <a:endParaRPr lang="en-US" baseline="0" dirty="0" smtClean="0"/>
          </a:p>
          <a:p>
            <a:r>
              <a:rPr lang="en-US" baseline="0" dirty="0" smtClean="0"/>
              <a:t>Presented here is the lift and drag coefficient plots vs angle of attack for both the 0.8-m chord DU96 and the 0.46-m chord DU96.</a:t>
            </a:r>
          </a:p>
          <a:p>
            <a:r>
              <a:rPr lang="en-US" baseline="0" dirty="0" smtClean="0"/>
              <a:t>In both cases the model is not covered in a roughness fetch but is in the baseline configuration. </a:t>
            </a:r>
          </a:p>
          <a:p>
            <a:endParaRPr lang="en-US" baseline="0" dirty="0" smtClean="0"/>
          </a:p>
          <a:p>
            <a:r>
              <a:rPr lang="en-US" baseline="0" dirty="0" smtClean="0"/>
              <a:t>Positive stall occurs between 9-10 degrees angle of attack for both models and negative stall occurs at about -14 degrees.</a:t>
            </a:r>
          </a:p>
          <a:p>
            <a:r>
              <a:rPr lang="en-US" baseline="0" dirty="0" smtClean="0"/>
              <a:t>In both cases the zero lift angle of attack is -2 degrees</a:t>
            </a:r>
          </a:p>
          <a:p>
            <a:endParaRPr lang="en-US" baseline="0" dirty="0" smtClean="0"/>
          </a:p>
          <a:p>
            <a:r>
              <a:rPr lang="en-US" baseline="0" dirty="0" smtClean="0"/>
              <a:t>For both models, the lift and drag plots show good agreement, within an uncertainty of 0.012 for the lift and 5% for the drag. This tells us that the effect of the different chord can be assumed negligible for lift and drag. </a:t>
            </a:r>
            <a:endParaRPr lang="en-US" dirty="0"/>
          </a:p>
        </p:txBody>
      </p:sp>
      <p:sp>
        <p:nvSpPr>
          <p:cNvPr id="4" name="Slide Number Placeholder 3"/>
          <p:cNvSpPr>
            <a:spLocks noGrp="1"/>
          </p:cNvSpPr>
          <p:nvPr>
            <p:ph type="sldNum" sz="quarter" idx="10"/>
          </p:nvPr>
        </p:nvSpPr>
        <p:spPr/>
        <p:txBody>
          <a:bodyPr/>
          <a:lstStyle/>
          <a:p>
            <a:fld id="{A2F6C1C2-0406-4BD4-981F-B5843B7B13D5}" type="slidenum">
              <a:rPr lang="en-TT" smtClean="0"/>
              <a:t>7</a:t>
            </a:fld>
            <a:endParaRPr lang="en-TT" dirty="0"/>
          </a:p>
        </p:txBody>
      </p:sp>
    </p:spTree>
    <p:extLst>
      <p:ext uri="{BB962C8B-B14F-4D97-AF65-F5344CB8AC3E}">
        <p14:creationId xmlns:p14="http://schemas.microsoft.com/office/powerpoint/2010/main" val="13481188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Adding roughness to the model produces</a:t>
            </a:r>
            <a:r>
              <a:rPr lang="en-US" baseline="0" dirty="0" smtClean="0"/>
              <a:t> significant effects on the lift. </a:t>
            </a:r>
          </a:p>
          <a:p>
            <a:endParaRPr lang="en-US" baseline="0" dirty="0" smtClean="0"/>
          </a:p>
          <a:p>
            <a:r>
              <a:rPr lang="en-US" baseline="0" dirty="0" smtClean="0"/>
              <a:t>In this plot we show the lift variation with angle of attack for each case tested, in order of increasing </a:t>
            </a:r>
            <a:r>
              <a:rPr lang="en-US" baseline="0" dirty="0" err="1" smtClean="0"/>
              <a:t>roughnes</a:t>
            </a:r>
            <a:r>
              <a:rPr lang="en-US" baseline="0" dirty="0" smtClean="0"/>
              <a:t> Reynolds number. </a:t>
            </a:r>
          </a:p>
          <a:p>
            <a:endParaRPr lang="en-US" baseline="0" dirty="0" smtClean="0"/>
          </a:p>
          <a:p>
            <a:r>
              <a:rPr lang="en-US" baseline="0" dirty="0" smtClean="0"/>
              <a:t>The baseline cases have the smallest roughness Reynolds number and it is seen that they have the highest lift curve slope and maximum lift. </a:t>
            </a:r>
          </a:p>
          <a:p>
            <a:endParaRPr lang="en-US" dirty="0" smtClean="0"/>
          </a:p>
          <a:p>
            <a:r>
              <a:rPr lang="en-US" dirty="0" smtClean="0"/>
              <a:t>The</a:t>
            </a:r>
            <a:r>
              <a:rPr lang="en-US" baseline="0" dirty="0" smtClean="0"/>
              <a:t> cases with roughness added show marked decreases in maximum lift and lift curve slope, as roughness Reynolds number increases. </a:t>
            </a:r>
          </a:p>
          <a:p>
            <a:r>
              <a:rPr lang="en-US" baseline="0" dirty="0" smtClean="0"/>
              <a:t>This effect is most apparent at positive angles of attack, particularly above 5 degrees. </a:t>
            </a:r>
          </a:p>
          <a:p>
            <a:endParaRPr lang="en-US" baseline="0" dirty="0" smtClean="0"/>
          </a:p>
          <a:p>
            <a:r>
              <a:rPr lang="en-US" dirty="0" smtClean="0"/>
              <a:t>The</a:t>
            </a:r>
            <a:r>
              <a:rPr lang="en-US" baseline="0" dirty="0" smtClean="0"/>
              <a:t> variation with roughness Reynolds number does not appear to be linear however. At a roughness Reynolds number above 23, the lift curve slope and maximum lift appear to be affected more by the roughness than at lower roughness Reynolds numbers.</a:t>
            </a:r>
          </a:p>
          <a:p>
            <a:r>
              <a:rPr lang="en-US" baseline="0" dirty="0" smtClean="0"/>
              <a:t>This points to a critical roughness Reynolds number of about 23, under which the effects of roughness on the lift is small and above which they become dominant.</a:t>
            </a:r>
            <a:endParaRPr lang="en-US" dirty="0"/>
          </a:p>
        </p:txBody>
      </p:sp>
      <p:sp>
        <p:nvSpPr>
          <p:cNvPr id="4" name="Slide Number Placeholder 3"/>
          <p:cNvSpPr>
            <a:spLocks noGrp="1"/>
          </p:cNvSpPr>
          <p:nvPr>
            <p:ph type="sldNum" sz="quarter" idx="10"/>
          </p:nvPr>
        </p:nvSpPr>
        <p:spPr/>
        <p:txBody>
          <a:bodyPr/>
          <a:lstStyle/>
          <a:p>
            <a:fld id="{A2F6C1C2-0406-4BD4-981F-B5843B7B13D5}" type="slidenum">
              <a:rPr lang="en-TT" smtClean="0"/>
              <a:t>8</a:t>
            </a:fld>
            <a:endParaRPr lang="en-TT" dirty="0"/>
          </a:p>
        </p:txBody>
      </p:sp>
    </p:spTree>
    <p:extLst>
      <p:ext uri="{BB962C8B-B14F-4D97-AF65-F5344CB8AC3E}">
        <p14:creationId xmlns:p14="http://schemas.microsoft.com/office/powerpoint/2010/main" val="12883542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drag plots tell</a:t>
            </a:r>
            <a:r>
              <a:rPr lang="en-US" baseline="0" dirty="0" smtClean="0"/>
              <a:t> a similar story. </a:t>
            </a:r>
          </a:p>
          <a:p>
            <a:endParaRPr lang="en-US" baseline="0" dirty="0" smtClean="0"/>
          </a:p>
          <a:p>
            <a:r>
              <a:rPr lang="en-US" baseline="0" dirty="0" smtClean="0"/>
              <a:t>Plotted here is the drag coefficient against angle of attack for all the cases tested. </a:t>
            </a:r>
          </a:p>
          <a:p>
            <a:endParaRPr lang="en-US" baseline="0" dirty="0" smtClean="0"/>
          </a:p>
          <a:p>
            <a:r>
              <a:rPr lang="en-US" baseline="0" dirty="0" smtClean="0"/>
              <a:t>It is seen that the drag in the drag bucket increases with increasing roughness Reynolds number. </a:t>
            </a:r>
          </a:p>
          <a:p>
            <a:endParaRPr lang="en-US" baseline="0" dirty="0" smtClean="0"/>
          </a:p>
          <a:p>
            <a:r>
              <a:rPr lang="en-US" baseline="0" dirty="0" smtClean="0"/>
              <a:t>Again the effect of roughness is very apparent at positive angles of attack.</a:t>
            </a:r>
          </a:p>
          <a:p>
            <a:endParaRPr lang="en-US" baseline="0" dirty="0" smtClean="0"/>
          </a:p>
          <a:p>
            <a:r>
              <a:rPr lang="en-US" baseline="0" dirty="0" smtClean="0"/>
              <a:t>In the case of the drag, the effect of roughness appears to grow rapidly above a roughness Reynolds number of 24 suggesting that this is the critical roughness Reynolds number.</a:t>
            </a:r>
          </a:p>
          <a:p>
            <a:endParaRPr lang="en-US" baseline="0" dirty="0" smtClean="0"/>
          </a:p>
          <a:p>
            <a:r>
              <a:rPr lang="en-US" baseline="0" dirty="0" smtClean="0"/>
              <a:t>Considering the lift results and a 10% uncertainty in the roughness Reynolds number, this gives a range of 20-25 for the critical roughness Reynolds number.</a:t>
            </a:r>
            <a:endParaRPr lang="en-US" dirty="0"/>
          </a:p>
        </p:txBody>
      </p:sp>
      <p:sp>
        <p:nvSpPr>
          <p:cNvPr id="4" name="Slide Number Placeholder 3"/>
          <p:cNvSpPr>
            <a:spLocks noGrp="1"/>
          </p:cNvSpPr>
          <p:nvPr>
            <p:ph type="sldNum" sz="quarter" idx="10"/>
          </p:nvPr>
        </p:nvSpPr>
        <p:spPr/>
        <p:txBody>
          <a:bodyPr/>
          <a:lstStyle/>
          <a:p>
            <a:fld id="{A2F6C1C2-0406-4BD4-981F-B5843B7B13D5}" type="slidenum">
              <a:rPr lang="en-TT" smtClean="0"/>
              <a:t>9</a:t>
            </a:fld>
            <a:endParaRPr lang="en-TT" dirty="0"/>
          </a:p>
        </p:txBody>
      </p:sp>
    </p:spTree>
    <p:extLst>
      <p:ext uri="{BB962C8B-B14F-4D97-AF65-F5344CB8AC3E}">
        <p14:creationId xmlns:p14="http://schemas.microsoft.com/office/powerpoint/2010/main" val="27598182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143000"/>
            <a:ext cx="8686800" cy="5148072"/>
          </a:xfrm>
        </p:spPr>
        <p:txBody>
          <a:bodyPr/>
          <a:lstStyle>
            <a:lvl2pPr>
              <a:buClrTx/>
              <a:defRPr/>
            </a:lvl2pPr>
            <a:lvl3pPr>
              <a:buClrTx/>
              <a:defRPr/>
            </a:lvl3pPr>
            <a:lvl4pPr>
              <a:buClrTx/>
              <a:defRPr/>
            </a:lvl4pPr>
            <a:lvl5pPr>
              <a:buClrTx/>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itle 1"/>
          <p:cNvSpPr>
            <a:spLocks noGrp="1"/>
          </p:cNvSpPr>
          <p:nvPr>
            <p:ph type="title"/>
          </p:nvPr>
        </p:nvSpPr>
        <p:spPr>
          <a:xfrm>
            <a:off x="230369" y="228600"/>
            <a:ext cx="6629400" cy="685800"/>
          </a:xfrm>
          <a:prstGeom prst="rect">
            <a:avLst/>
          </a:prstGeom>
        </p:spPr>
        <p:txBody>
          <a:bodyPr/>
          <a:lstStyle>
            <a:lvl1pPr>
              <a:defRPr>
                <a:solidFill>
                  <a:srgbClr val="800000"/>
                </a:solidFill>
              </a:defRPr>
            </a:lvl1pPr>
          </a:lstStyle>
          <a:p>
            <a:r>
              <a:rPr lang="en-US" dirty="0" smtClean="0"/>
              <a:t>Click to edit Master title style</a:t>
            </a:r>
            <a:endParaRPr lang="en-US" dirty="0"/>
          </a:p>
        </p:txBody>
      </p:sp>
      <p:sp>
        <p:nvSpPr>
          <p:cNvPr id="11" name="Rectangle 10"/>
          <p:cNvSpPr/>
          <p:nvPr userDrawn="1"/>
        </p:nvSpPr>
        <p:spPr>
          <a:xfrm>
            <a:off x="0" y="6669360"/>
            <a:ext cx="4572000" cy="195133"/>
          </a:xfrm>
          <a:prstGeom prst="rect">
            <a:avLst/>
          </a:prstGeom>
          <a:solidFill>
            <a:srgbClr val="80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Joseph </a:t>
            </a:r>
            <a:r>
              <a:rPr lang="en-US" sz="1400" i="1" dirty="0" smtClean="0"/>
              <a:t>et al.</a:t>
            </a:r>
            <a:endParaRPr lang="en-US" sz="1400" i="1" dirty="0"/>
          </a:p>
        </p:txBody>
      </p:sp>
      <p:sp>
        <p:nvSpPr>
          <p:cNvPr id="12" name="Rectangle 11"/>
          <p:cNvSpPr/>
          <p:nvPr userDrawn="1"/>
        </p:nvSpPr>
        <p:spPr>
          <a:xfrm>
            <a:off x="4572000" y="6669361"/>
            <a:ext cx="2743200" cy="199924"/>
          </a:xfrm>
          <a:prstGeom prst="rect">
            <a:avLst/>
          </a:prstGeom>
          <a:solidFill>
            <a:srgbClr val="DE7F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i="0" dirty="0" smtClean="0"/>
              <a:t>NAWEA Symposium 2015</a:t>
            </a:r>
            <a:endParaRPr lang="en-US" sz="1400" i="0" dirty="0"/>
          </a:p>
        </p:txBody>
      </p:sp>
      <p:sp>
        <p:nvSpPr>
          <p:cNvPr id="13" name="Rectangle 12"/>
          <p:cNvSpPr/>
          <p:nvPr userDrawn="1"/>
        </p:nvSpPr>
        <p:spPr>
          <a:xfrm>
            <a:off x="7315200" y="6669360"/>
            <a:ext cx="1828800" cy="195133"/>
          </a:xfrm>
          <a:prstGeom prst="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indent="0" algn="r" defTabSz="914400" rtl="0" eaLnBrk="1" fontAlgn="auto" latinLnBrk="0" hangingPunct="1">
              <a:lnSpc>
                <a:spcPct val="100000"/>
              </a:lnSpc>
              <a:spcBef>
                <a:spcPts val="0"/>
              </a:spcBef>
              <a:spcAft>
                <a:spcPts val="0"/>
              </a:spcAft>
              <a:buClrTx/>
              <a:buSzTx/>
              <a:buFontTx/>
              <a:buNone/>
              <a:tabLst/>
              <a:defRPr/>
            </a:pPr>
            <a:endParaRPr lang="en-TT" sz="1400" dirty="0" smtClean="0">
              <a:solidFill>
                <a:schemeClr val="tx1"/>
              </a:solidFill>
            </a:endParaRPr>
          </a:p>
        </p:txBody>
      </p:sp>
      <p:sp>
        <p:nvSpPr>
          <p:cNvPr id="14" name="Slide Number Placeholder 5"/>
          <p:cNvSpPr>
            <a:spLocks noGrp="1"/>
          </p:cNvSpPr>
          <p:nvPr>
            <p:ph type="sldNum" sz="quarter" idx="12"/>
          </p:nvPr>
        </p:nvSpPr>
        <p:spPr>
          <a:xfrm>
            <a:off x="8388424" y="6613070"/>
            <a:ext cx="719526" cy="244930"/>
          </a:xfrm>
          <a:prstGeom prst="rect">
            <a:avLst/>
          </a:prstGeom>
        </p:spPr>
        <p:txBody>
          <a:bodyPr/>
          <a:lstStyle>
            <a:lvl1pPr marL="0" marR="0" indent="0" algn="r" defTabSz="457200" rtl="0" eaLnBrk="1" fontAlgn="base" latinLnBrk="0" hangingPunct="0">
              <a:lnSpc>
                <a:spcPct val="100000"/>
              </a:lnSpc>
              <a:spcBef>
                <a:spcPct val="0"/>
              </a:spcBef>
              <a:spcAft>
                <a:spcPct val="0"/>
              </a:spcAft>
              <a:buClr>
                <a:srgbClr val="000000"/>
              </a:buClr>
              <a:buSzPct val="100000"/>
              <a:buFont typeface="Times New Roman" charset="0"/>
              <a:buNone/>
              <a:tabLst/>
              <a:defRPr sz="1400"/>
            </a:lvl1pPr>
          </a:lstStyle>
          <a:p>
            <a:pPr>
              <a:defRPr/>
            </a:pPr>
            <a:fld id="{D64B4552-5CFD-F948-A7CD-1894805DC7BB}" type="slidenum">
              <a:rPr lang="en-US" smtClean="0"/>
              <a:pPr>
                <a:defRPr/>
              </a:pPr>
              <a:t>‹#›</a:t>
            </a:fld>
            <a:r>
              <a:rPr lang="en-US" dirty="0" smtClean="0"/>
              <a:t>/14</a:t>
            </a:r>
          </a:p>
        </p:txBody>
      </p:sp>
    </p:spTree>
    <p:extLst>
      <p:ext uri="{BB962C8B-B14F-4D97-AF65-F5344CB8AC3E}">
        <p14:creationId xmlns:p14="http://schemas.microsoft.com/office/powerpoint/2010/main" val="3894008418"/>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228600" y="1150991"/>
            <a:ext cx="4233672" cy="5148072"/>
          </a:xfrm>
        </p:spPr>
        <p:txBody>
          <a:bodyPr/>
          <a:lstStyle>
            <a:lvl1pPr>
              <a:defRPr sz="2800"/>
            </a:lvl1pPr>
            <a:lvl2pPr marL="457200" indent="-182563">
              <a:buClr>
                <a:schemeClr val="tx1"/>
              </a:buClr>
              <a:buFont typeface="Wingdings" panose="05000000000000000000" pitchFamily="2" charset="2"/>
              <a:buChar char="§"/>
              <a:defRPr sz="2400"/>
            </a:lvl2pPr>
            <a:lvl3pPr marL="1143000" indent="-228600">
              <a:buClr>
                <a:schemeClr val="tx1"/>
              </a:buClr>
              <a:buFont typeface="Courier New" panose="02070309020205020404" pitchFamily="49" charset="0"/>
              <a:buChar char="o"/>
              <a:defRPr sz="2000"/>
            </a:lvl3pPr>
            <a:lvl4pPr marL="1600200" indent="-228600">
              <a:buClr>
                <a:schemeClr val="tx1"/>
              </a:buClr>
              <a:buFont typeface="Wingdings" panose="05000000000000000000" pitchFamily="2" charset="2"/>
              <a:buChar char="Ø"/>
              <a:defRPr sz="1800"/>
            </a:lvl4pPr>
            <a:lvl5pPr marL="2057400" indent="-228600">
              <a:buClr>
                <a:schemeClr val="tx1"/>
              </a:buClr>
              <a:buFont typeface="Wingdings" panose="05000000000000000000" pitchFamily="2" charset="2"/>
              <a:buChar char="ü"/>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90872" y="1152097"/>
            <a:ext cx="4233672" cy="5148072"/>
          </a:xfrm>
        </p:spPr>
        <p:txBody>
          <a:bodyPr/>
          <a:lstStyle>
            <a:lvl1pPr>
              <a:defRPr sz="2800"/>
            </a:lvl1pPr>
            <a:lvl2pPr marL="457200" indent="-182563">
              <a:buClrTx/>
              <a:buFont typeface="Wingdings" panose="05000000000000000000" pitchFamily="2" charset="2"/>
              <a:buChar char="§"/>
              <a:defRPr sz="2400"/>
            </a:lvl2pPr>
            <a:lvl3pPr marL="1143000" indent="-228600">
              <a:buClrTx/>
              <a:buFont typeface="Courier New" panose="02070309020205020404" pitchFamily="49" charset="0"/>
              <a:buChar char="o"/>
              <a:defRPr sz="2000"/>
            </a:lvl3pPr>
            <a:lvl4pPr marL="1600200" indent="-228600">
              <a:buClrTx/>
              <a:buFont typeface="Wingdings" panose="05000000000000000000" pitchFamily="2" charset="2"/>
              <a:buChar char="Ø"/>
              <a:defRPr sz="1800"/>
            </a:lvl4pPr>
            <a:lvl5pPr marL="2057400" indent="-228600">
              <a:buClrTx/>
              <a:buFont typeface="Wingdings" panose="05000000000000000000" pitchFamily="2" charset="2"/>
              <a:buChar char="ü"/>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itle 1"/>
          <p:cNvSpPr>
            <a:spLocks noGrp="1"/>
          </p:cNvSpPr>
          <p:nvPr>
            <p:ph type="title"/>
          </p:nvPr>
        </p:nvSpPr>
        <p:spPr>
          <a:xfrm>
            <a:off x="230369" y="228600"/>
            <a:ext cx="6629400" cy="685800"/>
          </a:xfrm>
          <a:prstGeom prst="rect">
            <a:avLst/>
          </a:prstGeom>
        </p:spPr>
        <p:txBody>
          <a:bodyPr/>
          <a:lstStyle>
            <a:lvl1pPr>
              <a:defRPr>
                <a:solidFill>
                  <a:srgbClr val="800000"/>
                </a:solidFill>
              </a:defRPr>
            </a:lvl1pPr>
          </a:lstStyle>
          <a:p>
            <a:r>
              <a:rPr lang="en-US" dirty="0" smtClean="0"/>
              <a:t>Click to edit Master title style</a:t>
            </a:r>
            <a:endParaRPr lang="en-US" dirty="0"/>
          </a:p>
        </p:txBody>
      </p:sp>
      <p:sp>
        <p:nvSpPr>
          <p:cNvPr id="6" name="Rectangle 5"/>
          <p:cNvSpPr/>
          <p:nvPr userDrawn="1"/>
        </p:nvSpPr>
        <p:spPr>
          <a:xfrm>
            <a:off x="0" y="6669360"/>
            <a:ext cx="4572000" cy="195133"/>
          </a:xfrm>
          <a:prstGeom prst="rect">
            <a:avLst/>
          </a:prstGeom>
          <a:solidFill>
            <a:srgbClr val="80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Joseph </a:t>
            </a:r>
            <a:r>
              <a:rPr lang="en-US" sz="1400" i="1" dirty="0" smtClean="0"/>
              <a:t>et al.</a:t>
            </a:r>
            <a:endParaRPr lang="en-US" sz="1400" i="1" dirty="0"/>
          </a:p>
        </p:txBody>
      </p:sp>
      <p:sp>
        <p:nvSpPr>
          <p:cNvPr id="10" name="Rectangle 9"/>
          <p:cNvSpPr/>
          <p:nvPr userDrawn="1"/>
        </p:nvSpPr>
        <p:spPr>
          <a:xfrm>
            <a:off x="7315200" y="6669360"/>
            <a:ext cx="1828800" cy="195133"/>
          </a:xfrm>
          <a:prstGeom prst="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indent="0" algn="r" defTabSz="914400" rtl="0" eaLnBrk="1" fontAlgn="auto" latinLnBrk="0" hangingPunct="1">
              <a:lnSpc>
                <a:spcPct val="100000"/>
              </a:lnSpc>
              <a:spcBef>
                <a:spcPts val="0"/>
              </a:spcBef>
              <a:spcAft>
                <a:spcPts val="0"/>
              </a:spcAft>
              <a:buClrTx/>
              <a:buSzTx/>
              <a:buFontTx/>
              <a:buNone/>
              <a:tabLst/>
              <a:defRPr/>
            </a:pPr>
            <a:endParaRPr lang="en-TT" sz="1400" dirty="0" smtClean="0">
              <a:solidFill>
                <a:schemeClr val="tx1"/>
              </a:solidFill>
            </a:endParaRPr>
          </a:p>
        </p:txBody>
      </p:sp>
      <p:sp>
        <p:nvSpPr>
          <p:cNvPr id="11" name="Slide Number Placeholder 5"/>
          <p:cNvSpPr>
            <a:spLocks noGrp="1"/>
          </p:cNvSpPr>
          <p:nvPr>
            <p:ph type="sldNum" sz="quarter" idx="12"/>
          </p:nvPr>
        </p:nvSpPr>
        <p:spPr>
          <a:xfrm>
            <a:off x="8388424" y="6613070"/>
            <a:ext cx="719526" cy="244930"/>
          </a:xfrm>
          <a:prstGeom prst="rect">
            <a:avLst/>
          </a:prstGeom>
        </p:spPr>
        <p:txBody>
          <a:bodyPr/>
          <a:lstStyle>
            <a:lvl1pPr marL="0" marR="0" indent="0" algn="r" defTabSz="457200" rtl="0" eaLnBrk="1" fontAlgn="base" latinLnBrk="0" hangingPunct="0">
              <a:lnSpc>
                <a:spcPct val="100000"/>
              </a:lnSpc>
              <a:spcBef>
                <a:spcPct val="0"/>
              </a:spcBef>
              <a:spcAft>
                <a:spcPct val="0"/>
              </a:spcAft>
              <a:buClr>
                <a:srgbClr val="000000"/>
              </a:buClr>
              <a:buSzPct val="100000"/>
              <a:buFont typeface="Times New Roman" charset="0"/>
              <a:buNone/>
              <a:tabLst/>
              <a:defRPr sz="1400"/>
            </a:lvl1pPr>
          </a:lstStyle>
          <a:p>
            <a:pPr>
              <a:defRPr/>
            </a:pPr>
            <a:fld id="{D64B4552-5CFD-F948-A7CD-1894805DC7BB}" type="slidenum">
              <a:rPr lang="en-US" smtClean="0"/>
              <a:pPr>
                <a:defRPr/>
              </a:pPr>
              <a:t>‹#›</a:t>
            </a:fld>
            <a:r>
              <a:rPr lang="en-US" dirty="0" smtClean="0"/>
              <a:t>/14</a:t>
            </a:r>
          </a:p>
        </p:txBody>
      </p:sp>
      <p:sp>
        <p:nvSpPr>
          <p:cNvPr id="12" name="Rectangle 11"/>
          <p:cNvSpPr/>
          <p:nvPr userDrawn="1"/>
        </p:nvSpPr>
        <p:spPr>
          <a:xfrm>
            <a:off x="4572000" y="6669361"/>
            <a:ext cx="2743200" cy="199924"/>
          </a:xfrm>
          <a:prstGeom prst="rect">
            <a:avLst/>
          </a:prstGeom>
          <a:solidFill>
            <a:srgbClr val="DE7F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i="0" dirty="0" smtClean="0"/>
              <a:t>NAWEA Symposium 2015</a:t>
            </a:r>
            <a:endParaRPr lang="en-US" sz="1400" i="0" dirty="0"/>
          </a:p>
        </p:txBody>
      </p:sp>
    </p:spTree>
    <p:extLst>
      <p:ext uri="{BB962C8B-B14F-4D97-AF65-F5344CB8AC3E}">
        <p14:creationId xmlns:p14="http://schemas.microsoft.com/office/powerpoint/2010/main" val="728546154"/>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230369" y="228600"/>
            <a:ext cx="6629400" cy="685800"/>
          </a:xfrm>
          <a:prstGeom prst="rect">
            <a:avLst/>
          </a:prstGeom>
        </p:spPr>
        <p:txBody>
          <a:bodyPr/>
          <a:lstStyle>
            <a:lvl1pPr>
              <a:defRPr sz="3200">
                <a:solidFill>
                  <a:srgbClr val="800000"/>
                </a:solidFill>
              </a:defRPr>
            </a:lvl1pPr>
          </a:lstStyle>
          <a:p>
            <a:r>
              <a:rPr lang="en-US" dirty="0" smtClean="0"/>
              <a:t>Click to edit Master title style</a:t>
            </a:r>
            <a:endParaRPr lang="en-US" dirty="0"/>
          </a:p>
        </p:txBody>
      </p:sp>
      <p:sp>
        <p:nvSpPr>
          <p:cNvPr id="4" name="Rectangle 3"/>
          <p:cNvSpPr/>
          <p:nvPr userDrawn="1"/>
        </p:nvSpPr>
        <p:spPr>
          <a:xfrm>
            <a:off x="0" y="6669360"/>
            <a:ext cx="4572000" cy="195133"/>
          </a:xfrm>
          <a:prstGeom prst="rect">
            <a:avLst/>
          </a:prstGeom>
          <a:solidFill>
            <a:srgbClr val="80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Joseph </a:t>
            </a:r>
            <a:r>
              <a:rPr lang="en-US" sz="1400" i="1" dirty="0" smtClean="0"/>
              <a:t>et al.</a:t>
            </a:r>
            <a:endParaRPr lang="en-US" sz="1400" i="1" dirty="0"/>
          </a:p>
        </p:txBody>
      </p:sp>
      <p:sp>
        <p:nvSpPr>
          <p:cNvPr id="7" name="Rectangle 6"/>
          <p:cNvSpPr/>
          <p:nvPr userDrawn="1"/>
        </p:nvSpPr>
        <p:spPr>
          <a:xfrm>
            <a:off x="7315200" y="6669360"/>
            <a:ext cx="1828800" cy="195133"/>
          </a:xfrm>
          <a:prstGeom prst="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indent="0" algn="r" defTabSz="914400" rtl="0" eaLnBrk="1" fontAlgn="auto" latinLnBrk="0" hangingPunct="1">
              <a:lnSpc>
                <a:spcPct val="100000"/>
              </a:lnSpc>
              <a:spcBef>
                <a:spcPts val="0"/>
              </a:spcBef>
              <a:spcAft>
                <a:spcPts val="0"/>
              </a:spcAft>
              <a:buClrTx/>
              <a:buSzTx/>
              <a:buFontTx/>
              <a:buNone/>
              <a:tabLst/>
              <a:defRPr/>
            </a:pPr>
            <a:endParaRPr lang="en-TT" sz="1400" dirty="0" smtClean="0">
              <a:solidFill>
                <a:schemeClr val="tx1"/>
              </a:solidFill>
            </a:endParaRPr>
          </a:p>
        </p:txBody>
      </p:sp>
      <p:sp>
        <p:nvSpPr>
          <p:cNvPr id="8" name="Slide Number Placeholder 5"/>
          <p:cNvSpPr>
            <a:spLocks noGrp="1"/>
          </p:cNvSpPr>
          <p:nvPr>
            <p:ph type="sldNum" sz="quarter" idx="12"/>
          </p:nvPr>
        </p:nvSpPr>
        <p:spPr>
          <a:xfrm>
            <a:off x="8388424" y="6613070"/>
            <a:ext cx="719526" cy="244930"/>
          </a:xfrm>
          <a:prstGeom prst="rect">
            <a:avLst/>
          </a:prstGeom>
        </p:spPr>
        <p:txBody>
          <a:bodyPr/>
          <a:lstStyle>
            <a:lvl1pPr marL="0" marR="0" indent="0" algn="r" defTabSz="457200" rtl="0" eaLnBrk="1" fontAlgn="base" latinLnBrk="0" hangingPunct="0">
              <a:lnSpc>
                <a:spcPct val="100000"/>
              </a:lnSpc>
              <a:spcBef>
                <a:spcPct val="0"/>
              </a:spcBef>
              <a:spcAft>
                <a:spcPct val="0"/>
              </a:spcAft>
              <a:buClr>
                <a:srgbClr val="000000"/>
              </a:buClr>
              <a:buSzPct val="100000"/>
              <a:buFont typeface="Times New Roman" charset="0"/>
              <a:buNone/>
              <a:tabLst/>
              <a:defRPr sz="1400"/>
            </a:lvl1pPr>
          </a:lstStyle>
          <a:p>
            <a:pPr>
              <a:defRPr/>
            </a:pPr>
            <a:fld id="{D64B4552-5CFD-F948-A7CD-1894805DC7BB}" type="slidenum">
              <a:rPr lang="en-US" smtClean="0"/>
              <a:pPr>
                <a:defRPr/>
              </a:pPr>
              <a:t>‹#›</a:t>
            </a:fld>
            <a:r>
              <a:rPr lang="en-US" dirty="0" smtClean="0"/>
              <a:t>/14</a:t>
            </a:r>
          </a:p>
        </p:txBody>
      </p:sp>
      <p:sp>
        <p:nvSpPr>
          <p:cNvPr id="9" name="Rectangle 8"/>
          <p:cNvSpPr/>
          <p:nvPr userDrawn="1"/>
        </p:nvSpPr>
        <p:spPr>
          <a:xfrm>
            <a:off x="4572000" y="6669361"/>
            <a:ext cx="2743200" cy="199924"/>
          </a:xfrm>
          <a:prstGeom prst="rect">
            <a:avLst/>
          </a:prstGeom>
          <a:solidFill>
            <a:srgbClr val="DE7F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i="0" dirty="0" smtClean="0"/>
              <a:t>NAWEA Symposium 2015</a:t>
            </a:r>
            <a:endParaRPr lang="en-US" sz="1400" i="0" dirty="0"/>
          </a:p>
        </p:txBody>
      </p:sp>
    </p:spTree>
    <p:extLst>
      <p:ext uri="{BB962C8B-B14F-4D97-AF65-F5344CB8AC3E}">
        <p14:creationId xmlns:p14="http://schemas.microsoft.com/office/powerpoint/2010/main" val="226468303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429000" y="1143000"/>
            <a:ext cx="5486400" cy="5148072"/>
          </a:xfrm>
        </p:spPr>
        <p:txBody>
          <a:bodyPr/>
          <a:lstStyle>
            <a:lvl1pPr>
              <a:defRPr sz="3200"/>
            </a:lvl1pPr>
            <a:lvl2pPr marL="457200" indent="-182563">
              <a:buFont typeface="Wingdings" panose="05000000000000000000" pitchFamily="2" charset="2"/>
              <a:buChar char="§"/>
              <a:defRPr sz="2800"/>
            </a:lvl2pPr>
            <a:lvl3pPr marL="1143000" indent="-228600">
              <a:buFont typeface="Courier New" panose="02070309020205020404" pitchFamily="49" charset="0"/>
              <a:buChar char="o"/>
              <a:defRPr sz="2400"/>
            </a:lvl3pPr>
            <a:lvl4pPr marL="1600200" indent="-228600">
              <a:buFont typeface="Wingdings" panose="05000000000000000000" pitchFamily="2" charset="2"/>
              <a:buChar char="Ø"/>
              <a:defRPr sz="2000"/>
            </a:lvl4pPr>
            <a:lvl5pPr marL="2057400" indent="-228600">
              <a:buFont typeface="Wingdings" panose="05000000000000000000" pitchFamily="2" charset="2"/>
              <a:buChar char="ü"/>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228600" y="1143000"/>
            <a:ext cx="3008313" cy="5148072"/>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Title 7"/>
          <p:cNvSpPr>
            <a:spLocks noGrp="1"/>
          </p:cNvSpPr>
          <p:nvPr>
            <p:ph type="title"/>
          </p:nvPr>
        </p:nvSpPr>
        <p:spPr>
          <a:xfrm>
            <a:off x="230369" y="228600"/>
            <a:ext cx="6629400" cy="685800"/>
          </a:xfrm>
          <a:prstGeom prst="rect">
            <a:avLst/>
          </a:prstGeom>
        </p:spPr>
        <p:txBody>
          <a:bodyPr/>
          <a:lstStyle>
            <a:lvl1pPr>
              <a:defRPr>
                <a:solidFill>
                  <a:srgbClr val="800000"/>
                </a:solidFill>
              </a:defRPr>
            </a:lvl1pPr>
          </a:lstStyle>
          <a:p>
            <a:r>
              <a:rPr lang="en-US" smtClean="0"/>
              <a:t>Click to edit Master title style</a:t>
            </a:r>
            <a:endParaRPr lang="en-US"/>
          </a:p>
        </p:txBody>
      </p:sp>
      <p:sp>
        <p:nvSpPr>
          <p:cNvPr id="6" name="Rectangle 5"/>
          <p:cNvSpPr/>
          <p:nvPr userDrawn="1"/>
        </p:nvSpPr>
        <p:spPr>
          <a:xfrm>
            <a:off x="0" y="6669360"/>
            <a:ext cx="4572000" cy="195133"/>
          </a:xfrm>
          <a:prstGeom prst="rect">
            <a:avLst/>
          </a:prstGeom>
          <a:solidFill>
            <a:srgbClr val="80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Joseph </a:t>
            </a:r>
            <a:r>
              <a:rPr lang="en-US" sz="1400" i="1" dirty="0" smtClean="0"/>
              <a:t>et al.</a:t>
            </a:r>
            <a:endParaRPr lang="en-US" sz="1400" i="1" dirty="0"/>
          </a:p>
        </p:txBody>
      </p:sp>
      <p:sp>
        <p:nvSpPr>
          <p:cNvPr id="10" name="Rectangle 9"/>
          <p:cNvSpPr/>
          <p:nvPr userDrawn="1"/>
        </p:nvSpPr>
        <p:spPr>
          <a:xfrm>
            <a:off x="7315200" y="6669360"/>
            <a:ext cx="1828800" cy="195133"/>
          </a:xfrm>
          <a:prstGeom prst="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indent="0" algn="r" defTabSz="914400" rtl="0" eaLnBrk="1" fontAlgn="auto" latinLnBrk="0" hangingPunct="1">
              <a:lnSpc>
                <a:spcPct val="100000"/>
              </a:lnSpc>
              <a:spcBef>
                <a:spcPts val="0"/>
              </a:spcBef>
              <a:spcAft>
                <a:spcPts val="0"/>
              </a:spcAft>
              <a:buClrTx/>
              <a:buSzTx/>
              <a:buFontTx/>
              <a:buNone/>
              <a:tabLst/>
              <a:defRPr/>
            </a:pPr>
            <a:endParaRPr lang="en-TT" sz="1400" dirty="0" smtClean="0">
              <a:solidFill>
                <a:schemeClr val="tx1"/>
              </a:solidFill>
            </a:endParaRPr>
          </a:p>
        </p:txBody>
      </p:sp>
      <p:sp>
        <p:nvSpPr>
          <p:cNvPr id="11" name="Slide Number Placeholder 5"/>
          <p:cNvSpPr>
            <a:spLocks noGrp="1"/>
          </p:cNvSpPr>
          <p:nvPr>
            <p:ph type="sldNum" sz="quarter" idx="12"/>
          </p:nvPr>
        </p:nvSpPr>
        <p:spPr>
          <a:xfrm>
            <a:off x="8388424" y="6613070"/>
            <a:ext cx="719526" cy="244930"/>
          </a:xfrm>
          <a:prstGeom prst="rect">
            <a:avLst/>
          </a:prstGeom>
        </p:spPr>
        <p:txBody>
          <a:bodyPr/>
          <a:lstStyle>
            <a:lvl1pPr marL="0" marR="0" indent="0" algn="r" defTabSz="457200" rtl="0" eaLnBrk="1" fontAlgn="base" latinLnBrk="0" hangingPunct="0">
              <a:lnSpc>
                <a:spcPct val="100000"/>
              </a:lnSpc>
              <a:spcBef>
                <a:spcPct val="0"/>
              </a:spcBef>
              <a:spcAft>
                <a:spcPct val="0"/>
              </a:spcAft>
              <a:buClr>
                <a:srgbClr val="000000"/>
              </a:buClr>
              <a:buSzPct val="100000"/>
              <a:buFont typeface="Times New Roman" charset="0"/>
              <a:buNone/>
              <a:tabLst/>
              <a:defRPr sz="1400"/>
            </a:lvl1pPr>
          </a:lstStyle>
          <a:p>
            <a:pPr>
              <a:defRPr/>
            </a:pPr>
            <a:fld id="{D64B4552-5CFD-F948-A7CD-1894805DC7BB}" type="slidenum">
              <a:rPr lang="en-US" smtClean="0"/>
              <a:pPr>
                <a:defRPr/>
              </a:pPr>
              <a:t>‹#›</a:t>
            </a:fld>
            <a:r>
              <a:rPr lang="en-US" dirty="0" smtClean="0"/>
              <a:t>/14</a:t>
            </a:r>
          </a:p>
        </p:txBody>
      </p:sp>
      <p:sp>
        <p:nvSpPr>
          <p:cNvPr id="12" name="Rectangle 11"/>
          <p:cNvSpPr/>
          <p:nvPr userDrawn="1"/>
        </p:nvSpPr>
        <p:spPr>
          <a:xfrm>
            <a:off x="4572000" y="6669361"/>
            <a:ext cx="2743200" cy="199924"/>
          </a:xfrm>
          <a:prstGeom prst="rect">
            <a:avLst/>
          </a:prstGeom>
          <a:solidFill>
            <a:srgbClr val="DE7F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i="0" dirty="0" smtClean="0"/>
              <a:t>NAWEA Symposium 2015</a:t>
            </a:r>
            <a:endParaRPr lang="en-US" sz="1400" i="0" dirty="0"/>
          </a:p>
        </p:txBody>
      </p:sp>
    </p:spTree>
    <p:extLst>
      <p:ext uri="{BB962C8B-B14F-4D97-AF65-F5344CB8AC3E}">
        <p14:creationId xmlns:p14="http://schemas.microsoft.com/office/powerpoint/2010/main" val="217132663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45720" y="137160"/>
            <a:ext cx="9052560" cy="5577840"/>
          </a:xfrm>
          <a:solidFill>
            <a:schemeClr val="bg1">
              <a:lumMod val="75000"/>
            </a:schemeClr>
          </a:solidFill>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45720" y="6492240"/>
            <a:ext cx="6766560" cy="365760"/>
          </a:xfrm>
        </p:spPr>
        <p:txBody>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Title 7"/>
          <p:cNvSpPr>
            <a:spLocks noGrp="1"/>
          </p:cNvSpPr>
          <p:nvPr>
            <p:ph type="title"/>
          </p:nvPr>
        </p:nvSpPr>
        <p:spPr>
          <a:xfrm>
            <a:off x="45720" y="5760720"/>
            <a:ext cx="6766560" cy="685800"/>
          </a:xfrm>
          <a:prstGeom prst="rect">
            <a:avLst/>
          </a:prstGeom>
        </p:spPr>
        <p:txBody>
          <a:bodyPr/>
          <a:lstStyle>
            <a:lvl1pPr>
              <a:defRPr sz="3200">
                <a:solidFill>
                  <a:srgbClr val="800000"/>
                </a:solidFill>
              </a:defRPr>
            </a:lvl1pPr>
          </a:lstStyle>
          <a:p>
            <a:r>
              <a:rPr lang="en-US" smtClean="0"/>
              <a:t>Click to edit Master title style</a:t>
            </a:r>
            <a:endParaRPr lang="en-US" dirty="0"/>
          </a:p>
        </p:txBody>
      </p:sp>
      <p:sp>
        <p:nvSpPr>
          <p:cNvPr id="13" name="Rectangle 12"/>
          <p:cNvSpPr/>
          <p:nvPr/>
        </p:nvSpPr>
        <p:spPr>
          <a:xfrm>
            <a:off x="0" y="0"/>
            <a:ext cx="4572000" cy="91440"/>
          </a:xfrm>
          <a:prstGeom prst="rect">
            <a:avLst/>
          </a:prstGeom>
          <a:solidFill>
            <a:srgbClr val="80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p:nvPr/>
        </p:nvSpPr>
        <p:spPr>
          <a:xfrm>
            <a:off x="4572000" y="0"/>
            <a:ext cx="2743200" cy="91440"/>
          </a:xfrm>
          <a:prstGeom prst="rect">
            <a:avLst/>
          </a:prstGeom>
          <a:solidFill>
            <a:srgbClr val="DE7F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ectangle 14"/>
          <p:cNvSpPr/>
          <p:nvPr/>
        </p:nvSpPr>
        <p:spPr>
          <a:xfrm>
            <a:off x="7315200" y="0"/>
            <a:ext cx="1828800" cy="91440"/>
          </a:xfrm>
          <a:prstGeom prst="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7" name="Picture 16"/>
          <p:cNvPicPr>
            <a:picLocks noChangeAspect="1"/>
          </p:cNvPicPr>
          <p:nvPr/>
        </p:nvPicPr>
        <p:blipFill>
          <a:blip r:embed="rId2"/>
          <a:stretch>
            <a:fillRect/>
          </a:stretch>
        </p:blipFill>
        <p:spPr>
          <a:xfrm>
            <a:off x="6863680" y="5943600"/>
            <a:ext cx="2280320" cy="914400"/>
          </a:xfrm>
          <a:prstGeom prst="rect">
            <a:avLst/>
          </a:prstGeom>
        </p:spPr>
      </p:pic>
    </p:spTree>
    <p:extLst>
      <p:ext uri="{BB962C8B-B14F-4D97-AF65-F5344CB8AC3E}">
        <p14:creationId xmlns:p14="http://schemas.microsoft.com/office/powerpoint/2010/main" val="103080611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picTx" preserve="1">
  <p:cSld name="1_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45720" y="137160"/>
            <a:ext cx="9052560" cy="4663440"/>
          </a:xfrm>
          <a:solidFill>
            <a:schemeClr val="bg1">
              <a:lumMod val="75000"/>
            </a:schemeClr>
          </a:solidFill>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45720" y="6080760"/>
            <a:ext cx="6766560" cy="731520"/>
          </a:xfrm>
        </p:spPr>
        <p:txBody>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Title 7"/>
          <p:cNvSpPr>
            <a:spLocks noGrp="1"/>
          </p:cNvSpPr>
          <p:nvPr>
            <p:ph type="title"/>
          </p:nvPr>
        </p:nvSpPr>
        <p:spPr>
          <a:xfrm>
            <a:off x="45720" y="4846320"/>
            <a:ext cx="9052560" cy="1188720"/>
          </a:xfrm>
          <a:prstGeom prst="rect">
            <a:avLst/>
          </a:prstGeom>
        </p:spPr>
        <p:txBody>
          <a:bodyPr/>
          <a:lstStyle>
            <a:lvl1pPr>
              <a:defRPr sz="3000">
                <a:solidFill>
                  <a:srgbClr val="800000"/>
                </a:solidFill>
              </a:defRPr>
            </a:lvl1pPr>
          </a:lstStyle>
          <a:p>
            <a:r>
              <a:rPr lang="en-US" smtClean="0"/>
              <a:t>Click to edit Master title style</a:t>
            </a:r>
            <a:endParaRPr lang="en-US" dirty="0"/>
          </a:p>
        </p:txBody>
      </p:sp>
      <p:sp>
        <p:nvSpPr>
          <p:cNvPr id="13" name="Rectangle 12"/>
          <p:cNvSpPr/>
          <p:nvPr/>
        </p:nvSpPr>
        <p:spPr>
          <a:xfrm>
            <a:off x="0" y="0"/>
            <a:ext cx="4572000" cy="91440"/>
          </a:xfrm>
          <a:prstGeom prst="rect">
            <a:avLst/>
          </a:prstGeom>
          <a:solidFill>
            <a:srgbClr val="80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p:nvPr/>
        </p:nvSpPr>
        <p:spPr>
          <a:xfrm>
            <a:off x="4572000" y="0"/>
            <a:ext cx="2743200" cy="91440"/>
          </a:xfrm>
          <a:prstGeom prst="rect">
            <a:avLst/>
          </a:prstGeom>
          <a:solidFill>
            <a:srgbClr val="DE7F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ectangle 14"/>
          <p:cNvSpPr/>
          <p:nvPr/>
        </p:nvSpPr>
        <p:spPr>
          <a:xfrm>
            <a:off x="7315200" y="0"/>
            <a:ext cx="1828800" cy="91440"/>
          </a:xfrm>
          <a:prstGeom prst="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7" name="Picture 16"/>
          <p:cNvPicPr>
            <a:picLocks noChangeAspect="1"/>
          </p:cNvPicPr>
          <p:nvPr/>
        </p:nvPicPr>
        <p:blipFill>
          <a:blip r:embed="rId2"/>
          <a:stretch>
            <a:fillRect/>
          </a:stretch>
        </p:blipFill>
        <p:spPr>
          <a:xfrm>
            <a:off x="6863680" y="5943600"/>
            <a:ext cx="2280320" cy="914400"/>
          </a:xfrm>
          <a:prstGeom prst="rect">
            <a:avLst/>
          </a:prstGeom>
        </p:spPr>
      </p:pic>
    </p:spTree>
    <p:extLst>
      <p:ext uri="{BB962C8B-B14F-4D97-AF65-F5344CB8AC3E}">
        <p14:creationId xmlns:p14="http://schemas.microsoft.com/office/powerpoint/2010/main" val="79944671"/>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a:prstGeom prst="rect">
            <a:avLst/>
          </a:prstGeom>
        </p:spPr>
        <p:txBody>
          <a:bodyPr/>
          <a:lstStyle>
            <a:lvl1pPr>
              <a:defRPr>
                <a:solidFill>
                  <a:srgbClr val="800000"/>
                </a:solidFill>
              </a:defRPr>
            </a:lvl1pPr>
          </a:lstStyle>
          <a:p>
            <a:r>
              <a:rPr lang="en-US" smtClean="0"/>
              <a:t>Click to edit Master title style</a:t>
            </a:r>
            <a:endParaRPr lang="en-TT"/>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TT"/>
          </a:p>
        </p:txBody>
      </p:sp>
      <p:sp>
        <p:nvSpPr>
          <p:cNvPr id="7" name="TextBox 11"/>
          <p:cNvSpPr txBox="1">
            <a:spLocks noChangeArrowheads="1"/>
          </p:cNvSpPr>
          <p:nvPr userDrawn="1"/>
        </p:nvSpPr>
        <p:spPr bwMode="auto">
          <a:xfrm>
            <a:off x="134903" y="6539505"/>
            <a:ext cx="2707217" cy="276999"/>
          </a:xfrm>
          <a:prstGeom prst="rect">
            <a:avLst/>
          </a:prstGeom>
          <a:noFill/>
          <a:ln>
            <a:noFill/>
          </a:ln>
          <a:extLst/>
        </p:spPr>
        <p:txBody>
          <a:bodyPr>
            <a:spAutoFit/>
          </a:bodyPr>
          <a:lstStyle>
            <a:lvl1pPr>
              <a:defRPr sz="2400">
                <a:solidFill>
                  <a:schemeClr val="tx1"/>
                </a:solidFill>
                <a:latin typeface="Arial" charset="0"/>
                <a:ea typeface="ＭＳ Ｐゴシック" pitchFamily="116" charset="-128"/>
              </a:defRPr>
            </a:lvl1pPr>
            <a:lvl2pPr marL="742950" indent="-285750">
              <a:defRPr sz="2400">
                <a:solidFill>
                  <a:schemeClr val="tx1"/>
                </a:solidFill>
                <a:latin typeface="Arial" charset="0"/>
                <a:ea typeface="ＭＳ Ｐゴシック" pitchFamily="116" charset="-128"/>
              </a:defRPr>
            </a:lvl2pPr>
            <a:lvl3pPr marL="1143000" indent="-228600">
              <a:defRPr sz="2400">
                <a:solidFill>
                  <a:schemeClr val="tx1"/>
                </a:solidFill>
                <a:latin typeface="Arial" charset="0"/>
                <a:ea typeface="ＭＳ Ｐゴシック" pitchFamily="116" charset="-128"/>
              </a:defRPr>
            </a:lvl3pPr>
            <a:lvl4pPr marL="1600200" indent="-228600">
              <a:defRPr sz="2400">
                <a:solidFill>
                  <a:schemeClr val="tx1"/>
                </a:solidFill>
                <a:latin typeface="Arial" charset="0"/>
                <a:ea typeface="ＭＳ Ｐゴシック" pitchFamily="116" charset="-128"/>
              </a:defRPr>
            </a:lvl4pPr>
            <a:lvl5pPr marL="2057400" indent="-228600">
              <a:defRPr sz="2400">
                <a:solidFill>
                  <a:schemeClr val="tx1"/>
                </a:solidFill>
                <a:latin typeface="Arial" charset="0"/>
                <a:ea typeface="ＭＳ Ｐゴシック" pitchFamily="116"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16"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16"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16"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16" charset="-128"/>
              </a:defRPr>
            </a:lvl9pPr>
          </a:lstStyle>
          <a:p>
            <a:pPr>
              <a:defRPr/>
            </a:pPr>
            <a:r>
              <a:rPr lang="en-US" sz="1200" i="1" dirty="0" smtClean="0">
                <a:solidFill>
                  <a:srgbClr val="000000"/>
                </a:solidFill>
              </a:rPr>
              <a:t>College of Engineering</a:t>
            </a:r>
          </a:p>
        </p:txBody>
      </p:sp>
      <p:pic>
        <p:nvPicPr>
          <p:cNvPr id="8" name="Picture 7"/>
          <p:cNvPicPr>
            <a:picLocks noChangeAspect="1"/>
          </p:cNvPicPr>
          <p:nvPr userDrawn="1"/>
        </p:nvPicPr>
        <p:blipFill>
          <a:blip r:embed="rId2">
            <a:clrChange>
              <a:clrFrom>
                <a:srgbClr val="FFFFFF"/>
              </a:clrFrom>
              <a:clrTo>
                <a:srgbClr val="FFFFFF">
                  <a:alpha val="0"/>
                </a:srgbClr>
              </a:clrTo>
            </a:clrChange>
          </a:blip>
          <a:stretch>
            <a:fillRect/>
          </a:stretch>
        </p:blipFill>
        <p:spPr>
          <a:xfrm>
            <a:off x="36261" y="6252934"/>
            <a:ext cx="1879600" cy="365760"/>
          </a:xfrm>
          <a:prstGeom prst="rect">
            <a:avLst/>
          </a:prstGeom>
        </p:spPr>
      </p:pic>
    </p:spTree>
    <p:extLst>
      <p:ext uri="{BB962C8B-B14F-4D97-AF65-F5344CB8AC3E}">
        <p14:creationId xmlns:p14="http://schemas.microsoft.com/office/powerpoint/2010/main" val="1095547312"/>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3" name="Picture 12"/>
          <p:cNvPicPr>
            <a:picLocks noChangeAspect="1"/>
          </p:cNvPicPr>
          <p:nvPr/>
        </p:nvPicPr>
        <p:blipFill>
          <a:blip r:embed="rId9"/>
          <a:stretch>
            <a:fillRect/>
          </a:stretch>
        </p:blipFill>
        <p:spPr>
          <a:xfrm>
            <a:off x="6858000" y="118872"/>
            <a:ext cx="2280320" cy="914400"/>
          </a:xfrm>
          <a:prstGeom prst="rect">
            <a:avLst/>
          </a:prstGeom>
        </p:spPr>
      </p:pic>
      <p:sp>
        <p:nvSpPr>
          <p:cNvPr id="1027" name="Text Placeholder 2"/>
          <p:cNvSpPr>
            <a:spLocks noGrp="1"/>
          </p:cNvSpPr>
          <p:nvPr>
            <p:ph type="body" idx="1"/>
          </p:nvPr>
        </p:nvSpPr>
        <p:spPr bwMode="auto">
          <a:xfrm>
            <a:off x="228600" y="1143000"/>
            <a:ext cx="8686800" cy="5148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Rectangle 2"/>
          <p:cNvSpPr/>
          <p:nvPr userDrawn="1"/>
        </p:nvSpPr>
        <p:spPr>
          <a:xfrm>
            <a:off x="0" y="0"/>
            <a:ext cx="4572000" cy="91440"/>
          </a:xfrm>
          <a:prstGeom prst="rect">
            <a:avLst/>
          </a:prstGeom>
          <a:solidFill>
            <a:srgbClr val="80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Rectangle 18"/>
          <p:cNvSpPr/>
          <p:nvPr userDrawn="1"/>
        </p:nvSpPr>
        <p:spPr>
          <a:xfrm>
            <a:off x="4572000" y="0"/>
            <a:ext cx="2743200" cy="91440"/>
          </a:xfrm>
          <a:prstGeom prst="rect">
            <a:avLst/>
          </a:prstGeom>
          <a:solidFill>
            <a:srgbClr val="DE7F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Rectangle 19"/>
          <p:cNvSpPr/>
          <p:nvPr userDrawn="1"/>
        </p:nvSpPr>
        <p:spPr>
          <a:xfrm>
            <a:off x="7315200" y="0"/>
            <a:ext cx="1828800" cy="91440"/>
          </a:xfrm>
          <a:prstGeom prst="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Slide Number Placeholder 5"/>
          <p:cNvSpPr>
            <a:spLocks noGrp="1"/>
          </p:cNvSpPr>
          <p:nvPr>
            <p:ph type="sldNum" sz="quarter" idx="4"/>
          </p:nvPr>
        </p:nvSpPr>
        <p:spPr>
          <a:xfrm>
            <a:off x="8388424" y="6613070"/>
            <a:ext cx="719526" cy="244930"/>
          </a:xfrm>
          <a:prstGeom prst="rect">
            <a:avLst/>
          </a:prstGeom>
        </p:spPr>
        <p:txBody>
          <a:bodyPr/>
          <a:lstStyle>
            <a:lvl1pPr marL="0" marR="0" indent="0" algn="r" defTabSz="457200" rtl="0" eaLnBrk="1" fontAlgn="base" latinLnBrk="0" hangingPunct="0">
              <a:lnSpc>
                <a:spcPct val="100000"/>
              </a:lnSpc>
              <a:spcBef>
                <a:spcPct val="0"/>
              </a:spcBef>
              <a:spcAft>
                <a:spcPct val="0"/>
              </a:spcAft>
              <a:buClr>
                <a:srgbClr val="000000"/>
              </a:buClr>
              <a:buSzPct val="100000"/>
              <a:buFont typeface="Times New Roman" charset="0"/>
              <a:buNone/>
              <a:tabLst/>
              <a:defRPr sz="1400"/>
            </a:lvl1pPr>
          </a:lstStyle>
          <a:p>
            <a:pPr>
              <a:defRPr/>
            </a:pPr>
            <a:fld id="{D64B4552-5CFD-F948-A7CD-1894805DC7BB}" type="slidenum">
              <a:rPr lang="en-US" smtClean="0"/>
              <a:pPr>
                <a:defRPr/>
              </a:pPr>
              <a:t>‹#›</a:t>
            </a:fld>
            <a:r>
              <a:rPr lang="en-US" dirty="0" smtClean="0"/>
              <a:t>/14</a:t>
            </a:r>
          </a:p>
        </p:txBody>
      </p:sp>
    </p:spTree>
    <p:extLst>
      <p:ext uri="{BB962C8B-B14F-4D97-AF65-F5344CB8AC3E}">
        <p14:creationId xmlns:p14="http://schemas.microsoft.com/office/powerpoint/2010/main" val="74056314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Lst>
  <p:timing>
    <p:tnLst>
      <p:par>
        <p:cTn id="1" dur="indefinite" restart="never" nodeType="tmRoot"/>
      </p:par>
    </p:tnLst>
  </p:timing>
  <p:hf hdr="0" ftr="0" dt="0"/>
  <p:txStyles>
    <p:titleStyle>
      <a:lvl1pPr algn="l" rtl="0" eaLnBrk="1" fontAlgn="base" hangingPunct="1">
        <a:spcBef>
          <a:spcPct val="0"/>
        </a:spcBef>
        <a:spcAft>
          <a:spcPct val="0"/>
        </a:spcAft>
        <a:defRPr sz="2800" b="0" kern="1200" cap="none" spc="-60">
          <a:solidFill>
            <a:srgbClr val="0092D2"/>
          </a:solidFill>
          <a:latin typeface="+mj-lt"/>
          <a:ea typeface="ＭＳ Ｐゴシック" charset="0"/>
          <a:cs typeface="ＭＳ Ｐゴシック" charset="0"/>
        </a:defRPr>
      </a:lvl1pPr>
      <a:lvl2pPr algn="l" rtl="0" eaLnBrk="1" fontAlgn="base" hangingPunct="1">
        <a:spcBef>
          <a:spcPct val="0"/>
        </a:spcBef>
        <a:spcAft>
          <a:spcPct val="0"/>
        </a:spcAft>
        <a:defRPr sz="2800">
          <a:solidFill>
            <a:srgbClr val="9D1E23"/>
          </a:solidFill>
          <a:latin typeface="Arial Black" charset="0"/>
          <a:ea typeface="ＭＳ Ｐゴシック" charset="0"/>
          <a:cs typeface="ＭＳ Ｐゴシック" charset="0"/>
        </a:defRPr>
      </a:lvl2pPr>
      <a:lvl3pPr algn="l" rtl="0" eaLnBrk="1" fontAlgn="base" hangingPunct="1">
        <a:spcBef>
          <a:spcPct val="0"/>
        </a:spcBef>
        <a:spcAft>
          <a:spcPct val="0"/>
        </a:spcAft>
        <a:defRPr sz="2800">
          <a:solidFill>
            <a:srgbClr val="9D1E23"/>
          </a:solidFill>
          <a:latin typeface="Arial Black" charset="0"/>
          <a:ea typeface="ＭＳ Ｐゴシック" charset="0"/>
          <a:cs typeface="ＭＳ Ｐゴシック" charset="0"/>
        </a:defRPr>
      </a:lvl3pPr>
      <a:lvl4pPr algn="l" rtl="0" eaLnBrk="1" fontAlgn="base" hangingPunct="1">
        <a:spcBef>
          <a:spcPct val="0"/>
        </a:spcBef>
        <a:spcAft>
          <a:spcPct val="0"/>
        </a:spcAft>
        <a:defRPr sz="2800">
          <a:solidFill>
            <a:srgbClr val="9D1E23"/>
          </a:solidFill>
          <a:latin typeface="Arial Black" charset="0"/>
          <a:ea typeface="ＭＳ Ｐゴシック" charset="0"/>
          <a:cs typeface="ＭＳ Ｐゴシック" charset="0"/>
        </a:defRPr>
      </a:lvl4pPr>
      <a:lvl5pPr algn="l" rtl="0" eaLnBrk="1" fontAlgn="base" hangingPunct="1">
        <a:spcBef>
          <a:spcPct val="0"/>
        </a:spcBef>
        <a:spcAft>
          <a:spcPct val="0"/>
        </a:spcAft>
        <a:defRPr sz="2800">
          <a:solidFill>
            <a:srgbClr val="9D1E23"/>
          </a:solidFill>
          <a:latin typeface="Arial Black" charset="0"/>
          <a:ea typeface="ＭＳ Ｐゴシック" charset="0"/>
          <a:cs typeface="ＭＳ Ｐゴシック" charset="0"/>
        </a:defRPr>
      </a:lvl5pPr>
      <a:lvl6pPr marL="457200" algn="l" rtl="0" eaLnBrk="1" fontAlgn="base" hangingPunct="1">
        <a:spcBef>
          <a:spcPct val="0"/>
        </a:spcBef>
        <a:spcAft>
          <a:spcPct val="0"/>
        </a:spcAft>
        <a:defRPr sz="3600">
          <a:solidFill>
            <a:srgbClr val="9D1E23"/>
          </a:solidFill>
          <a:latin typeface="Arial Black" charset="0"/>
          <a:ea typeface="ＭＳ Ｐゴシック" charset="0"/>
          <a:cs typeface="ＭＳ Ｐゴシック" charset="0"/>
        </a:defRPr>
      </a:lvl6pPr>
      <a:lvl7pPr marL="914400" algn="l" rtl="0" eaLnBrk="1" fontAlgn="base" hangingPunct="1">
        <a:spcBef>
          <a:spcPct val="0"/>
        </a:spcBef>
        <a:spcAft>
          <a:spcPct val="0"/>
        </a:spcAft>
        <a:defRPr sz="3600">
          <a:solidFill>
            <a:srgbClr val="9D1E23"/>
          </a:solidFill>
          <a:latin typeface="Arial Black" charset="0"/>
          <a:ea typeface="ＭＳ Ｐゴシック" charset="0"/>
          <a:cs typeface="ＭＳ Ｐゴシック" charset="0"/>
        </a:defRPr>
      </a:lvl7pPr>
      <a:lvl8pPr marL="1371600" algn="l" rtl="0" eaLnBrk="1" fontAlgn="base" hangingPunct="1">
        <a:spcBef>
          <a:spcPct val="0"/>
        </a:spcBef>
        <a:spcAft>
          <a:spcPct val="0"/>
        </a:spcAft>
        <a:defRPr sz="3600">
          <a:solidFill>
            <a:srgbClr val="9D1E23"/>
          </a:solidFill>
          <a:latin typeface="Arial Black" charset="0"/>
          <a:ea typeface="ＭＳ Ｐゴシック" charset="0"/>
          <a:cs typeface="ＭＳ Ｐゴシック" charset="0"/>
        </a:defRPr>
      </a:lvl8pPr>
      <a:lvl9pPr marL="1828800" algn="l" rtl="0" eaLnBrk="1" fontAlgn="base" hangingPunct="1">
        <a:spcBef>
          <a:spcPct val="0"/>
        </a:spcBef>
        <a:spcAft>
          <a:spcPct val="0"/>
        </a:spcAft>
        <a:defRPr sz="3600">
          <a:solidFill>
            <a:srgbClr val="9D1E23"/>
          </a:solidFill>
          <a:latin typeface="Arial Black" charset="0"/>
          <a:ea typeface="ＭＳ Ｐゴシック" charset="0"/>
          <a:cs typeface="ＭＳ Ｐゴシック" charset="0"/>
        </a:defRPr>
      </a:lvl9pPr>
    </p:titleStyle>
    <p:bodyStyle>
      <a:lvl1pPr marL="0" indent="0" algn="l" rtl="0" eaLnBrk="1" fontAlgn="base" hangingPunct="1">
        <a:spcBef>
          <a:spcPct val="20000"/>
        </a:spcBef>
        <a:spcAft>
          <a:spcPts val="600"/>
        </a:spcAft>
        <a:buClrTx/>
        <a:buFont typeface="Arial" panose="020B0604020202020204" pitchFamily="34" charset="0"/>
        <a:buNone/>
        <a:defRPr sz="2000" b="1" kern="1200">
          <a:solidFill>
            <a:schemeClr val="tx1"/>
          </a:solidFill>
          <a:latin typeface="+mn-lt"/>
          <a:ea typeface="ＭＳ Ｐゴシック" charset="0"/>
          <a:cs typeface="ＭＳ Ｐゴシック" charset="0"/>
        </a:defRPr>
      </a:lvl1pPr>
      <a:lvl2pPr marL="457200" indent="-182563" algn="l" rtl="0" eaLnBrk="1" fontAlgn="base" hangingPunct="1">
        <a:spcBef>
          <a:spcPct val="20000"/>
        </a:spcBef>
        <a:spcAft>
          <a:spcPct val="0"/>
        </a:spcAft>
        <a:buClrTx/>
        <a:buFont typeface="Wingdings" panose="05000000000000000000" pitchFamily="2" charset="2"/>
        <a:buChar char="§"/>
        <a:defRPr sz="2000" kern="1200">
          <a:solidFill>
            <a:schemeClr val="tx1"/>
          </a:solidFill>
          <a:latin typeface="+mn-lt"/>
          <a:ea typeface="ＭＳ Ｐゴシック" charset="0"/>
          <a:cs typeface="+mn-cs"/>
        </a:defRPr>
      </a:lvl2pPr>
      <a:lvl3pPr marL="1143000" indent="-228600" algn="l" rtl="0" eaLnBrk="1" fontAlgn="base" hangingPunct="1">
        <a:spcBef>
          <a:spcPct val="20000"/>
        </a:spcBef>
        <a:spcAft>
          <a:spcPct val="0"/>
        </a:spcAft>
        <a:buClrTx/>
        <a:buFont typeface="Courier New" panose="02070309020205020404" pitchFamily="49" charset="0"/>
        <a:buChar char="o"/>
        <a:defRPr kern="1200">
          <a:solidFill>
            <a:schemeClr val="tx1"/>
          </a:solidFill>
          <a:latin typeface="+mn-lt"/>
          <a:ea typeface="ＭＳ Ｐゴシック" charset="0"/>
          <a:cs typeface="+mn-cs"/>
        </a:defRPr>
      </a:lvl3pPr>
      <a:lvl4pPr marL="1600200" indent="-228600" algn="l" rtl="0" eaLnBrk="1" fontAlgn="base" hangingPunct="1">
        <a:spcBef>
          <a:spcPct val="20000"/>
        </a:spcBef>
        <a:spcAft>
          <a:spcPct val="0"/>
        </a:spcAft>
        <a:buClrTx/>
        <a:buFont typeface="Wingdings" panose="05000000000000000000" pitchFamily="2" charset="2"/>
        <a:buChar char="Ø"/>
        <a:defRPr kern="1200">
          <a:solidFill>
            <a:schemeClr val="tx1"/>
          </a:solidFill>
          <a:latin typeface="+mn-lt"/>
          <a:ea typeface="ＭＳ Ｐゴシック" charset="0"/>
          <a:cs typeface="+mn-cs"/>
        </a:defRPr>
      </a:lvl4pPr>
      <a:lvl5pPr marL="2057400" indent="-228600" algn="l" rtl="0" eaLnBrk="1" fontAlgn="base" hangingPunct="1">
        <a:spcBef>
          <a:spcPct val="20000"/>
        </a:spcBef>
        <a:spcAft>
          <a:spcPct val="0"/>
        </a:spcAft>
        <a:buClrTx/>
        <a:buFont typeface="Wingdings" panose="05000000000000000000" pitchFamily="2" charset="2"/>
        <a:buChar char="ü"/>
        <a:defRPr kern="1200">
          <a:solidFill>
            <a:schemeClr val="tx1"/>
          </a:solidFill>
          <a:latin typeface="+mn-lt"/>
          <a:ea typeface="ＭＳ Ｐゴシック" charset="0"/>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11.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18.emf"/></Relationships>
</file>

<file path=ppt/slides/_rels/slide12.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20.emf"/></Relationships>
</file>

<file path=ppt/slides/_rels/slide13.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22.emf"/></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25.emf"/></Relationships>
</file>

<file path=ppt/slides/_rels/slide18.xml.rels><?xml version="1.0" encoding="UTF-8" standalone="yes"?>
<Relationships xmlns="http://schemas.openxmlformats.org/package/2006/relationships"><Relationship Id="rId2" Type="http://schemas.openxmlformats.org/officeDocument/2006/relationships/image" Target="../media/image26.em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7.jpeg"/><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0.emf"/></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13.emf"/><Relationship Id="rId5" Type="http://schemas.openxmlformats.org/officeDocument/2006/relationships/image" Target="../media/image12.emf"/><Relationship Id="rId4" Type="http://schemas.openxmlformats.org/officeDocument/2006/relationships/image" Target="../media/image11.emf"/></Relationships>
</file>

<file path=ppt/slides/_rels/slide9.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image" Target="../media/image15.emf"/><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40768"/>
            <a:ext cx="7772400" cy="1470025"/>
          </a:xfrm>
        </p:spPr>
        <p:txBody>
          <a:bodyPr/>
          <a:lstStyle/>
          <a:p>
            <a:pPr algn="ctr"/>
            <a:r>
              <a:rPr lang="en-US" b="1" dirty="0" smtClean="0"/>
              <a:t>Aerodynamic </a:t>
            </a:r>
            <a:r>
              <a:rPr lang="en-US" b="1" dirty="0"/>
              <a:t>Effects of </a:t>
            </a:r>
            <a:r>
              <a:rPr lang="en-US" b="1" dirty="0" smtClean="0"/>
              <a:t>Painted Surface Roughness on </a:t>
            </a:r>
            <a:r>
              <a:rPr lang="en-US" b="1" dirty="0"/>
              <a:t>Wind Turbine Blade </a:t>
            </a:r>
            <a:r>
              <a:rPr lang="en-US" b="1" dirty="0" smtClean="0"/>
              <a:t>Performance</a:t>
            </a:r>
            <a:r>
              <a:rPr lang="en-US" b="1" dirty="0"/>
              <a:t/>
            </a:r>
            <a:br>
              <a:rPr lang="en-US" b="1" dirty="0"/>
            </a:br>
            <a:endParaRPr lang="en-US" dirty="0"/>
          </a:p>
        </p:txBody>
      </p:sp>
      <p:sp>
        <p:nvSpPr>
          <p:cNvPr id="3" name="Subtitle 2"/>
          <p:cNvSpPr>
            <a:spLocks noGrp="1"/>
          </p:cNvSpPr>
          <p:nvPr>
            <p:ph type="subTitle" idx="1"/>
          </p:nvPr>
        </p:nvSpPr>
        <p:spPr>
          <a:xfrm>
            <a:off x="323528" y="3212976"/>
            <a:ext cx="8496944" cy="2711152"/>
          </a:xfrm>
        </p:spPr>
        <p:txBody>
          <a:bodyPr/>
          <a:lstStyle/>
          <a:p>
            <a:r>
              <a:rPr lang="en-US" dirty="0" smtClean="0">
                <a:solidFill>
                  <a:schemeClr val="tx1"/>
                </a:solidFill>
                <a:ea typeface="Calibri" panose="020F0502020204030204" pitchFamily="34" charset="0"/>
                <a:cs typeface="Times New Roman" panose="02020603050405020304" pitchFamily="18" charset="0"/>
              </a:rPr>
              <a:t>06/09/2015</a:t>
            </a:r>
            <a:endParaRPr lang="en-US" dirty="0">
              <a:solidFill>
                <a:schemeClr val="tx1"/>
              </a:solidFill>
              <a:ea typeface="Calibri" panose="020F0502020204030204" pitchFamily="34" charset="0"/>
              <a:cs typeface="Times New Roman" panose="02020603050405020304" pitchFamily="18" charset="0"/>
            </a:endParaRPr>
          </a:p>
          <a:p>
            <a:pPr>
              <a:spcBef>
                <a:spcPts val="0"/>
              </a:spcBef>
            </a:pPr>
            <a:r>
              <a:rPr lang="en-TT" sz="2400" i="1" dirty="0" smtClean="0">
                <a:solidFill>
                  <a:schemeClr val="tx1"/>
                </a:solidFill>
                <a:ea typeface="Calibri" panose="020F0502020204030204" pitchFamily="34" charset="0"/>
                <a:cs typeface="Times New Roman" panose="02020603050405020304" pitchFamily="18" charset="0"/>
              </a:rPr>
              <a:t>Liselle </a:t>
            </a:r>
            <a:r>
              <a:rPr lang="en-TT" sz="2400" i="1" dirty="0">
                <a:solidFill>
                  <a:schemeClr val="tx1"/>
                </a:solidFill>
                <a:ea typeface="Calibri" panose="020F0502020204030204" pitchFamily="34" charset="0"/>
                <a:cs typeface="Times New Roman" panose="02020603050405020304" pitchFamily="18" charset="0"/>
              </a:rPr>
              <a:t>A. </a:t>
            </a:r>
            <a:r>
              <a:rPr lang="en-TT" sz="2400" i="1" dirty="0" smtClean="0">
                <a:solidFill>
                  <a:schemeClr val="tx1"/>
                </a:solidFill>
                <a:ea typeface="Calibri" panose="020F0502020204030204" pitchFamily="34" charset="0"/>
                <a:cs typeface="Times New Roman" panose="02020603050405020304" pitchFamily="18" charset="0"/>
              </a:rPr>
              <a:t>Joseph</a:t>
            </a:r>
          </a:p>
          <a:p>
            <a:pPr>
              <a:spcBef>
                <a:spcPts val="0"/>
              </a:spcBef>
            </a:pPr>
            <a:r>
              <a:rPr lang="en-TT" sz="1600" i="1" dirty="0" smtClean="0">
                <a:solidFill>
                  <a:schemeClr val="tx1"/>
                </a:solidFill>
                <a:ea typeface="Calibri" panose="020F0502020204030204" pitchFamily="34" charset="0"/>
                <a:cs typeface="Times New Roman" panose="02020603050405020304" pitchFamily="18" charset="0"/>
              </a:rPr>
              <a:t>Aurelien Borgoltz</a:t>
            </a:r>
          </a:p>
          <a:p>
            <a:pPr>
              <a:spcBef>
                <a:spcPts val="0"/>
              </a:spcBef>
            </a:pPr>
            <a:r>
              <a:rPr lang="en-TT" sz="1600" i="1" dirty="0" smtClean="0">
                <a:solidFill>
                  <a:schemeClr val="tx1"/>
                </a:solidFill>
                <a:ea typeface="Calibri" panose="020F0502020204030204" pitchFamily="34" charset="0"/>
                <a:cs typeface="Times New Roman" panose="02020603050405020304" pitchFamily="18" charset="0"/>
              </a:rPr>
              <a:t>Matthew Kuester</a:t>
            </a:r>
          </a:p>
          <a:p>
            <a:pPr>
              <a:spcBef>
                <a:spcPts val="0"/>
              </a:spcBef>
              <a:spcAft>
                <a:spcPts val="1000"/>
              </a:spcAft>
            </a:pPr>
            <a:r>
              <a:rPr lang="en-TT" sz="1600" i="1" dirty="0" smtClean="0">
                <a:solidFill>
                  <a:schemeClr val="tx1"/>
                </a:solidFill>
                <a:ea typeface="Calibri" panose="020F0502020204030204" pitchFamily="34" charset="0"/>
                <a:cs typeface="Times New Roman" panose="02020603050405020304" pitchFamily="18" charset="0"/>
              </a:rPr>
              <a:t>William Devenport</a:t>
            </a:r>
          </a:p>
          <a:p>
            <a:pPr>
              <a:spcBef>
                <a:spcPts val="0"/>
              </a:spcBef>
              <a:spcAft>
                <a:spcPts val="1000"/>
              </a:spcAft>
            </a:pPr>
            <a:r>
              <a:rPr lang="en-TT" sz="1600" i="1" dirty="0" smtClean="0">
                <a:solidFill>
                  <a:schemeClr val="tx1"/>
                </a:solidFill>
                <a:ea typeface="Calibri" panose="020F0502020204030204" pitchFamily="34" charset="0"/>
                <a:cs typeface="Times New Roman" panose="02020603050405020304" pitchFamily="18" charset="0"/>
              </a:rPr>
              <a:t>Julien Fenouil</a:t>
            </a:r>
            <a:endParaRPr lang="en-TT" sz="1600" i="1" dirty="0">
              <a:solidFill>
                <a:schemeClr val="tx1"/>
              </a:solidFill>
              <a:ea typeface="Calibri" panose="020F0502020204030204" pitchFamily="34" charset="0"/>
              <a:cs typeface="Times New Roman" panose="02020603050405020304" pitchFamily="18" charset="0"/>
            </a:endParaRPr>
          </a:p>
          <a:p>
            <a:pPr>
              <a:spcAft>
                <a:spcPts val="1000"/>
              </a:spcAft>
            </a:pPr>
            <a:r>
              <a:rPr lang="en-TT" sz="1400" i="1" dirty="0" smtClean="0">
                <a:solidFill>
                  <a:schemeClr val="tx1"/>
                </a:solidFill>
                <a:ea typeface="Calibri" panose="020F0502020204030204" pitchFamily="34" charset="0"/>
                <a:cs typeface="Times New Roman" panose="02020603050405020304" pitchFamily="18" charset="0"/>
              </a:rPr>
              <a:t>Special thanks to Wind Turbine Aerodynamics Team of GE Power and Water</a:t>
            </a:r>
            <a:endParaRPr lang="en-US" sz="1800" i="1" dirty="0">
              <a:solidFill>
                <a:schemeClr val="tx1"/>
              </a:solidFill>
              <a:ea typeface="Calibri" panose="020F0502020204030204" pitchFamily="34" charset="0"/>
              <a:cs typeface="Times New Roman" panose="02020603050405020304" pitchFamily="18" charset="0"/>
            </a:endParaRPr>
          </a:p>
          <a:p>
            <a:endParaRPr lang="en-US" dirty="0">
              <a:solidFill>
                <a:schemeClr val="tx1"/>
              </a:solidFill>
            </a:endParaRPr>
          </a:p>
        </p:txBody>
      </p:sp>
    </p:spTree>
    <p:extLst>
      <p:ext uri="{BB962C8B-B14F-4D97-AF65-F5344CB8AC3E}">
        <p14:creationId xmlns:p14="http://schemas.microsoft.com/office/powerpoint/2010/main" val="326733547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Content Placeholder 2"/>
          <p:cNvSpPr>
            <a:spLocks noGrp="1"/>
          </p:cNvSpPr>
          <p:nvPr>
            <p:ph idx="1"/>
          </p:nvPr>
        </p:nvSpPr>
        <p:spPr>
          <a:xfrm>
            <a:off x="457200" y="1412776"/>
            <a:ext cx="2728156" cy="5184576"/>
          </a:xfrm>
        </p:spPr>
        <p:txBody>
          <a:bodyPr>
            <a:normAutofit/>
          </a:bodyPr>
          <a:lstStyle/>
          <a:p>
            <a:pPr>
              <a:buFont typeface="Arial" panose="020B0604020202020204" pitchFamily="34" charset="0"/>
              <a:buChar char="•"/>
            </a:pPr>
            <a:endParaRPr lang="en-TT" sz="2000" b="0" dirty="0" smtClean="0"/>
          </a:p>
          <a:p>
            <a:pPr>
              <a:buFont typeface="Arial" panose="020B0604020202020204" pitchFamily="34" charset="0"/>
              <a:buChar char="•"/>
            </a:pPr>
            <a:r>
              <a:rPr lang="en-TT" sz="2000" b="0" dirty="0" smtClean="0"/>
              <a:t>Below Re</a:t>
            </a:r>
            <a:r>
              <a:rPr lang="en-TT" sz="2000" b="0" baseline="-25000" dirty="0" smtClean="0"/>
              <a:t>k1</a:t>
            </a:r>
            <a:r>
              <a:rPr lang="en-TT" sz="2000" b="0" dirty="0" smtClean="0"/>
              <a:t>~23 L/</a:t>
            </a:r>
            <a:r>
              <a:rPr lang="en-TT" sz="2000" b="0" dirty="0" err="1" smtClean="0"/>
              <a:t>D</a:t>
            </a:r>
            <a:r>
              <a:rPr lang="en-TT" sz="2000" b="0" baseline="-25000" dirty="0" err="1" smtClean="0"/>
              <a:t>max</a:t>
            </a:r>
            <a:r>
              <a:rPr lang="en-TT" sz="2000" b="0" dirty="0" smtClean="0"/>
              <a:t> </a:t>
            </a:r>
            <a:r>
              <a:rPr lang="en-TT" b="0" dirty="0" smtClean="0"/>
              <a:t>slowly declines</a:t>
            </a:r>
          </a:p>
          <a:p>
            <a:pPr>
              <a:buFont typeface="Arial" panose="020B0604020202020204" pitchFamily="34" charset="0"/>
              <a:buChar char="•"/>
            </a:pPr>
            <a:endParaRPr lang="en-TT" sz="2000" b="0" dirty="0"/>
          </a:p>
          <a:p>
            <a:pPr>
              <a:buFont typeface="Arial" panose="020B0604020202020204" pitchFamily="34" charset="0"/>
              <a:buChar char="•"/>
            </a:pPr>
            <a:r>
              <a:rPr lang="en-TT" b="0" dirty="0" smtClean="0"/>
              <a:t>Large decrease in L/</a:t>
            </a:r>
            <a:r>
              <a:rPr lang="en-TT" b="0" dirty="0" err="1" smtClean="0"/>
              <a:t>D</a:t>
            </a:r>
            <a:r>
              <a:rPr lang="en-TT" b="0" baseline="-25000" dirty="0" err="1" smtClean="0"/>
              <a:t>max</a:t>
            </a:r>
            <a:r>
              <a:rPr lang="en-TT" b="0" dirty="0" smtClean="0"/>
              <a:t> after Re</a:t>
            </a:r>
            <a:r>
              <a:rPr lang="en-TT" b="0" baseline="-25000" dirty="0" smtClean="0"/>
              <a:t>k1</a:t>
            </a:r>
            <a:r>
              <a:rPr lang="en-TT" b="0" dirty="0" smtClean="0"/>
              <a:t>~23</a:t>
            </a:r>
          </a:p>
          <a:p>
            <a:pPr>
              <a:buFont typeface="Arial" panose="020B0604020202020204" pitchFamily="34" charset="0"/>
              <a:buChar char="•"/>
            </a:pPr>
            <a:endParaRPr lang="en-TT" sz="2000" b="0" dirty="0"/>
          </a:p>
          <a:p>
            <a:pPr>
              <a:buFont typeface="Arial" panose="020B0604020202020204" pitchFamily="34" charset="0"/>
              <a:buChar char="•"/>
            </a:pPr>
            <a:r>
              <a:rPr lang="en-TT" b="0" dirty="0" smtClean="0"/>
              <a:t>Re</a:t>
            </a:r>
            <a:r>
              <a:rPr lang="en-TT" b="0" baseline="-25000" dirty="0" smtClean="0"/>
              <a:t>k1crit</a:t>
            </a:r>
            <a:r>
              <a:rPr lang="en-TT" b="0" dirty="0" smtClean="0"/>
              <a:t> ~ 20-25</a:t>
            </a:r>
            <a:endParaRPr lang="en-TT" sz="2000" b="0" dirty="0" smtClean="0"/>
          </a:p>
        </p:txBody>
      </p:sp>
      <p:sp>
        <p:nvSpPr>
          <p:cNvPr id="2" name="Title 1"/>
          <p:cNvSpPr>
            <a:spLocks noGrp="1"/>
          </p:cNvSpPr>
          <p:nvPr>
            <p:ph type="title"/>
          </p:nvPr>
        </p:nvSpPr>
        <p:spPr/>
        <p:txBody>
          <a:bodyPr/>
          <a:lstStyle/>
          <a:p>
            <a:r>
              <a:rPr lang="en-US" dirty="0" smtClean="0"/>
              <a:t>Effect of Roughness on Lift-to-Drag Ratio</a:t>
            </a:r>
            <a:endParaRPr lang="en-US" dirty="0"/>
          </a:p>
        </p:txBody>
      </p:sp>
      <p:grpSp>
        <p:nvGrpSpPr>
          <p:cNvPr id="8" name="Group 7"/>
          <p:cNvGrpSpPr/>
          <p:nvPr/>
        </p:nvGrpSpPr>
        <p:grpSpPr>
          <a:xfrm>
            <a:off x="2915816" y="1001994"/>
            <a:ext cx="6012160" cy="5459983"/>
            <a:chOff x="2915816" y="1001994"/>
            <a:chExt cx="6012160" cy="5459983"/>
          </a:xfrm>
        </p:grpSpPr>
        <p:pic>
          <p:nvPicPr>
            <p:cNvPr id="7" name="Picture 6"/>
            <p:cNvPicPr>
              <a:picLocks noChangeAspect="1"/>
            </p:cNvPicPr>
            <p:nvPr/>
          </p:nvPicPr>
          <p:blipFill>
            <a:blip r:embed="rId3"/>
            <a:stretch>
              <a:fillRect/>
            </a:stretch>
          </p:blipFill>
          <p:spPr>
            <a:xfrm>
              <a:off x="3161316" y="1001994"/>
              <a:ext cx="5328593" cy="5096435"/>
            </a:xfrm>
            <a:prstGeom prst="rect">
              <a:avLst/>
            </a:prstGeom>
          </p:spPr>
        </p:pic>
        <mc:AlternateContent xmlns:mc="http://schemas.openxmlformats.org/markup-compatibility/2006" xmlns:a14="http://schemas.microsoft.com/office/drawing/2010/main">
          <mc:Choice Requires="a14">
            <p:sp>
              <p:nvSpPr>
                <p:cNvPr id="49" name="Text Box 45573"/>
                <p:cNvSpPr txBox="1"/>
                <p:nvPr/>
              </p:nvSpPr>
              <p:spPr>
                <a:xfrm>
                  <a:off x="2915816" y="6000312"/>
                  <a:ext cx="6012160" cy="461665"/>
                </a:xfrm>
                <a:prstGeom prst="rect">
                  <a:avLst/>
                </a:prstGeom>
                <a:noFill/>
                <a:ln>
                  <a:noFill/>
                </a:ln>
                <a:effectLst/>
              </p:spPr>
              <p:txBody>
                <a:bodyPr rot="0" spcFirstLastPara="0" vert="horz" wrap="square" lIns="0" tIns="0" rIns="0" bIns="0" numCol="1" spcCol="0" rtlCol="0" fromWordArt="0" anchor="t" anchorCtr="0" forceAA="0" compatLnSpc="1">
                  <a:prstTxWarp prst="textNoShape">
                    <a:avLst/>
                  </a:prstTxWarp>
                  <a:spAutoFit/>
                </a:bodyPr>
                <a:lstStyle/>
                <a:p>
                  <a:pPr marL="0" marR="0" algn="ctr">
                    <a:spcBef>
                      <a:spcPts val="0"/>
                    </a:spcBef>
                    <a:spcAft>
                      <a:spcPts val="0"/>
                    </a:spcAft>
                  </a:pPr>
                  <a:r>
                    <a:rPr lang="en-TT" sz="1500" i="1" dirty="0" smtClean="0">
                      <a:solidFill>
                        <a:srgbClr val="000000"/>
                      </a:solidFill>
                      <a:effectLst/>
                      <a:latin typeface="Arial  "/>
                      <a:ea typeface="Times New Roman" panose="02020603050405020304" pitchFamily="18" charset="0"/>
                    </a:rPr>
                    <a:t>Variation </a:t>
                  </a:r>
                  <a:r>
                    <a:rPr lang="en-TT" sz="1500" i="1" dirty="0">
                      <a:solidFill>
                        <a:srgbClr val="000000"/>
                      </a:solidFill>
                      <a:effectLst/>
                      <a:latin typeface="Arial  "/>
                      <a:ea typeface="Times New Roman" panose="02020603050405020304" pitchFamily="18" charset="0"/>
                    </a:rPr>
                    <a:t>of Maximum Lift-to-Drag Ratio with </a:t>
                  </a:r>
                  <a14:m>
                    <m:oMath xmlns:m="http://schemas.openxmlformats.org/officeDocument/2006/math">
                      <m:r>
                        <a:rPr lang="en-TT" sz="1500" i="1">
                          <a:solidFill>
                            <a:srgbClr val="000000"/>
                          </a:solidFill>
                          <a:effectLst/>
                          <a:latin typeface="Cambria Math" panose="02040503050406030204" pitchFamily="18" charset="0"/>
                          <a:ea typeface="Times New Roman" panose="02020603050405020304" pitchFamily="18" charset="0"/>
                        </a:rPr>
                        <m:t>𝑅</m:t>
                      </m:r>
                      <m:sSub>
                        <m:sSubPr>
                          <m:ctrlPr>
                            <a:rPr lang="en-US" sz="1500" i="1">
                              <a:solidFill>
                                <a:srgbClr val="000000"/>
                              </a:solidFill>
                              <a:effectLst/>
                              <a:latin typeface="Cambria Math" panose="02040503050406030204" pitchFamily="18" charset="0"/>
                              <a:ea typeface="Times New Roman" panose="02020603050405020304" pitchFamily="18" charset="0"/>
                            </a:rPr>
                          </m:ctrlPr>
                        </m:sSubPr>
                        <m:e>
                          <m:r>
                            <a:rPr lang="en-TT" sz="1500" i="1">
                              <a:solidFill>
                                <a:srgbClr val="000000"/>
                              </a:solidFill>
                              <a:effectLst/>
                              <a:latin typeface="Cambria Math" panose="02040503050406030204" pitchFamily="18" charset="0"/>
                              <a:ea typeface="Times New Roman" panose="02020603050405020304" pitchFamily="18" charset="0"/>
                            </a:rPr>
                            <m:t>𝑒</m:t>
                          </m:r>
                        </m:e>
                        <m:sub>
                          <m:r>
                            <a:rPr lang="en-TT" sz="1500" i="1">
                              <a:solidFill>
                                <a:srgbClr val="000000"/>
                              </a:solidFill>
                              <a:effectLst/>
                              <a:latin typeface="Cambria Math" panose="02040503050406030204" pitchFamily="18" charset="0"/>
                              <a:ea typeface="Times New Roman" panose="02020603050405020304" pitchFamily="18" charset="0"/>
                            </a:rPr>
                            <m:t>𝑘</m:t>
                          </m:r>
                          <m:r>
                            <a:rPr lang="en-TT" sz="1500" i="1">
                              <a:solidFill>
                                <a:srgbClr val="000000"/>
                              </a:solidFill>
                              <a:effectLst/>
                              <a:latin typeface="Cambria Math" panose="02040503050406030204" pitchFamily="18" charset="0"/>
                              <a:ea typeface="Times New Roman" panose="02020603050405020304" pitchFamily="18" charset="0"/>
                            </a:rPr>
                            <m:t>1</m:t>
                          </m:r>
                        </m:sub>
                      </m:sSub>
                      <m:r>
                        <a:rPr lang="en-TT" sz="1500" i="1">
                          <a:solidFill>
                            <a:srgbClr val="000000"/>
                          </a:solidFill>
                          <a:effectLst/>
                          <a:latin typeface="Cambria Math" panose="02040503050406030204" pitchFamily="18" charset="0"/>
                          <a:ea typeface="Times New Roman" panose="02020603050405020304" pitchFamily="18" charset="0"/>
                        </a:rPr>
                        <m:t> </m:t>
                      </m:r>
                    </m:oMath>
                  </a14:m>
                  <a:r>
                    <a:rPr lang="en-TT" sz="1500" i="1" dirty="0">
                      <a:solidFill>
                        <a:srgbClr val="000000"/>
                      </a:solidFill>
                      <a:effectLst/>
                      <a:latin typeface="Arial  "/>
                      <a:ea typeface="Times New Roman" panose="02020603050405020304" pitchFamily="18" charset="0"/>
                    </a:rPr>
                    <a:t>for the DU96-W-180 (0.46-m and 0.80-m chords) at</a:t>
                  </a:r>
                  <a14:m>
                    <m:oMath xmlns:m="http://schemas.openxmlformats.org/officeDocument/2006/math">
                      <m:r>
                        <a:rPr lang="en-TT" sz="1500" i="1">
                          <a:solidFill>
                            <a:srgbClr val="000000"/>
                          </a:solidFill>
                          <a:effectLst/>
                          <a:latin typeface="Cambria Math" panose="02040503050406030204" pitchFamily="18" charset="0"/>
                          <a:ea typeface="Times New Roman" panose="02020603050405020304" pitchFamily="18" charset="0"/>
                        </a:rPr>
                        <m:t> </m:t>
                      </m:r>
                      <m:r>
                        <a:rPr lang="en-TT" sz="1500" i="1">
                          <a:solidFill>
                            <a:srgbClr val="000000"/>
                          </a:solidFill>
                          <a:effectLst/>
                          <a:latin typeface="Cambria Math" panose="02040503050406030204" pitchFamily="18" charset="0"/>
                          <a:ea typeface="Times New Roman" panose="02020603050405020304" pitchFamily="18" charset="0"/>
                        </a:rPr>
                        <m:t>𝑅</m:t>
                      </m:r>
                      <m:sSub>
                        <m:sSubPr>
                          <m:ctrlPr>
                            <a:rPr lang="en-US" sz="1500" i="1">
                              <a:solidFill>
                                <a:srgbClr val="000000"/>
                              </a:solidFill>
                              <a:effectLst/>
                              <a:latin typeface="Cambria Math" panose="02040503050406030204" pitchFamily="18" charset="0"/>
                              <a:ea typeface="Times New Roman" panose="02020603050405020304" pitchFamily="18" charset="0"/>
                            </a:rPr>
                          </m:ctrlPr>
                        </m:sSubPr>
                        <m:e>
                          <m:r>
                            <a:rPr lang="en-TT" sz="1500" i="1">
                              <a:solidFill>
                                <a:srgbClr val="000000"/>
                              </a:solidFill>
                              <a:effectLst/>
                              <a:latin typeface="Cambria Math" panose="02040503050406030204" pitchFamily="18" charset="0"/>
                              <a:ea typeface="Times New Roman" panose="02020603050405020304" pitchFamily="18" charset="0"/>
                            </a:rPr>
                            <m:t>𝑒</m:t>
                          </m:r>
                        </m:e>
                        <m:sub>
                          <m:r>
                            <a:rPr lang="en-TT" sz="1500" i="1">
                              <a:solidFill>
                                <a:srgbClr val="000000"/>
                              </a:solidFill>
                              <a:effectLst/>
                              <a:latin typeface="Cambria Math" panose="02040503050406030204" pitchFamily="18" charset="0"/>
                              <a:ea typeface="Times New Roman" panose="02020603050405020304" pitchFamily="18" charset="0"/>
                            </a:rPr>
                            <m:t>𝑐</m:t>
                          </m:r>
                        </m:sub>
                      </m:sSub>
                      <m:r>
                        <a:rPr lang="en-TT" sz="1500" i="1">
                          <a:solidFill>
                            <a:srgbClr val="000000"/>
                          </a:solidFill>
                          <a:effectLst/>
                          <a:latin typeface="Cambria Math" panose="02040503050406030204" pitchFamily="18" charset="0"/>
                          <a:ea typeface="Times New Roman" panose="02020603050405020304" pitchFamily="18" charset="0"/>
                        </a:rPr>
                        <m:t> </m:t>
                      </m:r>
                    </m:oMath>
                  </a14:m>
                  <a:r>
                    <a:rPr lang="en-TT" sz="1500" i="1" dirty="0">
                      <a:solidFill>
                        <a:srgbClr val="000000"/>
                      </a:solidFill>
                      <a:effectLst/>
                      <a:latin typeface="Arial  "/>
                      <a:ea typeface="Times New Roman" panose="02020603050405020304" pitchFamily="18" charset="0"/>
                    </a:rPr>
                    <a:t> between 1.5x10</a:t>
                  </a:r>
                  <a:r>
                    <a:rPr lang="en-TT" sz="1500" i="1" baseline="30000" dirty="0">
                      <a:solidFill>
                        <a:srgbClr val="000000"/>
                      </a:solidFill>
                      <a:effectLst/>
                      <a:latin typeface="Arial  "/>
                      <a:ea typeface="Times New Roman" panose="02020603050405020304" pitchFamily="18" charset="0"/>
                    </a:rPr>
                    <a:t>6</a:t>
                  </a:r>
                  <a:r>
                    <a:rPr lang="en-TT" sz="1500" i="1" dirty="0">
                      <a:solidFill>
                        <a:srgbClr val="000000"/>
                      </a:solidFill>
                      <a:effectLst/>
                      <a:latin typeface="Arial  "/>
                      <a:ea typeface="Times New Roman" panose="02020603050405020304" pitchFamily="18" charset="0"/>
                    </a:rPr>
                    <a:t> and 3.0x10</a:t>
                  </a:r>
                  <a:r>
                    <a:rPr lang="en-TT" sz="1500" i="1" baseline="30000" dirty="0">
                      <a:solidFill>
                        <a:srgbClr val="000000"/>
                      </a:solidFill>
                      <a:effectLst/>
                      <a:latin typeface="Arial  "/>
                      <a:ea typeface="Times New Roman" panose="02020603050405020304" pitchFamily="18" charset="0"/>
                    </a:rPr>
                    <a:t>6</a:t>
                  </a:r>
                  <a:endParaRPr lang="en-US" sz="1500" i="1" dirty="0">
                    <a:solidFill>
                      <a:srgbClr val="000000"/>
                    </a:solidFill>
                    <a:effectLst/>
                    <a:latin typeface="Arial  "/>
                    <a:ea typeface="Times New Roman" panose="02020603050405020304" pitchFamily="18" charset="0"/>
                  </a:endParaRPr>
                </a:p>
              </p:txBody>
            </p:sp>
          </mc:Choice>
          <mc:Fallback xmlns="">
            <p:sp>
              <p:nvSpPr>
                <p:cNvPr id="49" name="Text Box 45573"/>
                <p:cNvSpPr txBox="1">
                  <a:spLocks noRot="1" noChangeAspect="1" noMove="1" noResize="1" noEditPoints="1" noAdjustHandles="1" noChangeArrowheads="1" noChangeShapeType="1" noTextEdit="1"/>
                </p:cNvSpPr>
                <p:nvPr/>
              </p:nvSpPr>
              <p:spPr>
                <a:xfrm>
                  <a:off x="170211" y="3826978"/>
                  <a:ext cx="5268265" cy="403378"/>
                </a:xfrm>
                <a:prstGeom prst="rect">
                  <a:avLst/>
                </a:prstGeom>
                <a:blipFill rotWithShape="0">
                  <a:blip r:embed="rId4"/>
                  <a:stretch>
                    <a:fillRect l="-912" t="-11842" r="-2026" b="-23684"/>
                  </a:stretch>
                </a:blipFill>
                <a:ln>
                  <a:noFill/>
                </a:ln>
                <a:effectLst/>
              </p:spPr>
              <p:txBody>
                <a:bodyPr/>
                <a:lstStyle/>
                <a:p>
                  <a:r>
                    <a:rPr lang="en-US">
                      <a:noFill/>
                    </a:rPr>
                    <a:t> </a:t>
                  </a:r>
                </a:p>
              </p:txBody>
            </p:sp>
          </mc:Fallback>
        </mc:AlternateContent>
      </p:grpSp>
      <p:sp>
        <p:nvSpPr>
          <p:cNvPr id="3" name="Slide Number Placeholder 2"/>
          <p:cNvSpPr>
            <a:spLocks noGrp="1"/>
          </p:cNvSpPr>
          <p:nvPr>
            <p:ph type="sldNum" sz="quarter" idx="12"/>
          </p:nvPr>
        </p:nvSpPr>
        <p:spPr/>
        <p:txBody>
          <a:bodyPr/>
          <a:lstStyle/>
          <a:p>
            <a:pPr>
              <a:defRPr/>
            </a:pPr>
            <a:fld id="{D64B4552-5CFD-F948-A7CD-1894805DC7BB}" type="slidenum">
              <a:rPr lang="en-US" smtClean="0"/>
              <a:pPr>
                <a:defRPr/>
              </a:pPr>
              <a:t>10</a:t>
            </a:fld>
            <a:r>
              <a:rPr lang="en-US" smtClean="0"/>
              <a:t>/14</a:t>
            </a:r>
            <a:endParaRPr lang="en-US" dirty="0" smtClean="0"/>
          </a:p>
        </p:txBody>
      </p:sp>
    </p:spTree>
    <p:extLst>
      <p:ext uri="{BB962C8B-B14F-4D97-AF65-F5344CB8AC3E}">
        <p14:creationId xmlns:p14="http://schemas.microsoft.com/office/powerpoint/2010/main" val="262214164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Content Placeholder 2"/>
          <p:cNvSpPr>
            <a:spLocks noGrp="1"/>
          </p:cNvSpPr>
          <p:nvPr>
            <p:ph idx="1"/>
          </p:nvPr>
        </p:nvSpPr>
        <p:spPr>
          <a:xfrm>
            <a:off x="446965" y="1124744"/>
            <a:ext cx="8291264" cy="5616624"/>
          </a:xfrm>
        </p:spPr>
        <p:txBody>
          <a:bodyPr>
            <a:normAutofit/>
          </a:bodyPr>
          <a:lstStyle/>
          <a:p>
            <a:pPr>
              <a:buFont typeface="Arial" panose="020B0604020202020204" pitchFamily="34" charset="0"/>
              <a:buChar char="•"/>
            </a:pPr>
            <a:r>
              <a:rPr lang="en-TT" sz="2000" b="0" dirty="0" smtClean="0"/>
              <a:t>Infrared transition detection system used to detect transition</a:t>
            </a:r>
          </a:p>
          <a:p>
            <a:pPr>
              <a:buFont typeface="Arial" panose="020B0604020202020204" pitchFamily="34" charset="0"/>
              <a:buChar char="•"/>
            </a:pPr>
            <a:r>
              <a:rPr lang="en-TT" b="0" dirty="0" smtClean="0"/>
              <a:t>Gradient observed in images is onset of transition</a:t>
            </a:r>
          </a:p>
          <a:p>
            <a:pPr>
              <a:buFont typeface="Arial" panose="020B0604020202020204" pitchFamily="34" charset="0"/>
              <a:buChar char="•"/>
            </a:pPr>
            <a:r>
              <a:rPr lang="en-TT" sz="2000" b="0" dirty="0" smtClean="0"/>
              <a:t>Image processing techniques used to extract %chord location </a:t>
            </a:r>
          </a:p>
        </p:txBody>
      </p:sp>
      <p:grpSp>
        <p:nvGrpSpPr>
          <p:cNvPr id="14" name="Group 13"/>
          <p:cNvGrpSpPr/>
          <p:nvPr/>
        </p:nvGrpSpPr>
        <p:grpSpPr>
          <a:xfrm>
            <a:off x="421813" y="2456892"/>
            <a:ext cx="8147248" cy="4070042"/>
            <a:chOff x="0" y="0"/>
            <a:chExt cx="6585585" cy="3199658"/>
          </a:xfrm>
          <a:noFill/>
        </p:grpSpPr>
        <p:grpSp>
          <p:nvGrpSpPr>
            <p:cNvPr id="15" name="Group 14"/>
            <p:cNvGrpSpPr/>
            <p:nvPr/>
          </p:nvGrpSpPr>
          <p:grpSpPr>
            <a:xfrm>
              <a:off x="0" y="0"/>
              <a:ext cx="6585585" cy="3199658"/>
              <a:chOff x="0" y="0"/>
              <a:chExt cx="6585585" cy="3199658"/>
            </a:xfrm>
            <a:grpFill/>
          </p:grpSpPr>
          <p:grpSp>
            <p:nvGrpSpPr>
              <p:cNvPr id="18" name="Group 17"/>
              <p:cNvGrpSpPr/>
              <p:nvPr/>
            </p:nvGrpSpPr>
            <p:grpSpPr>
              <a:xfrm>
                <a:off x="0" y="0"/>
                <a:ext cx="6585585" cy="3199658"/>
                <a:chOff x="0" y="0"/>
                <a:chExt cx="6585585" cy="3199658"/>
              </a:xfrm>
              <a:grpFill/>
            </p:grpSpPr>
            <p:grpSp>
              <p:nvGrpSpPr>
                <p:cNvPr id="21" name="Group 20"/>
                <p:cNvGrpSpPr/>
                <p:nvPr/>
              </p:nvGrpSpPr>
              <p:grpSpPr>
                <a:xfrm>
                  <a:off x="0" y="0"/>
                  <a:ext cx="6585585" cy="2546985"/>
                  <a:chOff x="-98821" y="713131"/>
                  <a:chExt cx="9985387" cy="3428364"/>
                </a:xfrm>
                <a:grpFill/>
              </p:grpSpPr>
              <p:pic>
                <p:nvPicPr>
                  <p:cNvPr id="23" name="Picture 22"/>
                  <p:cNvPicPr>
                    <a:picLocks noChangeAspect="1"/>
                  </p:cNvPicPr>
                  <p:nvPr/>
                </p:nvPicPr>
                <p:blipFill rotWithShape="1">
                  <a:blip r:embed="rId3">
                    <a:extLst>
                      <a:ext uri="{28A0092B-C50C-407E-A947-70E740481C1C}">
                        <a14:useLocalDpi xmlns:a14="http://schemas.microsoft.com/office/drawing/2010/main" val="0"/>
                      </a:ext>
                    </a:extLst>
                  </a:blip>
                  <a:srcRect l="4030" t="5368" r="11905" b="11151"/>
                  <a:stretch/>
                </p:blipFill>
                <p:spPr bwMode="auto">
                  <a:xfrm>
                    <a:off x="4891017" y="745358"/>
                    <a:ext cx="4995549" cy="3385187"/>
                  </a:xfrm>
                  <a:prstGeom prst="rect">
                    <a:avLst/>
                  </a:prstGeom>
                  <a:grpFill/>
                  <a:ln>
                    <a:noFill/>
                  </a:ln>
                  <a:extLst>
                    <a:ext uri="{53640926-AAD7-44D8-BBD7-CCE9431645EC}">
                      <a14:shadowObscured xmlns:a14="http://schemas.microsoft.com/office/drawing/2010/main"/>
                    </a:ext>
                  </a:extLst>
                </p:spPr>
              </p:pic>
              <p:pic>
                <p:nvPicPr>
                  <p:cNvPr id="24" name="Picture 23"/>
                  <p:cNvPicPr>
                    <a:picLocks noChangeAspect="1"/>
                  </p:cNvPicPr>
                  <p:nvPr/>
                </p:nvPicPr>
                <p:blipFill rotWithShape="1">
                  <a:blip r:embed="rId4">
                    <a:extLst>
                      <a:ext uri="{28A0092B-C50C-407E-A947-70E740481C1C}">
                        <a14:useLocalDpi xmlns:a14="http://schemas.microsoft.com/office/drawing/2010/main" val="0"/>
                      </a:ext>
                    </a:extLst>
                  </a:blip>
                  <a:srcRect l="4579" t="4563" r="12442" b="10891"/>
                  <a:stretch/>
                </p:blipFill>
                <p:spPr bwMode="auto">
                  <a:xfrm>
                    <a:off x="-98821" y="713131"/>
                    <a:ext cx="4930776" cy="3428364"/>
                  </a:xfrm>
                  <a:prstGeom prst="rect">
                    <a:avLst/>
                  </a:prstGeom>
                  <a:grpFill/>
                  <a:ln>
                    <a:noFill/>
                  </a:ln>
                  <a:extLst>
                    <a:ext uri="{53640926-AAD7-44D8-BBD7-CCE9431645EC}">
                      <a14:shadowObscured xmlns:a14="http://schemas.microsoft.com/office/drawing/2010/main"/>
                    </a:ext>
                  </a:extLst>
                </p:spPr>
              </p:pic>
            </p:grpSp>
            <p:sp>
              <p:nvSpPr>
                <p:cNvPr id="22" name="Text Box 221"/>
                <p:cNvSpPr txBox="1"/>
                <p:nvPr/>
              </p:nvSpPr>
              <p:spPr>
                <a:xfrm>
                  <a:off x="282575" y="2612389"/>
                  <a:ext cx="6245225" cy="587269"/>
                </a:xfrm>
                <a:prstGeom prst="rect">
                  <a:avLst/>
                </a:prstGeom>
                <a:grpFill/>
                <a:ln>
                  <a:noFill/>
                </a:ln>
                <a:effectLst/>
              </p:spPr>
              <p:txBody>
                <a:bodyPr rot="0" spcFirstLastPara="0" vert="horz" wrap="square" lIns="0" tIns="0" rIns="0" bIns="0" numCol="1" spcCol="0" rtlCol="0" fromWordArt="0" anchor="t" anchorCtr="0" forceAA="0" compatLnSpc="1">
                  <a:prstTxWarp prst="textNoShape">
                    <a:avLst/>
                  </a:prstTxWarp>
                  <a:noAutofit/>
                </a:bodyPr>
                <a:lstStyle/>
                <a:p>
                  <a:pPr marL="0" marR="0" algn="ctr">
                    <a:spcBef>
                      <a:spcPts val="0"/>
                    </a:spcBef>
                    <a:spcAft>
                      <a:spcPts val="0"/>
                    </a:spcAft>
                  </a:pPr>
                  <a:r>
                    <a:rPr lang="en-TT" sz="1400" i="1" dirty="0" smtClean="0">
                      <a:solidFill>
                        <a:srgbClr val="000000"/>
                      </a:solidFill>
                      <a:effectLst/>
                      <a:latin typeface="Arial  "/>
                      <a:ea typeface="Times New Roman" panose="02020603050405020304" pitchFamily="18" charset="0"/>
                    </a:rPr>
                    <a:t>Infrared </a:t>
                  </a:r>
                  <a:r>
                    <a:rPr lang="en-TT" sz="1400" i="1" dirty="0">
                      <a:solidFill>
                        <a:srgbClr val="000000"/>
                      </a:solidFill>
                      <a:effectLst/>
                      <a:latin typeface="Arial  "/>
                      <a:ea typeface="Times New Roman" panose="02020603050405020304" pitchFamily="18" charset="0"/>
                    </a:rPr>
                    <a:t>Images of the Pressure Side of the 0.46-m DU96-W-180 at </a:t>
                  </a:r>
                  <a:r>
                    <a:rPr lang="en-TT" sz="1400" i="1" dirty="0" err="1">
                      <a:solidFill>
                        <a:srgbClr val="000000"/>
                      </a:solidFill>
                      <a:effectLst/>
                      <a:latin typeface="Arial  "/>
                      <a:ea typeface="Times New Roman" panose="02020603050405020304" pitchFamily="18" charset="0"/>
                    </a:rPr>
                    <a:t>AoA</a:t>
                  </a:r>
                  <a:r>
                    <a:rPr lang="en-TT" sz="1400" i="1" dirty="0">
                      <a:solidFill>
                        <a:srgbClr val="000000"/>
                      </a:solidFill>
                      <a:effectLst/>
                      <a:latin typeface="Arial  "/>
                      <a:ea typeface="Times New Roman" panose="02020603050405020304" pitchFamily="18" charset="0"/>
                    </a:rPr>
                    <a:t>=0° showing the Forward Movement of the Transition Front from the (a) Baseline case with R</a:t>
                  </a:r>
                  <a:r>
                    <a:rPr lang="en-TT" sz="1400" i="1" baseline="-25000" dirty="0">
                      <a:solidFill>
                        <a:srgbClr val="000000"/>
                      </a:solidFill>
                      <a:effectLst/>
                      <a:latin typeface="Arial  "/>
                      <a:ea typeface="Times New Roman" panose="02020603050405020304" pitchFamily="18" charset="0"/>
                    </a:rPr>
                    <a:t>a</a:t>
                  </a:r>
                  <a:r>
                    <a:rPr lang="en-TT" sz="1400" i="1" dirty="0">
                      <a:solidFill>
                        <a:srgbClr val="000000"/>
                      </a:solidFill>
                      <a:effectLst/>
                      <a:latin typeface="Arial  "/>
                      <a:ea typeface="Times New Roman" panose="02020603050405020304" pitchFamily="18" charset="0"/>
                    </a:rPr>
                    <a:t>=1.58 to (b) S3 Roughness case with R</a:t>
                  </a:r>
                  <a:r>
                    <a:rPr lang="en-TT" sz="1400" i="1" baseline="-25000" dirty="0">
                      <a:solidFill>
                        <a:srgbClr val="000000"/>
                      </a:solidFill>
                      <a:effectLst/>
                      <a:latin typeface="Arial  "/>
                      <a:ea typeface="Times New Roman" panose="02020603050405020304" pitchFamily="18" charset="0"/>
                    </a:rPr>
                    <a:t>a</a:t>
                  </a:r>
                  <a:r>
                    <a:rPr lang="en-TT" sz="1400" i="1" dirty="0">
                      <a:solidFill>
                        <a:srgbClr val="000000"/>
                      </a:solidFill>
                      <a:effectLst/>
                      <a:latin typeface="Arial  "/>
                      <a:ea typeface="Times New Roman" panose="02020603050405020304" pitchFamily="18" charset="0"/>
                    </a:rPr>
                    <a:t>=6.78</a:t>
                  </a:r>
                  <a:endParaRPr lang="en-US" sz="1400" i="1" dirty="0">
                    <a:solidFill>
                      <a:srgbClr val="000000"/>
                    </a:solidFill>
                    <a:effectLst/>
                    <a:latin typeface="Arial  "/>
                    <a:ea typeface="Times New Roman" panose="02020603050405020304" pitchFamily="18" charset="0"/>
                  </a:endParaRPr>
                </a:p>
              </p:txBody>
            </p:sp>
          </p:grpSp>
          <p:sp>
            <p:nvSpPr>
              <p:cNvPr id="19" name="Left Arrow 18"/>
              <p:cNvSpPr/>
              <p:nvPr/>
            </p:nvSpPr>
            <p:spPr>
              <a:xfrm>
                <a:off x="5772150" y="381000"/>
                <a:ext cx="480060" cy="114300"/>
              </a:xfrm>
              <a:prstGeom prst="leftArrow">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20" name="Text Box 45568"/>
              <p:cNvSpPr txBox="1"/>
              <p:nvPr/>
            </p:nvSpPr>
            <p:spPr>
              <a:xfrm>
                <a:off x="5772150" y="190500"/>
                <a:ext cx="549275" cy="304800"/>
              </a:xfrm>
              <a:prstGeom prst="rect">
                <a:avLst/>
              </a:prstGeom>
              <a:grp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marL="0" marR="0" algn="just">
                  <a:spcBef>
                    <a:spcPts val="0"/>
                  </a:spcBef>
                  <a:spcAft>
                    <a:spcPts val="0"/>
                  </a:spcAft>
                </a:pPr>
                <a:r>
                  <a:rPr lang="en-US" sz="1000">
                    <a:effectLst/>
                    <a:latin typeface="Times New Roman" panose="02020603050405020304" pitchFamily="18" charset="0"/>
                    <a:ea typeface="Times New Roman" panose="02020603050405020304" pitchFamily="18" charset="0"/>
                  </a:rPr>
                  <a:t>FLOW</a:t>
                </a:r>
              </a:p>
            </p:txBody>
          </p:sp>
        </p:grpSp>
        <p:sp>
          <p:nvSpPr>
            <p:cNvPr id="16" name="Text Box 2"/>
            <p:cNvSpPr txBox="1">
              <a:spLocks noChangeArrowheads="1"/>
            </p:cNvSpPr>
            <p:nvPr/>
          </p:nvSpPr>
          <p:spPr bwMode="auto">
            <a:xfrm>
              <a:off x="412750" y="4891"/>
              <a:ext cx="358140" cy="262255"/>
            </a:xfrm>
            <a:prstGeom prst="rect">
              <a:avLst/>
            </a:prstGeom>
            <a:grpFill/>
            <a:ln w="9525">
              <a:noFill/>
              <a:miter lim="800000"/>
              <a:headEnd/>
              <a:tailEnd/>
            </a:ln>
          </p:spPr>
          <p:txBody>
            <a:bodyPr rot="0" vert="horz" wrap="square" lIns="91440" tIns="45720" rIns="91440" bIns="45720" anchor="t" anchorCtr="0">
              <a:noAutofit/>
            </a:bodyPr>
            <a:lstStyle/>
            <a:p>
              <a:pPr marL="0" marR="0" algn="just">
                <a:spcBef>
                  <a:spcPts val="0"/>
                </a:spcBef>
                <a:spcAft>
                  <a:spcPts val="0"/>
                </a:spcAft>
              </a:pPr>
              <a:r>
                <a:rPr lang="en-US" sz="900" i="1">
                  <a:solidFill>
                    <a:srgbClr val="FFFFFF"/>
                  </a:solidFill>
                  <a:effectLst/>
                  <a:latin typeface="Times New Roman" panose="02020603050405020304" pitchFamily="18" charset="0"/>
                  <a:ea typeface="Times New Roman" panose="02020603050405020304" pitchFamily="18" charset="0"/>
                </a:rPr>
                <a:t>(a)</a:t>
              </a:r>
              <a:endParaRPr lang="en-US" sz="1000">
                <a:effectLst/>
                <a:latin typeface="Times New Roman" panose="02020603050405020304" pitchFamily="18" charset="0"/>
                <a:ea typeface="Times New Roman" panose="02020603050405020304" pitchFamily="18" charset="0"/>
              </a:endParaRPr>
            </a:p>
          </p:txBody>
        </p:sp>
        <p:sp>
          <p:nvSpPr>
            <p:cNvPr id="17" name="Text Box 2"/>
            <p:cNvSpPr txBox="1">
              <a:spLocks noChangeArrowheads="1"/>
            </p:cNvSpPr>
            <p:nvPr/>
          </p:nvSpPr>
          <p:spPr bwMode="auto">
            <a:xfrm>
              <a:off x="3689350" y="4891"/>
              <a:ext cx="358140" cy="262255"/>
            </a:xfrm>
            <a:prstGeom prst="rect">
              <a:avLst/>
            </a:prstGeom>
            <a:grpFill/>
            <a:ln w="9525">
              <a:noFill/>
              <a:miter lim="800000"/>
              <a:headEnd/>
              <a:tailEnd/>
            </a:ln>
          </p:spPr>
          <p:txBody>
            <a:bodyPr rot="0" vert="horz" wrap="square" lIns="91440" tIns="45720" rIns="91440" bIns="45720" anchor="t" anchorCtr="0">
              <a:noAutofit/>
            </a:bodyPr>
            <a:lstStyle/>
            <a:p>
              <a:pPr marL="0" marR="0" algn="just">
                <a:spcBef>
                  <a:spcPts val="0"/>
                </a:spcBef>
                <a:spcAft>
                  <a:spcPts val="0"/>
                </a:spcAft>
              </a:pPr>
              <a:r>
                <a:rPr lang="en-US" sz="900" i="1">
                  <a:solidFill>
                    <a:srgbClr val="FFFFFF"/>
                  </a:solidFill>
                  <a:effectLst/>
                  <a:latin typeface="Times New Roman" panose="02020603050405020304" pitchFamily="18" charset="0"/>
                  <a:ea typeface="Times New Roman" panose="02020603050405020304" pitchFamily="18" charset="0"/>
                </a:rPr>
                <a:t>(b)</a:t>
              </a:r>
              <a:endParaRPr lang="en-US" sz="1000">
                <a:effectLst/>
                <a:latin typeface="Times New Roman" panose="02020603050405020304" pitchFamily="18" charset="0"/>
                <a:ea typeface="Times New Roman" panose="02020603050405020304" pitchFamily="18" charset="0"/>
              </a:endParaRPr>
            </a:p>
          </p:txBody>
        </p:sp>
      </p:grpSp>
      <p:sp>
        <p:nvSpPr>
          <p:cNvPr id="3" name="Title 2"/>
          <p:cNvSpPr>
            <a:spLocks noGrp="1"/>
          </p:cNvSpPr>
          <p:nvPr>
            <p:ph type="title"/>
          </p:nvPr>
        </p:nvSpPr>
        <p:spPr>
          <a:xfrm>
            <a:off x="230369" y="228600"/>
            <a:ext cx="7332364" cy="752128"/>
          </a:xfrm>
        </p:spPr>
        <p:txBody>
          <a:bodyPr/>
          <a:lstStyle/>
          <a:p>
            <a:r>
              <a:rPr lang="en-US" dirty="0"/>
              <a:t>Effect of </a:t>
            </a:r>
            <a:r>
              <a:rPr lang="en-US" dirty="0" smtClean="0"/>
              <a:t>Roughness </a:t>
            </a:r>
            <a:r>
              <a:rPr lang="en-US" dirty="0"/>
              <a:t>on Transition</a:t>
            </a:r>
          </a:p>
        </p:txBody>
      </p:sp>
      <p:sp>
        <p:nvSpPr>
          <p:cNvPr id="2" name="Slide Number Placeholder 1"/>
          <p:cNvSpPr>
            <a:spLocks noGrp="1"/>
          </p:cNvSpPr>
          <p:nvPr>
            <p:ph type="sldNum" sz="quarter" idx="12"/>
          </p:nvPr>
        </p:nvSpPr>
        <p:spPr/>
        <p:txBody>
          <a:bodyPr/>
          <a:lstStyle/>
          <a:p>
            <a:pPr>
              <a:defRPr/>
            </a:pPr>
            <a:fld id="{D64B4552-5CFD-F948-A7CD-1894805DC7BB}" type="slidenum">
              <a:rPr lang="en-US" smtClean="0"/>
              <a:pPr>
                <a:defRPr/>
              </a:pPr>
              <a:t>11</a:t>
            </a:fld>
            <a:r>
              <a:rPr lang="en-US" smtClean="0"/>
              <a:t>/14</a:t>
            </a:r>
            <a:endParaRPr lang="en-US" dirty="0" smtClean="0"/>
          </a:p>
        </p:txBody>
      </p:sp>
    </p:spTree>
    <p:extLst>
      <p:ext uri="{BB962C8B-B14F-4D97-AF65-F5344CB8AC3E}">
        <p14:creationId xmlns:p14="http://schemas.microsoft.com/office/powerpoint/2010/main" val="51705496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35496" y="1268760"/>
            <a:ext cx="9073008" cy="4925679"/>
            <a:chOff x="35496" y="1268760"/>
            <a:chExt cx="9073008" cy="4925679"/>
          </a:xfrm>
        </p:grpSpPr>
        <p:pic>
          <p:nvPicPr>
            <p:cNvPr id="5" name="Picture 4"/>
            <p:cNvPicPr>
              <a:picLocks noChangeAspect="1"/>
            </p:cNvPicPr>
            <p:nvPr/>
          </p:nvPicPr>
          <p:blipFill rotWithShape="1">
            <a:blip r:embed="rId3"/>
            <a:srcRect l="5618"/>
            <a:stretch/>
          </p:blipFill>
          <p:spPr>
            <a:xfrm>
              <a:off x="35496" y="1269637"/>
              <a:ext cx="4839241" cy="4895667"/>
            </a:xfrm>
            <a:prstGeom prst="rect">
              <a:avLst/>
            </a:prstGeom>
          </p:spPr>
        </p:pic>
        <p:pic>
          <p:nvPicPr>
            <p:cNvPr id="7" name="Picture 6"/>
            <p:cNvPicPr>
              <a:picLocks noChangeAspect="1"/>
            </p:cNvPicPr>
            <p:nvPr/>
          </p:nvPicPr>
          <p:blipFill rotWithShape="1">
            <a:blip r:embed="rId4"/>
            <a:srcRect r="6816"/>
            <a:stretch/>
          </p:blipFill>
          <p:spPr>
            <a:xfrm>
              <a:off x="4306357" y="1268760"/>
              <a:ext cx="4802147" cy="4925679"/>
            </a:xfrm>
            <a:prstGeom prst="rect">
              <a:avLst/>
            </a:prstGeom>
          </p:spPr>
        </p:pic>
      </p:grpSp>
      <p:sp>
        <p:nvSpPr>
          <p:cNvPr id="64" name="Text Box 221"/>
          <p:cNvSpPr txBox="1"/>
          <p:nvPr/>
        </p:nvSpPr>
        <p:spPr>
          <a:xfrm>
            <a:off x="860015" y="5908299"/>
            <a:ext cx="7726177" cy="675635"/>
          </a:xfrm>
          <a:prstGeom prst="rect">
            <a:avLst/>
          </a:prstGeom>
          <a:noFill/>
          <a:ln>
            <a:noFill/>
          </a:ln>
          <a:effectLst/>
        </p:spPr>
        <p:txBody>
          <a:bodyPr rot="0" spcFirstLastPara="0" vert="horz" wrap="square" lIns="0" tIns="0" rIns="0" bIns="0" numCol="1" spcCol="0" rtlCol="0" fromWordArt="0" anchor="t" anchorCtr="0" forceAA="0" compatLnSpc="1">
            <a:prstTxWarp prst="textNoShape">
              <a:avLst/>
            </a:prstTxWarp>
            <a:noAutofit/>
          </a:bodyPr>
          <a:lstStyle/>
          <a:p>
            <a:pPr marL="0" marR="0" algn="ctr">
              <a:spcBef>
                <a:spcPts val="0"/>
              </a:spcBef>
              <a:spcAft>
                <a:spcPts val="0"/>
              </a:spcAft>
            </a:pPr>
            <a:r>
              <a:rPr lang="en-TT" sz="1600" i="1" dirty="0" smtClean="0">
                <a:solidFill>
                  <a:srgbClr val="000000"/>
                </a:solidFill>
                <a:effectLst/>
                <a:latin typeface="Arial  "/>
                <a:ea typeface="Times New Roman" panose="02020603050405020304" pitchFamily="18" charset="0"/>
              </a:rPr>
              <a:t>Variation of transition location with angle of attack on the (a) Suction </a:t>
            </a:r>
            <a:r>
              <a:rPr lang="en-TT" sz="1600" i="1" dirty="0" smtClean="0">
                <a:solidFill>
                  <a:srgbClr val="000000"/>
                </a:solidFill>
                <a:latin typeface="Arial  "/>
                <a:ea typeface="Times New Roman" panose="02020603050405020304" pitchFamily="18" charset="0"/>
              </a:rPr>
              <a:t>and (b) </a:t>
            </a:r>
            <a:r>
              <a:rPr lang="en-TT" sz="1600" i="1" dirty="0" smtClean="0">
                <a:solidFill>
                  <a:srgbClr val="000000"/>
                </a:solidFill>
                <a:effectLst/>
                <a:latin typeface="Arial  "/>
                <a:ea typeface="Times New Roman" panose="02020603050405020304" pitchFamily="18" charset="0"/>
              </a:rPr>
              <a:t>Pressure </a:t>
            </a:r>
            <a:r>
              <a:rPr lang="en-TT" sz="1600" i="1" dirty="0">
                <a:solidFill>
                  <a:srgbClr val="000000"/>
                </a:solidFill>
                <a:effectLst/>
                <a:latin typeface="Arial  "/>
                <a:ea typeface="Times New Roman" panose="02020603050405020304" pitchFamily="18" charset="0"/>
              </a:rPr>
              <a:t>Side of the </a:t>
            </a:r>
            <a:r>
              <a:rPr lang="en-TT" sz="1600" i="1" dirty="0" smtClean="0">
                <a:solidFill>
                  <a:srgbClr val="000000"/>
                </a:solidFill>
                <a:effectLst/>
                <a:latin typeface="Arial  "/>
                <a:ea typeface="Times New Roman" panose="02020603050405020304" pitchFamily="18" charset="0"/>
              </a:rPr>
              <a:t>0.8-m for all Re</a:t>
            </a:r>
            <a:r>
              <a:rPr lang="en-TT" sz="1600" i="1" baseline="-25000" dirty="0" smtClean="0">
                <a:solidFill>
                  <a:srgbClr val="000000"/>
                </a:solidFill>
                <a:effectLst/>
                <a:latin typeface="Arial  "/>
                <a:ea typeface="Times New Roman" panose="02020603050405020304" pitchFamily="18" charset="0"/>
              </a:rPr>
              <a:t>k1</a:t>
            </a:r>
            <a:endParaRPr lang="en-US" sz="1600" i="1" baseline="-25000" dirty="0">
              <a:solidFill>
                <a:srgbClr val="000000"/>
              </a:solidFill>
              <a:effectLst/>
              <a:latin typeface="Arial  "/>
              <a:ea typeface="Times New Roman" panose="02020603050405020304" pitchFamily="18" charset="0"/>
            </a:endParaRPr>
          </a:p>
        </p:txBody>
      </p:sp>
      <p:sp>
        <p:nvSpPr>
          <p:cNvPr id="2" name="Title 1"/>
          <p:cNvSpPr>
            <a:spLocks noGrp="1"/>
          </p:cNvSpPr>
          <p:nvPr>
            <p:ph type="title"/>
          </p:nvPr>
        </p:nvSpPr>
        <p:spPr/>
        <p:txBody>
          <a:bodyPr/>
          <a:lstStyle/>
          <a:p>
            <a:r>
              <a:rPr lang="en-US" dirty="0"/>
              <a:t>Effect </a:t>
            </a:r>
            <a:r>
              <a:rPr lang="en-US" dirty="0" smtClean="0"/>
              <a:t>of Roughness </a:t>
            </a:r>
            <a:r>
              <a:rPr lang="en-US" dirty="0"/>
              <a:t>on Transition</a:t>
            </a:r>
          </a:p>
        </p:txBody>
      </p:sp>
      <p:sp>
        <p:nvSpPr>
          <p:cNvPr id="6" name="TextBox 5"/>
          <p:cNvSpPr txBox="1"/>
          <p:nvPr/>
        </p:nvSpPr>
        <p:spPr>
          <a:xfrm>
            <a:off x="1259632" y="1255820"/>
            <a:ext cx="1479892" cy="369332"/>
          </a:xfrm>
          <a:prstGeom prst="rect">
            <a:avLst/>
          </a:prstGeom>
          <a:noFill/>
        </p:spPr>
        <p:txBody>
          <a:bodyPr wrap="none" rtlCol="0">
            <a:spAutoFit/>
          </a:bodyPr>
          <a:lstStyle/>
          <a:p>
            <a:r>
              <a:rPr lang="en-US" dirty="0" smtClean="0"/>
              <a:t>Suction Side</a:t>
            </a:r>
            <a:endParaRPr lang="en-US" dirty="0"/>
          </a:p>
        </p:txBody>
      </p:sp>
      <p:sp>
        <p:nvSpPr>
          <p:cNvPr id="10" name="TextBox 9"/>
          <p:cNvSpPr txBox="1"/>
          <p:nvPr/>
        </p:nvSpPr>
        <p:spPr>
          <a:xfrm>
            <a:off x="6588224" y="1303441"/>
            <a:ext cx="1633781" cy="369332"/>
          </a:xfrm>
          <a:prstGeom prst="rect">
            <a:avLst/>
          </a:prstGeom>
          <a:noFill/>
        </p:spPr>
        <p:txBody>
          <a:bodyPr wrap="none" rtlCol="0">
            <a:spAutoFit/>
          </a:bodyPr>
          <a:lstStyle/>
          <a:p>
            <a:r>
              <a:rPr lang="en-US" dirty="0" smtClean="0"/>
              <a:t>Pressure Side</a:t>
            </a:r>
            <a:endParaRPr lang="en-US" dirty="0"/>
          </a:p>
        </p:txBody>
      </p:sp>
      <p:sp>
        <p:nvSpPr>
          <p:cNvPr id="9" name="TextBox 8"/>
          <p:cNvSpPr txBox="1"/>
          <p:nvPr/>
        </p:nvSpPr>
        <p:spPr>
          <a:xfrm>
            <a:off x="3632580" y="707854"/>
            <a:ext cx="2181046" cy="369332"/>
          </a:xfrm>
          <a:prstGeom prst="rect">
            <a:avLst/>
          </a:prstGeom>
          <a:noFill/>
        </p:spPr>
        <p:txBody>
          <a:bodyPr wrap="none" rtlCol="0">
            <a:spAutoFit/>
          </a:bodyPr>
          <a:lstStyle/>
          <a:p>
            <a:r>
              <a:rPr lang="en-US" dirty="0" smtClean="0"/>
              <a:t>0.8-m DU96-W-180</a:t>
            </a:r>
            <a:endParaRPr lang="en-US" dirty="0"/>
          </a:p>
        </p:txBody>
      </p:sp>
      <p:sp>
        <p:nvSpPr>
          <p:cNvPr id="3" name="Slide Number Placeholder 2"/>
          <p:cNvSpPr>
            <a:spLocks noGrp="1"/>
          </p:cNvSpPr>
          <p:nvPr>
            <p:ph type="sldNum" sz="quarter" idx="12"/>
          </p:nvPr>
        </p:nvSpPr>
        <p:spPr/>
        <p:txBody>
          <a:bodyPr/>
          <a:lstStyle/>
          <a:p>
            <a:pPr>
              <a:defRPr/>
            </a:pPr>
            <a:fld id="{D64B4552-5CFD-F948-A7CD-1894805DC7BB}" type="slidenum">
              <a:rPr lang="en-US" smtClean="0"/>
              <a:pPr>
                <a:defRPr/>
              </a:pPr>
              <a:t>12</a:t>
            </a:fld>
            <a:r>
              <a:rPr lang="en-US" smtClean="0"/>
              <a:t>/14</a:t>
            </a:r>
            <a:endParaRPr lang="en-US" dirty="0" smtClean="0"/>
          </a:p>
        </p:txBody>
      </p:sp>
    </p:spTree>
    <p:extLst>
      <p:ext uri="{BB962C8B-B14F-4D97-AF65-F5344CB8AC3E}">
        <p14:creationId xmlns:p14="http://schemas.microsoft.com/office/powerpoint/2010/main" val="258012465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180528" y="836712"/>
            <a:ext cx="9577064" cy="5256584"/>
            <a:chOff x="251520" y="1511082"/>
            <a:chExt cx="10009112" cy="4371454"/>
          </a:xfrm>
        </p:grpSpPr>
        <p:pic>
          <p:nvPicPr>
            <p:cNvPr id="2" name="Picture 1"/>
            <p:cNvPicPr>
              <a:picLocks noChangeAspect="1"/>
            </p:cNvPicPr>
            <p:nvPr/>
          </p:nvPicPr>
          <p:blipFill>
            <a:blip r:embed="rId3"/>
            <a:stretch>
              <a:fillRect/>
            </a:stretch>
          </p:blipFill>
          <p:spPr>
            <a:xfrm>
              <a:off x="251520" y="1511082"/>
              <a:ext cx="5362693" cy="4371454"/>
            </a:xfrm>
            <a:prstGeom prst="rect">
              <a:avLst/>
            </a:prstGeom>
          </p:spPr>
        </p:pic>
        <p:pic>
          <p:nvPicPr>
            <p:cNvPr id="5" name="Picture 4"/>
            <p:cNvPicPr>
              <a:picLocks noChangeAspect="1"/>
            </p:cNvPicPr>
            <p:nvPr/>
          </p:nvPicPr>
          <p:blipFill>
            <a:blip r:embed="rId4"/>
            <a:stretch>
              <a:fillRect/>
            </a:stretch>
          </p:blipFill>
          <p:spPr>
            <a:xfrm>
              <a:off x="4897938" y="1511082"/>
              <a:ext cx="5362694" cy="4366190"/>
            </a:xfrm>
            <a:prstGeom prst="rect">
              <a:avLst/>
            </a:prstGeom>
          </p:spPr>
        </p:pic>
      </p:grpSp>
      <p:sp>
        <p:nvSpPr>
          <p:cNvPr id="40" name="Text Box 221"/>
          <p:cNvSpPr txBox="1"/>
          <p:nvPr/>
        </p:nvSpPr>
        <p:spPr>
          <a:xfrm>
            <a:off x="860015" y="5908300"/>
            <a:ext cx="7726177" cy="601414"/>
          </a:xfrm>
          <a:prstGeom prst="rect">
            <a:avLst/>
          </a:prstGeom>
          <a:noFill/>
          <a:ln>
            <a:noFill/>
          </a:ln>
          <a:effectLst/>
        </p:spPr>
        <p:txBody>
          <a:bodyPr rot="0" spcFirstLastPara="0" vert="horz" wrap="square" lIns="0" tIns="0" rIns="0" bIns="0" numCol="1" spcCol="0" rtlCol="0" fromWordArt="0" anchor="t" anchorCtr="0" forceAA="0" compatLnSpc="1">
            <a:prstTxWarp prst="textNoShape">
              <a:avLst/>
            </a:prstTxWarp>
            <a:noAutofit/>
          </a:bodyPr>
          <a:lstStyle/>
          <a:p>
            <a:pPr marL="0" marR="0" algn="ctr">
              <a:spcBef>
                <a:spcPts val="0"/>
              </a:spcBef>
              <a:spcAft>
                <a:spcPts val="0"/>
              </a:spcAft>
            </a:pPr>
            <a:r>
              <a:rPr lang="en-TT" sz="1600" i="1" dirty="0" smtClean="0">
                <a:solidFill>
                  <a:srgbClr val="000000"/>
                </a:solidFill>
                <a:effectLst/>
                <a:latin typeface="Arial  "/>
                <a:ea typeface="Times New Roman" panose="02020603050405020304" pitchFamily="18" charset="0"/>
              </a:rPr>
              <a:t>Variation of transition location with angle of attack on the (a) </a:t>
            </a:r>
            <a:r>
              <a:rPr lang="en-TT" sz="1600" i="1" dirty="0" smtClean="0">
                <a:solidFill>
                  <a:srgbClr val="000000"/>
                </a:solidFill>
                <a:latin typeface="Arial  "/>
                <a:ea typeface="Times New Roman" panose="02020603050405020304" pitchFamily="18" charset="0"/>
              </a:rPr>
              <a:t>Suction and (b) </a:t>
            </a:r>
            <a:r>
              <a:rPr lang="en-TT" sz="1600" i="1" dirty="0" smtClean="0">
                <a:solidFill>
                  <a:srgbClr val="000000"/>
                </a:solidFill>
                <a:effectLst/>
                <a:latin typeface="Arial  "/>
                <a:ea typeface="Times New Roman" panose="02020603050405020304" pitchFamily="18" charset="0"/>
              </a:rPr>
              <a:t>Pressure </a:t>
            </a:r>
            <a:r>
              <a:rPr lang="en-TT" sz="1600" i="1" dirty="0">
                <a:solidFill>
                  <a:srgbClr val="000000"/>
                </a:solidFill>
                <a:effectLst/>
                <a:latin typeface="Arial  "/>
                <a:ea typeface="Times New Roman" panose="02020603050405020304" pitchFamily="18" charset="0"/>
              </a:rPr>
              <a:t>Side of the </a:t>
            </a:r>
            <a:r>
              <a:rPr lang="en-TT" sz="1600" i="1" dirty="0" smtClean="0">
                <a:solidFill>
                  <a:srgbClr val="000000"/>
                </a:solidFill>
                <a:effectLst/>
                <a:latin typeface="Arial  "/>
                <a:ea typeface="Times New Roman" panose="02020603050405020304" pitchFamily="18" charset="0"/>
              </a:rPr>
              <a:t>0.46-m for all Re</a:t>
            </a:r>
            <a:r>
              <a:rPr lang="en-TT" sz="1600" i="1" baseline="-25000" dirty="0" smtClean="0">
                <a:solidFill>
                  <a:srgbClr val="000000"/>
                </a:solidFill>
                <a:effectLst/>
                <a:latin typeface="Arial  "/>
                <a:ea typeface="Times New Roman" panose="02020603050405020304" pitchFamily="18" charset="0"/>
              </a:rPr>
              <a:t>k1</a:t>
            </a:r>
            <a:endParaRPr lang="en-US" sz="1600" i="1" baseline="-25000" dirty="0">
              <a:solidFill>
                <a:srgbClr val="000000"/>
              </a:solidFill>
              <a:effectLst/>
              <a:latin typeface="Arial  "/>
              <a:ea typeface="Times New Roman" panose="02020603050405020304" pitchFamily="18" charset="0"/>
            </a:endParaRPr>
          </a:p>
        </p:txBody>
      </p:sp>
      <p:sp>
        <p:nvSpPr>
          <p:cNvPr id="3" name="Title 2"/>
          <p:cNvSpPr>
            <a:spLocks noGrp="1"/>
          </p:cNvSpPr>
          <p:nvPr>
            <p:ph type="title"/>
          </p:nvPr>
        </p:nvSpPr>
        <p:spPr/>
        <p:txBody>
          <a:bodyPr/>
          <a:lstStyle/>
          <a:p>
            <a:r>
              <a:rPr lang="en-US" dirty="0"/>
              <a:t>Effect </a:t>
            </a:r>
            <a:r>
              <a:rPr lang="en-US" dirty="0" smtClean="0"/>
              <a:t>of Roughness </a:t>
            </a:r>
            <a:r>
              <a:rPr lang="en-US" dirty="0"/>
              <a:t>on Transition</a:t>
            </a:r>
          </a:p>
        </p:txBody>
      </p:sp>
      <p:sp>
        <p:nvSpPr>
          <p:cNvPr id="9" name="TextBox 8"/>
          <p:cNvSpPr txBox="1"/>
          <p:nvPr/>
        </p:nvSpPr>
        <p:spPr>
          <a:xfrm>
            <a:off x="1331640" y="836712"/>
            <a:ext cx="1479892" cy="369332"/>
          </a:xfrm>
          <a:prstGeom prst="rect">
            <a:avLst/>
          </a:prstGeom>
          <a:noFill/>
        </p:spPr>
        <p:txBody>
          <a:bodyPr wrap="none" rtlCol="0">
            <a:spAutoFit/>
          </a:bodyPr>
          <a:lstStyle/>
          <a:p>
            <a:r>
              <a:rPr lang="en-US" dirty="0" smtClean="0"/>
              <a:t>Suction Side</a:t>
            </a:r>
            <a:endParaRPr lang="en-US" dirty="0"/>
          </a:p>
        </p:txBody>
      </p:sp>
      <p:sp>
        <p:nvSpPr>
          <p:cNvPr id="10" name="TextBox 9"/>
          <p:cNvSpPr txBox="1"/>
          <p:nvPr/>
        </p:nvSpPr>
        <p:spPr>
          <a:xfrm>
            <a:off x="6898659" y="884333"/>
            <a:ext cx="1633781" cy="369332"/>
          </a:xfrm>
          <a:prstGeom prst="rect">
            <a:avLst/>
          </a:prstGeom>
          <a:noFill/>
        </p:spPr>
        <p:txBody>
          <a:bodyPr wrap="none" rtlCol="0">
            <a:spAutoFit/>
          </a:bodyPr>
          <a:lstStyle/>
          <a:p>
            <a:r>
              <a:rPr lang="en-US" dirty="0" smtClean="0"/>
              <a:t>Pressure Side</a:t>
            </a:r>
            <a:endParaRPr lang="en-US" dirty="0"/>
          </a:p>
        </p:txBody>
      </p:sp>
      <p:sp>
        <p:nvSpPr>
          <p:cNvPr id="11" name="TextBox 10"/>
          <p:cNvSpPr txBox="1"/>
          <p:nvPr/>
        </p:nvSpPr>
        <p:spPr>
          <a:xfrm>
            <a:off x="3632580" y="707854"/>
            <a:ext cx="2309287" cy="369332"/>
          </a:xfrm>
          <a:prstGeom prst="rect">
            <a:avLst/>
          </a:prstGeom>
          <a:noFill/>
        </p:spPr>
        <p:txBody>
          <a:bodyPr wrap="none" rtlCol="0">
            <a:spAutoFit/>
          </a:bodyPr>
          <a:lstStyle/>
          <a:p>
            <a:r>
              <a:rPr lang="en-US" dirty="0" smtClean="0"/>
              <a:t>0.46-m DU96-W-180</a:t>
            </a:r>
            <a:endParaRPr lang="en-US" dirty="0"/>
          </a:p>
        </p:txBody>
      </p:sp>
      <p:sp>
        <p:nvSpPr>
          <p:cNvPr id="4" name="Slide Number Placeholder 3"/>
          <p:cNvSpPr>
            <a:spLocks noGrp="1"/>
          </p:cNvSpPr>
          <p:nvPr>
            <p:ph type="sldNum" sz="quarter" idx="12"/>
          </p:nvPr>
        </p:nvSpPr>
        <p:spPr/>
        <p:txBody>
          <a:bodyPr/>
          <a:lstStyle/>
          <a:p>
            <a:pPr>
              <a:defRPr/>
            </a:pPr>
            <a:fld id="{D64B4552-5CFD-F948-A7CD-1894805DC7BB}" type="slidenum">
              <a:rPr lang="en-US" smtClean="0"/>
              <a:pPr>
                <a:defRPr/>
              </a:pPr>
              <a:t>13</a:t>
            </a:fld>
            <a:r>
              <a:rPr lang="en-US" smtClean="0"/>
              <a:t>/14</a:t>
            </a:r>
            <a:endParaRPr lang="en-US" dirty="0" smtClean="0"/>
          </a:p>
        </p:txBody>
      </p:sp>
    </p:spTree>
    <p:extLst>
      <p:ext uri="{BB962C8B-B14F-4D97-AF65-F5344CB8AC3E}">
        <p14:creationId xmlns:p14="http://schemas.microsoft.com/office/powerpoint/2010/main" val="363648097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idx="1"/>
          </p:nvPr>
        </p:nvSpPr>
        <p:spPr>
          <a:xfrm>
            <a:off x="457200" y="980728"/>
            <a:ext cx="8291264" cy="5616624"/>
          </a:xfrm>
        </p:spPr>
        <p:txBody>
          <a:bodyPr>
            <a:normAutofit/>
          </a:bodyPr>
          <a:lstStyle/>
          <a:p>
            <a:r>
              <a:rPr lang="en-US" sz="1900" b="0" dirty="0" smtClean="0"/>
              <a:t>Orange-peel </a:t>
            </a:r>
            <a:r>
              <a:rPr lang="en-US" sz="1900" b="0" dirty="0"/>
              <a:t>type </a:t>
            </a:r>
            <a:r>
              <a:rPr lang="en-US" sz="1900" b="0" dirty="0" smtClean="0"/>
              <a:t>painted surface roughness </a:t>
            </a:r>
            <a:r>
              <a:rPr lang="en-US" sz="1900" b="0" dirty="0"/>
              <a:t>on wind turbine </a:t>
            </a:r>
            <a:r>
              <a:rPr lang="en-US" sz="1900" b="0" dirty="0" smtClean="0"/>
              <a:t>blades have an effect on the performance</a:t>
            </a:r>
            <a:endParaRPr lang="en-US" sz="1900" b="0" dirty="0"/>
          </a:p>
          <a:p>
            <a:endParaRPr lang="en-US" b="0" dirty="0" smtClean="0"/>
          </a:p>
          <a:p>
            <a:r>
              <a:rPr lang="en-US" b="0" dirty="0" smtClean="0"/>
              <a:t>It </a:t>
            </a:r>
            <a:r>
              <a:rPr lang="en-US" b="0" dirty="0"/>
              <a:t>was found that:</a:t>
            </a:r>
          </a:p>
          <a:p>
            <a:pPr lvl="0">
              <a:buFont typeface="Arial" panose="020B0604020202020204" pitchFamily="34" charset="0"/>
              <a:buChar char="•"/>
            </a:pPr>
            <a:r>
              <a:rPr lang="en-US" sz="1800" b="0" dirty="0" smtClean="0"/>
              <a:t>Roughness </a:t>
            </a:r>
            <a:r>
              <a:rPr lang="en-US" sz="1800" b="0" dirty="0"/>
              <a:t>effects </a:t>
            </a:r>
            <a:r>
              <a:rPr lang="en-US" sz="1800" b="0" dirty="0" smtClean="0"/>
              <a:t>show dependence on Re</a:t>
            </a:r>
            <a:r>
              <a:rPr lang="en-US" sz="1800" b="0" baseline="-25000" dirty="0" smtClean="0"/>
              <a:t>c</a:t>
            </a:r>
            <a:r>
              <a:rPr lang="en-US" sz="1800" b="0" dirty="0" smtClean="0"/>
              <a:t> and </a:t>
            </a:r>
            <a:r>
              <a:rPr lang="en-US" sz="1800" b="0" dirty="0" err="1" smtClean="0"/>
              <a:t>Re</a:t>
            </a:r>
            <a:r>
              <a:rPr lang="en-US" sz="1800" b="0" baseline="-25000" dirty="0" err="1" smtClean="0"/>
              <a:t>k</a:t>
            </a:r>
            <a:endParaRPr lang="en-US" sz="1800" b="0" dirty="0"/>
          </a:p>
          <a:p>
            <a:pPr>
              <a:buFont typeface="Arial" panose="020B0604020202020204" pitchFamily="34" charset="0"/>
              <a:buChar char="•"/>
            </a:pPr>
            <a:r>
              <a:rPr lang="en-US" sz="1800" b="0" dirty="0"/>
              <a:t>The effect of the roughness is more pronounced at positive angles of attack </a:t>
            </a:r>
          </a:p>
          <a:p>
            <a:pPr lvl="0">
              <a:buFont typeface="Arial" panose="020B0604020202020204" pitchFamily="34" charset="0"/>
              <a:buChar char="•"/>
            </a:pPr>
            <a:r>
              <a:rPr lang="en-US" sz="1800" b="0" dirty="0" smtClean="0"/>
              <a:t>Lift </a:t>
            </a:r>
            <a:r>
              <a:rPr lang="en-US" sz="1800" b="0" dirty="0"/>
              <a:t>decreases gradually with increasing </a:t>
            </a:r>
            <a:r>
              <a:rPr lang="en-US" sz="1800" b="0" dirty="0" err="1"/>
              <a:t>Re</a:t>
            </a:r>
            <a:r>
              <a:rPr lang="en-US" sz="1800" b="0" baseline="-25000" dirty="0" err="1"/>
              <a:t>k</a:t>
            </a:r>
            <a:r>
              <a:rPr lang="en-US" sz="1800" b="0" dirty="0" smtClean="0"/>
              <a:t>, </a:t>
            </a:r>
            <a:r>
              <a:rPr lang="en-US" sz="1800" b="0" dirty="0"/>
              <a:t>up to the critical </a:t>
            </a:r>
            <a:r>
              <a:rPr lang="en-US" sz="1800" b="0" dirty="0" err="1" smtClean="0"/>
              <a:t>Re</a:t>
            </a:r>
            <a:r>
              <a:rPr lang="en-US" sz="1800" b="0" baseline="-25000" dirty="0" err="1" smtClean="0"/>
              <a:t>k</a:t>
            </a:r>
            <a:endParaRPr lang="en-US" sz="1800" b="0" dirty="0"/>
          </a:p>
          <a:p>
            <a:pPr lvl="0">
              <a:buFont typeface="Arial" panose="020B0604020202020204" pitchFamily="34" charset="0"/>
              <a:buChar char="•"/>
            </a:pPr>
            <a:r>
              <a:rPr lang="en-US" sz="1800" b="0" dirty="0" smtClean="0"/>
              <a:t>Drag </a:t>
            </a:r>
            <a:r>
              <a:rPr lang="en-US" sz="1800" b="0" dirty="0"/>
              <a:t>increases gradually with increasing </a:t>
            </a:r>
            <a:r>
              <a:rPr lang="en-US" sz="1800" b="0" dirty="0" err="1"/>
              <a:t>Re</a:t>
            </a:r>
            <a:r>
              <a:rPr lang="en-US" sz="1800" b="0" baseline="-25000" dirty="0" err="1"/>
              <a:t>k</a:t>
            </a:r>
            <a:r>
              <a:rPr lang="en-US" sz="1800" b="0" dirty="0" smtClean="0"/>
              <a:t>, </a:t>
            </a:r>
            <a:r>
              <a:rPr lang="en-US" sz="1800" b="0" dirty="0"/>
              <a:t>up to the critical </a:t>
            </a:r>
            <a:r>
              <a:rPr lang="en-US" sz="1800" b="0" dirty="0" err="1"/>
              <a:t>Re</a:t>
            </a:r>
            <a:r>
              <a:rPr lang="en-US" sz="1800" b="0" baseline="-25000" dirty="0" err="1"/>
              <a:t>k</a:t>
            </a:r>
            <a:r>
              <a:rPr lang="en-US" sz="1800" b="0" baseline="-25000" dirty="0"/>
              <a:t> </a:t>
            </a:r>
            <a:endParaRPr lang="en-US" sz="1800" b="0" baseline="-25000" dirty="0" smtClean="0"/>
          </a:p>
          <a:p>
            <a:pPr lvl="0">
              <a:buFont typeface="Arial" panose="020B0604020202020204" pitchFamily="34" charset="0"/>
              <a:buChar char="•"/>
            </a:pPr>
            <a:r>
              <a:rPr lang="en-US" sz="1800" b="0" dirty="0" smtClean="0"/>
              <a:t>Transition moves forward slightly with increasing </a:t>
            </a:r>
            <a:r>
              <a:rPr lang="en-US" sz="1800" b="0" dirty="0" err="1" smtClean="0"/>
              <a:t>Re</a:t>
            </a:r>
            <a:r>
              <a:rPr lang="en-US" sz="1800" b="0" baseline="-25000" dirty="0" err="1" smtClean="0"/>
              <a:t>k</a:t>
            </a:r>
            <a:r>
              <a:rPr lang="en-US" sz="1800" b="0" dirty="0" smtClean="0"/>
              <a:t>, up to the critical </a:t>
            </a:r>
            <a:r>
              <a:rPr lang="en-US" sz="1800" b="0" dirty="0" err="1" smtClean="0"/>
              <a:t>Re</a:t>
            </a:r>
            <a:r>
              <a:rPr lang="en-US" sz="1800" b="0" baseline="-25000" dirty="0" err="1" smtClean="0"/>
              <a:t>k</a:t>
            </a:r>
            <a:r>
              <a:rPr lang="en-US" sz="1800" b="0" baseline="-25000" dirty="0" smtClean="0"/>
              <a:t> </a:t>
            </a:r>
          </a:p>
          <a:p>
            <a:pPr lvl="0">
              <a:buFont typeface="Arial" panose="020B0604020202020204" pitchFamily="34" charset="0"/>
              <a:buChar char="•"/>
            </a:pPr>
            <a:r>
              <a:rPr lang="en-US" sz="1800" b="0" dirty="0" smtClean="0"/>
              <a:t>Critical </a:t>
            </a:r>
            <a:r>
              <a:rPr lang="en-US" sz="1800" b="0" dirty="0" err="1"/>
              <a:t>Re</a:t>
            </a:r>
            <a:r>
              <a:rPr lang="en-US" sz="1800" b="0" baseline="-25000" dirty="0" err="1"/>
              <a:t>k</a:t>
            </a:r>
            <a:r>
              <a:rPr lang="en-US" sz="1800" b="0" baseline="-25000" dirty="0"/>
              <a:t> </a:t>
            </a:r>
            <a:r>
              <a:rPr lang="en-US" sz="1800" b="0" dirty="0" smtClean="0"/>
              <a:t>for </a:t>
            </a:r>
            <a:r>
              <a:rPr lang="en-US" sz="1800" b="0" dirty="0"/>
              <a:t>orange-peel roughness is between 20 and 25</a:t>
            </a:r>
            <a:r>
              <a:rPr lang="en-US" sz="1800" b="0" dirty="0" smtClean="0"/>
              <a:t>.</a:t>
            </a:r>
          </a:p>
        </p:txBody>
      </p:sp>
      <p:sp>
        <p:nvSpPr>
          <p:cNvPr id="2" name="Title 1"/>
          <p:cNvSpPr>
            <a:spLocks noGrp="1"/>
          </p:cNvSpPr>
          <p:nvPr>
            <p:ph type="title"/>
          </p:nvPr>
        </p:nvSpPr>
        <p:spPr/>
        <p:txBody>
          <a:bodyPr/>
          <a:lstStyle/>
          <a:p>
            <a:r>
              <a:rPr lang="en-US" dirty="0" smtClean="0"/>
              <a:t>Conclusions</a:t>
            </a:r>
            <a:endParaRPr lang="en-US" dirty="0"/>
          </a:p>
        </p:txBody>
      </p:sp>
      <p:sp>
        <p:nvSpPr>
          <p:cNvPr id="3" name="Slide Number Placeholder 2"/>
          <p:cNvSpPr>
            <a:spLocks noGrp="1"/>
          </p:cNvSpPr>
          <p:nvPr>
            <p:ph type="sldNum" sz="quarter" idx="12"/>
          </p:nvPr>
        </p:nvSpPr>
        <p:spPr/>
        <p:txBody>
          <a:bodyPr/>
          <a:lstStyle/>
          <a:p>
            <a:pPr>
              <a:defRPr/>
            </a:pPr>
            <a:fld id="{D64B4552-5CFD-F948-A7CD-1894805DC7BB}" type="slidenum">
              <a:rPr lang="en-US" smtClean="0"/>
              <a:pPr>
                <a:defRPr/>
              </a:pPr>
              <a:t>14</a:t>
            </a:fld>
            <a:r>
              <a:rPr lang="en-US" smtClean="0"/>
              <a:t>/14</a:t>
            </a:r>
            <a:endParaRPr lang="en-US" dirty="0" smtClean="0"/>
          </a:p>
        </p:txBody>
      </p:sp>
    </p:spTree>
    <p:extLst>
      <p:ext uri="{BB962C8B-B14F-4D97-AF65-F5344CB8AC3E}">
        <p14:creationId xmlns:p14="http://schemas.microsoft.com/office/powerpoint/2010/main" val="412467210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Q&amp;A</a:t>
            </a:r>
            <a:endParaRPr lang="en-US" dirty="0"/>
          </a:p>
        </p:txBody>
      </p:sp>
      <p:pic>
        <p:nvPicPr>
          <p:cNvPr id="13314" name="Picture 2" descr="http://3.bp.blogspot.com/-zEfRkifSQ_0/TdPdiTm4jEI/AAAAAAAAAAk/PmqTAYfcYe0/s1600/questions.jpg"/>
          <p:cNvPicPr>
            <a:picLocks noGrp="1" noChangeAspect="1" noChangeArrowheads="1"/>
          </p:cNvPicPr>
          <p:nvPr>
            <p:ph idx="4294967295"/>
          </p:nvPr>
        </p:nvPicPr>
        <p:blipFill>
          <a:blip r:embed="rId2">
            <a:extLst>
              <a:ext uri="{28A0092B-C50C-407E-A947-70E740481C1C}">
                <a14:useLocalDpi xmlns:a14="http://schemas.microsoft.com/office/drawing/2010/main" val="0"/>
              </a:ext>
            </a:extLst>
          </a:blip>
          <a:srcRect/>
          <a:stretch>
            <a:fillRect/>
          </a:stretch>
        </p:blipFill>
        <p:spPr bwMode="auto">
          <a:xfrm>
            <a:off x="2267744" y="1556792"/>
            <a:ext cx="4394200" cy="4394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7150575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Supporting Slides  </a:t>
            </a:r>
            <a:endParaRPr lang="en-US" dirty="0"/>
          </a:p>
        </p:txBody>
      </p:sp>
    </p:spTree>
    <p:extLst>
      <p:ext uri="{BB962C8B-B14F-4D97-AF65-F5344CB8AC3E}">
        <p14:creationId xmlns:p14="http://schemas.microsoft.com/office/powerpoint/2010/main" val="258823430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4082"/>
          </a:xfrm>
        </p:spPr>
        <p:txBody>
          <a:bodyPr>
            <a:normAutofit/>
          </a:bodyPr>
          <a:lstStyle/>
          <a:p>
            <a:r>
              <a:rPr lang="en-US" dirty="0"/>
              <a:t>Effect of Roughness on </a:t>
            </a:r>
            <a:r>
              <a:rPr lang="en-US" dirty="0" smtClean="0"/>
              <a:t>T-S Waves</a:t>
            </a:r>
            <a:endParaRPr lang="en-TT" i="1" dirty="0">
              <a:latin typeface="Cambria" panose="02040503050406030204" pitchFamily="18" charset="0"/>
            </a:endParaRPr>
          </a:p>
        </p:txBody>
      </p:sp>
      <p:sp>
        <p:nvSpPr>
          <p:cNvPr id="36" name="Content Placeholder 2"/>
          <p:cNvSpPr>
            <a:spLocks noGrp="1"/>
          </p:cNvSpPr>
          <p:nvPr>
            <p:ph idx="1"/>
          </p:nvPr>
        </p:nvSpPr>
        <p:spPr>
          <a:xfrm>
            <a:off x="323528" y="1030958"/>
            <a:ext cx="8496944" cy="5616624"/>
          </a:xfrm>
        </p:spPr>
        <p:txBody>
          <a:bodyPr>
            <a:normAutofit/>
          </a:bodyPr>
          <a:lstStyle/>
          <a:p>
            <a:pPr>
              <a:buFont typeface="Arial" panose="020B0604020202020204" pitchFamily="34" charset="0"/>
              <a:buChar char="•"/>
            </a:pPr>
            <a:r>
              <a:rPr lang="en-TT" b="0" dirty="0" smtClean="0"/>
              <a:t>Roughness induced disturbances grow and overtake natural T-S waves</a:t>
            </a:r>
          </a:p>
          <a:p>
            <a:pPr>
              <a:buFont typeface="Arial" panose="020B0604020202020204" pitchFamily="34" charset="0"/>
              <a:buChar char="•"/>
            </a:pPr>
            <a:r>
              <a:rPr lang="en-TT" b="0" dirty="0" smtClean="0"/>
              <a:t>Roughness-induced T-S waves cause linear transition front upstream of natural transition</a:t>
            </a:r>
          </a:p>
        </p:txBody>
      </p:sp>
      <p:grpSp>
        <p:nvGrpSpPr>
          <p:cNvPr id="14" name="Group 13"/>
          <p:cNvGrpSpPr/>
          <p:nvPr/>
        </p:nvGrpSpPr>
        <p:grpSpPr>
          <a:xfrm>
            <a:off x="299918" y="2337241"/>
            <a:ext cx="3528392" cy="3816424"/>
            <a:chOff x="311436" y="-291578"/>
            <a:chExt cx="3509443" cy="3885304"/>
          </a:xfrm>
        </p:grpSpPr>
        <p:pic>
          <p:nvPicPr>
            <p:cNvPr id="15" name="Picture 14"/>
            <p:cNvPicPr>
              <a:picLocks noChangeAspect="1"/>
            </p:cNvPicPr>
            <p:nvPr/>
          </p:nvPicPr>
          <p:blipFill rotWithShape="1">
            <a:blip r:embed="rId3" cstate="print">
              <a:extLst>
                <a:ext uri="{28A0092B-C50C-407E-A947-70E740481C1C}">
                  <a14:useLocalDpi xmlns:a14="http://schemas.microsoft.com/office/drawing/2010/main" val="0"/>
                </a:ext>
              </a:extLst>
            </a:blip>
            <a:srcRect l="6046" t="1876" r="7680" b="4552"/>
            <a:stretch/>
          </p:blipFill>
          <p:spPr bwMode="auto">
            <a:xfrm>
              <a:off x="311436" y="-291578"/>
              <a:ext cx="3509443" cy="3357818"/>
            </a:xfrm>
            <a:prstGeom prst="rect">
              <a:avLst/>
            </a:prstGeom>
            <a:noFill/>
            <a:ln>
              <a:noFill/>
            </a:ln>
          </p:spPr>
        </p:pic>
        <p:sp>
          <p:nvSpPr>
            <p:cNvPr id="16" name="Text Box 40"/>
            <p:cNvSpPr txBox="1"/>
            <p:nvPr/>
          </p:nvSpPr>
          <p:spPr>
            <a:xfrm>
              <a:off x="440908" y="3146925"/>
              <a:ext cx="3379971" cy="446801"/>
            </a:xfrm>
            <a:prstGeom prst="rect">
              <a:avLst/>
            </a:prstGeom>
            <a:solidFill>
              <a:prstClr val="white"/>
            </a:solidFill>
            <a:ln>
              <a:noFill/>
            </a:ln>
            <a:effectLst/>
          </p:spPr>
          <p:txBody>
            <a:bodyPr rot="0" spcFirstLastPara="0" vert="horz" wrap="square" lIns="0" tIns="0" rIns="0" bIns="0" numCol="1" spcCol="0" rtlCol="0" fromWordArt="0" anchor="t" anchorCtr="0" forceAA="0" compatLnSpc="1">
              <a:prstTxWarp prst="textNoShape">
                <a:avLst/>
              </a:prstTxWarp>
              <a:noAutofit/>
            </a:bodyPr>
            <a:lstStyle/>
            <a:p>
              <a:pPr marL="0" marR="0" algn="ctr">
                <a:spcBef>
                  <a:spcPts val="0"/>
                </a:spcBef>
                <a:spcAft>
                  <a:spcPts val="0"/>
                </a:spcAft>
              </a:pPr>
              <a:r>
                <a:rPr lang="en-TT" sz="1100" i="1" dirty="0" smtClean="0">
                  <a:solidFill>
                    <a:srgbClr val="000000"/>
                  </a:solidFill>
                  <a:effectLst/>
                  <a:latin typeface="Arial  "/>
                  <a:ea typeface="Times New Roman" panose="02020603050405020304" pitchFamily="18" charset="0"/>
                </a:rPr>
                <a:t>Averaged </a:t>
              </a:r>
              <a:r>
                <a:rPr lang="en-TT" sz="1100" i="1" dirty="0">
                  <a:solidFill>
                    <a:srgbClr val="000000"/>
                  </a:solidFill>
                  <a:effectLst/>
                  <a:latin typeface="Arial  "/>
                  <a:ea typeface="Times New Roman" panose="02020603050405020304" pitchFamily="18" charset="0"/>
                </a:rPr>
                <a:t>wavelength spectra of the painted roughness surfaces</a:t>
              </a:r>
              <a:endParaRPr lang="en-US" sz="1100" i="1" dirty="0">
                <a:solidFill>
                  <a:srgbClr val="000000"/>
                </a:solidFill>
                <a:effectLst/>
                <a:latin typeface="Arial  "/>
                <a:ea typeface="Times New Roman" panose="02020603050405020304" pitchFamily="18" charset="0"/>
              </a:endParaRPr>
            </a:p>
          </p:txBody>
        </p:sp>
      </p:grpSp>
      <p:grpSp>
        <p:nvGrpSpPr>
          <p:cNvPr id="9" name="Group 8"/>
          <p:cNvGrpSpPr/>
          <p:nvPr/>
        </p:nvGrpSpPr>
        <p:grpSpPr>
          <a:xfrm>
            <a:off x="4170960" y="1917465"/>
            <a:ext cx="4649513" cy="4823903"/>
            <a:chOff x="4170960" y="1789166"/>
            <a:chExt cx="4649513" cy="4823903"/>
          </a:xfrm>
        </p:grpSpPr>
        <p:grpSp>
          <p:nvGrpSpPr>
            <p:cNvPr id="17" name="Group 16"/>
            <p:cNvGrpSpPr/>
            <p:nvPr/>
          </p:nvGrpSpPr>
          <p:grpSpPr>
            <a:xfrm>
              <a:off x="4170960" y="1789166"/>
              <a:ext cx="4649513" cy="4823903"/>
              <a:chOff x="-277628" y="200398"/>
              <a:chExt cx="3987134" cy="4826719"/>
            </a:xfrm>
          </p:grpSpPr>
          <p:pic>
            <p:nvPicPr>
              <p:cNvPr id="19" name="Picture 18"/>
              <p:cNvPicPr>
                <a:picLocks noChangeAspect="1"/>
              </p:cNvPicPr>
              <p:nvPr/>
            </p:nvPicPr>
            <p:blipFill rotWithShape="1">
              <a:blip r:embed="rId4" cstate="print">
                <a:extLst>
                  <a:ext uri="{28A0092B-C50C-407E-A947-70E740481C1C}">
                    <a14:useLocalDpi xmlns:a14="http://schemas.microsoft.com/office/drawing/2010/main" val="0"/>
                  </a:ext>
                </a:extLst>
              </a:blip>
              <a:srcRect l="10044" t="3171" r="46018" b="5599"/>
              <a:stretch/>
            </p:blipFill>
            <p:spPr bwMode="auto">
              <a:xfrm>
                <a:off x="123841" y="228352"/>
                <a:ext cx="3184194" cy="4390788"/>
              </a:xfrm>
              <a:prstGeom prst="rect">
                <a:avLst/>
              </a:prstGeom>
              <a:noFill/>
              <a:ln>
                <a:noFill/>
              </a:ln>
              <a:extLst>
                <a:ext uri="{53640926-AAD7-44D8-BBD7-CCE9431645EC}">
                  <a14:shadowObscured xmlns:a14="http://schemas.microsoft.com/office/drawing/2010/main"/>
                </a:ext>
              </a:extLst>
            </p:spPr>
          </p:pic>
          <p:grpSp>
            <p:nvGrpSpPr>
              <p:cNvPr id="18" name="Group 17"/>
              <p:cNvGrpSpPr/>
              <p:nvPr/>
            </p:nvGrpSpPr>
            <p:grpSpPr>
              <a:xfrm>
                <a:off x="-277628" y="200398"/>
                <a:ext cx="3987134" cy="4826719"/>
                <a:chOff x="-274159" y="180848"/>
                <a:chExt cx="3937314" cy="4355828"/>
              </a:xfrm>
            </p:grpSpPr>
            <p:sp>
              <p:nvSpPr>
                <p:cNvPr id="20" name="Text Box 57"/>
                <p:cNvSpPr txBox="1"/>
                <p:nvPr/>
              </p:nvSpPr>
              <p:spPr>
                <a:xfrm>
                  <a:off x="-274159" y="4168502"/>
                  <a:ext cx="3937314" cy="368174"/>
                </a:xfrm>
                <a:prstGeom prst="rect">
                  <a:avLst/>
                </a:prstGeom>
                <a:noFill/>
                <a:ln>
                  <a:noFill/>
                </a:ln>
                <a:effectLst/>
              </p:spPr>
              <p:txBody>
                <a:bodyPr rot="0" spcFirstLastPara="0" vert="horz" wrap="square" lIns="0" tIns="0" rIns="0" bIns="0" numCol="1" spcCol="0" rtlCol="0" fromWordArt="0" anchor="t" anchorCtr="0" forceAA="0" compatLnSpc="1">
                  <a:prstTxWarp prst="textNoShape">
                    <a:avLst/>
                  </a:prstTxWarp>
                  <a:noAutofit/>
                </a:bodyPr>
                <a:lstStyle/>
                <a:p>
                  <a:pPr marL="0" marR="0" algn="ctr">
                    <a:spcBef>
                      <a:spcPts val="0"/>
                    </a:spcBef>
                    <a:spcAft>
                      <a:spcPts val="0"/>
                    </a:spcAft>
                  </a:pPr>
                  <a:r>
                    <a:rPr lang="en-TT" sz="1100" i="1" dirty="0" smtClean="0">
                      <a:solidFill>
                        <a:srgbClr val="000000"/>
                      </a:solidFill>
                      <a:effectLst/>
                      <a:latin typeface="Arial  "/>
                      <a:ea typeface="Times New Roman" panose="02020603050405020304" pitchFamily="18" charset="0"/>
                    </a:rPr>
                    <a:t>Wavelengths </a:t>
                  </a:r>
                  <a:r>
                    <a:rPr lang="en-TT" sz="1100" i="1" dirty="0">
                      <a:solidFill>
                        <a:srgbClr val="000000"/>
                      </a:solidFill>
                      <a:effectLst/>
                      <a:latin typeface="Arial  "/>
                      <a:ea typeface="Times New Roman" panose="02020603050405020304" pitchFamily="18" charset="0"/>
                    </a:rPr>
                    <a:t>of unstable </a:t>
                  </a:r>
                  <a:r>
                    <a:rPr lang="en-TT" sz="1100" i="1" dirty="0" err="1">
                      <a:solidFill>
                        <a:srgbClr val="000000"/>
                      </a:solidFill>
                      <a:effectLst/>
                      <a:latin typeface="Arial  "/>
                      <a:ea typeface="Times New Roman" panose="02020603050405020304" pitchFamily="18" charset="0"/>
                    </a:rPr>
                    <a:t>Tollmien-Schlichting</a:t>
                  </a:r>
                  <a:r>
                    <a:rPr lang="en-TT" sz="1100" i="1" dirty="0">
                      <a:solidFill>
                        <a:srgbClr val="000000"/>
                      </a:solidFill>
                      <a:effectLst/>
                      <a:latin typeface="Arial  "/>
                      <a:ea typeface="Times New Roman" panose="02020603050405020304" pitchFamily="18" charset="0"/>
                    </a:rPr>
                    <a:t> disturbances for (a) 0.46-m DU96-W-180 at </a:t>
                  </a:r>
                  <a:r>
                    <a:rPr lang="en-TT" sz="1100" i="1" dirty="0" smtClean="0">
                      <a:solidFill>
                        <a:srgbClr val="000000"/>
                      </a:solidFill>
                      <a:effectLst/>
                      <a:latin typeface="Arial  "/>
                      <a:ea typeface="Times New Roman" panose="02020603050405020304" pitchFamily="18" charset="0"/>
                    </a:rPr>
                    <a:t>Re=1.5x10</a:t>
                  </a:r>
                  <a:r>
                    <a:rPr lang="en-TT" sz="1100" i="1" baseline="30000" dirty="0" smtClean="0">
                      <a:solidFill>
                        <a:srgbClr val="000000"/>
                      </a:solidFill>
                      <a:effectLst/>
                      <a:latin typeface="Arial  "/>
                      <a:ea typeface="Times New Roman" panose="02020603050405020304" pitchFamily="18" charset="0"/>
                    </a:rPr>
                    <a:t>6</a:t>
                  </a:r>
                  <a:r>
                    <a:rPr lang="en-TT" sz="1100" i="1" dirty="0">
                      <a:solidFill>
                        <a:srgbClr val="000000"/>
                      </a:solidFill>
                      <a:latin typeface="Arial  "/>
                      <a:ea typeface="Times New Roman" panose="02020603050405020304" pitchFamily="18" charset="0"/>
                    </a:rPr>
                    <a:t> </a:t>
                  </a:r>
                  <a:r>
                    <a:rPr lang="en-TT" sz="1100" i="1" dirty="0" smtClean="0">
                      <a:solidFill>
                        <a:srgbClr val="000000"/>
                      </a:solidFill>
                      <a:latin typeface="Arial  "/>
                      <a:ea typeface="Times New Roman" panose="02020603050405020304" pitchFamily="18" charset="0"/>
                    </a:rPr>
                    <a:t>and</a:t>
                  </a:r>
                  <a:r>
                    <a:rPr lang="en-TT" sz="1100" i="1" dirty="0" smtClean="0">
                      <a:solidFill>
                        <a:srgbClr val="000000"/>
                      </a:solidFill>
                      <a:effectLst/>
                      <a:latin typeface="Arial  "/>
                      <a:ea typeface="Times New Roman" panose="02020603050405020304" pitchFamily="18" charset="0"/>
                    </a:rPr>
                    <a:t> (b) 0.80-m </a:t>
                  </a:r>
                  <a:r>
                    <a:rPr lang="en-TT" sz="1100" i="1" dirty="0">
                      <a:solidFill>
                        <a:srgbClr val="000000"/>
                      </a:solidFill>
                      <a:effectLst/>
                      <a:latin typeface="Arial  "/>
                      <a:ea typeface="Times New Roman" panose="02020603050405020304" pitchFamily="18" charset="0"/>
                    </a:rPr>
                    <a:t>DU96-W-180 at Re=1.5x10</a:t>
                  </a:r>
                  <a:r>
                    <a:rPr lang="en-TT" sz="1100" i="1" baseline="30000" dirty="0">
                      <a:solidFill>
                        <a:srgbClr val="000000"/>
                      </a:solidFill>
                      <a:effectLst/>
                      <a:latin typeface="Arial  "/>
                      <a:ea typeface="Times New Roman" panose="02020603050405020304" pitchFamily="18" charset="0"/>
                    </a:rPr>
                    <a:t>6</a:t>
                  </a:r>
                  <a:r>
                    <a:rPr lang="en-TT" sz="1100" i="1" dirty="0">
                      <a:solidFill>
                        <a:srgbClr val="000000"/>
                      </a:solidFill>
                      <a:effectLst/>
                      <a:latin typeface="Arial  "/>
                      <a:ea typeface="Times New Roman" panose="02020603050405020304" pitchFamily="18" charset="0"/>
                    </a:rPr>
                    <a:t>  </a:t>
                  </a:r>
                  <a:endParaRPr lang="en-US" sz="1100" i="1" dirty="0">
                    <a:solidFill>
                      <a:srgbClr val="000000"/>
                    </a:solidFill>
                    <a:effectLst/>
                    <a:latin typeface="Arial  "/>
                    <a:ea typeface="Times New Roman" panose="02020603050405020304" pitchFamily="18" charset="0"/>
                  </a:endParaRPr>
                </a:p>
              </p:txBody>
            </p:sp>
            <p:sp>
              <p:nvSpPr>
                <p:cNvPr id="21" name="Text Box 2"/>
                <p:cNvSpPr txBox="1">
                  <a:spLocks noChangeArrowheads="1"/>
                </p:cNvSpPr>
                <p:nvPr/>
              </p:nvSpPr>
              <p:spPr bwMode="auto">
                <a:xfrm>
                  <a:off x="785694" y="180848"/>
                  <a:ext cx="346075" cy="259080"/>
                </a:xfrm>
                <a:prstGeom prst="rect">
                  <a:avLst/>
                </a:prstGeom>
                <a:noFill/>
                <a:ln w="9525">
                  <a:noFill/>
                  <a:miter lim="800000"/>
                  <a:headEnd/>
                  <a:tailEnd/>
                </a:ln>
              </p:spPr>
              <p:txBody>
                <a:bodyPr rot="0" vert="horz" wrap="square" lIns="91440" tIns="45720" rIns="91440" bIns="45720" anchor="t" anchorCtr="0">
                  <a:noAutofit/>
                </a:bodyPr>
                <a:lstStyle/>
                <a:p>
                  <a:pPr marL="0" marR="0" algn="just">
                    <a:spcBef>
                      <a:spcPts val="0"/>
                    </a:spcBef>
                    <a:spcAft>
                      <a:spcPts val="0"/>
                    </a:spcAft>
                  </a:pPr>
                  <a:r>
                    <a:rPr lang="en-US" sz="900" i="1" dirty="0">
                      <a:effectLst/>
                      <a:latin typeface="Times New Roman" panose="02020603050405020304" pitchFamily="18" charset="0"/>
                      <a:ea typeface="Times New Roman" panose="02020603050405020304" pitchFamily="18" charset="0"/>
                    </a:rPr>
                    <a:t>(a)</a:t>
                  </a:r>
                  <a:endParaRPr lang="en-US" sz="1000" dirty="0">
                    <a:effectLst/>
                    <a:latin typeface="Times New Roman" panose="02020603050405020304" pitchFamily="18" charset="0"/>
                    <a:ea typeface="Times New Roman" panose="02020603050405020304" pitchFamily="18" charset="0"/>
                  </a:endParaRPr>
                </a:p>
              </p:txBody>
            </p:sp>
            <p:sp>
              <p:nvSpPr>
                <p:cNvPr id="23" name="Text Box 2"/>
                <p:cNvSpPr txBox="1">
                  <a:spLocks noChangeArrowheads="1"/>
                </p:cNvSpPr>
                <p:nvPr/>
              </p:nvSpPr>
              <p:spPr bwMode="auto">
                <a:xfrm>
                  <a:off x="785694" y="2293073"/>
                  <a:ext cx="346075" cy="259080"/>
                </a:xfrm>
                <a:prstGeom prst="rect">
                  <a:avLst/>
                </a:prstGeom>
                <a:noFill/>
                <a:ln w="9525">
                  <a:noFill/>
                  <a:miter lim="800000"/>
                  <a:headEnd/>
                  <a:tailEnd/>
                </a:ln>
              </p:spPr>
              <p:txBody>
                <a:bodyPr rot="0" vert="horz" wrap="square" lIns="91440" tIns="45720" rIns="91440" bIns="45720" anchor="t" anchorCtr="0">
                  <a:noAutofit/>
                </a:bodyPr>
                <a:lstStyle/>
                <a:p>
                  <a:pPr marL="0" marR="0" algn="just">
                    <a:spcBef>
                      <a:spcPts val="0"/>
                    </a:spcBef>
                    <a:spcAft>
                      <a:spcPts val="0"/>
                    </a:spcAft>
                  </a:pPr>
                  <a:r>
                    <a:rPr lang="en-US" sz="900" i="1" dirty="0" smtClean="0">
                      <a:effectLst/>
                      <a:latin typeface="Times New Roman" panose="02020603050405020304" pitchFamily="18" charset="0"/>
                      <a:ea typeface="Times New Roman" panose="02020603050405020304" pitchFamily="18" charset="0"/>
                    </a:rPr>
                    <a:t>(b)</a:t>
                  </a:r>
                  <a:endParaRPr lang="en-US" sz="1000" dirty="0">
                    <a:effectLst/>
                    <a:latin typeface="Times New Roman" panose="02020603050405020304" pitchFamily="18" charset="0"/>
                    <a:ea typeface="Times New Roman" panose="02020603050405020304" pitchFamily="18" charset="0"/>
                  </a:endParaRPr>
                </a:p>
              </p:txBody>
            </p:sp>
          </p:grpSp>
        </p:grpSp>
        <p:cxnSp>
          <p:nvCxnSpPr>
            <p:cNvPr id="5" name="Straight Connector 4"/>
            <p:cNvCxnSpPr/>
            <p:nvPr/>
          </p:nvCxnSpPr>
          <p:spPr>
            <a:xfrm>
              <a:off x="8346896" y="2040845"/>
              <a:ext cx="0" cy="740083"/>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20890835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6635080" cy="634082"/>
          </a:xfrm>
        </p:spPr>
        <p:txBody>
          <a:bodyPr>
            <a:noAutofit/>
          </a:bodyPr>
          <a:lstStyle/>
          <a:p>
            <a:r>
              <a:rPr lang="en-TT" dirty="0" smtClean="0"/>
              <a:t>Analysis of Effect </a:t>
            </a:r>
            <a:r>
              <a:rPr lang="en-TT" dirty="0" smtClean="0"/>
              <a:t>on Performance</a:t>
            </a:r>
            <a:endParaRPr lang="en-TT" dirty="0"/>
          </a:p>
        </p:txBody>
      </p:sp>
      <p:sp>
        <p:nvSpPr>
          <p:cNvPr id="36" name="Content Placeholder 2"/>
          <p:cNvSpPr>
            <a:spLocks noGrp="1"/>
          </p:cNvSpPr>
          <p:nvPr>
            <p:ph idx="1"/>
          </p:nvPr>
        </p:nvSpPr>
        <p:spPr>
          <a:xfrm>
            <a:off x="457200" y="980728"/>
            <a:ext cx="8291264" cy="5616624"/>
          </a:xfrm>
        </p:spPr>
        <p:txBody>
          <a:bodyPr>
            <a:normAutofit/>
          </a:bodyPr>
          <a:lstStyle/>
          <a:p>
            <a:pPr>
              <a:buFont typeface="Arial" panose="020B0604020202020204" pitchFamily="34" charset="0"/>
              <a:buChar char="•"/>
            </a:pPr>
            <a:r>
              <a:rPr lang="en-TT" b="0" dirty="0" smtClean="0"/>
              <a:t>XFOIL used to investigate whether changes in lift and drag are from changes in transition</a:t>
            </a:r>
          </a:p>
          <a:p>
            <a:pPr>
              <a:buFont typeface="Arial" panose="020B0604020202020204" pitchFamily="34" charset="0"/>
              <a:buChar char="•"/>
            </a:pPr>
            <a:r>
              <a:rPr lang="en-TT" sz="2000" b="0" dirty="0" smtClean="0"/>
              <a:t>XFOIL ‘tripped’ at where transition is observed </a:t>
            </a:r>
            <a:r>
              <a:rPr lang="en-TT" b="0" dirty="0" smtClean="0"/>
              <a:t>on IRT images for rough cases</a:t>
            </a:r>
          </a:p>
          <a:p>
            <a:pPr>
              <a:buFont typeface="Arial" panose="020B0604020202020204" pitchFamily="34" charset="0"/>
              <a:buChar char="•"/>
            </a:pPr>
            <a:r>
              <a:rPr lang="en-TT" sz="2000" b="0" dirty="0" smtClean="0"/>
              <a:t>Differences compared to that observed between clean and rough results</a:t>
            </a:r>
          </a:p>
        </p:txBody>
      </p:sp>
      <p:grpSp>
        <p:nvGrpSpPr>
          <p:cNvPr id="24" name="Group 23"/>
          <p:cNvGrpSpPr/>
          <p:nvPr/>
        </p:nvGrpSpPr>
        <p:grpSpPr>
          <a:xfrm>
            <a:off x="518864" y="3035244"/>
            <a:ext cx="8229600" cy="3274076"/>
            <a:chOff x="-225795" y="1811469"/>
            <a:chExt cx="8231920" cy="3275023"/>
          </a:xfrm>
        </p:grpSpPr>
        <p:grpSp>
          <p:nvGrpSpPr>
            <p:cNvPr id="25" name="Group 24"/>
            <p:cNvGrpSpPr/>
            <p:nvPr/>
          </p:nvGrpSpPr>
          <p:grpSpPr>
            <a:xfrm>
              <a:off x="-225795" y="1811469"/>
              <a:ext cx="8231920" cy="3275023"/>
              <a:chOff x="-782456" y="1973923"/>
              <a:chExt cx="8232983" cy="3275105"/>
            </a:xfrm>
          </p:grpSpPr>
          <p:grpSp>
            <p:nvGrpSpPr>
              <p:cNvPr id="38" name="Group 37"/>
              <p:cNvGrpSpPr/>
              <p:nvPr/>
            </p:nvGrpSpPr>
            <p:grpSpPr>
              <a:xfrm>
                <a:off x="-335952" y="1973923"/>
                <a:ext cx="7347835" cy="3038908"/>
                <a:chOff x="-113881" y="1218268"/>
                <a:chExt cx="7347835" cy="1875559"/>
              </a:xfrm>
            </p:grpSpPr>
            <p:pic>
              <p:nvPicPr>
                <p:cNvPr id="40" name="Picture 39"/>
                <p:cNvPicPr>
                  <a:picLocks noChangeAspect="1"/>
                </p:cNvPicPr>
                <p:nvPr/>
              </p:nvPicPr>
              <p:blipFill rotWithShape="1">
                <a:blip r:embed="rId2">
                  <a:extLst>
                    <a:ext uri="{28A0092B-C50C-407E-A947-70E740481C1C}">
                      <a14:useLocalDpi xmlns:a14="http://schemas.microsoft.com/office/drawing/2010/main" val="0"/>
                    </a:ext>
                  </a:extLst>
                </a:blip>
                <a:srcRect l="6824" t="50990" r="8492" b="4659"/>
                <a:stretch/>
              </p:blipFill>
              <p:spPr bwMode="auto">
                <a:xfrm>
                  <a:off x="-113881" y="1218268"/>
                  <a:ext cx="7347835" cy="1875559"/>
                </a:xfrm>
                <a:prstGeom prst="rect">
                  <a:avLst/>
                </a:prstGeom>
                <a:noFill/>
                <a:ln>
                  <a:noFill/>
                </a:ln>
                <a:extLst>
                  <a:ext uri="{53640926-AAD7-44D8-BBD7-CCE9431645EC}">
                    <a14:shadowObscured xmlns:a14="http://schemas.microsoft.com/office/drawing/2010/main"/>
                  </a:ext>
                </a:extLst>
              </p:spPr>
            </p:pic>
          </p:grpSp>
          <p:sp>
            <p:nvSpPr>
              <p:cNvPr id="39" name="Text Box 45298"/>
              <p:cNvSpPr txBox="1"/>
              <p:nvPr/>
            </p:nvSpPr>
            <p:spPr>
              <a:xfrm>
                <a:off x="-782456" y="4943518"/>
                <a:ext cx="8232983" cy="305510"/>
              </a:xfrm>
              <a:prstGeom prst="rect">
                <a:avLst/>
              </a:prstGeom>
              <a:solidFill>
                <a:prstClr val="white"/>
              </a:solidFill>
              <a:ln>
                <a:noFill/>
              </a:ln>
              <a:effectLst/>
            </p:spPr>
            <p:txBody>
              <a:bodyPr rot="0" spcFirstLastPara="0" vert="horz" wrap="square" lIns="0" tIns="0" rIns="0" bIns="0" numCol="1" spcCol="0" rtlCol="0" fromWordArt="0" anchor="t" anchorCtr="0" forceAA="0" compatLnSpc="1">
                <a:prstTxWarp prst="textNoShape">
                  <a:avLst/>
                </a:prstTxWarp>
                <a:noAutofit/>
              </a:bodyPr>
              <a:lstStyle/>
              <a:p>
                <a:pPr marL="0" marR="0" algn="ctr">
                  <a:spcBef>
                    <a:spcPts val="0"/>
                  </a:spcBef>
                  <a:spcAft>
                    <a:spcPts val="0"/>
                  </a:spcAft>
                </a:pPr>
                <a:r>
                  <a:rPr lang="en-TT" sz="1400" i="1" dirty="0" smtClean="0">
                    <a:solidFill>
                      <a:srgbClr val="000000"/>
                    </a:solidFill>
                    <a:effectLst/>
                    <a:latin typeface="Arial  "/>
                    <a:ea typeface="Times New Roman" panose="02020603050405020304" pitchFamily="18" charset="0"/>
                  </a:rPr>
                  <a:t>XFOIL </a:t>
                </a:r>
                <a:r>
                  <a:rPr lang="en-TT" sz="1400" i="1" dirty="0">
                    <a:solidFill>
                      <a:srgbClr val="000000"/>
                    </a:solidFill>
                    <a:effectLst/>
                    <a:latin typeface="Arial  "/>
                    <a:ea typeface="Times New Roman" panose="02020603050405020304" pitchFamily="18" charset="0"/>
                  </a:rPr>
                  <a:t>analysis of the effect of transition location on lift and drag. XFOIL transition locations were set from IR transition measurements for the 0.46-m DU96-W-180 Model at Re = 1.5x10</a:t>
                </a:r>
                <a:r>
                  <a:rPr lang="en-TT" sz="1400" i="1" baseline="30000" dirty="0">
                    <a:solidFill>
                      <a:srgbClr val="000000"/>
                    </a:solidFill>
                    <a:effectLst/>
                    <a:latin typeface="Arial  "/>
                    <a:ea typeface="Times New Roman" panose="02020603050405020304" pitchFamily="18" charset="0"/>
                  </a:rPr>
                  <a:t>6</a:t>
                </a:r>
                <a:r>
                  <a:rPr lang="en-TT" sz="1400" i="1" dirty="0">
                    <a:solidFill>
                      <a:srgbClr val="000000"/>
                    </a:solidFill>
                    <a:effectLst/>
                    <a:latin typeface="Arial  "/>
                    <a:ea typeface="Times New Roman" panose="02020603050405020304" pitchFamily="18" charset="0"/>
                  </a:rPr>
                  <a:t>. Differences in (a) lift and (b) drag are between the clean model (covered in insulator) and the S3 roughness condition.</a:t>
                </a:r>
                <a:endParaRPr lang="en-US" sz="1400" i="1" dirty="0">
                  <a:solidFill>
                    <a:srgbClr val="000000"/>
                  </a:solidFill>
                  <a:effectLst/>
                  <a:latin typeface="Arial  "/>
                  <a:ea typeface="Times New Roman" panose="02020603050405020304" pitchFamily="18" charset="0"/>
                </a:endParaRPr>
              </a:p>
            </p:txBody>
          </p:sp>
        </p:grpSp>
        <p:sp>
          <p:nvSpPr>
            <p:cNvPr id="35" name="Text Box 2"/>
            <p:cNvSpPr txBox="1">
              <a:spLocks noChangeArrowheads="1"/>
            </p:cNvSpPr>
            <p:nvPr/>
          </p:nvSpPr>
          <p:spPr bwMode="auto">
            <a:xfrm>
              <a:off x="47366" y="1875715"/>
              <a:ext cx="346571" cy="259181"/>
            </a:xfrm>
            <a:prstGeom prst="rect">
              <a:avLst/>
            </a:prstGeom>
            <a:noFill/>
            <a:ln w="9525">
              <a:noFill/>
              <a:miter lim="800000"/>
              <a:headEnd/>
              <a:tailEnd/>
            </a:ln>
          </p:spPr>
          <p:txBody>
            <a:bodyPr rot="0" vert="horz" wrap="square" lIns="91440" tIns="45720" rIns="91440" bIns="45720" anchor="t" anchorCtr="0">
              <a:noAutofit/>
            </a:bodyPr>
            <a:lstStyle/>
            <a:p>
              <a:pPr marL="0" marR="0" algn="just">
                <a:spcBef>
                  <a:spcPts val="0"/>
                </a:spcBef>
                <a:spcAft>
                  <a:spcPts val="0"/>
                </a:spcAft>
              </a:pPr>
              <a:r>
                <a:rPr lang="en-US" sz="900" i="1" dirty="0">
                  <a:effectLst/>
                  <a:latin typeface="Times New Roman" panose="02020603050405020304" pitchFamily="18" charset="0"/>
                  <a:ea typeface="Times New Roman" panose="02020603050405020304" pitchFamily="18" charset="0"/>
                </a:rPr>
                <a:t>(a)</a:t>
              </a:r>
              <a:endParaRPr lang="en-US" sz="1000" dirty="0">
                <a:effectLst/>
                <a:latin typeface="Times New Roman" panose="02020603050405020304" pitchFamily="18" charset="0"/>
                <a:ea typeface="Times New Roman" panose="02020603050405020304" pitchFamily="18" charset="0"/>
              </a:endParaRPr>
            </a:p>
          </p:txBody>
        </p:sp>
        <p:sp>
          <p:nvSpPr>
            <p:cNvPr id="37" name="Text Box 2"/>
            <p:cNvSpPr txBox="1">
              <a:spLocks noChangeArrowheads="1"/>
            </p:cNvSpPr>
            <p:nvPr/>
          </p:nvSpPr>
          <p:spPr bwMode="auto">
            <a:xfrm>
              <a:off x="4044569" y="1879903"/>
              <a:ext cx="346571" cy="259181"/>
            </a:xfrm>
            <a:prstGeom prst="rect">
              <a:avLst/>
            </a:prstGeom>
            <a:noFill/>
            <a:ln w="9525">
              <a:noFill/>
              <a:miter lim="800000"/>
              <a:headEnd/>
              <a:tailEnd/>
            </a:ln>
          </p:spPr>
          <p:txBody>
            <a:bodyPr rot="0" vert="horz" wrap="square" lIns="91440" tIns="45720" rIns="91440" bIns="45720" anchor="t" anchorCtr="0">
              <a:noAutofit/>
            </a:bodyPr>
            <a:lstStyle/>
            <a:p>
              <a:pPr marL="0" marR="0" algn="just">
                <a:spcBef>
                  <a:spcPts val="0"/>
                </a:spcBef>
                <a:spcAft>
                  <a:spcPts val="0"/>
                </a:spcAft>
              </a:pPr>
              <a:r>
                <a:rPr lang="en-US" sz="900" i="1" dirty="0">
                  <a:effectLst/>
                  <a:latin typeface="Times New Roman" panose="02020603050405020304" pitchFamily="18" charset="0"/>
                  <a:ea typeface="Times New Roman" panose="02020603050405020304" pitchFamily="18" charset="0"/>
                </a:rPr>
                <a:t>(b)</a:t>
              </a:r>
              <a:endParaRPr lang="en-US" sz="1000" dirty="0">
                <a:effectLst/>
                <a:latin typeface="Times New Roman" panose="02020603050405020304" pitchFamily="18" charset="0"/>
                <a:ea typeface="Times New Roman" panose="02020603050405020304" pitchFamily="18" charset="0"/>
              </a:endParaRPr>
            </a:p>
          </p:txBody>
        </p:sp>
      </p:grpSp>
    </p:spTree>
    <p:extLst>
      <p:ext uri="{BB962C8B-B14F-4D97-AF65-F5344CB8AC3E}">
        <p14:creationId xmlns:p14="http://schemas.microsoft.com/office/powerpoint/2010/main" val="242203331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p:cNvPicPr>
            <a:picLocks noChangeAspect="1"/>
          </p:cNvPicPr>
          <p:nvPr/>
        </p:nvPicPr>
        <p:blipFill rotWithShape="1">
          <a:blip r:embed="rId3" cstate="print">
            <a:extLst>
              <a:ext uri="{28A0092B-C50C-407E-A947-70E740481C1C}">
                <a14:useLocalDpi xmlns:a14="http://schemas.microsoft.com/office/drawing/2010/main" val="0"/>
              </a:ext>
            </a:extLst>
          </a:blip>
          <a:srcRect l="16341" t="22491" r="19346" b="31100"/>
          <a:stretch/>
        </p:blipFill>
        <p:spPr>
          <a:xfrm>
            <a:off x="-1" y="44624"/>
            <a:ext cx="9144001" cy="6624735"/>
          </a:xfrm>
          <a:prstGeom prst="rect">
            <a:avLst/>
          </a:prstGeom>
        </p:spPr>
      </p:pic>
      <p:sp>
        <p:nvSpPr>
          <p:cNvPr id="18" name="Content Placeholder 2"/>
          <p:cNvSpPr>
            <a:spLocks noGrp="1"/>
          </p:cNvSpPr>
          <p:nvPr>
            <p:ph idx="1"/>
          </p:nvPr>
        </p:nvSpPr>
        <p:spPr>
          <a:xfrm>
            <a:off x="457200" y="980728"/>
            <a:ext cx="8291264" cy="5616624"/>
          </a:xfrm>
        </p:spPr>
        <p:txBody>
          <a:bodyPr>
            <a:normAutofit/>
          </a:bodyPr>
          <a:lstStyle/>
          <a:p>
            <a:pPr>
              <a:buFont typeface="Arial" panose="020B0604020202020204" pitchFamily="34" charset="0"/>
              <a:buChar char="•"/>
            </a:pPr>
            <a:r>
              <a:rPr lang="en-TT" b="0" dirty="0" smtClean="0"/>
              <a:t>Roughness is known to </a:t>
            </a:r>
          </a:p>
          <a:p>
            <a:pPr lvl="2">
              <a:buFont typeface="Wingdings" panose="05000000000000000000" pitchFamily="2" charset="2"/>
              <a:buChar char="§"/>
            </a:pPr>
            <a:r>
              <a:rPr lang="en-TT" dirty="0" smtClean="0"/>
              <a:t>decrease lift </a:t>
            </a:r>
            <a:r>
              <a:rPr lang="en-US" dirty="0" smtClean="0"/>
              <a:t>(Abbott and Von </a:t>
            </a:r>
            <a:r>
              <a:rPr lang="en-US" dirty="0" err="1" smtClean="0"/>
              <a:t>Doenhoff</a:t>
            </a:r>
            <a:r>
              <a:rPr lang="en-US" dirty="0" smtClean="0"/>
              <a:t>, 1959; Jones, 1936)</a:t>
            </a:r>
            <a:endParaRPr lang="en-TT" dirty="0" smtClean="0"/>
          </a:p>
          <a:p>
            <a:pPr lvl="2">
              <a:buFont typeface="Wingdings" panose="05000000000000000000" pitchFamily="2" charset="2"/>
              <a:buChar char="§"/>
            </a:pPr>
            <a:r>
              <a:rPr lang="en-TT" dirty="0" smtClean="0"/>
              <a:t>Increase drag </a:t>
            </a:r>
            <a:r>
              <a:rPr lang="en-US" dirty="0" smtClean="0"/>
              <a:t>(Abbott and Von </a:t>
            </a:r>
            <a:r>
              <a:rPr lang="en-US" dirty="0" err="1" smtClean="0"/>
              <a:t>Doenhoff</a:t>
            </a:r>
            <a:r>
              <a:rPr lang="en-US" dirty="0" smtClean="0"/>
              <a:t>, 1959; Jones, 1936)</a:t>
            </a:r>
            <a:endParaRPr lang="en-TT" dirty="0" smtClean="0"/>
          </a:p>
          <a:p>
            <a:pPr lvl="2">
              <a:buFont typeface="Wingdings" panose="05000000000000000000" pitchFamily="2" charset="2"/>
              <a:buChar char="§"/>
            </a:pPr>
            <a:r>
              <a:rPr lang="en-TT" dirty="0" smtClean="0"/>
              <a:t>Move transition forward </a:t>
            </a:r>
            <a:r>
              <a:rPr lang="en-US" dirty="0" smtClean="0"/>
              <a:t>(</a:t>
            </a:r>
            <a:r>
              <a:rPr lang="en-US" dirty="0" err="1" smtClean="0"/>
              <a:t>Timmer</a:t>
            </a:r>
            <a:r>
              <a:rPr lang="en-US" dirty="0" smtClean="0"/>
              <a:t>, 2004)</a:t>
            </a:r>
            <a:endParaRPr lang="en-TT" dirty="0" smtClean="0"/>
          </a:p>
          <a:p>
            <a:pPr>
              <a:buFont typeface="Arial" panose="020B0604020202020204" pitchFamily="34" charset="0"/>
              <a:buChar char="•"/>
            </a:pPr>
            <a:endParaRPr lang="en-TT" b="0" dirty="0" smtClean="0"/>
          </a:p>
          <a:p>
            <a:pPr>
              <a:buFont typeface="Arial" panose="020B0604020202020204" pitchFamily="34" charset="0"/>
              <a:buChar char="•"/>
            </a:pPr>
            <a:r>
              <a:rPr lang="en-TT" b="0" dirty="0" smtClean="0"/>
              <a:t>Roughness on wind turbine blades (icing, soiling, coat deterioration etc.) reduces performance </a:t>
            </a:r>
            <a:r>
              <a:rPr lang="en-US" b="0" dirty="0" smtClean="0"/>
              <a:t>(</a:t>
            </a:r>
            <a:r>
              <a:rPr lang="en-US" b="0" dirty="0" err="1" smtClean="0"/>
              <a:t>Sagol</a:t>
            </a:r>
            <a:r>
              <a:rPr lang="en-US" b="0" dirty="0" smtClean="0"/>
              <a:t>, 2013; </a:t>
            </a:r>
            <a:r>
              <a:rPr lang="en-US" b="0" dirty="0" err="1" smtClean="0"/>
              <a:t>Ehrmann</a:t>
            </a:r>
            <a:r>
              <a:rPr lang="en-US" b="0" dirty="0" smtClean="0"/>
              <a:t>, 2014; </a:t>
            </a:r>
            <a:r>
              <a:rPr lang="en-US" b="0" dirty="0" err="1" smtClean="0"/>
              <a:t>Dalili</a:t>
            </a:r>
            <a:r>
              <a:rPr lang="en-US" b="0" dirty="0" smtClean="0"/>
              <a:t> et al., 2009)</a:t>
            </a:r>
          </a:p>
          <a:p>
            <a:pPr>
              <a:buFont typeface="Arial" panose="020B0604020202020204" pitchFamily="34" charset="0"/>
              <a:buChar char="•"/>
            </a:pPr>
            <a:r>
              <a:rPr lang="en-US" b="0" dirty="0" smtClean="0"/>
              <a:t>These are the main types of roughness currently under study</a:t>
            </a:r>
          </a:p>
          <a:p>
            <a:pPr>
              <a:buFont typeface="Arial" panose="020B0604020202020204" pitchFamily="34" charset="0"/>
              <a:buChar char="•"/>
            </a:pPr>
            <a:endParaRPr lang="en-TT" sz="2000" b="0" dirty="0" smtClean="0"/>
          </a:p>
          <a:p>
            <a:pPr>
              <a:buFont typeface="Arial" panose="020B0604020202020204" pitchFamily="34" charset="0"/>
              <a:buChar char="•"/>
            </a:pPr>
            <a:r>
              <a:rPr lang="en-TT" b="0" dirty="0" smtClean="0">
                <a:solidFill>
                  <a:schemeClr val="bg1"/>
                </a:solidFill>
              </a:rPr>
              <a:t>No work into the effect of orange-peel type roughness</a:t>
            </a:r>
          </a:p>
          <a:p>
            <a:pPr lvl="2">
              <a:buFont typeface="Wingdings" panose="05000000000000000000" pitchFamily="2" charset="2"/>
              <a:buChar char="§"/>
            </a:pPr>
            <a:r>
              <a:rPr lang="en-TT" b="0" dirty="0" smtClean="0">
                <a:solidFill>
                  <a:schemeClr val="bg1"/>
                </a:solidFill>
              </a:rPr>
              <a:t>Likened to surface of an orange</a:t>
            </a:r>
          </a:p>
          <a:p>
            <a:pPr lvl="2">
              <a:buFont typeface="Wingdings" panose="05000000000000000000" pitchFamily="2" charset="2"/>
              <a:buChar char="§"/>
            </a:pPr>
            <a:r>
              <a:rPr lang="en-TT" b="0" dirty="0" smtClean="0">
                <a:solidFill>
                  <a:schemeClr val="bg1"/>
                </a:solidFill>
              </a:rPr>
              <a:t>More wavy than peaky</a:t>
            </a:r>
          </a:p>
          <a:p>
            <a:pPr lvl="2">
              <a:buFont typeface="Wingdings" panose="05000000000000000000" pitchFamily="2" charset="2"/>
              <a:buChar char="§"/>
            </a:pPr>
            <a:r>
              <a:rPr lang="en-TT" dirty="0" smtClean="0">
                <a:solidFill>
                  <a:schemeClr val="bg1"/>
                </a:solidFill>
              </a:rPr>
              <a:t>Produced from painting techniques and manufacturing processes</a:t>
            </a:r>
            <a:endParaRPr lang="en-TT" b="0" dirty="0" smtClean="0">
              <a:solidFill>
                <a:schemeClr val="bg1"/>
              </a:solidFill>
            </a:endParaRPr>
          </a:p>
          <a:p>
            <a:pPr>
              <a:buFont typeface="Arial" panose="020B0604020202020204" pitchFamily="34" charset="0"/>
              <a:buChar char="•"/>
            </a:pPr>
            <a:endParaRPr lang="en-TT" sz="2000" b="0" dirty="0"/>
          </a:p>
        </p:txBody>
      </p:sp>
      <p:sp>
        <p:nvSpPr>
          <p:cNvPr id="3" name="Title 2"/>
          <p:cNvSpPr>
            <a:spLocks noGrp="1"/>
          </p:cNvSpPr>
          <p:nvPr>
            <p:ph type="title"/>
          </p:nvPr>
        </p:nvSpPr>
        <p:spPr/>
        <p:txBody>
          <a:bodyPr/>
          <a:lstStyle/>
          <a:p>
            <a:r>
              <a:rPr lang="en-TT" dirty="0" smtClean="0"/>
              <a:t>Importance of  Roughness Effects</a:t>
            </a:r>
            <a:endParaRPr lang="en-US" dirty="0"/>
          </a:p>
        </p:txBody>
      </p:sp>
      <p:sp>
        <p:nvSpPr>
          <p:cNvPr id="2" name="Slide Number Placeholder 1"/>
          <p:cNvSpPr>
            <a:spLocks noGrp="1"/>
          </p:cNvSpPr>
          <p:nvPr>
            <p:ph type="sldNum" sz="quarter" idx="12"/>
          </p:nvPr>
        </p:nvSpPr>
        <p:spPr/>
        <p:txBody>
          <a:bodyPr/>
          <a:lstStyle/>
          <a:p>
            <a:pPr>
              <a:defRPr/>
            </a:pPr>
            <a:fld id="{D64B4552-5CFD-F948-A7CD-1894805DC7BB}" type="slidenum">
              <a:rPr lang="en-US" smtClean="0"/>
              <a:pPr>
                <a:defRPr/>
              </a:pPr>
              <a:t>2</a:t>
            </a:fld>
            <a:r>
              <a:rPr lang="en-US" smtClean="0"/>
              <a:t>/14</a:t>
            </a:r>
            <a:endParaRPr lang="en-US" dirty="0" smtClean="0"/>
          </a:p>
        </p:txBody>
      </p:sp>
    </p:spTree>
    <p:extLst>
      <p:ext uri="{BB962C8B-B14F-4D97-AF65-F5344CB8AC3E}">
        <p14:creationId xmlns:p14="http://schemas.microsoft.com/office/powerpoint/2010/main" val="369147336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par>
                                <p:cTn id="8" presetID="1" presetClass="entr" presetSubtype="0" fill="hold" nodeType="withEffect">
                                  <p:stCondLst>
                                    <p:cond delay="0"/>
                                  </p:stCondLst>
                                  <p:childTnLst>
                                    <p:set>
                                      <p:cBhvr>
                                        <p:cTn id="9" dur="1" fill="hold">
                                          <p:stCondLst>
                                            <p:cond delay="0"/>
                                          </p:stCondLst>
                                        </p:cTn>
                                        <p:tgtEl>
                                          <p:spTgt spid="18">
                                            <p:txEl>
                                              <p:pRg st="8" end="8"/>
                                            </p:txEl>
                                          </p:spTgt>
                                        </p:tgtEl>
                                        <p:attrNameLst>
                                          <p:attrName>style.visibility</p:attrName>
                                        </p:attrNameLst>
                                      </p:cBhvr>
                                      <p:to>
                                        <p:strVal val="visible"/>
                                      </p:to>
                                    </p:set>
                                  </p:childTnLst>
                                </p:cTn>
                              </p:par>
                              <p:par>
                                <p:cTn id="10" presetID="1" presetClass="entr" presetSubtype="0" fill="hold" nodeType="withEffect">
                                  <p:stCondLst>
                                    <p:cond delay="0"/>
                                  </p:stCondLst>
                                  <p:childTnLst>
                                    <p:set>
                                      <p:cBhvr>
                                        <p:cTn id="11" dur="1" fill="hold">
                                          <p:stCondLst>
                                            <p:cond delay="0"/>
                                          </p:stCondLst>
                                        </p:cTn>
                                        <p:tgtEl>
                                          <p:spTgt spid="18">
                                            <p:txEl>
                                              <p:pRg st="9" end="9"/>
                                            </p:txEl>
                                          </p:spTgt>
                                        </p:tgtEl>
                                        <p:attrNameLst>
                                          <p:attrName>style.visibility</p:attrName>
                                        </p:attrNameLst>
                                      </p:cBhvr>
                                      <p:to>
                                        <p:strVal val="visible"/>
                                      </p:to>
                                    </p:set>
                                  </p:childTnLst>
                                </p:cTn>
                              </p:par>
                              <p:par>
                                <p:cTn id="12" presetID="1" presetClass="entr" presetSubtype="0" fill="hold" nodeType="withEffect">
                                  <p:stCondLst>
                                    <p:cond delay="0"/>
                                  </p:stCondLst>
                                  <p:childTnLst>
                                    <p:set>
                                      <p:cBhvr>
                                        <p:cTn id="13" dur="1" fill="hold">
                                          <p:stCondLst>
                                            <p:cond delay="0"/>
                                          </p:stCondLst>
                                        </p:cTn>
                                        <p:tgtEl>
                                          <p:spTgt spid="18">
                                            <p:txEl>
                                              <p:pRg st="10" end="10"/>
                                            </p:txEl>
                                          </p:spTgt>
                                        </p:tgtEl>
                                        <p:attrNameLst>
                                          <p:attrName>style.visibility</p:attrName>
                                        </p:attrNameLst>
                                      </p:cBhvr>
                                      <p:to>
                                        <p:strVal val="visible"/>
                                      </p:to>
                                    </p:set>
                                  </p:childTnLst>
                                </p:cTn>
                              </p:par>
                              <p:par>
                                <p:cTn id="14" presetID="1" presetClass="entr" presetSubtype="0" fill="hold" nodeType="withEffect">
                                  <p:stCondLst>
                                    <p:cond delay="0"/>
                                  </p:stCondLst>
                                  <p:childTnLst>
                                    <p:set>
                                      <p:cBhvr>
                                        <p:cTn id="15" dur="1" fill="hold">
                                          <p:stCondLst>
                                            <p:cond delay="0"/>
                                          </p:stCondLst>
                                        </p:cTn>
                                        <p:tgtEl>
                                          <p:spTgt spid="18">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lstStyle/>
          <a:p>
            <a:pPr>
              <a:buFont typeface="Arial" panose="020B0604020202020204" pitchFamily="34" charset="0"/>
              <a:buChar char="•"/>
            </a:pPr>
            <a:r>
              <a:rPr lang="en-US" sz="2000" b="0" dirty="0" smtClean="0"/>
              <a:t>Created by painting Contact</a:t>
            </a:r>
            <a:r>
              <a:rPr lang="en-US" sz="2000" b="0" baseline="30000" dirty="0" smtClean="0"/>
              <a:t>©</a:t>
            </a:r>
            <a:r>
              <a:rPr lang="en-US" sz="2000" b="0" dirty="0" smtClean="0"/>
              <a:t> paper with latex paint using rollers of various types </a:t>
            </a:r>
          </a:p>
          <a:p>
            <a:pPr>
              <a:buFont typeface="Arial" panose="020B0604020202020204" pitchFamily="34" charset="0"/>
              <a:buChar char="•"/>
            </a:pPr>
            <a:r>
              <a:rPr lang="en-US" b="0" dirty="0" smtClean="0"/>
              <a:t>Number of coats and painting direction were also varied</a:t>
            </a:r>
            <a:endParaRPr lang="en-US" sz="2000" b="0" dirty="0" smtClean="0"/>
          </a:p>
          <a:p>
            <a:pPr>
              <a:buFont typeface="Arial" panose="020B0604020202020204" pitchFamily="34" charset="0"/>
              <a:buChar char="•"/>
            </a:pPr>
            <a:r>
              <a:rPr lang="en-US" b="0" dirty="0" smtClean="0"/>
              <a:t>3 configurations created and tested</a:t>
            </a:r>
            <a:endParaRPr lang="en-US" sz="2000" b="0" dirty="0"/>
          </a:p>
        </p:txBody>
      </p:sp>
      <p:grpSp>
        <p:nvGrpSpPr>
          <p:cNvPr id="29" name="Group 28"/>
          <p:cNvGrpSpPr/>
          <p:nvPr/>
        </p:nvGrpSpPr>
        <p:grpSpPr>
          <a:xfrm>
            <a:off x="238944" y="3068960"/>
            <a:ext cx="8676456" cy="3322696"/>
            <a:chOff x="0" y="0"/>
            <a:chExt cx="6025515" cy="1971674"/>
          </a:xfrm>
        </p:grpSpPr>
        <p:grpSp>
          <p:nvGrpSpPr>
            <p:cNvPr id="30" name="Group 29"/>
            <p:cNvGrpSpPr/>
            <p:nvPr/>
          </p:nvGrpSpPr>
          <p:grpSpPr>
            <a:xfrm>
              <a:off x="0" y="0"/>
              <a:ext cx="6025515" cy="1971674"/>
              <a:chOff x="0" y="0"/>
              <a:chExt cx="6025515" cy="1971674"/>
            </a:xfrm>
          </p:grpSpPr>
          <p:pic>
            <p:nvPicPr>
              <p:cNvPr id="60" name="Picture 59"/>
              <p:cNvPicPr>
                <a:picLocks noChangeAspect="1"/>
              </p:cNvPicPr>
              <p:nvPr/>
            </p:nvPicPr>
            <p:blipFill rotWithShape="1">
              <a:blip r:embed="rId3" cstate="print">
                <a:extLst>
                  <a:ext uri="{28A0092B-C50C-407E-A947-70E740481C1C}">
                    <a14:useLocalDpi xmlns:a14="http://schemas.microsoft.com/office/drawing/2010/main" val="0"/>
                  </a:ext>
                </a:extLst>
              </a:blip>
              <a:srcRect l="16309" t="2190" r="22769" b="4518"/>
              <a:stretch/>
            </p:blipFill>
            <p:spPr bwMode="auto">
              <a:xfrm>
                <a:off x="91440" y="11430"/>
                <a:ext cx="1913890" cy="1623060"/>
              </a:xfrm>
              <a:prstGeom prst="rect">
                <a:avLst/>
              </a:prstGeom>
              <a:ln>
                <a:noFill/>
              </a:ln>
              <a:extLst>
                <a:ext uri="{53640926-AAD7-44D8-BBD7-CCE9431645EC}">
                  <a14:shadowObscured xmlns:a14="http://schemas.microsoft.com/office/drawing/2010/main"/>
                </a:ext>
              </a:extLst>
            </p:spPr>
          </p:pic>
          <p:grpSp>
            <p:nvGrpSpPr>
              <p:cNvPr id="61" name="Group 60"/>
              <p:cNvGrpSpPr/>
              <p:nvPr/>
            </p:nvGrpSpPr>
            <p:grpSpPr>
              <a:xfrm>
                <a:off x="0" y="0"/>
                <a:ext cx="6025515" cy="1971674"/>
                <a:chOff x="-91440" y="0"/>
                <a:chExt cx="6025515" cy="1972787"/>
              </a:xfrm>
            </p:grpSpPr>
            <p:grpSp>
              <p:nvGrpSpPr>
                <p:cNvPr id="62" name="Group 61"/>
                <p:cNvGrpSpPr/>
                <p:nvPr/>
              </p:nvGrpSpPr>
              <p:grpSpPr>
                <a:xfrm>
                  <a:off x="-91440" y="0"/>
                  <a:ext cx="6025514" cy="1638300"/>
                  <a:chOff x="-91440" y="0"/>
                  <a:chExt cx="6025514" cy="1638300"/>
                </a:xfrm>
              </p:grpSpPr>
              <p:grpSp>
                <p:nvGrpSpPr>
                  <p:cNvPr id="64" name="Group 63"/>
                  <p:cNvGrpSpPr/>
                  <p:nvPr/>
                </p:nvGrpSpPr>
                <p:grpSpPr>
                  <a:xfrm>
                    <a:off x="2029968" y="0"/>
                    <a:ext cx="3904106" cy="1638300"/>
                    <a:chOff x="2029968" y="0"/>
                    <a:chExt cx="3904106" cy="1638300"/>
                  </a:xfrm>
                </p:grpSpPr>
                <p:pic>
                  <p:nvPicPr>
                    <p:cNvPr id="68" name="Picture 67"/>
                    <p:cNvPicPr>
                      <a:picLocks noChangeAspect="1"/>
                    </p:cNvPicPr>
                    <p:nvPr/>
                  </p:nvPicPr>
                  <p:blipFill rotWithShape="1">
                    <a:blip r:embed="rId4" cstate="print">
                      <a:extLst>
                        <a:ext uri="{28A0092B-C50C-407E-A947-70E740481C1C}">
                          <a14:useLocalDpi xmlns:a14="http://schemas.microsoft.com/office/drawing/2010/main" val="0"/>
                        </a:ext>
                      </a:extLst>
                    </a:blip>
                    <a:srcRect l="53045" t="4207" r="11298" b="46635"/>
                    <a:stretch/>
                  </p:blipFill>
                  <p:spPr bwMode="auto">
                    <a:xfrm>
                      <a:off x="2029968" y="3657"/>
                      <a:ext cx="1883410" cy="1634490"/>
                    </a:xfrm>
                    <a:prstGeom prst="rect">
                      <a:avLst/>
                    </a:prstGeom>
                    <a:ln>
                      <a:noFill/>
                    </a:ln>
                    <a:extLst>
                      <a:ext uri="{53640926-AAD7-44D8-BBD7-CCE9431645EC}">
                        <a14:shadowObscured xmlns:a14="http://schemas.microsoft.com/office/drawing/2010/main"/>
                      </a:ext>
                    </a:extLst>
                  </p:spPr>
                </p:pic>
                <p:pic>
                  <p:nvPicPr>
                    <p:cNvPr id="69" name="Picture 68"/>
                    <p:cNvPicPr>
                      <a:picLocks noChangeAspect="1"/>
                    </p:cNvPicPr>
                    <p:nvPr/>
                  </p:nvPicPr>
                  <p:blipFill rotWithShape="1">
                    <a:blip r:embed="rId5" cstate="print">
                      <a:extLst>
                        <a:ext uri="{28A0092B-C50C-407E-A947-70E740481C1C}">
                          <a14:useLocalDpi xmlns:a14="http://schemas.microsoft.com/office/drawing/2010/main" val="0"/>
                        </a:ext>
                      </a:extLst>
                    </a:blip>
                    <a:srcRect l="33494" b="45433"/>
                    <a:stretch/>
                  </p:blipFill>
                  <p:spPr bwMode="auto">
                    <a:xfrm>
                      <a:off x="4010037" y="0"/>
                      <a:ext cx="1924037" cy="1638300"/>
                    </a:xfrm>
                    <a:prstGeom prst="rect">
                      <a:avLst/>
                    </a:prstGeom>
                    <a:ln>
                      <a:noFill/>
                    </a:ln>
                    <a:extLst>
                      <a:ext uri="{53640926-AAD7-44D8-BBD7-CCE9431645EC}">
                        <a14:shadowObscured xmlns:a14="http://schemas.microsoft.com/office/drawing/2010/main"/>
                      </a:ext>
                    </a:extLst>
                  </p:spPr>
                </p:pic>
              </p:grpSp>
              <p:sp>
                <p:nvSpPr>
                  <p:cNvPr id="65" name="Text Box 2"/>
                  <p:cNvSpPr txBox="1">
                    <a:spLocks noChangeArrowheads="1"/>
                  </p:cNvSpPr>
                  <p:nvPr/>
                </p:nvSpPr>
                <p:spPr bwMode="auto">
                  <a:xfrm>
                    <a:off x="-91440" y="0"/>
                    <a:ext cx="358140" cy="262890"/>
                  </a:xfrm>
                  <a:prstGeom prst="rect">
                    <a:avLst/>
                  </a:prstGeom>
                  <a:noFill/>
                  <a:ln w="9525">
                    <a:noFill/>
                    <a:miter lim="800000"/>
                    <a:headEnd/>
                    <a:tailEnd/>
                  </a:ln>
                </p:spPr>
                <p:txBody>
                  <a:bodyPr rot="0" vert="horz" wrap="square" lIns="91440" tIns="45720" rIns="91440" bIns="45720" anchor="t" anchorCtr="0">
                    <a:noAutofit/>
                  </a:bodyPr>
                  <a:lstStyle/>
                  <a:p>
                    <a:pPr marL="0" marR="0" algn="just">
                      <a:spcBef>
                        <a:spcPts val="0"/>
                      </a:spcBef>
                      <a:spcAft>
                        <a:spcPts val="0"/>
                      </a:spcAft>
                    </a:pPr>
                    <a:r>
                      <a:rPr lang="en-US" sz="1400" i="1">
                        <a:solidFill>
                          <a:srgbClr val="FFFFFF"/>
                        </a:solidFill>
                        <a:effectLst/>
                        <a:latin typeface="Times New Roman" panose="02020603050405020304" pitchFamily="18" charset="0"/>
                        <a:ea typeface="Times New Roman" panose="02020603050405020304" pitchFamily="18" charset="0"/>
                      </a:rPr>
                      <a:t>(a)</a:t>
                    </a:r>
                    <a:endParaRPr lang="en-US" sz="1600">
                      <a:effectLst/>
                      <a:latin typeface="Times New Roman" panose="02020603050405020304" pitchFamily="18" charset="0"/>
                      <a:ea typeface="Times New Roman" panose="02020603050405020304" pitchFamily="18" charset="0"/>
                    </a:endParaRPr>
                  </a:p>
                </p:txBody>
              </p:sp>
              <p:sp>
                <p:nvSpPr>
                  <p:cNvPr id="66" name="Text Box 2"/>
                  <p:cNvSpPr txBox="1">
                    <a:spLocks noChangeArrowheads="1"/>
                  </p:cNvSpPr>
                  <p:nvPr/>
                </p:nvSpPr>
                <p:spPr bwMode="auto">
                  <a:xfrm>
                    <a:off x="2029968" y="3657"/>
                    <a:ext cx="358140" cy="262890"/>
                  </a:xfrm>
                  <a:prstGeom prst="rect">
                    <a:avLst/>
                  </a:prstGeom>
                  <a:noFill/>
                  <a:ln w="9525">
                    <a:noFill/>
                    <a:miter lim="800000"/>
                    <a:headEnd/>
                    <a:tailEnd/>
                  </a:ln>
                </p:spPr>
                <p:txBody>
                  <a:bodyPr rot="0" vert="horz" wrap="square" lIns="91440" tIns="45720" rIns="91440" bIns="45720" anchor="t" anchorCtr="0">
                    <a:noAutofit/>
                  </a:bodyPr>
                  <a:lstStyle/>
                  <a:p>
                    <a:pPr marL="0" marR="0" algn="just">
                      <a:spcBef>
                        <a:spcPts val="0"/>
                      </a:spcBef>
                      <a:spcAft>
                        <a:spcPts val="0"/>
                      </a:spcAft>
                    </a:pPr>
                    <a:r>
                      <a:rPr lang="en-US" sz="1400" i="1">
                        <a:solidFill>
                          <a:srgbClr val="FFFFFF"/>
                        </a:solidFill>
                        <a:effectLst/>
                        <a:latin typeface="Times New Roman" panose="02020603050405020304" pitchFamily="18" charset="0"/>
                        <a:ea typeface="Times New Roman" panose="02020603050405020304" pitchFamily="18" charset="0"/>
                      </a:rPr>
                      <a:t>(b)</a:t>
                    </a:r>
                    <a:endParaRPr lang="en-US" sz="1600">
                      <a:effectLst/>
                      <a:latin typeface="Times New Roman" panose="02020603050405020304" pitchFamily="18" charset="0"/>
                      <a:ea typeface="Times New Roman" panose="02020603050405020304" pitchFamily="18" charset="0"/>
                    </a:endParaRPr>
                  </a:p>
                </p:txBody>
              </p:sp>
              <p:sp>
                <p:nvSpPr>
                  <p:cNvPr id="67" name="Text Box 2"/>
                  <p:cNvSpPr txBox="1">
                    <a:spLocks noChangeArrowheads="1"/>
                  </p:cNvSpPr>
                  <p:nvPr/>
                </p:nvSpPr>
                <p:spPr bwMode="auto">
                  <a:xfrm>
                    <a:off x="4008730" y="3657"/>
                    <a:ext cx="358140" cy="262890"/>
                  </a:xfrm>
                  <a:prstGeom prst="rect">
                    <a:avLst/>
                  </a:prstGeom>
                  <a:noFill/>
                  <a:ln w="9525">
                    <a:noFill/>
                    <a:miter lim="800000"/>
                    <a:headEnd/>
                    <a:tailEnd/>
                  </a:ln>
                </p:spPr>
                <p:txBody>
                  <a:bodyPr rot="0" vert="horz" wrap="square" lIns="91440" tIns="45720" rIns="91440" bIns="45720" anchor="t" anchorCtr="0">
                    <a:noAutofit/>
                  </a:bodyPr>
                  <a:lstStyle/>
                  <a:p>
                    <a:pPr marL="0" marR="0" algn="just">
                      <a:spcBef>
                        <a:spcPts val="0"/>
                      </a:spcBef>
                      <a:spcAft>
                        <a:spcPts val="0"/>
                      </a:spcAft>
                    </a:pPr>
                    <a:r>
                      <a:rPr lang="en-US" sz="1400" i="1">
                        <a:solidFill>
                          <a:srgbClr val="FFFFFF"/>
                        </a:solidFill>
                        <a:effectLst/>
                        <a:latin typeface="Times New Roman" panose="02020603050405020304" pitchFamily="18" charset="0"/>
                        <a:ea typeface="Times New Roman" panose="02020603050405020304" pitchFamily="18" charset="0"/>
                      </a:rPr>
                      <a:t>(c)</a:t>
                    </a:r>
                    <a:endParaRPr lang="en-US" sz="1600">
                      <a:effectLst/>
                      <a:latin typeface="Times New Roman" panose="02020603050405020304" pitchFamily="18" charset="0"/>
                      <a:ea typeface="Times New Roman" panose="02020603050405020304" pitchFamily="18" charset="0"/>
                    </a:endParaRPr>
                  </a:p>
                </p:txBody>
              </p:sp>
            </p:grpSp>
            <p:sp>
              <p:nvSpPr>
                <p:cNvPr id="63" name="Text Box 20"/>
                <p:cNvSpPr txBox="1"/>
                <p:nvPr/>
              </p:nvSpPr>
              <p:spPr>
                <a:xfrm>
                  <a:off x="1" y="1635412"/>
                  <a:ext cx="5934074" cy="337375"/>
                </a:xfrm>
                <a:prstGeom prst="rect">
                  <a:avLst/>
                </a:prstGeom>
                <a:solidFill>
                  <a:prstClr val="white"/>
                </a:solidFill>
                <a:ln>
                  <a:noFill/>
                </a:ln>
                <a:effectLst/>
              </p:spPr>
              <p:txBody>
                <a:bodyPr rot="0" spcFirstLastPara="0" vert="horz" wrap="square" lIns="0" tIns="0" rIns="0" bIns="0" numCol="1" spcCol="0" rtlCol="0" fromWordArt="0" anchor="t" anchorCtr="0" forceAA="0" compatLnSpc="1">
                  <a:prstTxWarp prst="textNoShape">
                    <a:avLst/>
                  </a:prstTxWarp>
                  <a:noAutofit/>
                </a:bodyPr>
                <a:lstStyle/>
                <a:p>
                  <a:pPr marL="0" marR="0" algn="ctr">
                    <a:spcBef>
                      <a:spcPts val="0"/>
                    </a:spcBef>
                    <a:spcAft>
                      <a:spcPts val="0"/>
                    </a:spcAft>
                  </a:pPr>
                  <a:r>
                    <a:rPr lang="en-TT" sz="1400" i="1" dirty="0" smtClean="0">
                      <a:solidFill>
                        <a:srgbClr val="000000"/>
                      </a:solidFill>
                      <a:effectLst/>
                      <a:latin typeface="Arial  "/>
                      <a:ea typeface="Times New Roman" panose="02020603050405020304" pitchFamily="18" charset="0"/>
                    </a:rPr>
                    <a:t>Images </a:t>
                  </a:r>
                  <a:r>
                    <a:rPr lang="en-TT" sz="1400" i="1" dirty="0">
                      <a:solidFill>
                        <a:srgbClr val="000000"/>
                      </a:solidFill>
                      <a:effectLst/>
                      <a:latin typeface="Arial  "/>
                      <a:ea typeface="Times New Roman" panose="02020603050405020304" pitchFamily="18" charset="0"/>
                    </a:rPr>
                    <a:t>of the Roughness Configurations (a) S1 (b) S2 and (c) S3. The scale of the roughness features is illustrated using the 12.5-mm grid superimposed on the S1 roughness  </a:t>
                  </a:r>
                  <a:endParaRPr lang="en-US" sz="1400" i="1" dirty="0">
                    <a:solidFill>
                      <a:srgbClr val="000000"/>
                    </a:solidFill>
                    <a:effectLst/>
                    <a:latin typeface="Arial  "/>
                    <a:ea typeface="Times New Roman" panose="02020603050405020304" pitchFamily="18" charset="0"/>
                  </a:endParaRPr>
                </a:p>
              </p:txBody>
            </p:sp>
          </p:grpSp>
        </p:grpSp>
        <p:grpSp>
          <p:nvGrpSpPr>
            <p:cNvPr id="31" name="Group 30"/>
            <p:cNvGrpSpPr/>
            <p:nvPr/>
          </p:nvGrpSpPr>
          <p:grpSpPr>
            <a:xfrm>
              <a:off x="408792" y="266397"/>
              <a:ext cx="830728" cy="387302"/>
              <a:chOff x="-144556" y="2994"/>
              <a:chExt cx="2037737" cy="767358"/>
            </a:xfrm>
          </p:grpSpPr>
          <p:sp>
            <p:nvSpPr>
              <p:cNvPr id="32" name="TextBox 7"/>
              <p:cNvSpPr txBox="1"/>
              <p:nvPr/>
            </p:nvSpPr>
            <p:spPr>
              <a:xfrm>
                <a:off x="655120" y="2994"/>
                <a:ext cx="1238061" cy="349088"/>
              </a:xfrm>
              <a:prstGeom prst="rect">
                <a:avLst/>
              </a:prstGeom>
              <a:noFill/>
              <a:ln w="3175" cmpd="sng">
                <a:noFill/>
              </a:ln>
            </p:spPr>
            <p:style>
              <a:lnRef idx="0">
                <a:scrgbClr r="0" g="0" b="0"/>
              </a:lnRef>
              <a:fillRef idx="0">
                <a:scrgbClr r="0" g="0" b="0"/>
              </a:fillRef>
              <a:effectRef idx="0">
                <a:scrgbClr r="0" g="0" b="0"/>
              </a:effectRef>
              <a:fontRef idx="minor">
                <a:schemeClr val="dk1"/>
              </a:fontRef>
            </p:style>
            <p:txBody>
              <a:bodyPr wrap="square" rtlCol="0" anchor="ctr"/>
              <a:lstStyle/>
              <a:p>
                <a:pPr marL="0" marR="0" algn="ctr">
                  <a:spcBef>
                    <a:spcPts val="0"/>
                  </a:spcBef>
                  <a:spcAft>
                    <a:spcPts val="0"/>
                  </a:spcAft>
                </a:pPr>
                <a:r>
                  <a:rPr lang="en-US" sz="1000" dirty="0" smtClean="0">
                    <a:solidFill>
                      <a:srgbClr val="FFFF00"/>
                    </a:solidFill>
                    <a:effectLst/>
                    <a:ea typeface="Times New Roman" panose="02020603050405020304" pitchFamily="18" charset="0"/>
                    <a:cs typeface="Cordia New" panose="020B0304020202020204" pitchFamily="34" charset="-34"/>
                  </a:rPr>
                  <a:t>12.5mm</a:t>
                </a:r>
                <a:endParaRPr lang="en-US" sz="2400" dirty="0">
                  <a:effectLst/>
                  <a:latin typeface="Times New Roman" panose="02020603050405020304" pitchFamily="18" charset="0"/>
                  <a:ea typeface="Times New Roman" panose="02020603050405020304" pitchFamily="18" charset="0"/>
                </a:endParaRPr>
              </a:p>
            </p:txBody>
          </p:sp>
          <p:cxnSp>
            <p:nvCxnSpPr>
              <p:cNvPr id="33" name="Straight Arrow Connector 32"/>
              <p:cNvCxnSpPr/>
              <p:nvPr/>
            </p:nvCxnSpPr>
            <p:spPr>
              <a:xfrm>
                <a:off x="1023256" y="319586"/>
                <a:ext cx="482601" cy="0"/>
              </a:xfrm>
              <a:prstGeom prst="straightConnector1">
                <a:avLst/>
              </a:prstGeom>
              <a:ln w="3175" cap="flat">
                <a:solidFill>
                  <a:srgbClr val="FFFF00"/>
                </a:solidFill>
                <a:headEnd type="arrow" w="sm" len="sm"/>
                <a:tailEnd type="arrow" w="sm" len="sm"/>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a:off x="918027" y="394111"/>
                <a:ext cx="0" cy="376241"/>
              </a:xfrm>
              <a:prstGeom prst="straightConnector1">
                <a:avLst/>
              </a:prstGeom>
              <a:ln w="3175">
                <a:solidFill>
                  <a:srgbClr val="FFFF00"/>
                </a:solidFill>
                <a:headEnd type="arrow" w="sm" len="sm"/>
                <a:tailEnd type="arrow" w="sm" len="sm"/>
              </a:ln>
            </p:spPr>
            <p:style>
              <a:lnRef idx="1">
                <a:schemeClr val="accent1"/>
              </a:lnRef>
              <a:fillRef idx="0">
                <a:schemeClr val="accent1"/>
              </a:fillRef>
              <a:effectRef idx="0">
                <a:schemeClr val="accent1"/>
              </a:effectRef>
              <a:fontRef idx="minor">
                <a:schemeClr val="tx1"/>
              </a:fontRef>
            </p:style>
          </p:cxnSp>
          <p:sp>
            <p:nvSpPr>
              <p:cNvPr id="35" name="TextBox 11"/>
              <p:cNvSpPr txBox="1"/>
              <p:nvPr/>
            </p:nvSpPr>
            <p:spPr>
              <a:xfrm>
                <a:off x="-144556" y="394111"/>
                <a:ext cx="1265155" cy="376241"/>
              </a:xfrm>
              <a:prstGeom prst="rect">
                <a:avLst/>
              </a:prstGeom>
              <a:noFill/>
              <a:ln w="3175" cmpd="sng">
                <a:noFill/>
              </a:ln>
            </p:spPr>
            <p:style>
              <a:lnRef idx="0">
                <a:scrgbClr r="0" g="0" b="0"/>
              </a:lnRef>
              <a:fillRef idx="0">
                <a:scrgbClr r="0" g="0" b="0"/>
              </a:fillRef>
              <a:effectRef idx="0">
                <a:scrgbClr r="0" g="0" b="0"/>
              </a:effectRef>
              <a:fontRef idx="minor">
                <a:schemeClr val="dk1"/>
              </a:fontRef>
            </p:style>
            <p:txBody>
              <a:bodyPr wrap="square" rtlCol="0" anchor="ctr"/>
              <a:lstStyle/>
              <a:p>
                <a:pPr marL="0" marR="0" algn="ctr">
                  <a:spcBef>
                    <a:spcPts val="0"/>
                  </a:spcBef>
                  <a:spcAft>
                    <a:spcPts val="0"/>
                  </a:spcAft>
                </a:pPr>
                <a:r>
                  <a:rPr lang="en-US" sz="1000" dirty="0" smtClean="0">
                    <a:solidFill>
                      <a:srgbClr val="FFFF00"/>
                    </a:solidFill>
                    <a:effectLst/>
                    <a:ea typeface="Times New Roman" panose="02020603050405020304" pitchFamily="18" charset="0"/>
                    <a:cs typeface="Cordia New" panose="020B0304020202020204" pitchFamily="34" charset="-34"/>
                  </a:rPr>
                  <a:t>12.5mm</a:t>
                </a:r>
                <a:endParaRPr lang="en-US" sz="2400" dirty="0">
                  <a:effectLst/>
                  <a:latin typeface="Times New Roman" panose="02020603050405020304" pitchFamily="18" charset="0"/>
                  <a:ea typeface="Times New Roman" panose="02020603050405020304" pitchFamily="18" charset="0"/>
                </a:endParaRPr>
              </a:p>
            </p:txBody>
          </p:sp>
        </p:grpSp>
      </p:grpSp>
      <p:sp>
        <p:nvSpPr>
          <p:cNvPr id="3" name="Title 2"/>
          <p:cNvSpPr>
            <a:spLocks noGrp="1"/>
          </p:cNvSpPr>
          <p:nvPr>
            <p:ph type="title"/>
          </p:nvPr>
        </p:nvSpPr>
        <p:spPr/>
        <p:txBody>
          <a:bodyPr/>
          <a:lstStyle/>
          <a:p>
            <a:r>
              <a:rPr lang="en-TT" dirty="0"/>
              <a:t>Roughness Fetches</a:t>
            </a:r>
            <a:endParaRPr lang="en-US" dirty="0"/>
          </a:p>
        </p:txBody>
      </p:sp>
      <p:sp>
        <p:nvSpPr>
          <p:cNvPr id="2" name="Slide Number Placeholder 1"/>
          <p:cNvSpPr>
            <a:spLocks noGrp="1"/>
          </p:cNvSpPr>
          <p:nvPr>
            <p:ph type="sldNum" sz="quarter" idx="12"/>
          </p:nvPr>
        </p:nvSpPr>
        <p:spPr/>
        <p:txBody>
          <a:bodyPr/>
          <a:lstStyle/>
          <a:p>
            <a:pPr>
              <a:defRPr/>
            </a:pPr>
            <a:fld id="{D64B4552-5CFD-F948-A7CD-1894805DC7BB}" type="slidenum">
              <a:rPr lang="en-US" smtClean="0"/>
              <a:pPr>
                <a:defRPr/>
              </a:pPr>
              <a:t>3</a:t>
            </a:fld>
            <a:r>
              <a:rPr lang="en-US" smtClean="0"/>
              <a:t>/14</a:t>
            </a:r>
            <a:endParaRPr lang="en-US" dirty="0" smtClean="0"/>
          </a:p>
        </p:txBody>
      </p:sp>
    </p:spTree>
    <p:extLst>
      <p:ext uri="{BB962C8B-B14F-4D97-AF65-F5344CB8AC3E}">
        <p14:creationId xmlns:p14="http://schemas.microsoft.com/office/powerpoint/2010/main" val="302799438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lstStyle/>
          <a:p>
            <a:pPr>
              <a:buFont typeface="Arial" panose="020B0604020202020204" pitchFamily="34" charset="0"/>
              <a:buChar char="•"/>
            </a:pPr>
            <a:r>
              <a:rPr lang="en-US" b="0" dirty="0" smtClean="0"/>
              <a:t>Approximate values of roughness parameters measured using </a:t>
            </a:r>
            <a:r>
              <a:rPr lang="en-US" b="0" dirty="0" err="1" smtClean="0"/>
              <a:t>Mahr</a:t>
            </a:r>
            <a:r>
              <a:rPr lang="en-US" b="0" dirty="0" smtClean="0"/>
              <a:t> PS1</a:t>
            </a:r>
          </a:p>
          <a:p>
            <a:pPr>
              <a:buFont typeface="Arial" panose="020B0604020202020204" pitchFamily="34" charset="0"/>
              <a:buChar char="•"/>
            </a:pPr>
            <a:endParaRPr lang="en-US" b="0" dirty="0"/>
          </a:p>
          <a:p>
            <a:pPr>
              <a:buFont typeface="Arial" panose="020B0604020202020204" pitchFamily="34" charset="0"/>
              <a:buChar char="•"/>
            </a:pPr>
            <a:endParaRPr lang="en-US" b="0" dirty="0" smtClean="0"/>
          </a:p>
          <a:p>
            <a:pPr>
              <a:buFont typeface="Arial" panose="020B0604020202020204" pitchFamily="34" charset="0"/>
              <a:buChar char="•"/>
            </a:pPr>
            <a:endParaRPr lang="en-US" b="0" dirty="0"/>
          </a:p>
          <a:p>
            <a:pPr>
              <a:buFont typeface="Arial" panose="020B0604020202020204" pitchFamily="34" charset="0"/>
              <a:buChar char="•"/>
            </a:pPr>
            <a:endParaRPr lang="en-US" b="0" dirty="0" smtClean="0"/>
          </a:p>
          <a:p>
            <a:pPr>
              <a:buFont typeface="Arial" panose="020B0604020202020204" pitchFamily="34" charset="0"/>
              <a:buChar char="•"/>
            </a:pPr>
            <a:endParaRPr lang="en-US" b="0" dirty="0"/>
          </a:p>
          <a:p>
            <a:pPr>
              <a:buFont typeface="Arial" panose="020B0604020202020204" pitchFamily="34" charset="0"/>
              <a:buChar char="•"/>
            </a:pPr>
            <a:endParaRPr lang="en-US" b="0" dirty="0" smtClean="0"/>
          </a:p>
          <a:p>
            <a:pPr>
              <a:buFont typeface="Arial" panose="020B0604020202020204" pitchFamily="34" charset="0"/>
              <a:buChar char="•"/>
            </a:pPr>
            <a:endParaRPr lang="en-US" b="0" dirty="0"/>
          </a:p>
          <a:p>
            <a:pPr>
              <a:buFont typeface="Arial" panose="020B0604020202020204" pitchFamily="34" charset="0"/>
              <a:buChar char="•"/>
            </a:pPr>
            <a:endParaRPr lang="en-US" b="0" dirty="0" smtClean="0"/>
          </a:p>
          <a:p>
            <a:pPr>
              <a:buFont typeface="Arial" panose="020B0604020202020204" pitchFamily="34" charset="0"/>
              <a:buChar char="•"/>
            </a:pPr>
            <a:endParaRPr lang="en-US" b="0" dirty="0" smtClean="0"/>
          </a:p>
          <a:p>
            <a:pPr>
              <a:buFont typeface="Arial" panose="020B0604020202020204" pitchFamily="34" charset="0"/>
              <a:buChar char="•"/>
            </a:pPr>
            <a:r>
              <a:rPr lang="en-US" b="0" dirty="0"/>
              <a:t>In order of increasing roughness heights: </a:t>
            </a:r>
            <a:r>
              <a:rPr lang="en-US" b="0" dirty="0" smtClean="0"/>
              <a:t>baseline, S1</a:t>
            </a:r>
            <a:r>
              <a:rPr lang="en-US" b="0" dirty="0"/>
              <a:t>, S2, </a:t>
            </a:r>
            <a:r>
              <a:rPr lang="en-US" b="0" dirty="0" smtClean="0"/>
              <a:t>S3</a:t>
            </a:r>
            <a:endParaRPr lang="en-US" b="0" dirty="0"/>
          </a:p>
        </p:txBody>
      </p:sp>
      <mc:AlternateContent xmlns:mc="http://schemas.openxmlformats.org/markup-compatibility/2006" xmlns:a14="http://schemas.microsoft.com/office/drawing/2010/main">
        <mc:Choice Requires="a14">
          <p:graphicFrame>
            <p:nvGraphicFramePr>
              <p:cNvPr id="5" name="Table 4"/>
              <p:cNvGraphicFramePr>
                <a:graphicFrameLocks noGrp="1"/>
              </p:cNvGraphicFramePr>
              <p:nvPr>
                <p:extLst>
                  <p:ext uri="{D42A27DB-BD31-4B8C-83A1-F6EECF244321}">
                    <p14:modId xmlns:p14="http://schemas.microsoft.com/office/powerpoint/2010/main" val="2711374622"/>
                  </p:ext>
                </p:extLst>
              </p:nvPr>
            </p:nvGraphicFramePr>
            <p:xfrm>
              <a:off x="1043608" y="1844824"/>
              <a:ext cx="6987779" cy="3081232"/>
            </p:xfrm>
            <a:graphic>
              <a:graphicData uri="http://schemas.openxmlformats.org/drawingml/2006/table">
                <a:tbl>
                  <a:tblPr/>
                  <a:tblGrid>
                    <a:gridCol w="929374"/>
                    <a:gridCol w="2671007"/>
                    <a:gridCol w="1121960"/>
                    <a:gridCol w="1133418"/>
                    <a:gridCol w="1132020"/>
                  </a:tblGrid>
                  <a:tr h="921510">
                    <a:tc>
                      <a:txBody>
                        <a:bodyPr/>
                        <a:lstStyle/>
                        <a:p>
                          <a:pPr marL="0" marR="0" indent="228600" algn="ctr">
                            <a:lnSpc>
                              <a:spcPct val="107000"/>
                            </a:lnSpc>
                            <a:spcBef>
                              <a:spcPts val="0"/>
                            </a:spcBef>
                            <a:spcAft>
                              <a:spcPts val="0"/>
                            </a:spcAft>
                          </a:pPr>
                          <a:r>
                            <a:rPr lang="en-US" sz="2000" dirty="0">
                              <a:effectLst/>
                              <a:latin typeface="Arial" panose="020B0604020202020204" pitchFamily="34" charset="0"/>
                              <a:ea typeface="Times New Roman" panose="02020603050405020304" pitchFamily="18" charset="0"/>
                              <a:cs typeface="Arial" panose="020B0604020202020204" pitchFamily="34" charset="0"/>
                            </a:rPr>
                            <a:t> </a:t>
                          </a:r>
                        </a:p>
                      </a:txBody>
                      <a:tcPr marL="9525" marR="9525" marT="9525"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000" dirty="0">
                              <a:effectLst/>
                              <a:latin typeface="Arial" panose="020B0604020202020204" pitchFamily="34" charset="0"/>
                              <a:ea typeface="Times New Roman" panose="02020603050405020304" pitchFamily="18" charset="0"/>
                              <a:cs typeface="Arial" panose="020B0604020202020204" pitchFamily="34" charset="0"/>
                            </a:rPr>
                            <a:t>Baseline </a:t>
                          </a:r>
                        </a:p>
                        <a:p>
                          <a:pPr marL="0" marR="0" algn="ctr">
                            <a:lnSpc>
                              <a:spcPct val="107000"/>
                            </a:lnSpc>
                            <a:spcBef>
                              <a:spcPts val="0"/>
                            </a:spcBef>
                            <a:spcAft>
                              <a:spcPts val="0"/>
                            </a:spcAft>
                          </a:pPr>
                          <a:r>
                            <a:rPr lang="en-US" sz="2000" dirty="0" smtClean="0">
                              <a:effectLst/>
                              <a:latin typeface="Arial" panose="020B0604020202020204" pitchFamily="34" charset="0"/>
                              <a:ea typeface="Times New Roman" panose="02020603050405020304" pitchFamily="18" charset="0"/>
                              <a:cs typeface="Arial" panose="020B0604020202020204" pitchFamily="34" charset="0"/>
                            </a:rPr>
                            <a:t>(Unpainted Contact</a:t>
                          </a:r>
                          <a:r>
                            <a:rPr lang="en-US" sz="2000" baseline="30000" dirty="0">
                              <a:effectLst/>
                              <a:latin typeface="Arial" panose="020B0604020202020204" pitchFamily="34" charset="0"/>
                              <a:ea typeface="Times New Roman" panose="02020603050405020304" pitchFamily="18" charset="0"/>
                              <a:cs typeface="Arial" panose="020B0604020202020204" pitchFamily="34" charset="0"/>
                            </a:rPr>
                            <a:t>©</a:t>
                          </a:r>
                          <a:r>
                            <a:rPr lang="en-US" sz="2000" dirty="0">
                              <a:effectLst/>
                              <a:latin typeface="Arial" panose="020B0604020202020204" pitchFamily="34" charset="0"/>
                              <a:ea typeface="Times New Roman" panose="02020603050405020304" pitchFamily="18" charset="0"/>
                              <a:cs typeface="Arial" panose="020B0604020202020204" pitchFamily="34" charset="0"/>
                            </a:rPr>
                            <a:t> Paper)</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000">
                              <a:effectLst/>
                              <a:latin typeface="Arial" panose="020B0604020202020204" pitchFamily="34" charset="0"/>
                              <a:ea typeface="Times New Roman" panose="02020603050405020304" pitchFamily="18" charset="0"/>
                              <a:cs typeface="Arial" panose="020B0604020202020204" pitchFamily="34" charset="0"/>
                            </a:rPr>
                            <a:t>S1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000">
                              <a:effectLst/>
                              <a:latin typeface="Arial" panose="020B0604020202020204" pitchFamily="34" charset="0"/>
                              <a:ea typeface="Times New Roman" panose="02020603050405020304" pitchFamily="18" charset="0"/>
                              <a:cs typeface="Arial" panose="020B0604020202020204" pitchFamily="34" charset="0"/>
                            </a:rPr>
                            <a:t>S2</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000" dirty="0">
                              <a:effectLst/>
                              <a:latin typeface="Arial" panose="020B0604020202020204" pitchFamily="34" charset="0"/>
                              <a:ea typeface="Times New Roman" panose="02020603050405020304" pitchFamily="18" charset="0"/>
                              <a:cs typeface="Arial" panose="020B0604020202020204" pitchFamily="34" charset="0"/>
                            </a:rPr>
                            <a:t>S3</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55366">
                    <a:tc>
                      <a:txBody>
                        <a:bodyPr/>
                        <a:lstStyle/>
                        <a:p>
                          <a:pPr marL="0" marR="0" algn="ctr">
                            <a:lnSpc>
                              <a:spcPct val="107000"/>
                            </a:lnSpc>
                            <a:spcBef>
                              <a:spcPts val="0"/>
                            </a:spcBef>
                            <a:spcAft>
                              <a:spcPts val="0"/>
                            </a:spcAft>
                          </a:pPr>
                          <a14:m>
                            <m:oMath xmlns:m="http://schemas.openxmlformats.org/officeDocument/2006/math">
                              <m:sSub>
                                <m:sSubPr>
                                  <m:ctrlPr>
                                    <a:rPr lang="en-US" sz="2000" i="1">
                                      <a:effectLst/>
                                      <a:latin typeface="Cambria Math" panose="02040503050406030204" pitchFamily="18" charset="0"/>
                                      <a:ea typeface="Times New Roman" panose="02020603050405020304" pitchFamily="18" charset="0"/>
                                    </a:rPr>
                                  </m:ctrlPr>
                                </m:sSubPr>
                                <m:e>
                                  <m:r>
                                    <a:rPr lang="en-US" sz="2000" i="1">
                                      <a:effectLst/>
                                      <a:latin typeface="Cambria Math" panose="02040503050406030204" pitchFamily="18" charset="0"/>
                                      <a:ea typeface="Times New Roman" panose="02020603050405020304" pitchFamily="18" charset="0"/>
                                    </a:rPr>
                                    <m:t>𝑅</m:t>
                                  </m:r>
                                </m:e>
                                <m:sub>
                                  <m:r>
                                    <a:rPr lang="en-US" sz="2000" i="1">
                                      <a:effectLst/>
                                      <a:latin typeface="Cambria Math" panose="02040503050406030204" pitchFamily="18" charset="0"/>
                                      <a:ea typeface="Times New Roman" panose="02020603050405020304" pitchFamily="18" charset="0"/>
                                    </a:rPr>
                                    <m:t>𝑎</m:t>
                                  </m:r>
                                </m:sub>
                              </m:sSub>
                              <m:r>
                                <a:rPr lang="en-US" sz="2000" i="1">
                                  <a:effectLst/>
                                  <a:latin typeface="Cambria Math" panose="02040503050406030204" pitchFamily="18" charset="0"/>
                                  <a:ea typeface="Times New Roman" panose="02020603050405020304" pitchFamily="18" charset="0"/>
                                </a:rPr>
                                <m:t>,</m:t>
                              </m:r>
                              <m:r>
                                <a:rPr lang="en-US" sz="2000">
                                  <a:effectLst/>
                                  <a:latin typeface="Cambria Math" panose="02040503050406030204" pitchFamily="18" charset="0"/>
                                  <a:ea typeface="Times New Roman" panose="02020603050405020304" pitchFamily="18" charset="0"/>
                                </a:rPr>
                                <m:t> </m:t>
                              </m:r>
                              <m:r>
                                <m:rPr>
                                  <m:sty m:val="p"/>
                                </m:rPr>
                                <a:rPr lang="en-US" sz="2000">
                                  <a:effectLst/>
                                  <a:latin typeface="Cambria Math" panose="02040503050406030204" pitchFamily="18" charset="0"/>
                                  <a:ea typeface="Times New Roman" panose="02020603050405020304" pitchFamily="18" charset="0"/>
                                </a:rPr>
                                <m:t>μm</m:t>
                              </m:r>
                            </m:oMath>
                          </a14:m>
                          <a:r>
                            <a:rPr lang="en-US" sz="2000">
                              <a:effectLst/>
                              <a:latin typeface="Arial" panose="020B0604020202020204" pitchFamily="34" charset="0"/>
                              <a:ea typeface="Times New Roman" panose="02020603050405020304" pitchFamily="18" charset="0"/>
                              <a:cs typeface="Arial" panose="020B0604020202020204" pitchFamily="34" charset="0"/>
                            </a:rPr>
                            <a:t> </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b">
                            <a:lnSpc>
                              <a:spcPct val="107000"/>
                            </a:lnSpc>
                            <a:spcBef>
                              <a:spcPts val="0"/>
                            </a:spcBef>
                            <a:spcAft>
                              <a:spcPts val="0"/>
                            </a:spcAft>
                          </a:pPr>
                          <a:r>
                            <a:rPr lang="en-US" sz="2000"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1.6</a:t>
                          </a:r>
                          <a:endParaRPr lang="en-US" sz="2800">
                            <a:effectLst/>
                            <a:latin typeface="Arial" panose="020B0604020202020204" pitchFamily="34"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b">
                            <a:lnSpc>
                              <a:spcPct val="107000"/>
                            </a:lnSpc>
                            <a:spcBef>
                              <a:spcPts val="0"/>
                            </a:spcBef>
                            <a:spcAft>
                              <a:spcPts val="0"/>
                            </a:spcAft>
                          </a:pPr>
                          <a:r>
                            <a:rPr lang="en-US" sz="2000"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4.0</a:t>
                          </a:r>
                          <a:endParaRPr lang="en-US" sz="2800" dirty="0">
                            <a:effectLst/>
                            <a:latin typeface="Arial" panose="020B0604020202020204" pitchFamily="34" charset="0"/>
                            <a:ea typeface="Times New Roman" panose="02020603050405020304" pitchFamily="18" charset="0"/>
                            <a:cs typeface="Arial" panose="020B0604020202020204"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b">
                            <a:lnSpc>
                              <a:spcPct val="107000"/>
                            </a:lnSpc>
                            <a:spcBef>
                              <a:spcPts val="0"/>
                            </a:spcBef>
                            <a:spcAft>
                              <a:spcPts val="0"/>
                            </a:spcAft>
                          </a:pPr>
                          <a:r>
                            <a:rPr lang="en-US" sz="2000"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6.1</a:t>
                          </a:r>
                          <a:endParaRPr lang="en-US" sz="2800">
                            <a:effectLst/>
                            <a:latin typeface="Arial" panose="020B0604020202020204" pitchFamily="34"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b">
                            <a:lnSpc>
                              <a:spcPct val="107000"/>
                            </a:lnSpc>
                            <a:spcBef>
                              <a:spcPts val="0"/>
                            </a:spcBef>
                            <a:spcAft>
                              <a:spcPts val="0"/>
                            </a:spcAft>
                          </a:pPr>
                          <a:r>
                            <a:rPr lang="en-US" sz="2000"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10.7</a:t>
                          </a:r>
                          <a:endParaRPr lang="en-US" sz="2800">
                            <a:effectLst/>
                            <a:latin typeface="Arial" panose="020B0604020202020204" pitchFamily="34"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92092">
                    <a:tc>
                      <a:txBody>
                        <a:bodyPr/>
                        <a:lstStyle/>
                        <a:p>
                          <a:pPr marL="0" marR="0" algn="ctr">
                            <a:lnSpc>
                              <a:spcPct val="107000"/>
                            </a:lnSpc>
                            <a:spcBef>
                              <a:spcPts val="0"/>
                            </a:spcBef>
                            <a:spcAft>
                              <a:spcPts val="0"/>
                            </a:spcAft>
                          </a:pPr>
                          <a14:m>
                            <m:oMathPara xmlns:m="http://schemas.openxmlformats.org/officeDocument/2006/math">
                              <m:oMathParaPr>
                                <m:jc m:val="centerGroup"/>
                              </m:oMathParaPr>
                              <m:oMath xmlns:m="http://schemas.openxmlformats.org/officeDocument/2006/math">
                                <m:sSub>
                                  <m:sSubPr>
                                    <m:ctrlPr>
                                      <a:rPr lang="en-US" sz="2000" i="1">
                                        <a:effectLst/>
                                        <a:latin typeface="Cambria Math" panose="02040503050406030204" pitchFamily="18" charset="0"/>
                                        <a:ea typeface="Times New Roman" panose="02020603050405020304" pitchFamily="18" charset="0"/>
                                      </a:rPr>
                                    </m:ctrlPr>
                                  </m:sSubPr>
                                  <m:e>
                                    <m:r>
                                      <a:rPr lang="en-US" sz="2000" i="1">
                                        <a:effectLst/>
                                        <a:latin typeface="Cambria Math" panose="02040503050406030204" pitchFamily="18" charset="0"/>
                                        <a:ea typeface="Times New Roman" panose="02020603050405020304" pitchFamily="18" charset="0"/>
                                      </a:rPr>
                                      <m:t>𝑅</m:t>
                                    </m:r>
                                  </m:e>
                                  <m:sub>
                                    <m:r>
                                      <a:rPr lang="en-US" sz="2000" i="1">
                                        <a:effectLst/>
                                        <a:latin typeface="Cambria Math" panose="02040503050406030204" pitchFamily="18" charset="0"/>
                                        <a:ea typeface="Times New Roman" panose="02020603050405020304" pitchFamily="18" charset="0"/>
                                      </a:rPr>
                                      <m:t>𝑡</m:t>
                                    </m:r>
                                  </m:sub>
                                </m:sSub>
                                <m:r>
                                  <a:rPr lang="en-US" sz="2000">
                                    <a:effectLst/>
                                    <a:latin typeface="Cambria Math" panose="02040503050406030204" pitchFamily="18" charset="0"/>
                                    <a:ea typeface="Times New Roman" panose="02020603050405020304" pitchFamily="18" charset="0"/>
                                  </a:rPr>
                                  <m:t>, </m:t>
                                </m:r>
                                <m:r>
                                  <m:rPr>
                                    <m:sty m:val="p"/>
                                  </m:rPr>
                                  <a:rPr lang="en-US" sz="2000">
                                    <a:effectLst/>
                                    <a:latin typeface="Cambria Math" panose="02040503050406030204" pitchFamily="18" charset="0"/>
                                    <a:ea typeface="Times New Roman" panose="02020603050405020304" pitchFamily="18" charset="0"/>
                                  </a:rPr>
                                  <m:t>μm</m:t>
                                </m:r>
                              </m:oMath>
                            </m:oMathPara>
                          </a14:m>
                          <a:endParaRPr lang="en-US" sz="2000">
                            <a:effectLst/>
                            <a:latin typeface="Arial" panose="020B0604020202020204" pitchFamily="34" charset="0"/>
                            <a:ea typeface="Times New Roman" panose="02020603050405020304" pitchFamily="18" charset="0"/>
                            <a:cs typeface="Arial" panose="020B0604020202020204"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b">
                            <a:lnSpc>
                              <a:spcPct val="107000"/>
                            </a:lnSpc>
                            <a:spcBef>
                              <a:spcPts val="0"/>
                            </a:spcBef>
                            <a:spcAft>
                              <a:spcPts val="0"/>
                            </a:spcAft>
                          </a:pPr>
                          <a:r>
                            <a:rPr lang="en-US" sz="2000"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13.5</a:t>
                          </a:r>
                          <a:endParaRPr lang="en-US" sz="2800">
                            <a:effectLst/>
                            <a:latin typeface="Arial" panose="020B0604020202020204" pitchFamily="34"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b">
                            <a:lnSpc>
                              <a:spcPct val="107000"/>
                            </a:lnSpc>
                            <a:spcBef>
                              <a:spcPts val="0"/>
                            </a:spcBef>
                            <a:spcAft>
                              <a:spcPts val="0"/>
                            </a:spcAft>
                          </a:pPr>
                          <a:r>
                            <a:rPr lang="en-US" sz="2000"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28.6</a:t>
                          </a:r>
                          <a:endParaRPr lang="en-US" sz="2800">
                            <a:effectLst/>
                            <a:latin typeface="Arial" panose="020B0604020202020204" pitchFamily="34" charset="0"/>
                            <a:ea typeface="Times New Roman" panose="02020603050405020304" pitchFamily="18" charset="0"/>
                            <a:cs typeface="Arial" panose="020B0604020202020204"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b">
                            <a:lnSpc>
                              <a:spcPct val="107000"/>
                            </a:lnSpc>
                            <a:spcBef>
                              <a:spcPts val="0"/>
                            </a:spcBef>
                            <a:spcAft>
                              <a:spcPts val="0"/>
                            </a:spcAft>
                          </a:pPr>
                          <a:r>
                            <a:rPr lang="en-US" sz="2000"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38.7</a:t>
                          </a:r>
                          <a:endParaRPr lang="en-US" sz="2800">
                            <a:effectLst/>
                            <a:latin typeface="Arial" panose="020B0604020202020204" pitchFamily="34"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b">
                            <a:lnSpc>
                              <a:spcPct val="107000"/>
                            </a:lnSpc>
                            <a:spcBef>
                              <a:spcPts val="0"/>
                            </a:spcBef>
                            <a:spcAft>
                              <a:spcPts val="0"/>
                            </a:spcAft>
                          </a:pPr>
                          <a:r>
                            <a:rPr lang="en-US" sz="2000"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62.9</a:t>
                          </a:r>
                          <a:endParaRPr lang="en-US" sz="2800">
                            <a:effectLst/>
                            <a:latin typeface="Arial" panose="020B0604020202020204" pitchFamily="34"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55366">
                    <a:tc>
                      <a:txBody>
                        <a:bodyPr/>
                        <a:lstStyle/>
                        <a:p>
                          <a:pPr marL="0" marR="0" algn="ctr">
                            <a:lnSpc>
                              <a:spcPct val="107000"/>
                            </a:lnSpc>
                            <a:spcBef>
                              <a:spcPts val="0"/>
                            </a:spcBef>
                            <a:spcAft>
                              <a:spcPts val="0"/>
                            </a:spcAft>
                          </a:pPr>
                          <a14:m>
                            <m:oMathPara xmlns:m="http://schemas.openxmlformats.org/officeDocument/2006/math">
                              <m:oMathParaPr>
                                <m:jc m:val="centerGroup"/>
                              </m:oMathParaPr>
                              <m:oMath xmlns:m="http://schemas.openxmlformats.org/officeDocument/2006/math">
                                <m:sSub>
                                  <m:sSubPr>
                                    <m:ctrlPr>
                                      <a:rPr lang="en-US" sz="2000" i="1">
                                        <a:effectLst/>
                                        <a:latin typeface="Cambria Math" panose="02040503050406030204" pitchFamily="18" charset="0"/>
                                        <a:ea typeface="Times New Roman" panose="02020603050405020304" pitchFamily="18" charset="0"/>
                                      </a:rPr>
                                    </m:ctrlPr>
                                  </m:sSubPr>
                                  <m:e>
                                    <m:r>
                                      <a:rPr lang="en-US" sz="2000" i="1">
                                        <a:effectLst/>
                                        <a:latin typeface="Cambria Math" panose="02040503050406030204" pitchFamily="18" charset="0"/>
                                        <a:ea typeface="Times New Roman" panose="02020603050405020304" pitchFamily="18" charset="0"/>
                                      </a:rPr>
                                      <m:t>𝑅</m:t>
                                    </m:r>
                                  </m:e>
                                  <m:sub>
                                    <m:r>
                                      <a:rPr lang="en-US" sz="2000" i="1">
                                        <a:effectLst/>
                                        <a:latin typeface="Cambria Math" panose="02040503050406030204" pitchFamily="18" charset="0"/>
                                        <a:ea typeface="Times New Roman" panose="02020603050405020304" pitchFamily="18" charset="0"/>
                                      </a:rPr>
                                      <m:t>𝑞</m:t>
                                    </m:r>
                                  </m:sub>
                                </m:sSub>
                                <m:r>
                                  <a:rPr lang="en-US" sz="2000">
                                    <a:effectLst/>
                                    <a:latin typeface="Cambria Math" panose="02040503050406030204" pitchFamily="18" charset="0"/>
                                    <a:ea typeface="Times New Roman" panose="02020603050405020304" pitchFamily="18" charset="0"/>
                                  </a:rPr>
                                  <m:t>, </m:t>
                                </m:r>
                                <m:r>
                                  <m:rPr>
                                    <m:sty m:val="p"/>
                                  </m:rPr>
                                  <a:rPr lang="en-US" sz="2000">
                                    <a:effectLst/>
                                    <a:latin typeface="Cambria Math" panose="02040503050406030204" pitchFamily="18" charset="0"/>
                                    <a:ea typeface="Times New Roman" panose="02020603050405020304" pitchFamily="18" charset="0"/>
                                  </a:rPr>
                                  <m:t>μm</m:t>
                                </m:r>
                              </m:oMath>
                            </m:oMathPara>
                          </a14:m>
                          <a:endParaRPr lang="en-US" sz="2000">
                            <a:effectLst/>
                            <a:latin typeface="Arial" panose="020B0604020202020204" pitchFamily="34" charset="0"/>
                            <a:ea typeface="Times New Roman" panose="02020603050405020304" pitchFamily="18" charset="0"/>
                            <a:cs typeface="Arial" panose="020B0604020202020204"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b">
                            <a:lnSpc>
                              <a:spcPct val="107000"/>
                            </a:lnSpc>
                            <a:spcBef>
                              <a:spcPts val="0"/>
                            </a:spcBef>
                            <a:spcAft>
                              <a:spcPts val="0"/>
                            </a:spcAft>
                          </a:pPr>
                          <a:r>
                            <a:rPr lang="en-US" sz="2000"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2.9</a:t>
                          </a:r>
                          <a:endParaRPr lang="en-US" sz="2800">
                            <a:effectLst/>
                            <a:latin typeface="Arial" panose="020B0604020202020204" pitchFamily="34"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b">
                            <a:lnSpc>
                              <a:spcPct val="107000"/>
                            </a:lnSpc>
                            <a:spcBef>
                              <a:spcPts val="0"/>
                            </a:spcBef>
                            <a:spcAft>
                              <a:spcPts val="0"/>
                            </a:spcAft>
                          </a:pPr>
                          <a:r>
                            <a:rPr lang="en-US" sz="2000"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10.1</a:t>
                          </a:r>
                          <a:endParaRPr lang="en-US" sz="2800">
                            <a:effectLst/>
                            <a:latin typeface="Arial" panose="020B0604020202020204" pitchFamily="34" charset="0"/>
                            <a:ea typeface="Times New Roman" panose="02020603050405020304" pitchFamily="18" charset="0"/>
                            <a:cs typeface="Arial" panose="020B0604020202020204"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b">
                            <a:lnSpc>
                              <a:spcPct val="107000"/>
                            </a:lnSpc>
                            <a:spcBef>
                              <a:spcPts val="0"/>
                            </a:spcBef>
                            <a:spcAft>
                              <a:spcPts val="0"/>
                            </a:spcAft>
                          </a:pPr>
                          <a:r>
                            <a:rPr lang="en-US" sz="2000"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17.7</a:t>
                          </a:r>
                          <a:endParaRPr lang="en-US" sz="2800">
                            <a:effectLst/>
                            <a:latin typeface="Arial" panose="020B0604020202020204" pitchFamily="34"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b">
                            <a:lnSpc>
                              <a:spcPct val="107000"/>
                            </a:lnSpc>
                            <a:spcBef>
                              <a:spcPts val="0"/>
                            </a:spcBef>
                            <a:spcAft>
                              <a:spcPts val="0"/>
                            </a:spcAft>
                          </a:pPr>
                          <a:r>
                            <a:rPr lang="en-US" sz="2000"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23.4</a:t>
                          </a:r>
                          <a:endParaRPr lang="en-US" sz="2800" dirty="0">
                            <a:effectLst/>
                            <a:latin typeface="Arial" panose="020B0604020202020204" pitchFamily="34"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mc:Choice>
        <mc:Fallback xmlns="">
          <p:graphicFrame>
            <p:nvGraphicFramePr>
              <p:cNvPr id="5" name="Table 4"/>
              <p:cNvGraphicFramePr>
                <a:graphicFrameLocks noGrp="1"/>
              </p:cNvGraphicFramePr>
              <p:nvPr>
                <p:extLst>
                  <p:ext uri="{D42A27DB-BD31-4B8C-83A1-F6EECF244321}">
                    <p14:modId xmlns:p14="http://schemas.microsoft.com/office/powerpoint/2010/main" val="2711374622"/>
                  </p:ext>
                </p:extLst>
              </p:nvPr>
            </p:nvGraphicFramePr>
            <p:xfrm>
              <a:off x="1043608" y="1844824"/>
              <a:ext cx="6987779" cy="3081232"/>
            </p:xfrm>
            <a:graphic>
              <a:graphicData uri="http://schemas.openxmlformats.org/drawingml/2006/table">
                <a:tbl>
                  <a:tblPr/>
                  <a:tblGrid>
                    <a:gridCol w="929374"/>
                    <a:gridCol w="2671007"/>
                    <a:gridCol w="1121960"/>
                    <a:gridCol w="1133418"/>
                    <a:gridCol w="1132020"/>
                  </a:tblGrid>
                  <a:tr h="978408">
                    <a:tc>
                      <a:txBody>
                        <a:bodyPr/>
                        <a:lstStyle/>
                        <a:p>
                          <a:pPr marL="0" marR="0" indent="228600" algn="ctr">
                            <a:lnSpc>
                              <a:spcPct val="107000"/>
                            </a:lnSpc>
                            <a:spcBef>
                              <a:spcPts val="0"/>
                            </a:spcBef>
                            <a:spcAft>
                              <a:spcPts val="0"/>
                            </a:spcAft>
                          </a:pPr>
                          <a:r>
                            <a:rPr lang="en-US" sz="2000" dirty="0">
                              <a:effectLst/>
                              <a:latin typeface="Arial" panose="020B0604020202020204" pitchFamily="34" charset="0"/>
                              <a:ea typeface="Times New Roman" panose="02020603050405020304" pitchFamily="18" charset="0"/>
                              <a:cs typeface="Arial" panose="020B0604020202020204" pitchFamily="34" charset="0"/>
                            </a:rPr>
                            <a:t> </a:t>
                          </a:r>
                        </a:p>
                      </a:txBody>
                      <a:tcPr marL="9525" marR="9525" marT="9525"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000" dirty="0">
                              <a:effectLst/>
                              <a:latin typeface="Arial" panose="020B0604020202020204" pitchFamily="34" charset="0"/>
                              <a:ea typeface="Times New Roman" panose="02020603050405020304" pitchFamily="18" charset="0"/>
                              <a:cs typeface="Arial" panose="020B0604020202020204" pitchFamily="34" charset="0"/>
                            </a:rPr>
                            <a:t>Baseline </a:t>
                          </a:r>
                        </a:p>
                        <a:p>
                          <a:pPr marL="0" marR="0" algn="ctr">
                            <a:lnSpc>
                              <a:spcPct val="107000"/>
                            </a:lnSpc>
                            <a:spcBef>
                              <a:spcPts val="0"/>
                            </a:spcBef>
                            <a:spcAft>
                              <a:spcPts val="0"/>
                            </a:spcAft>
                          </a:pPr>
                          <a:r>
                            <a:rPr lang="en-US" sz="2000" dirty="0" smtClean="0">
                              <a:effectLst/>
                              <a:latin typeface="Arial" panose="020B0604020202020204" pitchFamily="34" charset="0"/>
                              <a:ea typeface="Times New Roman" panose="02020603050405020304" pitchFamily="18" charset="0"/>
                              <a:cs typeface="Arial" panose="020B0604020202020204" pitchFamily="34" charset="0"/>
                            </a:rPr>
                            <a:t>(Unpainted Contact</a:t>
                          </a:r>
                          <a:r>
                            <a:rPr lang="en-US" sz="2000" baseline="30000" dirty="0">
                              <a:effectLst/>
                              <a:latin typeface="Arial" panose="020B0604020202020204" pitchFamily="34" charset="0"/>
                              <a:ea typeface="Times New Roman" panose="02020603050405020304" pitchFamily="18" charset="0"/>
                              <a:cs typeface="Arial" panose="020B0604020202020204" pitchFamily="34" charset="0"/>
                            </a:rPr>
                            <a:t>©</a:t>
                          </a:r>
                          <a:r>
                            <a:rPr lang="en-US" sz="2000" dirty="0">
                              <a:effectLst/>
                              <a:latin typeface="Arial" panose="020B0604020202020204" pitchFamily="34" charset="0"/>
                              <a:ea typeface="Times New Roman" panose="02020603050405020304" pitchFamily="18" charset="0"/>
                              <a:cs typeface="Arial" panose="020B0604020202020204" pitchFamily="34" charset="0"/>
                            </a:rPr>
                            <a:t> Paper)</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000">
                              <a:effectLst/>
                              <a:latin typeface="Arial" panose="020B0604020202020204" pitchFamily="34" charset="0"/>
                              <a:ea typeface="Times New Roman" panose="02020603050405020304" pitchFamily="18" charset="0"/>
                              <a:cs typeface="Arial" panose="020B0604020202020204" pitchFamily="34" charset="0"/>
                            </a:rPr>
                            <a:t>S1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000">
                              <a:effectLst/>
                              <a:latin typeface="Arial" panose="020B0604020202020204" pitchFamily="34" charset="0"/>
                              <a:ea typeface="Times New Roman" panose="02020603050405020304" pitchFamily="18" charset="0"/>
                              <a:cs typeface="Arial" panose="020B0604020202020204" pitchFamily="34" charset="0"/>
                            </a:rPr>
                            <a:t>S2</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000" dirty="0">
                              <a:effectLst/>
                              <a:latin typeface="Arial" panose="020B0604020202020204" pitchFamily="34" charset="0"/>
                              <a:ea typeface="Times New Roman" panose="02020603050405020304" pitchFamily="18" charset="0"/>
                              <a:cs typeface="Arial" panose="020B0604020202020204" pitchFamily="34" charset="0"/>
                            </a:rPr>
                            <a:t>S3</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55366">
                    <a:tc>
                      <a:txBody>
                        <a:bodyPr/>
                        <a:lstStyle/>
                        <a:p>
                          <a:endParaRPr lang="en-US"/>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rotWithShape="0">
                          <a:blip r:embed="rId3"/>
                          <a:stretch>
                            <a:fillRect l="-654" t="-139516" r="-650980" b="-180645"/>
                          </a:stretch>
                        </a:blipFill>
                      </a:tcPr>
                    </a:tc>
                    <a:tc>
                      <a:txBody>
                        <a:bodyPr/>
                        <a:lstStyle/>
                        <a:p>
                          <a:pPr marL="0" marR="0" algn="ctr" fontAlgn="b">
                            <a:lnSpc>
                              <a:spcPct val="107000"/>
                            </a:lnSpc>
                            <a:spcBef>
                              <a:spcPts val="0"/>
                            </a:spcBef>
                            <a:spcAft>
                              <a:spcPts val="0"/>
                            </a:spcAft>
                          </a:pPr>
                          <a:r>
                            <a:rPr lang="en-US" sz="2000"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1.6</a:t>
                          </a:r>
                          <a:endParaRPr lang="en-US" sz="2800">
                            <a:effectLst/>
                            <a:latin typeface="Arial" panose="020B0604020202020204" pitchFamily="34"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b">
                            <a:lnSpc>
                              <a:spcPct val="107000"/>
                            </a:lnSpc>
                            <a:spcBef>
                              <a:spcPts val="0"/>
                            </a:spcBef>
                            <a:spcAft>
                              <a:spcPts val="0"/>
                            </a:spcAft>
                          </a:pPr>
                          <a:r>
                            <a:rPr lang="en-US" sz="2000"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4.0</a:t>
                          </a:r>
                          <a:endParaRPr lang="en-US" sz="2800" dirty="0">
                            <a:effectLst/>
                            <a:latin typeface="Arial" panose="020B0604020202020204" pitchFamily="34" charset="0"/>
                            <a:ea typeface="Times New Roman" panose="02020603050405020304" pitchFamily="18" charset="0"/>
                            <a:cs typeface="Arial" panose="020B0604020202020204"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b">
                            <a:lnSpc>
                              <a:spcPct val="107000"/>
                            </a:lnSpc>
                            <a:spcBef>
                              <a:spcPts val="0"/>
                            </a:spcBef>
                            <a:spcAft>
                              <a:spcPts val="0"/>
                            </a:spcAft>
                          </a:pPr>
                          <a:r>
                            <a:rPr lang="en-US" sz="2000"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6.1</a:t>
                          </a:r>
                          <a:endParaRPr lang="en-US" sz="2800">
                            <a:effectLst/>
                            <a:latin typeface="Arial" panose="020B0604020202020204" pitchFamily="34"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b">
                            <a:lnSpc>
                              <a:spcPct val="107000"/>
                            </a:lnSpc>
                            <a:spcBef>
                              <a:spcPts val="0"/>
                            </a:spcBef>
                            <a:spcAft>
                              <a:spcPts val="0"/>
                            </a:spcAft>
                          </a:pPr>
                          <a:r>
                            <a:rPr lang="en-US" sz="2000"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10.7</a:t>
                          </a:r>
                          <a:endParaRPr lang="en-US" sz="2800">
                            <a:effectLst/>
                            <a:latin typeface="Arial" panose="020B0604020202020204" pitchFamily="34"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92092">
                    <a:tc>
                      <a:txBody>
                        <a:bodyPr/>
                        <a:lstStyle/>
                        <a:p>
                          <a:endParaRPr lang="en-US"/>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rotWithShape="0">
                          <a:blip r:embed="rId3"/>
                          <a:stretch>
                            <a:fillRect l="-654" t="-303061" r="-650980" b="-128571"/>
                          </a:stretch>
                        </a:blipFill>
                      </a:tcPr>
                    </a:tc>
                    <a:tc>
                      <a:txBody>
                        <a:bodyPr/>
                        <a:lstStyle/>
                        <a:p>
                          <a:pPr marL="0" marR="0" algn="ctr" fontAlgn="b">
                            <a:lnSpc>
                              <a:spcPct val="107000"/>
                            </a:lnSpc>
                            <a:spcBef>
                              <a:spcPts val="0"/>
                            </a:spcBef>
                            <a:spcAft>
                              <a:spcPts val="0"/>
                            </a:spcAft>
                          </a:pPr>
                          <a:r>
                            <a:rPr lang="en-US" sz="2000"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13.5</a:t>
                          </a:r>
                          <a:endParaRPr lang="en-US" sz="2800">
                            <a:effectLst/>
                            <a:latin typeface="Arial" panose="020B0604020202020204" pitchFamily="34"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b">
                            <a:lnSpc>
                              <a:spcPct val="107000"/>
                            </a:lnSpc>
                            <a:spcBef>
                              <a:spcPts val="0"/>
                            </a:spcBef>
                            <a:spcAft>
                              <a:spcPts val="0"/>
                            </a:spcAft>
                          </a:pPr>
                          <a:r>
                            <a:rPr lang="en-US" sz="2000"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28.6</a:t>
                          </a:r>
                          <a:endParaRPr lang="en-US" sz="2800">
                            <a:effectLst/>
                            <a:latin typeface="Arial" panose="020B0604020202020204" pitchFamily="34" charset="0"/>
                            <a:ea typeface="Times New Roman" panose="02020603050405020304" pitchFamily="18" charset="0"/>
                            <a:cs typeface="Arial" panose="020B0604020202020204"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b">
                            <a:lnSpc>
                              <a:spcPct val="107000"/>
                            </a:lnSpc>
                            <a:spcBef>
                              <a:spcPts val="0"/>
                            </a:spcBef>
                            <a:spcAft>
                              <a:spcPts val="0"/>
                            </a:spcAft>
                          </a:pPr>
                          <a:r>
                            <a:rPr lang="en-US" sz="2000"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38.7</a:t>
                          </a:r>
                          <a:endParaRPr lang="en-US" sz="2800">
                            <a:effectLst/>
                            <a:latin typeface="Arial" panose="020B0604020202020204" pitchFamily="34"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b">
                            <a:lnSpc>
                              <a:spcPct val="107000"/>
                            </a:lnSpc>
                            <a:spcBef>
                              <a:spcPts val="0"/>
                            </a:spcBef>
                            <a:spcAft>
                              <a:spcPts val="0"/>
                            </a:spcAft>
                          </a:pPr>
                          <a:r>
                            <a:rPr lang="en-US" sz="2000"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62.9</a:t>
                          </a:r>
                          <a:endParaRPr lang="en-US" sz="2800">
                            <a:effectLst/>
                            <a:latin typeface="Arial" panose="020B0604020202020204" pitchFamily="34"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55366">
                    <a:tc>
                      <a:txBody>
                        <a:bodyPr/>
                        <a:lstStyle/>
                        <a:p>
                          <a:endParaRPr lang="en-US"/>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rotWithShape="0">
                          <a:blip r:embed="rId3"/>
                          <a:stretch>
                            <a:fillRect l="-654" t="-318548" r="-650980" b="-1613"/>
                          </a:stretch>
                        </a:blipFill>
                      </a:tcPr>
                    </a:tc>
                    <a:tc>
                      <a:txBody>
                        <a:bodyPr/>
                        <a:lstStyle/>
                        <a:p>
                          <a:pPr marL="0" marR="0" algn="ctr" fontAlgn="b">
                            <a:lnSpc>
                              <a:spcPct val="107000"/>
                            </a:lnSpc>
                            <a:spcBef>
                              <a:spcPts val="0"/>
                            </a:spcBef>
                            <a:spcAft>
                              <a:spcPts val="0"/>
                            </a:spcAft>
                          </a:pPr>
                          <a:r>
                            <a:rPr lang="en-US" sz="2000"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2.9</a:t>
                          </a:r>
                          <a:endParaRPr lang="en-US" sz="2800">
                            <a:effectLst/>
                            <a:latin typeface="Arial" panose="020B0604020202020204" pitchFamily="34"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b">
                            <a:lnSpc>
                              <a:spcPct val="107000"/>
                            </a:lnSpc>
                            <a:spcBef>
                              <a:spcPts val="0"/>
                            </a:spcBef>
                            <a:spcAft>
                              <a:spcPts val="0"/>
                            </a:spcAft>
                          </a:pPr>
                          <a:r>
                            <a:rPr lang="en-US" sz="2000"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10.1</a:t>
                          </a:r>
                          <a:endParaRPr lang="en-US" sz="2800">
                            <a:effectLst/>
                            <a:latin typeface="Arial" panose="020B0604020202020204" pitchFamily="34" charset="0"/>
                            <a:ea typeface="Times New Roman" panose="02020603050405020304" pitchFamily="18" charset="0"/>
                            <a:cs typeface="Arial" panose="020B0604020202020204"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b">
                            <a:lnSpc>
                              <a:spcPct val="107000"/>
                            </a:lnSpc>
                            <a:spcBef>
                              <a:spcPts val="0"/>
                            </a:spcBef>
                            <a:spcAft>
                              <a:spcPts val="0"/>
                            </a:spcAft>
                          </a:pPr>
                          <a:r>
                            <a:rPr lang="en-US" sz="2000"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17.7</a:t>
                          </a:r>
                          <a:endParaRPr lang="en-US" sz="2800">
                            <a:effectLst/>
                            <a:latin typeface="Arial" panose="020B0604020202020204" pitchFamily="34"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b">
                            <a:lnSpc>
                              <a:spcPct val="107000"/>
                            </a:lnSpc>
                            <a:spcBef>
                              <a:spcPts val="0"/>
                            </a:spcBef>
                            <a:spcAft>
                              <a:spcPts val="0"/>
                            </a:spcAft>
                          </a:pPr>
                          <a:r>
                            <a:rPr lang="en-US" sz="2000"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23.4</a:t>
                          </a:r>
                          <a:endParaRPr lang="en-US" sz="2800" dirty="0">
                            <a:effectLst/>
                            <a:latin typeface="Arial" panose="020B0604020202020204" pitchFamily="34"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mc:Fallback>
      </mc:AlternateContent>
      <p:sp>
        <p:nvSpPr>
          <p:cNvPr id="7" name="Title 6"/>
          <p:cNvSpPr>
            <a:spLocks noGrp="1"/>
          </p:cNvSpPr>
          <p:nvPr>
            <p:ph type="title"/>
          </p:nvPr>
        </p:nvSpPr>
        <p:spPr/>
        <p:txBody>
          <a:bodyPr/>
          <a:lstStyle/>
          <a:p>
            <a:r>
              <a:rPr lang="en-TT" dirty="0"/>
              <a:t>Roughness Fetches</a:t>
            </a:r>
            <a:endParaRPr lang="en-US" dirty="0"/>
          </a:p>
        </p:txBody>
      </p:sp>
      <p:sp>
        <p:nvSpPr>
          <p:cNvPr id="2" name="Slide Number Placeholder 1"/>
          <p:cNvSpPr>
            <a:spLocks noGrp="1"/>
          </p:cNvSpPr>
          <p:nvPr>
            <p:ph type="sldNum" sz="quarter" idx="12"/>
          </p:nvPr>
        </p:nvSpPr>
        <p:spPr/>
        <p:txBody>
          <a:bodyPr/>
          <a:lstStyle/>
          <a:p>
            <a:pPr>
              <a:defRPr/>
            </a:pPr>
            <a:fld id="{D64B4552-5CFD-F948-A7CD-1894805DC7BB}" type="slidenum">
              <a:rPr lang="en-US" smtClean="0"/>
              <a:pPr>
                <a:defRPr/>
              </a:pPr>
              <a:t>4</a:t>
            </a:fld>
            <a:r>
              <a:rPr lang="en-US" smtClean="0"/>
              <a:t>/14</a:t>
            </a:r>
            <a:endParaRPr lang="en-US" dirty="0" smtClean="0"/>
          </a:p>
        </p:txBody>
      </p:sp>
    </p:spTree>
    <p:extLst>
      <p:ext uri="{BB962C8B-B14F-4D97-AF65-F5344CB8AC3E}">
        <p14:creationId xmlns:p14="http://schemas.microsoft.com/office/powerpoint/2010/main" val="267233406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ontent Placeholder 2"/>
          <p:cNvGraphicFramePr>
            <a:graphicFrameLocks noGrp="1"/>
          </p:cNvGraphicFramePr>
          <p:nvPr>
            <p:ph idx="1"/>
            <p:extLst>
              <p:ext uri="{D42A27DB-BD31-4B8C-83A1-F6EECF244321}">
                <p14:modId xmlns:p14="http://schemas.microsoft.com/office/powerpoint/2010/main" val="4026245070"/>
              </p:ext>
            </p:extLst>
          </p:nvPr>
        </p:nvGraphicFramePr>
        <p:xfrm>
          <a:off x="4355976" y="1268760"/>
          <a:ext cx="4392487" cy="4555109"/>
        </p:xfrm>
        <a:graphic>
          <a:graphicData uri="http://schemas.openxmlformats.org/drawingml/2006/table">
            <a:tbl>
              <a:tblPr firstRow="1" firstCol="1" bandRow="1"/>
              <a:tblGrid>
                <a:gridCol w="1098121"/>
                <a:gridCol w="1098122"/>
                <a:gridCol w="1464162"/>
                <a:gridCol w="732082"/>
              </a:tblGrid>
              <a:tr h="650729">
                <a:tc>
                  <a:txBody>
                    <a:bodyPr/>
                    <a:lstStyle/>
                    <a:p>
                      <a:pPr marL="0" marR="0" algn="ctr">
                        <a:lnSpc>
                          <a:spcPct val="107000"/>
                        </a:lnSpc>
                        <a:spcBef>
                          <a:spcPts val="0"/>
                        </a:spcBef>
                        <a:spcAft>
                          <a:spcPts val="0"/>
                        </a:spcAft>
                      </a:pPr>
                      <a:r>
                        <a:rPr lang="en-US" sz="1500" b="1" dirty="0">
                          <a:solidFill>
                            <a:srgbClr val="000000"/>
                          </a:solidFill>
                          <a:effectLst/>
                          <a:latin typeface="+mn-lt"/>
                          <a:ea typeface="Times New Roman" panose="02020603050405020304" pitchFamily="18" charset="0"/>
                        </a:rPr>
                        <a:t>Chord (m)</a:t>
                      </a:r>
                      <a:endParaRPr lang="en-US" sz="1500" b="1" dirty="0">
                        <a:effectLst/>
                        <a:latin typeface="+mn-lt"/>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500" b="1" dirty="0">
                          <a:solidFill>
                            <a:srgbClr val="000000"/>
                          </a:solidFill>
                          <a:effectLst/>
                          <a:latin typeface="+mn-lt"/>
                          <a:ea typeface="Times New Roman" panose="02020603050405020304" pitchFamily="18" charset="0"/>
                        </a:rPr>
                        <a:t>Re (x10</a:t>
                      </a:r>
                      <a:r>
                        <a:rPr lang="en-US" sz="1500" b="1" baseline="30000" dirty="0">
                          <a:solidFill>
                            <a:srgbClr val="000000"/>
                          </a:solidFill>
                          <a:effectLst/>
                          <a:latin typeface="+mn-lt"/>
                          <a:ea typeface="Times New Roman" panose="02020603050405020304" pitchFamily="18" charset="0"/>
                        </a:rPr>
                        <a:t>6</a:t>
                      </a:r>
                      <a:r>
                        <a:rPr lang="en-US" sz="1500" b="1" dirty="0">
                          <a:solidFill>
                            <a:srgbClr val="000000"/>
                          </a:solidFill>
                          <a:effectLst/>
                          <a:latin typeface="+mn-lt"/>
                          <a:ea typeface="Times New Roman" panose="02020603050405020304" pitchFamily="18" charset="0"/>
                        </a:rPr>
                        <a:t>)</a:t>
                      </a:r>
                      <a:endParaRPr lang="en-US" sz="1500" b="1" dirty="0">
                        <a:effectLst/>
                        <a:latin typeface="+mn-lt"/>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500" b="1" dirty="0">
                          <a:solidFill>
                            <a:srgbClr val="000000"/>
                          </a:solidFill>
                          <a:effectLst/>
                          <a:latin typeface="+mn-lt"/>
                          <a:ea typeface="Times New Roman" panose="02020603050405020304" pitchFamily="18" charset="0"/>
                        </a:rPr>
                        <a:t>Configuration </a:t>
                      </a:r>
                      <a:endParaRPr lang="en-US" sz="1500" b="1" dirty="0">
                        <a:effectLst/>
                        <a:latin typeface="+mn-lt"/>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500" b="1" dirty="0">
                          <a:solidFill>
                            <a:srgbClr val="000000"/>
                          </a:solidFill>
                          <a:effectLst/>
                          <a:latin typeface="+mn-lt"/>
                          <a:ea typeface="Times New Roman" panose="02020603050405020304" pitchFamily="18" charset="0"/>
                        </a:rPr>
                        <a:t>Re</a:t>
                      </a:r>
                      <a:r>
                        <a:rPr lang="en-US" sz="1500" b="1" baseline="-25000" dirty="0">
                          <a:solidFill>
                            <a:srgbClr val="000000"/>
                          </a:solidFill>
                          <a:effectLst/>
                          <a:latin typeface="+mn-lt"/>
                          <a:ea typeface="Times New Roman" panose="02020603050405020304" pitchFamily="18" charset="0"/>
                        </a:rPr>
                        <a:t>k1</a:t>
                      </a:r>
                      <a:endParaRPr lang="en-US" sz="1500" b="1" dirty="0">
                        <a:effectLst/>
                        <a:latin typeface="+mn-lt"/>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5365">
                <a:tc rowSpan="8">
                  <a:txBody>
                    <a:bodyPr/>
                    <a:lstStyle/>
                    <a:p>
                      <a:pPr marL="0" marR="0" algn="ctr">
                        <a:lnSpc>
                          <a:spcPct val="107000"/>
                        </a:lnSpc>
                        <a:spcBef>
                          <a:spcPts val="0"/>
                        </a:spcBef>
                        <a:spcAft>
                          <a:spcPts val="0"/>
                        </a:spcAft>
                      </a:pPr>
                      <a:r>
                        <a:rPr lang="en-US" sz="1500" dirty="0">
                          <a:solidFill>
                            <a:srgbClr val="000000"/>
                          </a:solidFill>
                          <a:effectLst/>
                          <a:latin typeface="+mn-lt"/>
                          <a:ea typeface="Times New Roman" panose="02020603050405020304" pitchFamily="18" charset="0"/>
                        </a:rPr>
                        <a:t>0.8</a:t>
                      </a:r>
                      <a:endParaRPr lang="en-US" sz="1500" dirty="0">
                        <a:effectLst/>
                        <a:latin typeface="+mn-lt"/>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4">
                  <a:txBody>
                    <a:bodyPr/>
                    <a:lstStyle/>
                    <a:p>
                      <a:pPr marL="0" marR="0" algn="ctr">
                        <a:lnSpc>
                          <a:spcPct val="107000"/>
                        </a:lnSpc>
                        <a:spcBef>
                          <a:spcPts val="0"/>
                        </a:spcBef>
                        <a:spcAft>
                          <a:spcPts val="0"/>
                        </a:spcAft>
                      </a:pPr>
                      <a:r>
                        <a:rPr lang="en-US" sz="1500" dirty="0">
                          <a:solidFill>
                            <a:srgbClr val="000000"/>
                          </a:solidFill>
                          <a:effectLst/>
                          <a:latin typeface="+mn-lt"/>
                          <a:ea typeface="Times New Roman" panose="02020603050405020304" pitchFamily="18" charset="0"/>
                        </a:rPr>
                        <a:t>2</a:t>
                      </a:r>
                      <a:endParaRPr lang="en-US" sz="1500" dirty="0">
                        <a:effectLst/>
                        <a:latin typeface="+mn-lt"/>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500">
                          <a:solidFill>
                            <a:srgbClr val="000000"/>
                          </a:solidFill>
                          <a:effectLst/>
                          <a:latin typeface="+mn-lt"/>
                          <a:ea typeface="Times New Roman" panose="02020603050405020304" pitchFamily="18" charset="0"/>
                        </a:rPr>
                        <a:t>baseline </a:t>
                      </a:r>
                      <a:endParaRPr lang="en-US" sz="1500">
                        <a:effectLst/>
                        <a:latin typeface="+mn-lt"/>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ctr">
                        <a:lnSpc>
                          <a:spcPct val="107000"/>
                        </a:lnSpc>
                        <a:spcBef>
                          <a:spcPts val="0"/>
                        </a:spcBef>
                        <a:spcAft>
                          <a:spcPts val="0"/>
                        </a:spcAft>
                      </a:pPr>
                      <a:r>
                        <a:rPr lang="en-US" sz="1500" dirty="0">
                          <a:solidFill>
                            <a:srgbClr val="000000"/>
                          </a:solidFill>
                          <a:effectLst/>
                          <a:latin typeface="+mn-lt"/>
                          <a:ea typeface="Times New Roman" panose="02020603050405020304" pitchFamily="18" charset="0"/>
                        </a:rPr>
                        <a:t>0.4</a:t>
                      </a:r>
                      <a:endParaRPr lang="en-US" sz="1500" dirty="0">
                        <a:effectLst/>
                        <a:latin typeface="+mn-lt"/>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325365">
                <a:tc vMerge="1">
                  <a:txBody>
                    <a:bodyPr/>
                    <a:lstStyle/>
                    <a:p>
                      <a:endParaRPr lang="en-US"/>
                    </a:p>
                  </a:txBody>
                  <a:tcPr/>
                </a:tc>
                <a:tc vMerge="1">
                  <a:txBody>
                    <a:bodyPr/>
                    <a:lstStyle/>
                    <a:p>
                      <a:endParaRPr lang="en-US"/>
                    </a:p>
                  </a:txBody>
                  <a:tcPr/>
                </a:tc>
                <a:tc>
                  <a:txBody>
                    <a:bodyPr/>
                    <a:lstStyle/>
                    <a:p>
                      <a:pPr marL="0" marR="0" algn="ctr">
                        <a:lnSpc>
                          <a:spcPct val="107000"/>
                        </a:lnSpc>
                        <a:spcBef>
                          <a:spcPts val="0"/>
                        </a:spcBef>
                        <a:spcAft>
                          <a:spcPts val="0"/>
                        </a:spcAft>
                      </a:pPr>
                      <a:r>
                        <a:rPr lang="en-US" sz="1500" dirty="0">
                          <a:solidFill>
                            <a:srgbClr val="000000"/>
                          </a:solidFill>
                          <a:effectLst/>
                          <a:latin typeface="+mn-lt"/>
                          <a:ea typeface="Times New Roman" panose="02020603050405020304" pitchFamily="18" charset="0"/>
                        </a:rPr>
                        <a:t>S1</a:t>
                      </a:r>
                      <a:endParaRPr lang="en-US" sz="1500" dirty="0">
                        <a:effectLst/>
                        <a:latin typeface="+mn-lt"/>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0" marR="0" algn="ctr">
                        <a:lnSpc>
                          <a:spcPct val="107000"/>
                        </a:lnSpc>
                        <a:spcBef>
                          <a:spcPts val="0"/>
                        </a:spcBef>
                        <a:spcAft>
                          <a:spcPts val="0"/>
                        </a:spcAft>
                      </a:pPr>
                      <a:r>
                        <a:rPr lang="en-US" sz="1500" dirty="0">
                          <a:solidFill>
                            <a:srgbClr val="000000"/>
                          </a:solidFill>
                          <a:effectLst/>
                          <a:latin typeface="+mn-lt"/>
                          <a:ea typeface="Times New Roman" panose="02020603050405020304" pitchFamily="18" charset="0"/>
                        </a:rPr>
                        <a:t>4.4</a:t>
                      </a:r>
                      <a:endParaRPr lang="en-US" sz="1500" dirty="0">
                        <a:effectLst/>
                        <a:latin typeface="+mn-lt"/>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tcPr>
                </a:tc>
              </a:tr>
              <a:tr h="325365">
                <a:tc vMerge="1">
                  <a:txBody>
                    <a:bodyPr/>
                    <a:lstStyle/>
                    <a:p>
                      <a:endParaRPr lang="en-US"/>
                    </a:p>
                  </a:txBody>
                  <a:tcPr/>
                </a:tc>
                <a:tc vMerge="1">
                  <a:txBody>
                    <a:bodyPr/>
                    <a:lstStyle/>
                    <a:p>
                      <a:endParaRPr lang="en-US"/>
                    </a:p>
                  </a:txBody>
                  <a:tcPr/>
                </a:tc>
                <a:tc>
                  <a:txBody>
                    <a:bodyPr/>
                    <a:lstStyle/>
                    <a:p>
                      <a:pPr marL="0" marR="0" algn="ctr">
                        <a:lnSpc>
                          <a:spcPct val="107000"/>
                        </a:lnSpc>
                        <a:spcBef>
                          <a:spcPts val="0"/>
                        </a:spcBef>
                        <a:spcAft>
                          <a:spcPts val="0"/>
                        </a:spcAft>
                      </a:pPr>
                      <a:r>
                        <a:rPr lang="en-US" sz="1500">
                          <a:solidFill>
                            <a:srgbClr val="000000"/>
                          </a:solidFill>
                          <a:effectLst/>
                          <a:latin typeface="+mn-lt"/>
                          <a:ea typeface="Times New Roman" panose="02020603050405020304" pitchFamily="18" charset="0"/>
                        </a:rPr>
                        <a:t>S2</a:t>
                      </a:r>
                      <a:endParaRPr lang="en-US" sz="1500">
                        <a:effectLst/>
                        <a:latin typeface="+mn-lt"/>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0" marR="0" algn="ctr">
                        <a:lnSpc>
                          <a:spcPct val="107000"/>
                        </a:lnSpc>
                        <a:spcBef>
                          <a:spcPts val="0"/>
                        </a:spcBef>
                        <a:spcAft>
                          <a:spcPts val="0"/>
                        </a:spcAft>
                      </a:pPr>
                      <a:r>
                        <a:rPr lang="en-US" sz="1500" dirty="0">
                          <a:solidFill>
                            <a:srgbClr val="000000"/>
                          </a:solidFill>
                          <a:effectLst/>
                          <a:latin typeface="+mn-lt"/>
                          <a:ea typeface="Times New Roman" panose="02020603050405020304" pitchFamily="18" charset="0"/>
                        </a:rPr>
                        <a:t>12.7</a:t>
                      </a:r>
                      <a:endParaRPr lang="en-US" sz="1500" dirty="0">
                        <a:effectLst/>
                        <a:latin typeface="+mn-lt"/>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tcPr>
                </a:tc>
              </a:tr>
              <a:tr h="325365">
                <a:tc vMerge="1">
                  <a:txBody>
                    <a:bodyPr/>
                    <a:lstStyle/>
                    <a:p>
                      <a:endParaRPr lang="en-US"/>
                    </a:p>
                  </a:txBody>
                  <a:tcPr/>
                </a:tc>
                <a:tc vMerge="1">
                  <a:txBody>
                    <a:bodyPr/>
                    <a:lstStyle/>
                    <a:p>
                      <a:endParaRPr lang="en-US"/>
                    </a:p>
                  </a:txBody>
                  <a:tcPr/>
                </a:tc>
                <a:tc>
                  <a:txBody>
                    <a:bodyPr/>
                    <a:lstStyle/>
                    <a:p>
                      <a:pPr marL="0" marR="0" algn="ctr">
                        <a:lnSpc>
                          <a:spcPct val="107000"/>
                        </a:lnSpc>
                        <a:spcBef>
                          <a:spcPts val="0"/>
                        </a:spcBef>
                        <a:spcAft>
                          <a:spcPts val="0"/>
                        </a:spcAft>
                      </a:pPr>
                      <a:r>
                        <a:rPr lang="en-US" sz="1500">
                          <a:solidFill>
                            <a:srgbClr val="000000"/>
                          </a:solidFill>
                          <a:effectLst/>
                          <a:latin typeface="+mn-lt"/>
                          <a:ea typeface="Times New Roman" panose="02020603050405020304" pitchFamily="18" charset="0"/>
                        </a:rPr>
                        <a:t>S3</a:t>
                      </a:r>
                      <a:endParaRPr lang="en-US" sz="1500">
                        <a:effectLst/>
                        <a:latin typeface="+mn-lt"/>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500" dirty="0">
                          <a:solidFill>
                            <a:srgbClr val="000000"/>
                          </a:solidFill>
                          <a:effectLst/>
                          <a:latin typeface="+mn-lt"/>
                          <a:ea typeface="Times New Roman" panose="02020603050405020304" pitchFamily="18" charset="0"/>
                        </a:rPr>
                        <a:t>21.3</a:t>
                      </a:r>
                      <a:endParaRPr lang="en-US" sz="1500" dirty="0">
                        <a:effectLst/>
                        <a:latin typeface="+mn-lt"/>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325365">
                <a:tc vMerge="1">
                  <a:txBody>
                    <a:bodyPr/>
                    <a:lstStyle/>
                    <a:p>
                      <a:endParaRPr lang="en-US"/>
                    </a:p>
                  </a:txBody>
                  <a:tcPr/>
                </a:tc>
                <a:tc rowSpan="4">
                  <a:txBody>
                    <a:bodyPr/>
                    <a:lstStyle/>
                    <a:p>
                      <a:pPr marL="0" marR="0" algn="ctr">
                        <a:lnSpc>
                          <a:spcPct val="107000"/>
                        </a:lnSpc>
                        <a:spcBef>
                          <a:spcPts val="0"/>
                        </a:spcBef>
                        <a:spcAft>
                          <a:spcPts val="0"/>
                        </a:spcAft>
                      </a:pPr>
                      <a:r>
                        <a:rPr lang="en-US" sz="1500" dirty="0">
                          <a:solidFill>
                            <a:srgbClr val="000000"/>
                          </a:solidFill>
                          <a:effectLst/>
                          <a:latin typeface="+mn-lt"/>
                          <a:ea typeface="Times New Roman" panose="02020603050405020304" pitchFamily="18" charset="0"/>
                        </a:rPr>
                        <a:t>3</a:t>
                      </a:r>
                      <a:endParaRPr lang="en-US" sz="1500" dirty="0">
                        <a:effectLst/>
                        <a:latin typeface="+mn-lt"/>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500" dirty="0">
                          <a:solidFill>
                            <a:srgbClr val="000000"/>
                          </a:solidFill>
                          <a:effectLst/>
                          <a:latin typeface="+mn-lt"/>
                          <a:ea typeface="Times New Roman" panose="02020603050405020304" pitchFamily="18" charset="0"/>
                        </a:rPr>
                        <a:t>baseline </a:t>
                      </a:r>
                      <a:endParaRPr lang="en-US" sz="1500" dirty="0">
                        <a:effectLst/>
                        <a:latin typeface="+mn-lt"/>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ctr">
                        <a:lnSpc>
                          <a:spcPct val="107000"/>
                        </a:lnSpc>
                        <a:spcBef>
                          <a:spcPts val="0"/>
                        </a:spcBef>
                        <a:spcAft>
                          <a:spcPts val="0"/>
                        </a:spcAft>
                      </a:pPr>
                      <a:r>
                        <a:rPr lang="en-US" sz="1500" dirty="0">
                          <a:solidFill>
                            <a:srgbClr val="000000"/>
                          </a:solidFill>
                          <a:effectLst/>
                          <a:latin typeface="+mn-lt"/>
                          <a:ea typeface="Times New Roman" panose="02020603050405020304" pitchFamily="18" charset="0"/>
                        </a:rPr>
                        <a:t>0.7</a:t>
                      </a:r>
                      <a:endParaRPr lang="en-US" sz="1500" dirty="0">
                        <a:effectLst/>
                        <a:latin typeface="+mn-lt"/>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325365">
                <a:tc vMerge="1">
                  <a:txBody>
                    <a:bodyPr/>
                    <a:lstStyle/>
                    <a:p>
                      <a:endParaRPr lang="en-US"/>
                    </a:p>
                  </a:txBody>
                  <a:tcPr/>
                </a:tc>
                <a:tc vMerge="1">
                  <a:txBody>
                    <a:bodyPr/>
                    <a:lstStyle/>
                    <a:p>
                      <a:endParaRPr lang="en-US"/>
                    </a:p>
                  </a:txBody>
                  <a:tcPr/>
                </a:tc>
                <a:tc>
                  <a:txBody>
                    <a:bodyPr/>
                    <a:lstStyle/>
                    <a:p>
                      <a:pPr marL="0" marR="0" algn="ctr">
                        <a:lnSpc>
                          <a:spcPct val="107000"/>
                        </a:lnSpc>
                        <a:spcBef>
                          <a:spcPts val="0"/>
                        </a:spcBef>
                        <a:spcAft>
                          <a:spcPts val="0"/>
                        </a:spcAft>
                      </a:pPr>
                      <a:r>
                        <a:rPr lang="en-US" sz="1500">
                          <a:solidFill>
                            <a:srgbClr val="000000"/>
                          </a:solidFill>
                          <a:effectLst/>
                          <a:latin typeface="+mn-lt"/>
                          <a:ea typeface="Times New Roman" panose="02020603050405020304" pitchFamily="18" charset="0"/>
                        </a:rPr>
                        <a:t>S1</a:t>
                      </a:r>
                      <a:endParaRPr lang="en-US" sz="1500">
                        <a:effectLst/>
                        <a:latin typeface="+mn-lt"/>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0" marR="0" algn="ctr">
                        <a:lnSpc>
                          <a:spcPct val="107000"/>
                        </a:lnSpc>
                        <a:spcBef>
                          <a:spcPts val="0"/>
                        </a:spcBef>
                        <a:spcAft>
                          <a:spcPts val="0"/>
                        </a:spcAft>
                      </a:pPr>
                      <a:r>
                        <a:rPr lang="en-US" sz="1500" dirty="0">
                          <a:solidFill>
                            <a:srgbClr val="000000"/>
                          </a:solidFill>
                          <a:effectLst/>
                          <a:latin typeface="+mn-lt"/>
                          <a:ea typeface="Times New Roman" panose="02020603050405020304" pitchFamily="18" charset="0"/>
                        </a:rPr>
                        <a:t>7.9</a:t>
                      </a:r>
                      <a:endParaRPr lang="en-US" sz="1500" dirty="0">
                        <a:effectLst/>
                        <a:latin typeface="+mn-lt"/>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tcPr>
                </a:tc>
              </a:tr>
              <a:tr h="325365">
                <a:tc vMerge="1">
                  <a:txBody>
                    <a:bodyPr/>
                    <a:lstStyle/>
                    <a:p>
                      <a:endParaRPr lang="en-US"/>
                    </a:p>
                  </a:txBody>
                  <a:tcPr/>
                </a:tc>
                <a:tc vMerge="1">
                  <a:txBody>
                    <a:bodyPr/>
                    <a:lstStyle/>
                    <a:p>
                      <a:endParaRPr lang="en-US"/>
                    </a:p>
                  </a:txBody>
                  <a:tcPr/>
                </a:tc>
                <a:tc>
                  <a:txBody>
                    <a:bodyPr/>
                    <a:lstStyle/>
                    <a:p>
                      <a:pPr marL="0" marR="0" algn="ctr">
                        <a:lnSpc>
                          <a:spcPct val="107000"/>
                        </a:lnSpc>
                        <a:spcBef>
                          <a:spcPts val="0"/>
                        </a:spcBef>
                        <a:spcAft>
                          <a:spcPts val="0"/>
                        </a:spcAft>
                      </a:pPr>
                      <a:r>
                        <a:rPr lang="en-US" sz="1500">
                          <a:solidFill>
                            <a:srgbClr val="000000"/>
                          </a:solidFill>
                          <a:effectLst/>
                          <a:latin typeface="+mn-lt"/>
                          <a:ea typeface="Times New Roman" panose="02020603050405020304" pitchFamily="18" charset="0"/>
                        </a:rPr>
                        <a:t>S2</a:t>
                      </a:r>
                      <a:endParaRPr lang="en-US" sz="1500">
                        <a:effectLst/>
                        <a:latin typeface="+mn-lt"/>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0" marR="0" algn="ctr">
                        <a:lnSpc>
                          <a:spcPct val="107000"/>
                        </a:lnSpc>
                        <a:spcBef>
                          <a:spcPts val="0"/>
                        </a:spcBef>
                        <a:spcAft>
                          <a:spcPts val="0"/>
                        </a:spcAft>
                      </a:pPr>
                      <a:r>
                        <a:rPr lang="en-US" sz="1500" dirty="0">
                          <a:solidFill>
                            <a:srgbClr val="000000"/>
                          </a:solidFill>
                          <a:effectLst/>
                          <a:latin typeface="+mn-lt"/>
                          <a:ea typeface="Times New Roman" panose="02020603050405020304" pitchFamily="18" charset="0"/>
                        </a:rPr>
                        <a:t>22.5</a:t>
                      </a:r>
                      <a:endParaRPr lang="en-US" sz="1500" dirty="0">
                        <a:effectLst/>
                        <a:latin typeface="+mn-lt"/>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tcPr>
                </a:tc>
              </a:tr>
              <a:tr h="325365">
                <a:tc vMerge="1">
                  <a:txBody>
                    <a:bodyPr/>
                    <a:lstStyle/>
                    <a:p>
                      <a:endParaRPr lang="en-US"/>
                    </a:p>
                  </a:txBody>
                  <a:tcPr/>
                </a:tc>
                <a:tc vMerge="1">
                  <a:txBody>
                    <a:bodyPr/>
                    <a:lstStyle/>
                    <a:p>
                      <a:endParaRPr lang="en-US"/>
                    </a:p>
                  </a:txBody>
                  <a:tcPr/>
                </a:tc>
                <a:tc>
                  <a:txBody>
                    <a:bodyPr/>
                    <a:lstStyle/>
                    <a:p>
                      <a:pPr marL="0" marR="0" algn="ctr">
                        <a:lnSpc>
                          <a:spcPct val="107000"/>
                        </a:lnSpc>
                        <a:spcBef>
                          <a:spcPts val="0"/>
                        </a:spcBef>
                        <a:spcAft>
                          <a:spcPts val="0"/>
                        </a:spcAft>
                      </a:pPr>
                      <a:r>
                        <a:rPr lang="en-US" sz="1500">
                          <a:solidFill>
                            <a:srgbClr val="000000"/>
                          </a:solidFill>
                          <a:effectLst/>
                          <a:latin typeface="+mn-lt"/>
                          <a:ea typeface="Times New Roman" panose="02020603050405020304" pitchFamily="18" charset="0"/>
                        </a:rPr>
                        <a:t>S3</a:t>
                      </a:r>
                      <a:endParaRPr lang="en-US" sz="1500">
                        <a:effectLst/>
                        <a:latin typeface="+mn-lt"/>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500" dirty="0">
                          <a:solidFill>
                            <a:srgbClr val="000000"/>
                          </a:solidFill>
                          <a:effectLst/>
                          <a:latin typeface="+mn-lt"/>
                          <a:ea typeface="Times New Roman" panose="02020603050405020304" pitchFamily="18" charset="0"/>
                        </a:rPr>
                        <a:t>37.5</a:t>
                      </a:r>
                      <a:endParaRPr lang="en-US" sz="1500" dirty="0">
                        <a:effectLst/>
                        <a:latin typeface="+mn-lt"/>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325365">
                <a:tc rowSpan="4">
                  <a:txBody>
                    <a:bodyPr/>
                    <a:lstStyle/>
                    <a:p>
                      <a:pPr marL="0" marR="0" algn="ctr">
                        <a:lnSpc>
                          <a:spcPct val="107000"/>
                        </a:lnSpc>
                        <a:spcBef>
                          <a:spcPts val="0"/>
                        </a:spcBef>
                        <a:spcAft>
                          <a:spcPts val="0"/>
                        </a:spcAft>
                      </a:pPr>
                      <a:r>
                        <a:rPr lang="en-US" sz="1500">
                          <a:solidFill>
                            <a:srgbClr val="000000"/>
                          </a:solidFill>
                          <a:effectLst/>
                          <a:latin typeface="+mn-lt"/>
                          <a:ea typeface="Times New Roman" panose="02020603050405020304" pitchFamily="18" charset="0"/>
                        </a:rPr>
                        <a:t>0.46</a:t>
                      </a:r>
                      <a:endParaRPr lang="en-US" sz="1500">
                        <a:effectLst/>
                        <a:latin typeface="+mn-lt"/>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lgn="ctr">
                        <a:lnSpc>
                          <a:spcPct val="107000"/>
                        </a:lnSpc>
                        <a:spcBef>
                          <a:spcPts val="0"/>
                        </a:spcBef>
                        <a:spcAft>
                          <a:spcPts val="0"/>
                        </a:spcAft>
                      </a:pPr>
                      <a:r>
                        <a:rPr lang="en-US" sz="1500">
                          <a:solidFill>
                            <a:srgbClr val="000000"/>
                          </a:solidFill>
                          <a:effectLst/>
                          <a:latin typeface="+mn-lt"/>
                          <a:ea typeface="Times New Roman" panose="02020603050405020304" pitchFamily="18" charset="0"/>
                        </a:rPr>
                        <a:t>1.5</a:t>
                      </a:r>
                      <a:endParaRPr lang="en-US" sz="1500">
                        <a:effectLst/>
                        <a:latin typeface="+mn-lt"/>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500">
                          <a:solidFill>
                            <a:srgbClr val="000000"/>
                          </a:solidFill>
                          <a:effectLst/>
                          <a:latin typeface="+mn-lt"/>
                          <a:ea typeface="Times New Roman" panose="02020603050405020304" pitchFamily="18" charset="0"/>
                        </a:rPr>
                        <a:t>baseline </a:t>
                      </a:r>
                      <a:endParaRPr lang="en-US" sz="1500">
                        <a:effectLst/>
                        <a:latin typeface="+mn-lt"/>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ctr">
                        <a:lnSpc>
                          <a:spcPct val="107000"/>
                        </a:lnSpc>
                        <a:spcBef>
                          <a:spcPts val="0"/>
                        </a:spcBef>
                        <a:spcAft>
                          <a:spcPts val="0"/>
                        </a:spcAft>
                      </a:pPr>
                      <a:r>
                        <a:rPr lang="en-US" sz="1500" dirty="0">
                          <a:solidFill>
                            <a:srgbClr val="000000"/>
                          </a:solidFill>
                          <a:effectLst/>
                          <a:latin typeface="+mn-lt"/>
                          <a:ea typeface="Times New Roman" panose="02020603050405020304" pitchFamily="18" charset="0"/>
                        </a:rPr>
                        <a:t>0.7</a:t>
                      </a:r>
                      <a:endParaRPr lang="en-US" sz="1500" dirty="0">
                        <a:effectLst/>
                        <a:latin typeface="+mn-lt"/>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325365">
                <a:tc vMerge="1">
                  <a:txBody>
                    <a:bodyPr/>
                    <a:lstStyle/>
                    <a:p>
                      <a:endParaRPr lang="en-US"/>
                    </a:p>
                  </a:txBody>
                  <a:tcPr/>
                </a:tc>
                <a:tc vMerge="1">
                  <a:txBody>
                    <a:bodyPr/>
                    <a:lstStyle/>
                    <a:p>
                      <a:endParaRPr lang="en-US"/>
                    </a:p>
                  </a:txBody>
                  <a:tcPr/>
                </a:tc>
                <a:tc>
                  <a:txBody>
                    <a:bodyPr/>
                    <a:lstStyle/>
                    <a:p>
                      <a:pPr marL="0" marR="0" algn="ctr">
                        <a:lnSpc>
                          <a:spcPct val="107000"/>
                        </a:lnSpc>
                        <a:spcBef>
                          <a:spcPts val="0"/>
                        </a:spcBef>
                        <a:spcAft>
                          <a:spcPts val="0"/>
                        </a:spcAft>
                      </a:pPr>
                      <a:r>
                        <a:rPr lang="en-US" sz="1500">
                          <a:solidFill>
                            <a:srgbClr val="000000"/>
                          </a:solidFill>
                          <a:effectLst/>
                          <a:latin typeface="+mn-lt"/>
                          <a:ea typeface="Times New Roman" panose="02020603050405020304" pitchFamily="18" charset="0"/>
                        </a:rPr>
                        <a:t>S3</a:t>
                      </a:r>
                      <a:endParaRPr lang="en-US" sz="1500">
                        <a:effectLst/>
                        <a:latin typeface="+mn-lt"/>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500" dirty="0">
                          <a:solidFill>
                            <a:srgbClr val="000000"/>
                          </a:solidFill>
                          <a:effectLst/>
                          <a:latin typeface="+mn-lt"/>
                          <a:ea typeface="Times New Roman" panose="02020603050405020304" pitchFamily="18" charset="0"/>
                        </a:rPr>
                        <a:t>24.0</a:t>
                      </a:r>
                      <a:endParaRPr lang="en-US" sz="1500" dirty="0">
                        <a:effectLst/>
                        <a:latin typeface="+mn-lt"/>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325365">
                <a:tc vMerge="1">
                  <a:txBody>
                    <a:bodyPr/>
                    <a:lstStyle/>
                    <a:p>
                      <a:endParaRPr lang="en-US"/>
                    </a:p>
                  </a:txBody>
                  <a:tcPr/>
                </a:tc>
                <a:tc rowSpan="2">
                  <a:txBody>
                    <a:bodyPr/>
                    <a:lstStyle/>
                    <a:p>
                      <a:pPr marL="0" marR="0" algn="ctr">
                        <a:lnSpc>
                          <a:spcPct val="107000"/>
                        </a:lnSpc>
                        <a:spcBef>
                          <a:spcPts val="0"/>
                        </a:spcBef>
                        <a:spcAft>
                          <a:spcPts val="0"/>
                        </a:spcAft>
                      </a:pPr>
                      <a:r>
                        <a:rPr lang="en-US" sz="1500">
                          <a:solidFill>
                            <a:srgbClr val="000000"/>
                          </a:solidFill>
                          <a:effectLst/>
                          <a:latin typeface="+mn-lt"/>
                          <a:ea typeface="Times New Roman" panose="02020603050405020304" pitchFamily="18" charset="0"/>
                        </a:rPr>
                        <a:t>2</a:t>
                      </a:r>
                      <a:endParaRPr lang="en-US" sz="1500">
                        <a:effectLst/>
                        <a:latin typeface="+mn-lt"/>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500">
                          <a:solidFill>
                            <a:srgbClr val="000000"/>
                          </a:solidFill>
                          <a:effectLst/>
                          <a:latin typeface="+mn-lt"/>
                          <a:ea typeface="Times New Roman" panose="02020603050405020304" pitchFamily="18" charset="0"/>
                        </a:rPr>
                        <a:t>baseline </a:t>
                      </a:r>
                      <a:endParaRPr lang="en-US" sz="1500">
                        <a:effectLst/>
                        <a:latin typeface="+mn-lt"/>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ctr">
                        <a:lnSpc>
                          <a:spcPct val="107000"/>
                        </a:lnSpc>
                        <a:spcBef>
                          <a:spcPts val="0"/>
                        </a:spcBef>
                        <a:spcAft>
                          <a:spcPts val="0"/>
                        </a:spcAft>
                      </a:pPr>
                      <a:r>
                        <a:rPr lang="en-US" sz="1500" dirty="0">
                          <a:solidFill>
                            <a:srgbClr val="000000"/>
                          </a:solidFill>
                          <a:effectLst/>
                          <a:latin typeface="+mn-lt"/>
                          <a:ea typeface="Times New Roman" panose="02020603050405020304" pitchFamily="18" charset="0"/>
                        </a:rPr>
                        <a:t>1.1</a:t>
                      </a:r>
                      <a:endParaRPr lang="en-US" sz="1500" dirty="0">
                        <a:effectLst/>
                        <a:latin typeface="+mn-lt"/>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325365">
                <a:tc vMerge="1">
                  <a:txBody>
                    <a:bodyPr/>
                    <a:lstStyle/>
                    <a:p>
                      <a:endParaRPr lang="en-US"/>
                    </a:p>
                  </a:txBody>
                  <a:tcPr/>
                </a:tc>
                <a:tc vMerge="1">
                  <a:txBody>
                    <a:bodyPr/>
                    <a:lstStyle/>
                    <a:p>
                      <a:endParaRPr lang="en-US"/>
                    </a:p>
                  </a:txBody>
                  <a:tcPr/>
                </a:tc>
                <a:tc>
                  <a:txBody>
                    <a:bodyPr/>
                    <a:lstStyle/>
                    <a:p>
                      <a:pPr marL="0" marR="0" algn="ctr">
                        <a:lnSpc>
                          <a:spcPct val="107000"/>
                        </a:lnSpc>
                        <a:spcBef>
                          <a:spcPts val="0"/>
                        </a:spcBef>
                        <a:spcAft>
                          <a:spcPts val="0"/>
                        </a:spcAft>
                      </a:pPr>
                      <a:r>
                        <a:rPr lang="en-US" sz="1500">
                          <a:solidFill>
                            <a:srgbClr val="000000"/>
                          </a:solidFill>
                          <a:effectLst/>
                          <a:latin typeface="+mn-lt"/>
                          <a:ea typeface="Times New Roman" panose="02020603050405020304" pitchFamily="18" charset="0"/>
                        </a:rPr>
                        <a:t>S2</a:t>
                      </a:r>
                      <a:endParaRPr lang="en-US" sz="1500">
                        <a:effectLst/>
                        <a:latin typeface="+mn-lt"/>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500" dirty="0">
                          <a:solidFill>
                            <a:srgbClr val="000000"/>
                          </a:solidFill>
                          <a:effectLst/>
                          <a:latin typeface="+mn-lt"/>
                          <a:ea typeface="Times New Roman" panose="02020603050405020304" pitchFamily="18" charset="0"/>
                        </a:rPr>
                        <a:t>48.2</a:t>
                      </a:r>
                      <a:endParaRPr lang="en-US" sz="1500" dirty="0">
                        <a:effectLst/>
                        <a:latin typeface="+mn-lt"/>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bl>
          </a:graphicData>
        </a:graphic>
      </p:graphicFrame>
      <p:sp>
        <p:nvSpPr>
          <p:cNvPr id="16" name="Content Placeholder 5"/>
          <p:cNvSpPr txBox="1">
            <a:spLocks/>
          </p:cNvSpPr>
          <p:nvPr/>
        </p:nvSpPr>
        <p:spPr bwMode="auto">
          <a:xfrm>
            <a:off x="228600" y="1143000"/>
            <a:ext cx="4199384" cy="5148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ts val="600"/>
              </a:spcAft>
              <a:buClr>
                <a:srgbClr val="0092D2"/>
              </a:buClr>
              <a:buFont typeface="Arial" charset="0"/>
              <a:defRPr sz="2000" b="1" kern="1200">
                <a:solidFill>
                  <a:schemeClr val="tx1"/>
                </a:solidFill>
                <a:latin typeface="+mn-lt"/>
                <a:ea typeface="ＭＳ Ｐゴシック" charset="0"/>
                <a:cs typeface="ＭＳ Ｐゴシック" charset="0"/>
              </a:defRPr>
            </a:lvl1pPr>
            <a:lvl2pPr marL="457200" indent="-182563" algn="l" rtl="0" eaLnBrk="1" fontAlgn="base" hangingPunct="1">
              <a:spcBef>
                <a:spcPct val="20000"/>
              </a:spcBef>
              <a:spcAft>
                <a:spcPct val="0"/>
              </a:spcAft>
              <a:buClr>
                <a:srgbClr val="0092D2"/>
              </a:buClr>
              <a:buFont typeface="Arial" charset="0"/>
              <a:buChar char="•"/>
              <a:defRPr sz="2000" kern="1200">
                <a:solidFill>
                  <a:schemeClr val="tx1"/>
                </a:solidFill>
                <a:latin typeface="+mn-lt"/>
                <a:ea typeface="ＭＳ Ｐゴシック" charset="0"/>
                <a:cs typeface="+mn-cs"/>
              </a:defRPr>
            </a:lvl2pPr>
            <a:lvl3pPr marL="1143000" indent="-228600" algn="l" rtl="0" eaLnBrk="1" fontAlgn="base" hangingPunct="1">
              <a:spcBef>
                <a:spcPct val="20000"/>
              </a:spcBef>
              <a:spcAft>
                <a:spcPct val="0"/>
              </a:spcAft>
              <a:buClr>
                <a:srgbClr val="0092D2"/>
              </a:buClr>
              <a:buFont typeface="Arial" charset="0"/>
              <a:buChar char="•"/>
              <a:defRPr kern="1200">
                <a:solidFill>
                  <a:schemeClr val="tx1"/>
                </a:solidFill>
                <a:latin typeface="+mn-lt"/>
                <a:ea typeface="ＭＳ Ｐゴシック" charset="0"/>
                <a:cs typeface="+mn-cs"/>
              </a:defRPr>
            </a:lvl3pPr>
            <a:lvl4pPr marL="1600200" indent="-228600" algn="l" rtl="0" eaLnBrk="1" fontAlgn="base" hangingPunct="1">
              <a:spcBef>
                <a:spcPct val="20000"/>
              </a:spcBef>
              <a:spcAft>
                <a:spcPct val="0"/>
              </a:spcAft>
              <a:buClr>
                <a:srgbClr val="0092D2"/>
              </a:buClr>
              <a:buFont typeface="Arial" charset="0"/>
              <a:buChar char="•"/>
              <a:defRPr kern="1200">
                <a:solidFill>
                  <a:schemeClr val="tx1"/>
                </a:solidFill>
                <a:latin typeface="+mn-lt"/>
                <a:ea typeface="ＭＳ Ｐゴシック" charset="0"/>
                <a:cs typeface="+mn-cs"/>
              </a:defRPr>
            </a:lvl4pPr>
            <a:lvl5pPr marL="2057400" indent="-228600" algn="l" rtl="0" eaLnBrk="1" fontAlgn="base" hangingPunct="1">
              <a:spcBef>
                <a:spcPct val="20000"/>
              </a:spcBef>
              <a:spcAft>
                <a:spcPct val="0"/>
              </a:spcAft>
              <a:buClr>
                <a:srgbClr val="0092D2"/>
              </a:buClr>
              <a:buFont typeface="Arial" charset="0"/>
              <a:buChar char="•"/>
              <a:defRPr kern="1200">
                <a:solidFill>
                  <a:schemeClr val="tx1"/>
                </a:solidFill>
                <a:latin typeface="+mn-lt"/>
                <a:ea typeface="ＭＳ Ｐゴシック" charset="0"/>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a:lstStyle>
          <a:p>
            <a:pPr>
              <a:buFont typeface="Arial" panose="020B0604020202020204" pitchFamily="34" charset="0"/>
              <a:buChar char="•"/>
            </a:pPr>
            <a:r>
              <a:rPr lang="en-US" b="0" dirty="0" smtClean="0"/>
              <a:t>Two DU96-W-180 models tested, each at 2 chord Reynolds Numbers</a:t>
            </a:r>
          </a:p>
          <a:p>
            <a:pPr>
              <a:buFont typeface="Arial" panose="020B0604020202020204" pitchFamily="34" charset="0"/>
              <a:buChar char="•"/>
            </a:pPr>
            <a:endParaRPr lang="en-US" b="0" dirty="0" smtClean="0"/>
          </a:p>
          <a:p>
            <a:pPr>
              <a:buFont typeface="Arial" panose="020B0604020202020204" pitchFamily="34" charset="0"/>
              <a:buChar char="•"/>
            </a:pPr>
            <a:r>
              <a:rPr lang="en-US" b="0" dirty="0" smtClean="0"/>
              <a:t>Smooth and rough cases tested for each model</a:t>
            </a:r>
          </a:p>
          <a:p>
            <a:pPr>
              <a:buFont typeface="Arial" panose="020B0604020202020204" pitchFamily="34" charset="0"/>
              <a:buChar char="•"/>
            </a:pPr>
            <a:endParaRPr lang="en-US" b="0" dirty="0" smtClean="0"/>
          </a:p>
          <a:p>
            <a:pPr>
              <a:buFont typeface="Arial" panose="020B0604020202020204" pitchFamily="34" charset="0"/>
              <a:buChar char="•"/>
            </a:pPr>
            <a:r>
              <a:rPr lang="en-US" b="0" dirty="0" smtClean="0"/>
              <a:t>Roughness Reynolds Number formulations:</a:t>
            </a:r>
          </a:p>
          <a:p>
            <a:pPr>
              <a:buFont typeface="Arial" panose="020B0604020202020204" pitchFamily="34" charset="0"/>
              <a:buChar char="•"/>
            </a:pPr>
            <a:endParaRPr lang="en-US" b="0" dirty="0" smtClean="0"/>
          </a:p>
          <a:p>
            <a:pPr>
              <a:buFont typeface="Arial" panose="020B0604020202020204" pitchFamily="34" charset="0"/>
              <a:buChar char="•"/>
            </a:pPr>
            <a:r>
              <a:rPr lang="en-US" b="0" dirty="0" smtClean="0"/>
              <a:t>Below Re</a:t>
            </a:r>
            <a:r>
              <a:rPr lang="en-US" b="0" baseline="-25000" dirty="0" smtClean="0"/>
              <a:t>k1,crit</a:t>
            </a:r>
            <a:r>
              <a:rPr lang="en-US" b="0" dirty="0" smtClean="0"/>
              <a:t> effects are small, above Re</a:t>
            </a:r>
            <a:r>
              <a:rPr lang="en-US" b="0" baseline="-25000" dirty="0" smtClean="0"/>
              <a:t>k1,crit</a:t>
            </a:r>
            <a:r>
              <a:rPr lang="en-US" b="0" dirty="0" smtClean="0"/>
              <a:t> effects become more noticeable </a:t>
            </a:r>
          </a:p>
          <a:p>
            <a:pPr>
              <a:buFont typeface="Arial" panose="020B0604020202020204" pitchFamily="34" charset="0"/>
              <a:buChar char="•"/>
            </a:pPr>
            <a:endParaRPr lang="en-US" b="0" dirty="0"/>
          </a:p>
          <a:p>
            <a:pPr>
              <a:buFont typeface="Arial" panose="020B0604020202020204" pitchFamily="34" charset="0"/>
              <a:buChar char="•"/>
            </a:pPr>
            <a:endParaRPr lang="en-US" b="0" dirty="0" smtClean="0"/>
          </a:p>
          <a:p>
            <a:pPr>
              <a:buFont typeface="Arial" panose="020B0604020202020204" pitchFamily="34" charset="0"/>
              <a:buChar char="•"/>
            </a:pPr>
            <a:endParaRPr lang="en-US" b="0" dirty="0"/>
          </a:p>
          <a:p>
            <a:pPr>
              <a:buFont typeface="Arial" panose="020B0604020202020204" pitchFamily="34" charset="0"/>
              <a:buChar char="•"/>
            </a:pPr>
            <a:endParaRPr lang="en-US" b="0" dirty="0"/>
          </a:p>
        </p:txBody>
      </p:sp>
      <mc:AlternateContent xmlns:mc="http://schemas.openxmlformats.org/markup-compatibility/2006" xmlns:a14="http://schemas.microsoft.com/office/drawing/2010/main">
        <mc:Choice Requires="a14">
          <p:sp>
            <p:nvSpPr>
              <p:cNvPr id="7" name="Rectangle 6"/>
              <p:cNvSpPr/>
              <p:nvPr/>
            </p:nvSpPr>
            <p:spPr>
              <a:xfrm>
                <a:off x="1571867" y="4437112"/>
                <a:ext cx="1512850" cy="61709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rPr>
                          </m:ctrlPr>
                        </m:sSubPr>
                        <m:e>
                          <m:r>
                            <m:rPr>
                              <m:sty m:val="p"/>
                            </m:rPr>
                            <a:rPr lang="en-US">
                              <a:latin typeface="Cambria Math" panose="02040503050406030204" pitchFamily="18" charset="0"/>
                            </a:rPr>
                            <m:t>R</m:t>
                          </m:r>
                          <m:r>
                            <m:rPr>
                              <m:sty m:val="p"/>
                            </m:rPr>
                            <a:rPr lang="en-US" i="0">
                              <a:latin typeface="Cambria Math" panose="02040503050406030204" pitchFamily="18" charset="0"/>
                            </a:rPr>
                            <m:t>e</m:t>
                          </m:r>
                        </m:e>
                        <m:sub>
                          <m:r>
                            <m:rPr>
                              <m:sty m:val="p"/>
                            </m:rPr>
                            <a:rPr lang="en-US" i="0">
                              <a:latin typeface="Cambria Math" panose="02040503050406030204" pitchFamily="18" charset="0"/>
                            </a:rPr>
                            <m:t>k</m:t>
                          </m:r>
                          <m:r>
                            <a:rPr lang="en-US" i="0">
                              <a:latin typeface="Cambria Math" panose="02040503050406030204" pitchFamily="18" charset="0"/>
                            </a:rPr>
                            <m:t>1</m:t>
                          </m:r>
                        </m:sub>
                      </m:sSub>
                      <m:r>
                        <a:rPr lang="en-US" i="0">
                          <a:latin typeface="Cambria Math" panose="02040503050406030204" pitchFamily="18" charset="0"/>
                        </a:rPr>
                        <m:t>=</m:t>
                      </m:r>
                      <m:f>
                        <m:fPr>
                          <m:ctrlPr>
                            <a:rPr lang="en-US" i="1">
                              <a:latin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panose="02040503050406030204" pitchFamily="18" charset="0"/>
                                </a:rPr>
                                <m:t>𝑅</m:t>
                              </m:r>
                            </m:e>
                            <m:sub>
                              <m:r>
                                <a:rPr lang="en-US" i="1">
                                  <a:latin typeface="Cambria Math" panose="02040503050406030204" pitchFamily="18" charset="0"/>
                                </a:rPr>
                                <m:t>𝑞</m:t>
                              </m:r>
                            </m:sub>
                          </m:sSub>
                          <m:sSub>
                            <m:sSubPr>
                              <m:ctrlPr>
                                <a:rPr lang="en-US" i="1">
                                  <a:latin typeface="Cambria Math" panose="02040503050406030204" pitchFamily="18" charset="0"/>
                                </a:rPr>
                              </m:ctrlPr>
                            </m:sSubPr>
                            <m:e>
                              <m:r>
                                <a:rPr lang="en-US" i="1">
                                  <a:latin typeface="Cambria Math" panose="02040503050406030204" pitchFamily="18" charset="0"/>
                                </a:rPr>
                                <m:t>𝑢</m:t>
                              </m:r>
                            </m:e>
                            <m:sub>
                              <m:r>
                                <m:rPr>
                                  <m:sty m:val="p"/>
                                </m:rPr>
                                <a:rPr lang="en-US" i="0">
                                  <a:latin typeface="Cambria Math" panose="02040503050406030204" pitchFamily="18" charset="0"/>
                                </a:rPr>
                                <m:t>k</m:t>
                              </m:r>
                            </m:sub>
                          </m:sSub>
                        </m:num>
                        <m:den>
                          <m:r>
                            <a:rPr lang="en-US" i="1">
                              <a:latin typeface="Cambria Math" panose="02040503050406030204" pitchFamily="18" charset="0"/>
                            </a:rPr>
                            <m:t>𝜈</m:t>
                          </m:r>
                        </m:den>
                      </m:f>
                    </m:oMath>
                  </m:oMathPara>
                </a14:m>
                <a:endParaRPr lang="en-US" dirty="0"/>
              </a:p>
            </p:txBody>
          </p:sp>
        </mc:Choice>
        <mc:Fallback xmlns="">
          <p:sp>
            <p:nvSpPr>
              <p:cNvPr id="7" name="Rectangle 6"/>
              <p:cNvSpPr>
                <a:spLocks noRot="1" noChangeAspect="1" noMove="1" noResize="1" noEditPoints="1" noAdjustHandles="1" noChangeArrowheads="1" noChangeShapeType="1" noTextEdit="1"/>
              </p:cNvSpPr>
              <p:nvPr/>
            </p:nvSpPr>
            <p:spPr>
              <a:xfrm>
                <a:off x="1571867" y="4437112"/>
                <a:ext cx="1512850" cy="617092"/>
              </a:xfrm>
              <a:prstGeom prst="rect">
                <a:avLst/>
              </a:prstGeom>
              <a:blipFill rotWithShape="0">
                <a:blip r:embed="rId3"/>
                <a:stretch>
                  <a:fillRect/>
                </a:stretch>
              </a:blipFill>
            </p:spPr>
            <p:txBody>
              <a:bodyPr/>
              <a:lstStyle/>
              <a:p>
                <a:r>
                  <a:rPr lang="en-US">
                    <a:noFill/>
                  </a:rPr>
                  <a:t> </a:t>
                </a:r>
              </a:p>
            </p:txBody>
          </p:sp>
        </mc:Fallback>
      </mc:AlternateContent>
      <p:sp>
        <p:nvSpPr>
          <p:cNvPr id="6" name="Title 5"/>
          <p:cNvSpPr>
            <a:spLocks noGrp="1"/>
          </p:cNvSpPr>
          <p:nvPr>
            <p:ph type="title"/>
          </p:nvPr>
        </p:nvSpPr>
        <p:spPr/>
        <p:txBody>
          <a:bodyPr/>
          <a:lstStyle/>
          <a:p>
            <a:r>
              <a:rPr lang="en-US" dirty="0" smtClean="0"/>
              <a:t>Test Matrix</a:t>
            </a:r>
            <a:endParaRPr lang="en-US" dirty="0"/>
          </a:p>
        </p:txBody>
      </p:sp>
      <p:sp>
        <p:nvSpPr>
          <p:cNvPr id="2" name="Slide Number Placeholder 1"/>
          <p:cNvSpPr>
            <a:spLocks noGrp="1"/>
          </p:cNvSpPr>
          <p:nvPr>
            <p:ph type="sldNum" sz="quarter" idx="12"/>
          </p:nvPr>
        </p:nvSpPr>
        <p:spPr/>
        <p:txBody>
          <a:bodyPr/>
          <a:lstStyle/>
          <a:p>
            <a:pPr>
              <a:defRPr/>
            </a:pPr>
            <a:fld id="{D64B4552-5CFD-F948-A7CD-1894805DC7BB}" type="slidenum">
              <a:rPr lang="en-US" smtClean="0"/>
              <a:pPr>
                <a:defRPr/>
              </a:pPr>
              <a:t>5</a:t>
            </a:fld>
            <a:r>
              <a:rPr lang="en-US" smtClean="0"/>
              <a:t>/14</a:t>
            </a:r>
            <a:endParaRPr lang="en-US" dirty="0" smtClean="0"/>
          </a:p>
        </p:txBody>
      </p:sp>
    </p:spTree>
    <p:extLst>
      <p:ext uri="{BB962C8B-B14F-4D97-AF65-F5344CB8AC3E}">
        <p14:creationId xmlns:p14="http://schemas.microsoft.com/office/powerpoint/2010/main" val="354970512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8"/>
          <p:cNvSpPr>
            <a:spLocks noGrp="1"/>
          </p:cNvSpPr>
          <p:nvPr>
            <p:ph type="body" sz="half" idx="2"/>
          </p:nvPr>
        </p:nvSpPr>
        <p:spPr>
          <a:xfrm>
            <a:off x="228600" y="1143000"/>
            <a:ext cx="4313265" cy="5148072"/>
          </a:xfrm>
        </p:spPr>
        <p:txBody>
          <a:bodyPr>
            <a:normAutofit/>
          </a:bodyPr>
          <a:lstStyle/>
          <a:p>
            <a:pPr>
              <a:buFont typeface="Arial" panose="020B0604020202020204" pitchFamily="34" charset="0"/>
              <a:buChar char="•"/>
            </a:pPr>
            <a:r>
              <a:rPr lang="en-US" sz="2000" b="0" dirty="0"/>
              <a:t>Experiments done in VT stability Wind Tunnel </a:t>
            </a:r>
          </a:p>
          <a:p>
            <a:pPr>
              <a:buFont typeface="Arial" panose="020B0604020202020204" pitchFamily="34" charset="0"/>
              <a:buChar char="•"/>
            </a:pPr>
            <a:endParaRPr lang="en-US" sz="2000" b="0" dirty="0"/>
          </a:p>
          <a:p>
            <a:pPr>
              <a:buFont typeface="Arial" panose="020B0604020202020204" pitchFamily="34" charset="0"/>
              <a:buChar char="•"/>
            </a:pPr>
            <a:r>
              <a:rPr lang="en-US" sz="2000" b="0" dirty="0"/>
              <a:t>Lift and drag obtained from pressure measurements from test section wall and drag rake</a:t>
            </a:r>
          </a:p>
          <a:p>
            <a:pPr>
              <a:buFont typeface="Arial" panose="020B0604020202020204" pitchFamily="34" charset="0"/>
              <a:buChar char="•"/>
            </a:pPr>
            <a:endParaRPr lang="en-US" sz="2000" b="0" dirty="0"/>
          </a:p>
          <a:p>
            <a:pPr>
              <a:buFont typeface="Arial" panose="020B0604020202020204" pitchFamily="34" charset="0"/>
              <a:buChar char="•"/>
            </a:pPr>
            <a:r>
              <a:rPr lang="en-US" sz="2000" b="0" dirty="0"/>
              <a:t>Transition obtained from infrared transition detection system</a:t>
            </a:r>
          </a:p>
          <a:p>
            <a:pPr>
              <a:buFont typeface="Arial" panose="020B0604020202020204" pitchFamily="34" charset="0"/>
              <a:buChar char="•"/>
            </a:pPr>
            <a:endParaRPr lang="en-US" sz="2000" b="0" dirty="0"/>
          </a:p>
          <a:p>
            <a:pPr>
              <a:buFont typeface="Arial" panose="020B0604020202020204" pitchFamily="34" charset="0"/>
              <a:buChar char="•"/>
            </a:pPr>
            <a:r>
              <a:rPr lang="en-US" sz="2000" b="0" dirty="0"/>
              <a:t>Model wrapped in contact paper, 0.8-mm insulator, then roughness fetch</a:t>
            </a:r>
          </a:p>
          <a:p>
            <a:endParaRPr lang="en-US" sz="2000" dirty="0"/>
          </a:p>
        </p:txBody>
      </p:sp>
      <p:sp>
        <p:nvSpPr>
          <p:cNvPr id="8" name="Title 7"/>
          <p:cNvSpPr>
            <a:spLocks noGrp="1"/>
          </p:cNvSpPr>
          <p:nvPr>
            <p:ph type="title"/>
          </p:nvPr>
        </p:nvSpPr>
        <p:spPr/>
        <p:txBody>
          <a:bodyPr/>
          <a:lstStyle/>
          <a:p>
            <a:r>
              <a:rPr lang="en-US" dirty="0" smtClean="0"/>
              <a:t>Experimental Set Up</a:t>
            </a:r>
            <a:endParaRPr lang="en-US" dirty="0"/>
          </a:p>
        </p:txBody>
      </p:sp>
      <p:grpSp>
        <p:nvGrpSpPr>
          <p:cNvPr id="36" name="Group 35"/>
          <p:cNvGrpSpPr/>
          <p:nvPr/>
        </p:nvGrpSpPr>
        <p:grpSpPr>
          <a:xfrm>
            <a:off x="4704097" y="1425311"/>
            <a:ext cx="4311344" cy="4873752"/>
            <a:chOff x="47241" y="-48910"/>
            <a:chExt cx="3934103" cy="3731482"/>
          </a:xfrm>
        </p:grpSpPr>
        <p:grpSp>
          <p:nvGrpSpPr>
            <p:cNvPr id="37" name="Group 36"/>
            <p:cNvGrpSpPr/>
            <p:nvPr/>
          </p:nvGrpSpPr>
          <p:grpSpPr>
            <a:xfrm>
              <a:off x="47241" y="-48910"/>
              <a:ext cx="3934103" cy="3731482"/>
              <a:chOff x="614804" y="444211"/>
              <a:chExt cx="3934412" cy="3731544"/>
            </a:xfrm>
          </p:grpSpPr>
          <p:pic>
            <p:nvPicPr>
              <p:cNvPr id="39" name="Picture 38" descr="P:\GeneralElectric\Wind Turbine TE Modifications\Tunnel Entries\2014 - Summer\Photos\IMG_5063.JPG"/>
              <p:cNvPicPr>
                <a:picLocks noChangeAspect="1"/>
              </p:cNvPicPr>
              <p:nvPr/>
            </p:nvPicPr>
            <p:blipFill rotWithShape="1">
              <a:blip r:embed="rId3" cstate="print">
                <a:extLst>
                  <a:ext uri="{28A0092B-C50C-407E-A947-70E740481C1C}">
                    <a14:useLocalDpi xmlns:a14="http://schemas.microsoft.com/office/drawing/2010/main" val="0"/>
                  </a:ext>
                </a:extLst>
              </a:blip>
              <a:srcRect t="21610" b="20938"/>
              <a:stretch/>
            </p:blipFill>
            <p:spPr bwMode="auto">
              <a:xfrm>
                <a:off x="614855" y="493122"/>
                <a:ext cx="3846194" cy="3310255"/>
              </a:xfrm>
              <a:prstGeom prst="rect">
                <a:avLst/>
              </a:prstGeom>
              <a:noFill/>
              <a:ln>
                <a:noFill/>
              </a:ln>
              <a:extLst>
                <a:ext uri="{53640926-AAD7-44D8-BBD7-CCE9431645EC}">
                  <a14:shadowObscured xmlns:a14="http://schemas.microsoft.com/office/drawing/2010/main"/>
                </a:ext>
              </a:extLst>
            </p:spPr>
          </p:pic>
          <p:grpSp>
            <p:nvGrpSpPr>
              <p:cNvPr id="40" name="Group 39"/>
              <p:cNvGrpSpPr>
                <a:grpSpLocks/>
              </p:cNvGrpSpPr>
              <p:nvPr/>
            </p:nvGrpSpPr>
            <p:grpSpPr bwMode="auto">
              <a:xfrm>
                <a:off x="614804" y="444211"/>
                <a:ext cx="3934412" cy="3731544"/>
                <a:chOff x="52275" y="-56986"/>
                <a:chExt cx="4353240" cy="4776257"/>
              </a:xfrm>
            </p:grpSpPr>
            <p:grpSp>
              <p:nvGrpSpPr>
                <p:cNvPr id="41" name="Group 40"/>
                <p:cNvGrpSpPr>
                  <a:grpSpLocks/>
                </p:cNvGrpSpPr>
                <p:nvPr/>
              </p:nvGrpSpPr>
              <p:grpSpPr bwMode="auto">
                <a:xfrm>
                  <a:off x="738660" y="-56986"/>
                  <a:ext cx="3531292" cy="4216659"/>
                  <a:chOff x="880583" y="-75800"/>
                  <a:chExt cx="4209776" cy="5608725"/>
                </a:xfrm>
              </p:grpSpPr>
              <p:cxnSp>
                <p:nvCxnSpPr>
                  <p:cNvPr id="43" name="Straight Arrow Connector 42"/>
                  <p:cNvCxnSpPr>
                    <a:cxnSpLocks noChangeShapeType="1"/>
                    <a:stCxn id="56" idx="2"/>
                  </p:cNvCxnSpPr>
                  <p:nvPr/>
                </p:nvCxnSpPr>
                <p:spPr bwMode="auto">
                  <a:xfrm flipH="1">
                    <a:off x="2922694" y="672316"/>
                    <a:ext cx="185628" cy="939424"/>
                  </a:xfrm>
                  <a:prstGeom prst="straightConnector1">
                    <a:avLst/>
                  </a:prstGeom>
                  <a:noFill/>
                  <a:ln w="3175">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DDE9EC"/>
                          </a:outerShdw>
                        </a:effectLst>
                      </a14:hiddenEffects>
                    </a:ext>
                  </a:extLst>
                </p:spPr>
              </p:cxnSp>
              <p:cxnSp>
                <p:nvCxnSpPr>
                  <p:cNvPr id="44" name="Straight Arrow Connector 43"/>
                  <p:cNvCxnSpPr>
                    <a:cxnSpLocks noChangeShapeType="1"/>
                    <a:stCxn id="57" idx="2"/>
                  </p:cNvCxnSpPr>
                  <p:nvPr/>
                </p:nvCxnSpPr>
                <p:spPr bwMode="auto">
                  <a:xfrm flipH="1">
                    <a:off x="4251415" y="1107192"/>
                    <a:ext cx="354699" cy="1339297"/>
                  </a:xfrm>
                  <a:prstGeom prst="straightConnector1">
                    <a:avLst/>
                  </a:prstGeom>
                  <a:noFill/>
                  <a:ln w="3175">
                    <a:solidFill>
                      <a:srgbClr val="00000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DDE9EC"/>
                          </a:outerShdw>
                        </a:effectLst>
                      </a14:hiddenEffects>
                    </a:ext>
                  </a:extLst>
                </p:spPr>
              </p:cxnSp>
              <p:cxnSp>
                <p:nvCxnSpPr>
                  <p:cNvPr id="45" name="Straight Arrow Connector 44"/>
                  <p:cNvCxnSpPr>
                    <a:cxnSpLocks noChangeShapeType="1"/>
                    <a:stCxn id="58" idx="0"/>
                  </p:cNvCxnSpPr>
                  <p:nvPr/>
                </p:nvCxnSpPr>
                <p:spPr bwMode="auto">
                  <a:xfrm flipV="1">
                    <a:off x="2086821" y="3424288"/>
                    <a:ext cx="55857" cy="1696791"/>
                  </a:xfrm>
                  <a:prstGeom prst="straightConnector1">
                    <a:avLst/>
                  </a:prstGeom>
                  <a:noFill/>
                  <a:ln w="3175">
                    <a:solidFill>
                      <a:srgbClr val="00000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DDE9EC"/>
                          </a:outerShdw>
                        </a:effectLst>
                      </a14:hiddenEffects>
                    </a:ext>
                  </a:extLst>
                </p:spPr>
              </p:cxnSp>
              <p:cxnSp>
                <p:nvCxnSpPr>
                  <p:cNvPr id="55" name="Straight Arrow Connector 54"/>
                  <p:cNvCxnSpPr>
                    <a:cxnSpLocks noChangeShapeType="1"/>
                    <a:stCxn id="59" idx="2"/>
                  </p:cNvCxnSpPr>
                  <p:nvPr/>
                </p:nvCxnSpPr>
                <p:spPr bwMode="auto">
                  <a:xfrm flipH="1">
                    <a:off x="1290151" y="990945"/>
                    <a:ext cx="116046" cy="1455544"/>
                  </a:xfrm>
                  <a:prstGeom prst="straightConnector1">
                    <a:avLst/>
                  </a:prstGeom>
                  <a:noFill/>
                  <a:ln w="3175">
                    <a:solidFill>
                      <a:srgbClr val="00000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DDE9EC"/>
                          </a:outerShdw>
                        </a:effectLst>
                      </a14:hiddenEffects>
                    </a:ext>
                  </a:extLst>
                </p:spPr>
              </p:cxnSp>
              <p:sp>
                <p:nvSpPr>
                  <p:cNvPr id="56" name="Text Box 45505"/>
                  <p:cNvSpPr txBox="1">
                    <a:spLocks noChangeArrowheads="1"/>
                  </p:cNvSpPr>
                  <p:nvPr/>
                </p:nvSpPr>
                <p:spPr bwMode="auto">
                  <a:xfrm>
                    <a:off x="2412848" y="-75800"/>
                    <a:ext cx="1390947" cy="748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rot="0" vert="horz" wrap="square" lIns="36576" tIns="36576" rIns="36576" bIns="36576" anchor="t" anchorCtr="0" upright="1">
                    <a:noAutofit/>
                  </a:bodyPr>
                  <a:lstStyle/>
                  <a:p>
                    <a:pPr marL="0" marR="0" algn="just">
                      <a:spcBef>
                        <a:spcPts val="0"/>
                      </a:spcBef>
                      <a:spcAft>
                        <a:spcPts val="0"/>
                      </a:spcAft>
                    </a:pPr>
                    <a:r>
                      <a:rPr lang="en-US" sz="1200" dirty="0">
                        <a:effectLst/>
                        <a:latin typeface="Arial  "/>
                        <a:ea typeface="Times New Roman" panose="02020603050405020304" pitchFamily="18" charset="0"/>
                      </a:rPr>
                      <a:t>0.8-mm silicone rubber insulator</a:t>
                    </a:r>
                  </a:p>
                </p:txBody>
              </p:sp>
              <p:sp>
                <p:nvSpPr>
                  <p:cNvPr id="57" name="Text Box 45506"/>
                  <p:cNvSpPr txBox="1">
                    <a:spLocks noChangeArrowheads="1"/>
                  </p:cNvSpPr>
                  <p:nvPr/>
                </p:nvSpPr>
                <p:spPr bwMode="auto">
                  <a:xfrm>
                    <a:off x="4121867" y="237439"/>
                    <a:ext cx="968492" cy="8697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rot="0" vert="horz" wrap="square" lIns="36576" tIns="36576" rIns="36576" bIns="36576" anchor="t" anchorCtr="0" upright="1">
                    <a:noAutofit/>
                  </a:bodyPr>
                  <a:lstStyle/>
                  <a:p>
                    <a:pPr marL="0" marR="0" algn="just">
                      <a:spcBef>
                        <a:spcPts val="0"/>
                      </a:spcBef>
                      <a:spcAft>
                        <a:spcPts val="0"/>
                      </a:spcAft>
                    </a:pPr>
                    <a:r>
                      <a:rPr lang="en-US" sz="1200" dirty="0">
                        <a:effectLst/>
                        <a:latin typeface="Arial  "/>
                        <a:ea typeface="Times New Roman" panose="02020603050405020304" pitchFamily="18" charset="0"/>
                      </a:rPr>
                      <a:t>Starboard mounted IR camera</a:t>
                    </a:r>
                  </a:p>
                </p:txBody>
              </p:sp>
              <p:sp>
                <p:nvSpPr>
                  <p:cNvPr id="58" name="Text Box 45507"/>
                  <p:cNvSpPr txBox="1">
                    <a:spLocks noChangeArrowheads="1"/>
                  </p:cNvSpPr>
                  <p:nvPr/>
                </p:nvSpPr>
                <p:spPr bwMode="auto">
                  <a:xfrm>
                    <a:off x="1528462" y="5121079"/>
                    <a:ext cx="1116716" cy="411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rot="0" vert="horz" wrap="square" lIns="36576" tIns="36576" rIns="36576" bIns="36576" anchor="t" anchorCtr="0" upright="1">
                    <a:noAutofit/>
                  </a:bodyPr>
                  <a:lstStyle/>
                  <a:p>
                    <a:pPr marL="0" marR="0" algn="just">
                      <a:spcBef>
                        <a:spcPts val="0"/>
                      </a:spcBef>
                      <a:spcAft>
                        <a:spcPts val="0"/>
                      </a:spcAft>
                    </a:pPr>
                    <a:r>
                      <a:rPr lang="en-US" sz="1200" dirty="0">
                        <a:effectLst/>
                        <a:latin typeface="Arial  "/>
                        <a:ea typeface="Times New Roman" panose="02020603050405020304" pitchFamily="18" charset="0"/>
                      </a:rPr>
                      <a:t>Drag rake</a:t>
                    </a:r>
                  </a:p>
                </p:txBody>
              </p:sp>
              <p:sp>
                <p:nvSpPr>
                  <p:cNvPr id="59" name="Text Box 45508"/>
                  <p:cNvSpPr txBox="1">
                    <a:spLocks noChangeArrowheads="1"/>
                  </p:cNvSpPr>
                  <p:nvPr/>
                </p:nvSpPr>
                <p:spPr bwMode="auto">
                  <a:xfrm>
                    <a:off x="880583" y="104134"/>
                    <a:ext cx="1051226" cy="886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rot="0" vert="horz" wrap="square" lIns="36576" tIns="36576" rIns="36576" bIns="36576" anchor="t" anchorCtr="0" upright="1">
                    <a:noAutofit/>
                  </a:bodyPr>
                  <a:lstStyle/>
                  <a:p>
                    <a:pPr marL="0" marR="0" algn="l">
                      <a:spcBef>
                        <a:spcPts val="0"/>
                      </a:spcBef>
                      <a:spcAft>
                        <a:spcPts val="0"/>
                      </a:spcAft>
                    </a:pPr>
                    <a:r>
                      <a:rPr lang="en-US" sz="1200" dirty="0">
                        <a:effectLst/>
                        <a:latin typeface="Arial  "/>
                        <a:ea typeface="Times New Roman" panose="02020603050405020304" pitchFamily="18" charset="0"/>
                      </a:rPr>
                      <a:t>Port mounted IR camera</a:t>
                    </a:r>
                  </a:p>
                </p:txBody>
              </p:sp>
            </p:grpSp>
            <p:sp>
              <p:nvSpPr>
                <p:cNvPr id="42" name="Text Box 45517"/>
                <p:cNvSpPr txBox="1">
                  <a:spLocks noChangeArrowheads="1"/>
                </p:cNvSpPr>
                <p:nvPr/>
              </p:nvSpPr>
              <p:spPr bwMode="auto">
                <a:xfrm>
                  <a:off x="52275" y="4244821"/>
                  <a:ext cx="4353240" cy="4744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0" tIns="0" rIns="0" bIns="0" anchor="t" anchorCtr="0" upright="1">
                  <a:noAutofit/>
                </a:bodyPr>
                <a:lstStyle/>
                <a:p>
                  <a:pPr marL="0" marR="0" algn="ctr">
                    <a:spcBef>
                      <a:spcPts val="0"/>
                    </a:spcBef>
                    <a:spcAft>
                      <a:spcPts val="0"/>
                    </a:spcAft>
                  </a:pPr>
                  <a:r>
                    <a:rPr lang="en-TT" sz="1200" i="1" dirty="0" smtClean="0">
                      <a:solidFill>
                        <a:srgbClr val="000000"/>
                      </a:solidFill>
                      <a:effectLst/>
                      <a:latin typeface="Arial  "/>
                      <a:ea typeface="Times New Roman" panose="02020603050405020304" pitchFamily="18" charset="0"/>
                    </a:rPr>
                    <a:t>Downstream </a:t>
                  </a:r>
                  <a:r>
                    <a:rPr lang="en-TT" sz="1200" i="1" dirty="0">
                      <a:solidFill>
                        <a:srgbClr val="000000"/>
                      </a:solidFill>
                      <a:effectLst/>
                      <a:latin typeface="Arial  "/>
                      <a:ea typeface="Times New Roman" panose="02020603050405020304" pitchFamily="18" charset="0"/>
                    </a:rPr>
                    <a:t>View of 0.80-m DU96-W-180 Mounted in Wind Tunnel with Infrared Thermography System </a:t>
                  </a:r>
                  <a:endParaRPr lang="en-US" sz="1200" i="1" dirty="0">
                    <a:solidFill>
                      <a:srgbClr val="000000"/>
                    </a:solidFill>
                    <a:effectLst/>
                    <a:latin typeface="Arial  "/>
                    <a:ea typeface="Times New Roman" panose="02020603050405020304" pitchFamily="18" charset="0"/>
                  </a:endParaRPr>
                </a:p>
              </p:txBody>
            </p:sp>
          </p:grpSp>
        </p:grpSp>
        <p:sp>
          <p:nvSpPr>
            <p:cNvPr id="38" name="Text Box 45507"/>
            <p:cNvSpPr txBox="1">
              <a:spLocks noChangeArrowheads="1"/>
            </p:cNvSpPr>
            <p:nvPr/>
          </p:nvSpPr>
          <p:spPr bwMode="auto">
            <a:xfrm>
              <a:off x="1761400" y="1302614"/>
              <a:ext cx="1060016" cy="569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rot="0" vert="horz" wrap="square" lIns="36576" tIns="36576" rIns="36576" bIns="36576" anchor="t" anchorCtr="0" upright="1">
              <a:noAutofit/>
            </a:bodyPr>
            <a:lstStyle/>
            <a:p>
              <a:pPr marL="0" marR="0" algn="l">
                <a:spcBef>
                  <a:spcPts val="0"/>
                </a:spcBef>
                <a:spcAft>
                  <a:spcPts val="0"/>
                </a:spcAft>
              </a:pPr>
              <a:r>
                <a:rPr lang="en-US" sz="1100" dirty="0">
                  <a:solidFill>
                    <a:srgbClr val="FFFFFF"/>
                  </a:solidFill>
                  <a:effectLst/>
                  <a:latin typeface="Arial  "/>
                  <a:ea typeface="Times New Roman" panose="02020603050405020304" pitchFamily="18" charset="0"/>
                </a:rPr>
                <a:t>Aluminum model with internally mounted heaters</a:t>
              </a:r>
              <a:endParaRPr lang="en-US" sz="1100" dirty="0">
                <a:effectLst/>
                <a:latin typeface="Arial  "/>
                <a:ea typeface="Times New Roman" panose="02020603050405020304" pitchFamily="18" charset="0"/>
              </a:endParaRPr>
            </a:p>
          </p:txBody>
        </p:sp>
      </p:grpSp>
      <p:sp>
        <p:nvSpPr>
          <p:cNvPr id="2" name="Slide Number Placeholder 1"/>
          <p:cNvSpPr>
            <a:spLocks noGrp="1"/>
          </p:cNvSpPr>
          <p:nvPr>
            <p:ph type="sldNum" sz="quarter" idx="12"/>
          </p:nvPr>
        </p:nvSpPr>
        <p:spPr/>
        <p:txBody>
          <a:bodyPr/>
          <a:lstStyle/>
          <a:p>
            <a:pPr>
              <a:defRPr/>
            </a:pPr>
            <a:fld id="{D64B4552-5CFD-F948-A7CD-1894805DC7BB}" type="slidenum">
              <a:rPr lang="en-US" smtClean="0"/>
              <a:pPr>
                <a:defRPr/>
              </a:pPr>
              <a:t>6</a:t>
            </a:fld>
            <a:r>
              <a:rPr lang="en-US" smtClean="0"/>
              <a:t>/14</a:t>
            </a:r>
            <a:endParaRPr lang="en-US" dirty="0" smtClean="0"/>
          </a:p>
        </p:txBody>
      </p:sp>
    </p:spTree>
    <p:extLst>
      <p:ext uri="{BB962C8B-B14F-4D97-AF65-F5344CB8AC3E}">
        <p14:creationId xmlns:p14="http://schemas.microsoft.com/office/powerpoint/2010/main" val="347862251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Content Placeholder 2"/>
          <p:cNvSpPr>
            <a:spLocks noGrp="1"/>
          </p:cNvSpPr>
          <p:nvPr>
            <p:ph idx="1"/>
          </p:nvPr>
        </p:nvSpPr>
        <p:spPr>
          <a:xfrm>
            <a:off x="150618" y="956042"/>
            <a:ext cx="3522261" cy="5616624"/>
          </a:xfrm>
        </p:spPr>
        <p:txBody>
          <a:bodyPr>
            <a:normAutofit/>
          </a:bodyPr>
          <a:lstStyle/>
          <a:p>
            <a:pPr>
              <a:buFont typeface="Arial" panose="020B0604020202020204" pitchFamily="34" charset="0"/>
              <a:buChar char="•"/>
            </a:pPr>
            <a:endParaRPr lang="en-TT" b="0" dirty="0" smtClean="0"/>
          </a:p>
          <a:p>
            <a:pPr>
              <a:buFont typeface="Arial" panose="020B0604020202020204" pitchFamily="34" charset="0"/>
              <a:buChar char="•"/>
            </a:pPr>
            <a:endParaRPr lang="en-TT" b="0" dirty="0"/>
          </a:p>
          <a:p>
            <a:pPr>
              <a:buFont typeface="Arial" panose="020B0604020202020204" pitchFamily="34" charset="0"/>
              <a:buChar char="•"/>
            </a:pPr>
            <a:r>
              <a:rPr lang="en-TT" b="0" dirty="0" smtClean="0"/>
              <a:t>Positive stall: </a:t>
            </a:r>
            <a:r>
              <a:rPr lang="el-GR" b="0" dirty="0"/>
              <a:t>α</a:t>
            </a:r>
            <a:r>
              <a:rPr lang="en-US" b="0" baseline="-25000" dirty="0" smtClean="0"/>
              <a:t>c</a:t>
            </a:r>
            <a:r>
              <a:rPr lang="en-TT" b="0" dirty="0" smtClean="0"/>
              <a:t>~ 9°to10°</a:t>
            </a:r>
            <a:endParaRPr lang="en-TT" b="0" baseline="-25000" dirty="0" smtClean="0"/>
          </a:p>
          <a:p>
            <a:pPr>
              <a:buFont typeface="Arial" panose="020B0604020202020204" pitchFamily="34" charset="0"/>
              <a:buChar char="•"/>
            </a:pPr>
            <a:r>
              <a:rPr lang="en-TT" b="0" dirty="0" smtClean="0"/>
              <a:t>Negative stall: </a:t>
            </a:r>
            <a:r>
              <a:rPr lang="el-GR" b="0" dirty="0"/>
              <a:t>α</a:t>
            </a:r>
            <a:r>
              <a:rPr lang="en-US" b="0" baseline="-25000" dirty="0" smtClean="0"/>
              <a:t>c</a:t>
            </a:r>
            <a:r>
              <a:rPr lang="en-TT" b="0" dirty="0" smtClean="0"/>
              <a:t>~-14°</a:t>
            </a:r>
          </a:p>
          <a:p>
            <a:pPr>
              <a:buFont typeface="Arial" panose="020B0604020202020204" pitchFamily="34" charset="0"/>
              <a:buChar char="•"/>
            </a:pPr>
            <a:r>
              <a:rPr lang="en-TT" b="0" dirty="0" smtClean="0"/>
              <a:t>Zero-lift </a:t>
            </a:r>
            <a:r>
              <a:rPr lang="el-GR" b="0" dirty="0"/>
              <a:t>α</a:t>
            </a:r>
            <a:r>
              <a:rPr lang="en-US" b="0" baseline="-25000" dirty="0" smtClean="0"/>
              <a:t>c</a:t>
            </a:r>
            <a:r>
              <a:rPr lang="en-TT" b="0" dirty="0" smtClean="0"/>
              <a:t>~ -2°</a:t>
            </a:r>
          </a:p>
          <a:p>
            <a:pPr>
              <a:buFont typeface="Arial" panose="020B0604020202020204" pitchFamily="34" charset="0"/>
              <a:buChar char="•"/>
            </a:pPr>
            <a:endParaRPr lang="en-TT" b="0" dirty="0"/>
          </a:p>
          <a:p>
            <a:pPr>
              <a:buFont typeface="Arial" panose="020B0604020202020204" pitchFamily="34" charset="0"/>
              <a:buChar char="•"/>
            </a:pPr>
            <a:r>
              <a:rPr lang="en-TT" b="0" dirty="0" smtClean="0"/>
              <a:t>Baseline cases for two models of different chord lengths agree </a:t>
            </a:r>
          </a:p>
          <a:p>
            <a:endParaRPr lang="en-TT" b="0" dirty="0" smtClean="0"/>
          </a:p>
        </p:txBody>
      </p:sp>
      <p:sp>
        <p:nvSpPr>
          <p:cNvPr id="2" name="Title 1"/>
          <p:cNvSpPr>
            <a:spLocks noGrp="1"/>
          </p:cNvSpPr>
          <p:nvPr>
            <p:ph type="title"/>
          </p:nvPr>
        </p:nvSpPr>
        <p:spPr/>
        <p:txBody>
          <a:bodyPr/>
          <a:lstStyle/>
          <a:p>
            <a:r>
              <a:rPr lang="en-US" dirty="0" smtClean="0"/>
              <a:t>Results</a:t>
            </a:r>
            <a:endParaRPr lang="en-US" dirty="0"/>
          </a:p>
        </p:txBody>
      </p:sp>
      <p:grpSp>
        <p:nvGrpSpPr>
          <p:cNvPr id="11" name="Group 10"/>
          <p:cNvGrpSpPr/>
          <p:nvPr/>
        </p:nvGrpSpPr>
        <p:grpSpPr>
          <a:xfrm>
            <a:off x="2947806" y="956043"/>
            <a:ext cx="6015509" cy="5665468"/>
            <a:chOff x="2947806" y="956043"/>
            <a:chExt cx="6015509" cy="5665468"/>
          </a:xfrm>
        </p:grpSpPr>
        <p:grpSp>
          <p:nvGrpSpPr>
            <p:cNvPr id="9" name="Group 8"/>
            <p:cNvGrpSpPr/>
            <p:nvPr/>
          </p:nvGrpSpPr>
          <p:grpSpPr>
            <a:xfrm>
              <a:off x="2947806" y="956043"/>
              <a:ext cx="6015509" cy="5665468"/>
              <a:chOff x="2947806" y="956043"/>
              <a:chExt cx="6015509" cy="5665468"/>
            </a:xfrm>
          </p:grpSpPr>
          <p:pic>
            <p:nvPicPr>
              <p:cNvPr id="8" name="Picture 7"/>
              <p:cNvPicPr>
                <a:picLocks noChangeAspect="1"/>
              </p:cNvPicPr>
              <p:nvPr/>
            </p:nvPicPr>
            <p:blipFill rotWithShape="1">
              <a:blip r:embed="rId3"/>
              <a:srcRect l="5021" t="6744" r="7707" b="5576"/>
              <a:stretch/>
            </p:blipFill>
            <p:spPr>
              <a:xfrm>
                <a:off x="3451585" y="956043"/>
                <a:ext cx="4504791" cy="5197836"/>
              </a:xfrm>
              <a:prstGeom prst="rect">
                <a:avLst/>
              </a:prstGeom>
            </p:spPr>
          </p:pic>
          <p:grpSp>
            <p:nvGrpSpPr>
              <p:cNvPr id="72" name="Group 71"/>
              <p:cNvGrpSpPr/>
              <p:nvPr/>
            </p:nvGrpSpPr>
            <p:grpSpPr>
              <a:xfrm>
                <a:off x="2947806" y="1577634"/>
                <a:ext cx="6015509" cy="5043877"/>
                <a:chOff x="251438" y="475593"/>
                <a:chExt cx="4342347" cy="3360789"/>
              </a:xfrm>
            </p:grpSpPr>
            <p:sp>
              <p:nvSpPr>
                <p:cNvPr id="80" name="Text Box 45603"/>
                <p:cNvSpPr txBox="1"/>
                <p:nvPr/>
              </p:nvSpPr>
              <p:spPr>
                <a:xfrm>
                  <a:off x="251438" y="3524789"/>
                  <a:ext cx="4342347" cy="311593"/>
                </a:xfrm>
                <a:prstGeom prst="rect">
                  <a:avLst/>
                </a:prstGeom>
                <a:noFill/>
                <a:ln>
                  <a:noFill/>
                </a:ln>
                <a:effectLst/>
              </p:spPr>
              <p:txBody>
                <a:bodyPr rot="0" spcFirstLastPara="0" vert="horz" wrap="square" lIns="0" tIns="0" rIns="0" bIns="0" numCol="1" spcCol="0" rtlCol="0" fromWordArt="0" anchor="t" anchorCtr="0" forceAA="0" compatLnSpc="1">
                  <a:prstTxWarp prst="textNoShape">
                    <a:avLst/>
                  </a:prstTxWarp>
                  <a:noAutofit/>
                </a:bodyPr>
                <a:lstStyle/>
                <a:p>
                  <a:pPr marL="0" marR="0" algn="ctr">
                    <a:spcBef>
                      <a:spcPts val="0"/>
                    </a:spcBef>
                    <a:spcAft>
                      <a:spcPts val="0"/>
                    </a:spcAft>
                  </a:pPr>
                  <a:r>
                    <a:rPr lang="en-TT" sz="1400" i="1" dirty="0" smtClean="0">
                      <a:solidFill>
                        <a:srgbClr val="000000"/>
                      </a:solidFill>
                      <a:effectLst/>
                      <a:latin typeface="Arial  "/>
                      <a:ea typeface="Times New Roman" panose="02020603050405020304" pitchFamily="18" charset="0"/>
                    </a:rPr>
                    <a:t>Variation </a:t>
                  </a:r>
                  <a:r>
                    <a:rPr lang="en-TT" sz="1400" i="1" dirty="0">
                      <a:solidFill>
                        <a:srgbClr val="000000"/>
                      </a:solidFill>
                      <a:effectLst/>
                      <a:latin typeface="Arial  "/>
                      <a:ea typeface="Times New Roman" panose="02020603050405020304" pitchFamily="18" charset="0"/>
                    </a:rPr>
                    <a:t>of Lift and Drag for Different Chord Length </a:t>
                  </a:r>
                  <a:r>
                    <a:rPr lang="en-TT" sz="1400" i="1" dirty="0" smtClean="0">
                      <a:solidFill>
                        <a:srgbClr val="000000"/>
                      </a:solidFill>
                      <a:effectLst/>
                      <a:latin typeface="Arial  "/>
                      <a:ea typeface="Times New Roman" panose="02020603050405020304" pitchFamily="18" charset="0"/>
                    </a:rPr>
                    <a:t>Models, in Baseline Configuration, </a:t>
                  </a:r>
                  <a:r>
                    <a:rPr lang="en-TT" sz="1400" i="1" dirty="0">
                      <a:solidFill>
                        <a:srgbClr val="000000"/>
                      </a:solidFill>
                      <a:effectLst/>
                      <a:latin typeface="Arial  "/>
                      <a:ea typeface="Times New Roman" panose="02020603050405020304" pitchFamily="18" charset="0"/>
                    </a:rPr>
                    <a:t>at Fixed Chord Reynolds Number of </a:t>
                  </a:r>
                  <a:r>
                    <a:rPr lang="en-TT" sz="1400" i="1" dirty="0" smtClean="0">
                      <a:solidFill>
                        <a:srgbClr val="000000"/>
                      </a:solidFill>
                      <a:effectLst/>
                      <a:latin typeface="Arial  "/>
                      <a:ea typeface="Times New Roman" panose="02020603050405020304" pitchFamily="18" charset="0"/>
                    </a:rPr>
                    <a:t>2.0x10</a:t>
                  </a:r>
                  <a:r>
                    <a:rPr lang="en-TT" sz="1400" i="1" baseline="30000" dirty="0" smtClean="0">
                      <a:solidFill>
                        <a:srgbClr val="000000"/>
                      </a:solidFill>
                      <a:effectLst/>
                      <a:latin typeface="Arial  "/>
                      <a:ea typeface="Times New Roman" panose="02020603050405020304" pitchFamily="18" charset="0"/>
                    </a:rPr>
                    <a:t>6</a:t>
                  </a:r>
                  <a:endParaRPr lang="en-US" sz="1400" i="1" dirty="0">
                    <a:solidFill>
                      <a:srgbClr val="000000"/>
                    </a:solidFill>
                    <a:effectLst/>
                    <a:latin typeface="Arial  "/>
                    <a:ea typeface="Times New Roman" panose="02020603050405020304" pitchFamily="18" charset="0"/>
                  </a:endParaRPr>
                </a:p>
              </p:txBody>
            </p:sp>
            <p:sp>
              <p:nvSpPr>
                <p:cNvPr id="76" name="Rectangle 75"/>
                <p:cNvSpPr/>
                <p:nvPr/>
              </p:nvSpPr>
              <p:spPr>
                <a:xfrm>
                  <a:off x="2719552" y="475593"/>
                  <a:ext cx="62419" cy="757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grpSp>
        <p:pic>
          <p:nvPicPr>
            <p:cNvPr id="10" name="Picture 9"/>
            <p:cNvPicPr>
              <a:picLocks noChangeAspect="1"/>
            </p:cNvPicPr>
            <p:nvPr/>
          </p:nvPicPr>
          <p:blipFill rotWithShape="1">
            <a:blip r:embed="rId4"/>
            <a:srcRect l="673" t="5627" r="8260" b="1682"/>
            <a:stretch/>
          </p:blipFill>
          <p:spPr>
            <a:xfrm>
              <a:off x="5946000" y="2773902"/>
              <a:ext cx="2658448" cy="2603064"/>
            </a:xfrm>
            <a:prstGeom prst="rect">
              <a:avLst/>
            </a:prstGeom>
          </p:spPr>
        </p:pic>
      </p:grpSp>
      <p:sp>
        <p:nvSpPr>
          <p:cNvPr id="4" name="Slide Number Placeholder 3"/>
          <p:cNvSpPr>
            <a:spLocks noGrp="1"/>
          </p:cNvSpPr>
          <p:nvPr>
            <p:ph type="sldNum" sz="quarter" idx="12"/>
          </p:nvPr>
        </p:nvSpPr>
        <p:spPr/>
        <p:txBody>
          <a:bodyPr/>
          <a:lstStyle/>
          <a:p>
            <a:pPr>
              <a:defRPr/>
            </a:pPr>
            <a:fld id="{D64B4552-5CFD-F948-A7CD-1894805DC7BB}" type="slidenum">
              <a:rPr lang="en-US" smtClean="0"/>
              <a:pPr>
                <a:defRPr/>
              </a:pPr>
              <a:t>7</a:t>
            </a:fld>
            <a:r>
              <a:rPr lang="en-US" smtClean="0"/>
              <a:t>/14</a:t>
            </a:r>
            <a:endParaRPr lang="en-US" dirty="0" smtClean="0"/>
          </a:p>
        </p:txBody>
      </p:sp>
    </p:spTree>
    <p:extLst>
      <p:ext uri="{BB962C8B-B14F-4D97-AF65-F5344CB8AC3E}">
        <p14:creationId xmlns:p14="http://schemas.microsoft.com/office/powerpoint/2010/main" val="328041981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Content Placeholder 2"/>
          <p:cNvSpPr>
            <a:spLocks noGrp="1"/>
          </p:cNvSpPr>
          <p:nvPr>
            <p:ph idx="1"/>
          </p:nvPr>
        </p:nvSpPr>
        <p:spPr>
          <a:xfrm>
            <a:off x="457200" y="980728"/>
            <a:ext cx="3215680" cy="5616624"/>
          </a:xfrm>
        </p:spPr>
        <p:txBody>
          <a:bodyPr>
            <a:normAutofit/>
          </a:bodyPr>
          <a:lstStyle/>
          <a:p>
            <a:pPr>
              <a:buFont typeface="Arial" panose="020B0604020202020204" pitchFamily="34" charset="0"/>
              <a:buChar char="•"/>
            </a:pPr>
            <a:r>
              <a:rPr lang="en-TT" b="0" dirty="0" smtClean="0"/>
              <a:t>Max lift and lift curve slope decrease with increasing Re</a:t>
            </a:r>
            <a:r>
              <a:rPr lang="en-TT" b="0" baseline="-25000" dirty="0" smtClean="0"/>
              <a:t>k1</a:t>
            </a:r>
          </a:p>
          <a:p>
            <a:pPr>
              <a:buFont typeface="Arial" panose="020B0604020202020204" pitchFamily="34" charset="0"/>
              <a:buChar char="•"/>
            </a:pPr>
            <a:endParaRPr lang="en-TT" b="0" baseline="-25000" dirty="0" smtClean="0"/>
          </a:p>
          <a:p>
            <a:pPr>
              <a:buFont typeface="Arial" panose="020B0604020202020204" pitchFamily="34" charset="0"/>
              <a:buChar char="•"/>
            </a:pPr>
            <a:r>
              <a:rPr lang="en-TT" b="0" dirty="0" smtClean="0"/>
              <a:t>effect most apparent at positive </a:t>
            </a:r>
            <a:r>
              <a:rPr lang="el-GR" b="0" dirty="0"/>
              <a:t>α</a:t>
            </a:r>
            <a:r>
              <a:rPr lang="en-US" b="0" baseline="-25000" dirty="0" smtClean="0"/>
              <a:t>c</a:t>
            </a:r>
            <a:r>
              <a:rPr lang="en-TT" b="0" dirty="0" smtClean="0"/>
              <a:t>, especially above </a:t>
            </a:r>
            <a:r>
              <a:rPr lang="el-GR" b="0" dirty="0"/>
              <a:t>α</a:t>
            </a:r>
            <a:r>
              <a:rPr lang="en-US" b="0" baseline="-25000" dirty="0" smtClean="0"/>
              <a:t>c</a:t>
            </a:r>
            <a:r>
              <a:rPr lang="en-TT" b="0" dirty="0" smtClean="0"/>
              <a:t>=5°</a:t>
            </a:r>
          </a:p>
          <a:p>
            <a:pPr>
              <a:buFont typeface="Arial" panose="020B0604020202020204" pitchFamily="34" charset="0"/>
              <a:buChar char="•"/>
            </a:pPr>
            <a:endParaRPr lang="en-TT" b="0" dirty="0"/>
          </a:p>
          <a:p>
            <a:pPr>
              <a:buFont typeface="Arial" panose="020B0604020202020204" pitchFamily="34" charset="0"/>
              <a:buChar char="•"/>
            </a:pPr>
            <a:r>
              <a:rPr lang="en-TT" b="0" dirty="0" smtClean="0"/>
              <a:t>Above Re</a:t>
            </a:r>
            <a:r>
              <a:rPr lang="en-TT" b="0" baseline="-25000" dirty="0" smtClean="0"/>
              <a:t>k1 </a:t>
            </a:r>
            <a:r>
              <a:rPr lang="en-TT" b="0" dirty="0" smtClean="0"/>
              <a:t>~ 23 effect of roughness becomes much larger than below this value</a:t>
            </a:r>
          </a:p>
          <a:p>
            <a:pPr>
              <a:buFont typeface="Arial" panose="020B0604020202020204" pitchFamily="34" charset="0"/>
              <a:buChar char="•"/>
            </a:pPr>
            <a:endParaRPr lang="en-TT" b="0" dirty="0" smtClean="0"/>
          </a:p>
          <a:p>
            <a:pPr>
              <a:buFont typeface="Arial" panose="020B0604020202020204" pitchFamily="34" charset="0"/>
              <a:buChar char="•"/>
            </a:pPr>
            <a:r>
              <a:rPr lang="en-TT" b="0" dirty="0" smtClean="0"/>
              <a:t>Re</a:t>
            </a:r>
            <a:r>
              <a:rPr lang="en-TT" b="0" baseline="-25000" dirty="0" smtClean="0"/>
              <a:t>k1crit</a:t>
            </a:r>
            <a:r>
              <a:rPr lang="en-TT" b="0" dirty="0" smtClean="0"/>
              <a:t> ~ 23</a:t>
            </a:r>
          </a:p>
          <a:p>
            <a:pPr>
              <a:buFont typeface="Arial" panose="020B0604020202020204" pitchFamily="34" charset="0"/>
              <a:buChar char="•"/>
            </a:pPr>
            <a:endParaRPr lang="en-TT" sz="2000" b="0" dirty="0"/>
          </a:p>
          <a:p>
            <a:pPr>
              <a:buFont typeface="Arial" panose="020B0604020202020204" pitchFamily="34" charset="0"/>
              <a:buChar char="•"/>
            </a:pPr>
            <a:endParaRPr lang="en-TT" sz="2000" b="0" dirty="0" smtClean="0"/>
          </a:p>
        </p:txBody>
      </p:sp>
      <p:sp>
        <p:nvSpPr>
          <p:cNvPr id="3" name="Title 2"/>
          <p:cNvSpPr>
            <a:spLocks noGrp="1"/>
          </p:cNvSpPr>
          <p:nvPr>
            <p:ph type="title"/>
          </p:nvPr>
        </p:nvSpPr>
        <p:spPr/>
        <p:txBody>
          <a:bodyPr/>
          <a:lstStyle/>
          <a:p>
            <a:r>
              <a:rPr lang="en-US" dirty="0"/>
              <a:t>Effect of </a:t>
            </a:r>
            <a:r>
              <a:rPr lang="en-US" dirty="0" smtClean="0"/>
              <a:t>Roughness </a:t>
            </a:r>
            <a:r>
              <a:rPr lang="en-US" dirty="0"/>
              <a:t>on Lift</a:t>
            </a:r>
          </a:p>
        </p:txBody>
      </p:sp>
      <p:grpSp>
        <p:nvGrpSpPr>
          <p:cNvPr id="10" name="Group 9"/>
          <p:cNvGrpSpPr/>
          <p:nvPr/>
        </p:nvGrpSpPr>
        <p:grpSpPr>
          <a:xfrm>
            <a:off x="3545069" y="748256"/>
            <a:ext cx="5154881" cy="5987279"/>
            <a:chOff x="3545069" y="748256"/>
            <a:chExt cx="5154881" cy="5987279"/>
          </a:xfrm>
        </p:grpSpPr>
        <mc:AlternateContent xmlns:mc="http://schemas.openxmlformats.org/markup-compatibility/2006" xmlns:a14="http://schemas.microsoft.com/office/drawing/2010/main">
          <mc:Choice Requires="a14">
            <p:sp>
              <p:nvSpPr>
                <p:cNvPr id="34" name="Text Box 46"/>
                <p:cNvSpPr txBox="1"/>
                <p:nvPr/>
              </p:nvSpPr>
              <p:spPr>
                <a:xfrm>
                  <a:off x="3705273" y="6132510"/>
                  <a:ext cx="4994677" cy="603025"/>
                </a:xfrm>
                <a:prstGeom prst="rect">
                  <a:avLst/>
                </a:prstGeom>
                <a:noFill/>
                <a:ln>
                  <a:noFill/>
                </a:ln>
                <a:effectLst/>
              </p:spPr>
              <p:txBody>
                <a:bodyPr rot="0" spcFirstLastPara="0" vert="horz" wrap="square" lIns="0" tIns="0" rIns="0" bIns="0" numCol="1" spcCol="0" rtlCol="0" fromWordArt="0" anchor="t" anchorCtr="0" forceAA="0" compatLnSpc="1">
                  <a:prstTxWarp prst="textNoShape">
                    <a:avLst/>
                  </a:prstTxWarp>
                  <a:noAutofit/>
                </a:bodyPr>
                <a:lstStyle/>
                <a:p>
                  <a:pPr marL="0" marR="0" algn="ctr">
                    <a:spcBef>
                      <a:spcPts val="0"/>
                    </a:spcBef>
                    <a:spcAft>
                      <a:spcPts val="0"/>
                    </a:spcAft>
                  </a:pPr>
                  <a:r>
                    <a:rPr lang="en-TT" sz="1400" i="1" dirty="0" smtClean="0">
                      <a:solidFill>
                        <a:srgbClr val="000000"/>
                      </a:solidFill>
                      <a:effectLst/>
                      <a:latin typeface="Arial  "/>
                      <a:ea typeface="Times New Roman" panose="02020603050405020304" pitchFamily="18" charset="0"/>
                    </a:rPr>
                    <a:t>Lift </a:t>
                  </a:r>
                  <a:r>
                    <a:rPr lang="en-TT" sz="1400" i="1" dirty="0">
                      <a:solidFill>
                        <a:srgbClr val="000000"/>
                      </a:solidFill>
                      <a:effectLst/>
                      <a:latin typeface="Arial  "/>
                      <a:ea typeface="Times New Roman" panose="02020603050405020304" pitchFamily="18" charset="0"/>
                    </a:rPr>
                    <a:t>Plots for Varying </a:t>
                  </a:r>
                  <a14:m>
                    <m:oMath xmlns:m="http://schemas.openxmlformats.org/officeDocument/2006/math">
                      <m:r>
                        <a:rPr lang="en-TT" sz="1400" i="1">
                          <a:solidFill>
                            <a:srgbClr val="000000"/>
                          </a:solidFill>
                          <a:effectLst/>
                          <a:latin typeface="Cambria Math" panose="02040503050406030204" pitchFamily="18" charset="0"/>
                          <a:ea typeface="Times New Roman" panose="02020603050405020304" pitchFamily="18" charset="0"/>
                        </a:rPr>
                        <m:t>𝑅</m:t>
                      </m:r>
                      <m:sSub>
                        <m:sSubPr>
                          <m:ctrlPr>
                            <a:rPr lang="en-US" sz="1400" i="1">
                              <a:solidFill>
                                <a:srgbClr val="000000"/>
                              </a:solidFill>
                              <a:effectLst/>
                              <a:latin typeface="Cambria Math" panose="02040503050406030204" pitchFamily="18" charset="0"/>
                              <a:ea typeface="Times New Roman" panose="02020603050405020304" pitchFamily="18" charset="0"/>
                            </a:rPr>
                          </m:ctrlPr>
                        </m:sSubPr>
                        <m:e>
                          <m:r>
                            <a:rPr lang="en-TT" sz="1400" i="1">
                              <a:solidFill>
                                <a:srgbClr val="000000"/>
                              </a:solidFill>
                              <a:effectLst/>
                              <a:latin typeface="Cambria Math" panose="02040503050406030204" pitchFamily="18" charset="0"/>
                              <a:ea typeface="Times New Roman" panose="02020603050405020304" pitchFamily="18" charset="0"/>
                            </a:rPr>
                            <m:t>𝑒</m:t>
                          </m:r>
                        </m:e>
                        <m:sub>
                          <m:r>
                            <a:rPr lang="en-TT" sz="1400" i="1">
                              <a:solidFill>
                                <a:srgbClr val="000000"/>
                              </a:solidFill>
                              <a:effectLst/>
                              <a:latin typeface="Cambria Math" panose="02040503050406030204" pitchFamily="18" charset="0"/>
                              <a:ea typeface="Times New Roman" panose="02020603050405020304" pitchFamily="18" charset="0"/>
                            </a:rPr>
                            <m:t>𝑘</m:t>
                          </m:r>
                          <m:r>
                            <a:rPr lang="en-TT" sz="1400" i="1">
                              <a:solidFill>
                                <a:srgbClr val="000000"/>
                              </a:solidFill>
                              <a:effectLst/>
                              <a:latin typeface="Cambria Math" panose="02040503050406030204" pitchFamily="18" charset="0"/>
                              <a:ea typeface="Times New Roman" panose="02020603050405020304" pitchFamily="18" charset="0"/>
                            </a:rPr>
                            <m:t>1 </m:t>
                          </m:r>
                        </m:sub>
                      </m:sSub>
                    </m:oMath>
                  </a14:m>
                  <a:r>
                    <a:rPr lang="en-TT" sz="1400" i="1" dirty="0">
                      <a:solidFill>
                        <a:srgbClr val="000000"/>
                      </a:solidFill>
                      <a:effectLst/>
                      <a:latin typeface="Arial  "/>
                      <a:ea typeface="Times New Roman" panose="02020603050405020304" pitchFamily="18" charset="0"/>
                    </a:rPr>
                    <a:t>for the DU96-W-180 (0.46-m and 0.80-m chords) at</a:t>
                  </a:r>
                  <a14:m>
                    <m:oMath xmlns:m="http://schemas.openxmlformats.org/officeDocument/2006/math">
                      <m:r>
                        <a:rPr lang="en-TT" sz="1400" i="1">
                          <a:solidFill>
                            <a:srgbClr val="000000"/>
                          </a:solidFill>
                          <a:effectLst/>
                          <a:latin typeface="Cambria Math" panose="02040503050406030204" pitchFamily="18" charset="0"/>
                          <a:ea typeface="Times New Roman" panose="02020603050405020304" pitchFamily="18" charset="0"/>
                        </a:rPr>
                        <m:t> </m:t>
                      </m:r>
                      <m:r>
                        <a:rPr lang="en-TT" sz="1400" i="1">
                          <a:solidFill>
                            <a:srgbClr val="000000"/>
                          </a:solidFill>
                          <a:effectLst/>
                          <a:latin typeface="Cambria Math" panose="02040503050406030204" pitchFamily="18" charset="0"/>
                          <a:ea typeface="Times New Roman" panose="02020603050405020304" pitchFamily="18" charset="0"/>
                        </a:rPr>
                        <m:t>𝑅</m:t>
                      </m:r>
                      <m:sSub>
                        <m:sSubPr>
                          <m:ctrlPr>
                            <a:rPr lang="en-US" sz="1400" i="1">
                              <a:solidFill>
                                <a:srgbClr val="000000"/>
                              </a:solidFill>
                              <a:effectLst/>
                              <a:latin typeface="Cambria Math" panose="02040503050406030204" pitchFamily="18" charset="0"/>
                              <a:ea typeface="Times New Roman" panose="02020603050405020304" pitchFamily="18" charset="0"/>
                            </a:rPr>
                          </m:ctrlPr>
                        </m:sSubPr>
                        <m:e>
                          <m:r>
                            <a:rPr lang="en-TT" sz="1400" i="1">
                              <a:solidFill>
                                <a:srgbClr val="000000"/>
                              </a:solidFill>
                              <a:effectLst/>
                              <a:latin typeface="Cambria Math" panose="02040503050406030204" pitchFamily="18" charset="0"/>
                              <a:ea typeface="Times New Roman" panose="02020603050405020304" pitchFamily="18" charset="0"/>
                            </a:rPr>
                            <m:t>𝑒</m:t>
                          </m:r>
                        </m:e>
                        <m:sub>
                          <m:r>
                            <a:rPr lang="en-TT" sz="1400" i="1">
                              <a:solidFill>
                                <a:srgbClr val="000000"/>
                              </a:solidFill>
                              <a:effectLst/>
                              <a:latin typeface="Cambria Math" panose="02040503050406030204" pitchFamily="18" charset="0"/>
                              <a:ea typeface="Times New Roman" panose="02020603050405020304" pitchFamily="18" charset="0"/>
                            </a:rPr>
                            <m:t>𝑐</m:t>
                          </m:r>
                        </m:sub>
                      </m:sSub>
                      <m:r>
                        <a:rPr lang="en-TT" sz="1400" i="1">
                          <a:solidFill>
                            <a:srgbClr val="000000"/>
                          </a:solidFill>
                          <a:effectLst/>
                          <a:latin typeface="Cambria Math" panose="02040503050406030204" pitchFamily="18" charset="0"/>
                          <a:ea typeface="Times New Roman" panose="02020603050405020304" pitchFamily="18" charset="0"/>
                        </a:rPr>
                        <m:t> </m:t>
                      </m:r>
                    </m:oMath>
                  </a14:m>
                  <a:r>
                    <a:rPr lang="en-TT" sz="1400" i="1" dirty="0">
                      <a:solidFill>
                        <a:srgbClr val="000000"/>
                      </a:solidFill>
                      <a:effectLst/>
                      <a:latin typeface="Arial  "/>
                      <a:ea typeface="Times New Roman" panose="02020603050405020304" pitchFamily="18" charset="0"/>
                    </a:rPr>
                    <a:t> between 1.5x10</a:t>
                  </a:r>
                  <a:r>
                    <a:rPr lang="en-TT" sz="1400" i="1" baseline="30000" dirty="0">
                      <a:solidFill>
                        <a:srgbClr val="000000"/>
                      </a:solidFill>
                      <a:effectLst/>
                      <a:latin typeface="Arial  "/>
                      <a:ea typeface="Times New Roman" panose="02020603050405020304" pitchFamily="18" charset="0"/>
                    </a:rPr>
                    <a:t>6</a:t>
                  </a:r>
                  <a:r>
                    <a:rPr lang="en-TT" sz="1400" i="1" dirty="0">
                      <a:solidFill>
                        <a:srgbClr val="000000"/>
                      </a:solidFill>
                      <a:effectLst/>
                      <a:latin typeface="Arial  "/>
                      <a:ea typeface="Times New Roman" panose="02020603050405020304" pitchFamily="18" charset="0"/>
                    </a:rPr>
                    <a:t> and 3.0x10</a:t>
                  </a:r>
                  <a:r>
                    <a:rPr lang="en-TT" sz="1400" i="1" baseline="30000" dirty="0">
                      <a:solidFill>
                        <a:srgbClr val="000000"/>
                      </a:solidFill>
                      <a:effectLst/>
                      <a:latin typeface="Arial  "/>
                      <a:ea typeface="Times New Roman" panose="02020603050405020304" pitchFamily="18" charset="0"/>
                    </a:rPr>
                    <a:t>6</a:t>
                  </a:r>
                  <a:endParaRPr lang="en-US" sz="1400" i="1" dirty="0">
                    <a:solidFill>
                      <a:srgbClr val="000000"/>
                    </a:solidFill>
                    <a:effectLst/>
                    <a:latin typeface="Arial  "/>
                    <a:ea typeface="Times New Roman" panose="02020603050405020304" pitchFamily="18" charset="0"/>
                  </a:endParaRPr>
                </a:p>
              </p:txBody>
            </p:sp>
          </mc:Choice>
          <mc:Fallback xmlns="">
            <p:sp>
              <p:nvSpPr>
                <p:cNvPr id="34" name="Text Box 46"/>
                <p:cNvSpPr txBox="1">
                  <a:spLocks noRot="1" noChangeAspect="1" noMove="1" noResize="1" noEditPoints="1" noAdjustHandles="1" noChangeArrowheads="1" noChangeShapeType="1" noTextEdit="1"/>
                </p:cNvSpPr>
                <p:nvPr/>
              </p:nvSpPr>
              <p:spPr>
                <a:xfrm>
                  <a:off x="4300645" y="6018044"/>
                  <a:ext cx="4994677" cy="603025"/>
                </a:xfrm>
                <a:prstGeom prst="rect">
                  <a:avLst/>
                </a:prstGeom>
                <a:blipFill rotWithShape="0">
                  <a:blip r:embed="rId3"/>
                  <a:stretch>
                    <a:fillRect t="-9091"/>
                  </a:stretch>
                </a:blipFill>
                <a:ln>
                  <a:noFill/>
                </a:ln>
                <a:effectLst/>
              </p:spPr>
              <p:txBody>
                <a:bodyPr/>
                <a:lstStyle/>
                <a:p>
                  <a:r>
                    <a:rPr lang="en-US">
                      <a:noFill/>
                    </a:rPr>
                    <a:t> </a:t>
                  </a:r>
                </a:p>
              </p:txBody>
            </p:sp>
          </mc:Fallback>
        </mc:AlternateContent>
        <p:pic>
          <p:nvPicPr>
            <p:cNvPr id="8" name="Picture 7"/>
            <p:cNvPicPr>
              <a:picLocks noChangeAspect="1"/>
            </p:cNvPicPr>
            <p:nvPr/>
          </p:nvPicPr>
          <p:blipFill>
            <a:blip r:embed="rId4"/>
            <a:stretch>
              <a:fillRect/>
            </a:stretch>
          </p:blipFill>
          <p:spPr>
            <a:xfrm>
              <a:off x="3545069" y="748256"/>
              <a:ext cx="5154881" cy="5635933"/>
            </a:xfrm>
            <a:prstGeom prst="rect">
              <a:avLst/>
            </a:prstGeom>
          </p:spPr>
        </p:pic>
      </p:grpSp>
      <p:pic>
        <p:nvPicPr>
          <p:cNvPr id="11" name="Picture 10"/>
          <p:cNvPicPr>
            <a:picLocks noChangeAspect="1"/>
          </p:cNvPicPr>
          <p:nvPr/>
        </p:nvPicPr>
        <p:blipFill rotWithShape="1">
          <a:blip r:embed="rId5"/>
          <a:srcRect l="7135" b="7149"/>
          <a:stretch/>
        </p:blipFill>
        <p:spPr>
          <a:xfrm>
            <a:off x="6660231" y="841335"/>
            <a:ext cx="2273585" cy="2443650"/>
          </a:xfrm>
          <a:prstGeom prst="rect">
            <a:avLst/>
          </a:prstGeom>
        </p:spPr>
      </p:pic>
      <p:pic>
        <p:nvPicPr>
          <p:cNvPr id="12" name="Picture 11"/>
          <p:cNvPicPr>
            <a:picLocks noChangeAspect="1"/>
          </p:cNvPicPr>
          <p:nvPr/>
        </p:nvPicPr>
        <p:blipFill rotWithShape="1">
          <a:blip r:embed="rId6"/>
          <a:srcRect l="7028" b="7307"/>
          <a:stretch/>
        </p:blipFill>
        <p:spPr>
          <a:xfrm>
            <a:off x="6657800" y="840425"/>
            <a:ext cx="2276208" cy="2439480"/>
          </a:xfrm>
          <a:prstGeom prst="rect">
            <a:avLst/>
          </a:prstGeom>
        </p:spPr>
      </p:pic>
      <p:sp>
        <p:nvSpPr>
          <p:cNvPr id="4" name="Slide Number Placeholder 3"/>
          <p:cNvSpPr>
            <a:spLocks noGrp="1"/>
          </p:cNvSpPr>
          <p:nvPr>
            <p:ph type="sldNum" sz="quarter" idx="12"/>
          </p:nvPr>
        </p:nvSpPr>
        <p:spPr/>
        <p:txBody>
          <a:bodyPr/>
          <a:lstStyle/>
          <a:p>
            <a:pPr>
              <a:defRPr/>
            </a:pPr>
            <a:fld id="{D64B4552-5CFD-F948-A7CD-1894805DC7BB}" type="slidenum">
              <a:rPr lang="en-US" smtClean="0"/>
              <a:pPr>
                <a:defRPr/>
              </a:pPr>
              <a:t>8</a:t>
            </a:fld>
            <a:r>
              <a:rPr lang="en-US" smtClean="0"/>
              <a:t>/14</a:t>
            </a:r>
            <a:endParaRPr lang="en-US" dirty="0" smtClean="0"/>
          </a:p>
        </p:txBody>
      </p:sp>
    </p:spTree>
    <p:extLst>
      <p:ext uri="{BB962C8B-B14F-4D97-AF65-F5344CB8AC3E}">
        <p14:creationId xmlns:p14="http://schemas.microsoft.com/office/powerpoint/2010/main" val="12838752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Content Placeholder 2"/>
          <p:cNvSpPr>
            <a:spLocks noGrp="1"/>
          </p:cNvSpPr>
          <p:nvPr>
            <p:ph idx="1"/>
          </p:nvPr>
        </p:nvSpPr>
        <p:spPr>
          <a:xfrm>
            <a:off x="457200" y="980728"/>
            <a:ext cx="3598789" cy="5616624"/>
          </a:xfrm>
        </p:spPr>
        <p:txBody>
          <a:bodyPr>
            <a:normAutofit/>
          </a:bodyPr>
          <a:lstStyle/>
          <a:p>
            <a:pPr>
              <a:buFont typeface="Arial" panose="020B0604020202020204" pitchFamily="34" charset="0"/>
              <a:buChar char="•"/>
            </a:pPr>
            <a:r>
              <a:rPr lang="en-TT" b="0" dirty="0" smtClean="0"/>
              <a:t>Drag in bucket increases </a:t>
            </a:r>
            <a:r>
              <a:rPr lang="en-TT" b="0" dirty="0"/>
              <a:t>with increasing Re</a:t>
            </a:r>
            <a:r>
              <a:rPr lang="en-TT" b="0" baseline="-25000" dirty="0"/>
              <a:t>k1</a:t>
            </a:r>
          </a:p>
          <a:p>
            <a:pPr>
              <a:buFont typeface="Arial" panose="020B0604020202020204" pitchFamily="34" charset="0"/>
              <a:buChar char="•"/>
            </a:pPr>
            <a:endParaRPr lang="en-TT" b="0" baseline="-25000" dirty="0"/>
          </a:p>
          <a:p>
            <a:pPr>
              <a:buFont typeface="Arial" panose="020B0604020202020204" pitchFamily="34" charset="0"/>
              <a:buChar char="•"/>
            </a:pPr>
            <a:r>
              <a:rPr lang="en-TT" b="0" dirty="0"/>
              <a:t>effect most dominant at </a:t>
            </a:r>
            <a:r>
              <a:rPr lang="en-TT" b="0" dirty="0" smtClean="0"/>
              <a:t>positive </a:t>
            </a:r>
            <a:r>
              <a:rPr lang="el-GR" b="0" dirty="0" smtClean="0"/>
              <a:t>α</a:t>
            </a:r>
            <a:r>
              <a:rPr lang="en-US" b="0" baseline="-25000" dirty="0" smtClean="0"/>
              <a:t>c</a:t>
            </a:r>
          </a:p>
          <a:p>
            <a:pPr>
              <a:buFont typeface="Arial" panose="020B0604020202020204" pitchFamily="34" charset="0"/>
              <a:buChar char="•"/>
            </a:pPr>
            <a:endParaRPr lang="en-TT" b="0" baseline="-25000" dirty="0"/>
          </a:p>
          <a:p>
            <a:pPr>
              <a:buFont typeface="Arial" panose="020B0604020202020204" pitchFamily="34" charset="0"/>
              <a:buChar char="•"/>
            </a:pPr>
            <a:r>
              <a:rPr lang="en-TT" b="0" dirty="0"/>
              <a:t>Above Re</a:t>
            </a:r>
            <a:r>
              <a:rPr lang="en-TT" b="0" baseline="-25000" dirty="0"/>
              <a:t>k1 </a:t>
            </a:r>
            <a:r>
              <a:rPr lang="en-TT" b="0" dirty="0"/>
              <a:t>~ </a:t>
            </a:r>
            <a:r>
              <a:rPr lang="en-TT" b="0" dirty="0" smtClean="0"/>
              <a:t>24 </a:t>
            </a:r>
            <a:r>
              <a:rPr lang="en-TT" b="0" dirty="0"/>
              <a:t>effect of roughness becomes much larger than below this value</a:t>
            </a:r>
          </a:p>
          <a:p>
            <a:pPr>
              <a:buFont typeface="Arial" panose="020B0604020202020204" pitchFamily="34" charset="0"/>
              <a:buChar char="•"/>
            </a:pPr>
            <a:endParaRPr lang="en-TT" b="0" dirty="0"/>
          </a:p>
          <a:p>
            <a:pPr>
              <a:buFont typeface="Arial" panose="020B0604020202020204" pitchFamily="34" charset="0"/>
              <a:buChar char="•"/>
            </a:pPr>
            <a:r>
              <a:rPr lang="en-TT" b="0" dirty="0"/>
              <a:t>Re</a:t>
            </a:r>
            <a:r>
              <a:rPr lang="en-TT" b="0" baseline="-25000" dirty="0"/>
              <a:t>k1crit</a:t>
            </a:r>
            <a:r>
              <a:rPr lang="en-TT" b="0" dirty="0"/>
              <a:t> </a:t>
            </a:r>
            <a:r>
              <a:rPr lang="en-TT" b="0" dirty="0" smtClean="0"/>
              <a:t>is between 20-25 (accounting for 10% uncertainty)</a:t>
            </a:r>
            <a:endParaRPr lang="en-TT" b="0" dirty="0"/>
          </a:p>
          <a:p>
            <a:pPr>
              <a:buFont typeface="Arial" panose="020B0604020202020204" pitchFamily="34" charset="0"/>
              <a:buChar char="•"/>
            </a:pPr>
            <a:endParaRPr lang="en-TT" b="0" dirty="0"/>
          </a:p>
          <a:p>
            <a:pPr>
              <a:buFont typeface="Arial" panose="020B0604020202020204" pitchFamily="34" charset="0"/>
              <a:buChar char="•"/>
            </a:pPr>
            <a:endParaRPr lang="en-TT" b="0" dirty="0"/>
          </a:p>
          <a:p>
            <a:pPr>
              <a:buFont typeface="Arial" panose="020B0604020202020204" pitchFamily="34" charset="0"/>
              <a:buChar char="•"/>
            </a:pPr>
            <a:endParaRPr lang="en-TT" sz="2000" b="0" dirty="0" smtClean="0"/>
          </a:p>
        </p:txBody>
      </p:sp>
      <p:sp>
        <p:nvSpPr>
          <p:cNvPr id="2" name="Title 1"/>
          <p:cNvSpPr>
            <a:spLocks noGrp="1"/>
          </p:cNvSpPr>
          <p:nvPr>
            <p:ph type="title"/>
          </p:nvPr>
        </p:nvSpPr>
        <p:spPr/>
        <p:txBody>
          <a:bodyPr/>
          <a:lstStyle/>
          <a:p>
            <a:r>
              <a:rPr lang="en-US" dirty="0"/>
              <a:t>Effect </a:t>
            </a:r>
            <a:r>
              <a:rPr lang="en-US" dirty="0" smtClean="0"/>
              <a:t>of Roughness </a:t>
            </a:r>
            <a:r>
              <a:rPr lang="en-US" dirty="0"/>
              <a:t>on </a:t>
            </a:r>
            <a:r>
              <a:rPr lang="en-US" dirty="0" smtClean="0"/>
              <a:t>Drag</a:t>
            </a:r>
            <a:endParaRPr lang="en-US" dirty="0"/>
          </a:p>
        </p:txBody>
      </p:sp>
      <p:pic>
        <p:nvPicPr>
          <p:cNvPr id="8" name="Picture 7"/>
          <p:cNvPicPr>
            <a:picLocks noChangeAspect="1"/>
          </p:cNvPicPr>
          <p:nvPr/>
        </p:nvPicPr>
        <p:blipFill>
          <a:blip r:embed="rId3"/>
          <a:stretch>
            <a:fillRect/>
          </a:stretch>
        </p:blipFill>
        <p:spPr>
          <a:xfrm>
            <a:off x="3589722" y="1188245"/>
            <a:ext cx="5721165" cy="4760645"/>
          </a:xfrm>
          <a:prstGeom prst="rect">
            <a:avLst/>
          </a:prstGeom>
        </p:spPr>
      </p:pic>
      <mc:AlternateContent xmlns:mc="http://schemas.openxmlformats.org/markup-compatibility/2006" xmlns:a14="http://schemas.microsoft.com/office/drawing/2010/main">
        <mc:Choice Requires="a14">
          <p:sp>
            <p:nvSpPr>
              <p:cNvPr id="31" name="Text Box 45522"/>
              <p:cNvSpPr txBox="1"/>
              <p:nvPr/>
            </p:nvSpPr>
            <p:spPr>
              <a:xfrm>
                <a:off x="4228333" y="5748877"/>
                <a:ext cx="4453553" cy="808318"/>
              </a:xfrm>
              <a:prstGeom prst="rect">
                <a:avLst/>
              </a:prstGeom>
              <a:solidFill>
                <a:prstClr val="white"/>
              </a:solidFill>
              <a:ln>
                <a:noFill/>
              </a:ln>
              <a:effectLst/>
            </p:spPr>
            <p:txBody>
              <a:bodyPr rot="0" spcFirstLastPara="0" vert="horz" wrap="square" lIns="0" tIns="0" rIns="0" bIns="0" numCol="1" spcCol="0" rtlCol="0" fromWordArt="0" anchor="t" anchorCtr="0" forceAA="0" compatLnSpc="1">
                <a:prstTxWarp prst="textNoShape">
                  <a:avLst/>
                </a:prstTxWarp>
                <a:noAutofit/>
              </a:bodyPr>
              <a:lstStyle/>
              <a:p>
                <a:pPr marL="0" marR="0" algn="ctr">
                  <a:spcBef>
                    <a:spcPts val="0"/>
                  </a:spcBef>
                  <a:spcAft>
                    <a:spcPts val="0"/>
                  </a:spcAft>
                </a:pPr>
                <a:r>
                  <a:rPr lang="en-TT" sz="1600" i="1" dirty="0" smtClean="0">
                    <a:solidFill>
                      <a:srgbClr val="000000"/>
                    </a:solidFill>
                    <a:effectLst/>
                    <a:latin typeface="Arial  "/>
                    <a:ea typeface="Times New Roman" panose="02020603050405020304" pitchFamily="18" charset="0"/>
                  </a:rPr>
                  <a:t>Drag </a:t>
                </a:r>
                <a:r>
                  <a:rPr lang="en-TT" sz="1600" i="1" dirty="0">
                    <a:solidFill>
                      <a:srgbClr val="000000"/>
                    </a:solidFill>
                    <a:effectLst/>
                    <a:latin typeface="Arial  "/>
                    <a:ea typeface="Times New Roman" panose="02020603050405020304" pitchFamily="18" charset="0"/>
                  </a:rPr>
                  <a:t>Plots for Varying </a:t>
                </a:r>
                <a14:m>
                  <m:oMath xmlns:m="http://schemas.openxmlformats.org/officeDocument/2006/math">
                    <m:r>
                      <a:rPr lang="en-TT" sz="1600" i="1">
                        <a:solidFill>
                          <a:srgbClr val="000000"/>
                        </a:solidFill>
                        <a:effectLst/>
                        <a:latin typeface="Cambria Math" panose="02040503050406030204" pitchFamily="18" charset="0"/>
                        <a:ea typeface="Times New Roman" panose="02020603050405020304" pitchFamily="18" charset="0"/>
                      </a:rPr>
                      <m:t>𝑅</m:t>
                    </m:r>
                    <m:sSub>
                      <m:sSubPr>
                        <m:ctrlPr>
                          <a:rPr lang="en-US" sz="1600" i="1">
                            <a:solidFill>
                              <a:srgbClr val="000000"/>
                            </a:solidFill>
                            <a:effectLst/>
                            <a:latin typeface="Cambria Math" panose="02040503050406030204" pitchFamily="18" charset="0"/>
                            <a:ea typeface="Times New Roman" panose="02020603050405020304" pitchFamily="18" charset="0"/>
                          </a:rPr>
                        </m:ctrlPr>
                      </m:sSubPr>
                      <m:e>
                        <m:r>
                          <a:rPr lang="en-TT" sz="1600" i="1">
                            <a:solidFill>
                              <a:srgbClr val="000000"/>
                            </a:solidFill>
                            <a:effectLst/>
                            <a:latin typeface="Cambria Math" panose="02040503050406030204" pitchFamily="18" charset="0"/>
                            <a:ea typeface="Times New Roman" panose="02020603050405020304" pitchFamily="18" charset="0"/>
                          </a:rPr>
                          <m:t>𝑒</m:t>
                        </m:r>
                      </m:e>
                      <m:sub>
                        <m:r>
                          <a:rPr lang="en-TT" sz="1600" i="1">
                            <a:solidFill>
                              <a:srgbClr val="000000"/>
                            </a:solidFill>
                            <a:effectLst/>
                            <a:latin typeface="Cambria Math" panose="02040503050406030204" pitchFamily="18" charset="0"/>
                            <a:ea typeface="Times New Roman" panose="02020603050405020304" pitchFamily="18" charset="0"/>
                          </a:rPr>
                          <m:t>𝑘</m:t>
                        </m:r>
                        <m:r>
                          <a:rPr lang="en-TT" sz="1600" i="1">
                            <a:solidFill>
                              <a:srgbClr val="000000"/>
                            </a:solidFill>
                            <a:effectLst/>
                            <a:latin typeface="Cambria Math" panose="02040503050406030204" pitchFamily="18" charset="0"/>
                            <a:ea typeface="Times New Roman" panose="02020603050405020304" pitchFamily="18" charset="0"/>
                          </a:rPr>
                          <m:t>1</m:t>
                        </m:r>
                      </m:sub>
                    </m:sSub>
                    <m:r>
                      <a:rPr lang="en-TT" sz="1600" i="1">
                        <a:solidFill>
                          <a:srgbClr val="000000"/>
                        </a:solidFill>
                        <a:effectLst/>
                        <a:latin typeface="Cambria Math" panose="02040503050406030204" pitchFamily="18" charset="0"/>
                        <a:ea typeface="Times New Roman" panose="02020603050405020304" pitchFamily="18" charset="0"/>
                      </a:rPr>
                      <m:t> </m:t>
                    </m:r>
                  </m:oMath>
                </a14:m>
                <a:r>
                  <a:rPr lang="en-TT" sz="1600" i="1" dirty="0">
                    <a:solidFill>
                      <a:srgbClr val="000000"/>
                    </a:solidFill>
                    <a:effectLst/>
                    <a:latin typeface="Arial  "/>
                    <a:ea typeface="Times New Roman" panose="02020603050405020304" pitchFamily="18" charset="0"/>
                  </a:rPr>
                  <a:t>for the DU96-W-180 (0.46-m and 0.80-m chords) at</a:t>
                </a:r>
                <a14:m>
                  <m:oMath xmlns:m="http://schemas.openxmlformats.org/officeDocument/2006/math">
                    <m:r>
                      <a:rPr lang="en-TT" sz="1600" i="1">
                        <a:solidFill>
                          <a:srgbClr val="000000"/>
                        </a:solidFill>
                        <a:effectLst/>
                        <a:latin typeface="Cambria Math" panose="02040503050406030204" pitchFamily="18" charset="0"/>
                        <a:ea typeface="Times New Roman" panose="02020603050405020304" pitchFamily="18" charset="0"/>
                      </a:rPr>
                      <m:t> </m:t>
                    </m:r>
                    <m:r>
                      <a:rPr lang="en-TT" sz="1600" i="1">
                        <a:solidFill>
                          <a:srgbClr val="000000"/>
                        </a:solidFill>
                        <a:effectLst/>
                        <a:latin typeface="Cambria Math" panose="02040503050406030204" pitchFamily="18" charset="0"/>
                        <a:ea typeface="Times New Roman" panose="02020603050405020304" pitchFamily="18" charset="0"/>
                      </a:rPr>
                      <m:t>𝑅</m:t>
                    </m:r>
                    <m:sSub>
                      <m:sSubPr>
                        <m:ctrlPr>
                          <a:rPr lang="en-US" sz="1600" i="1">
                            <a:solidFill>
                              <a:srgbClr val="000000"/>
                            </a:solidFill>
                            <a:effectLst/>
                            <a:latin typeface="Cambria Math" panose="02040503050406030204" pitchFamily="18" charset="0"/>
                            <a:ea typeface="Times New Roman" panose="02020603050405020304" pitchFamily="18" charset="0"/>
                          </a:rPr>
                        </m:ctrlPr>
                      </m:sSubPr>
                      <m:e>
                        <m:r>
                          <a:rPr lang="en-TT" sz="1600" i="1">
                            <a:solidFill>
                              <a:srgbClr val="000000"/>
                            </a:solidFill>
                            <a:effectLst/>
                            <a:latin typeface="Cambria Math" panose="02040503050406030204" pitchFamily="18" charset="0"/>
                            <a:ea typeface="Times New Roman" panose="02020603050405020304" pitchFamily="18" charset="0"/>
                          </a:rPr>
                          <m:t>𝑒</m:t>
                        </m:r>
                      </m:e>
                      <m:sub>
                        <m:r>
                          <a:rPr lang="en-TT" sz="1600" i="1">
                            <a:solidFill>
                              <a:srgbClr val="000000"/>
                            </a:solidFill>
                            <a:effectLst/>
                            <a:latin typeface="Cambria Math" panose="02040503050406030204" pitchFamily="18" charset="0"/>
                            <a:ea typeface="Times New Roman" panose="02020603050405020304" pitchFamily="18" charset="0"/>
                          </a:rPr>
                          <m:t>𝑐</m:t>
                        </m:r>
                      </m:sub>
                    </m:sSub>
                    <m:r>
                      <a:rPr lang="en-TT" sz="1600" i="1">
                        <a:solidFill>
                          <a:srgbClr val="000000"/>
                        </a:solidFill>
                        <a:effectLst/>
                        <a:latin typeface="Cambria Math" panose="02040503050406030204" pitchFamily="18" charset="0"/>
                        <a:ea typeface="Times New Roman" panose="02020603050405020304" pitchFamily="18" charset="0"/>
                      </a:rPr>
                      <m:t> </m:t>
                    </m:r>
                  </m:oMath>
                </a14:m>
                <a:r>
                  <a:rPr lang="en-TT" sz="1600" i="1" dirty="0">
                    <a:solidFill>
                      <a:srgbClr val="000000"/>
                    </a:solidFill>
                    <a:effectLst/>
                    <a:latin typeface="Arial  "/>
                    <a:ea typeface="Times New Roman" panose="02020603050405020304" pitchFamily="18" charset="0"/>
                  </a:rPr>
                  <a:t> between 1.5x10</a:t>
                </a:r>
                <a:r>
                  <a:rPr lang="en-TT" sz="1600" i="1" baseline="30000" dirty="0">
                    <a:solidFill>
                      <a:srgbClr val="000000"/>
                    </a:solidFill>
                    <a:effectLst/>
                    <a:latin typeface="Arial  "/>
                    <a:ea typeface="Times New Roman" panose="02020603050405020304" pitchFamily="18" charset="0"/>
                  </a:rPr>
                  <a:t>6</a:t>
                </a:r>
                <a:r>
                  <a:rPr lang="en-TT" sz="1600" i="1" dirty="0">
                    <a:solidFill>
                      <a:srgbClr val="000000"/>
                    </a:solidFill>
                    <a:effectLst/>
                    <a:latin typeface="Arial  "/>
                    <a:ea typeface="Times New Roman" panose="02020603050405020304" pitchFamily="18" charset="0"/>
                  </a:rPr>
                  <a:t> and 3.0x10</a:t>
                </a:r>
                <a:r>
                  <a:rPr lang="en-TT" sz="1600" i="1" baseline="30000" dirty="0">
                    <a:solidFill>
                      <a:srgbClr val="000000"/>
                    </a:solidFill>
                    <a:effectLst/>
                    <a:latin typeface="Arial  "/>
                    <a:ea typeface="Times New Roman" panose="02020603050405020304" pitchFamily="18" charset="0"/>
                  </a:rPr>
                  <a:t>6</a:t>
                </a:r>
                <a:endParaRPr lang="en-US" sz="1600" i="1" dirty="0">
                  <a:solidFill>
                    <a:srgbClr val="000000"/>
                  </a:solidFill>
                  <a:effectLst/>
                  <a:latin typeface="Arial  "/>
                  <a:ea typeface="Times New Roman" panose="02020603050405020304" pitchFamily="18" charset="0"/>
                </a:endParaRPr>
              </a:p>
            </p:txBody>
          </p:sp>
        </mc:Choice>
        <mc:Fallback xmlns="">
          <p:sp>
            <p:nvSpPr>
              <p:cNvPr id="31" name="Text Box 45522"/>
              <p:cNvSpPr txBox="1">
                <a:spLocks noRot="1" noChangeAspect="1" noMove="1" noResize="1" noEditPoints="1" noAdjustHandles="1" noChangeArrowheads="1" noChangeShapeType="1" noTextEdit="1"/>
              </p:cNvSpPr>
              <p:nvPr/>
            </p:nvSpPr>
            <p:spPr>
              <a:xfrm>
                <a:off x="4228333" y="5748877"/>
                <a:ext cx="4453553" cy="808318"/>
              </a:xfrm>
              <a:prstGeom prst="rect">
                <a:avLst/>
              </a:prstGeom>
              <a:blipFill rotWithShape="0">
                <a:blip r:embed="rId4"/>
                <a:stretch>
                  <a:fillRect l="-1233" t="-7519" r="-2603" b="-6015"/>
                </a:stretch>
              </a:blipFill>
              <a:ln>
                <a:noFill/>
              </a:ln>
              <a:effectLst/>
            </p:spPr>
            <p:txBody>
              <a:bodyPr/>
              <a:lstStyle/>
              <a:p>
                <a:r>
                  <a:rPr lang="en-US">
                    <a:noFill/>
                  </a:rPr>
                  <a:t> </a:t>
                </a:r>
              </a:p>
            </p:txBody>
          </p:sp>
        </mc:Fallback>
      </mc:AlternateContent>
      <p:pic>
        <p:nvPicPr>
          <p:cNvPr id="7" name="Picture 6"/>
          <p:cNvPicPr>
            <a:picLocks noChangeAspect="1"/>
          </p:cNvPicPr>
          <p:nvPr/>
        </p:nvPicPr>
        <p:blipFill>
          <a:blip r:embed="rId5"/>
          <a:stretch>
            <a:fillRect/>
          </a:stretch>
        </p:blipFill>
        <p:spPr>
          <a:xfrm>
            <a:off x="3594526" y="1188542"/>
            <a:ext cx="5721165" cy="4760645"/>
          </a:xfrm>
          <a:prstGeom prst="rect">
            <a:avLst/>
          </a:prstGeom>
        </p:spPr>
      </p:pic>
      <p:sp>
        <p:nvSpPr>
          <p:cNvPr id="3" name="Slide Number Placeholder 2"/>
          <p:cNvSpPr>
            <a:spLocks noGrp="1"/>
          </p:cNvSpPr>
          <p:nvPr>
            <p:ph type="sldNum" sz="quarter" idx="12"/>
          </p:nvPr>
        </p:nvSpPr>
        <p:spPr/>
        <p:txBody>
          <a:bodyPr/>
          <a:lstStyle/>
          <a:p>
            <a:pPr>
              <a:defRPr/>
            </a:pPr>
            <a:fld id="{D64B4552-5CFD-F948-A7CD-1894805DC7BB}" type="slidenum">
              <a:rPr lang="en-US" smtClean="0"/>
              <a:pPr>
                <a:defRPr/>
              </a:pPr>
              <a:t>9</a:t>
            </a:fld>
            <a:r>
              <a:rPr lang="en-US" smtClean="0"/>
              <a:t>/14</a:t>
            </a:r>
            <a:endParaRPr lang="en-US" dirty="0" smtClean="0"/>
          </a:p>
        </p:txBody>
      </p:sp>
    </p:spTree>
    <p:extLst>
      <p:ext uri="{BB962C8B-B14F-4D97-AF65-F5344CB8AC3E}">
        <p14:creationId xmlns:p14="http://schemas.microsoft.com/office/powerpoint/2010/main" val="41876234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ssential">
  <a:themeElements>
    <a:clrScheme name="Essential">
      <a:dk1>
        <a:srgbClr val="000000"/>
      </a:dk1>
      <a:lt1>
        <a:srgbClr val="FFFFFF"/>
      </a:lt1>
      <a:dk2>
        <a:srgbClr val="D1282E"/>
      </a:dk2>
      <a:lt2>
        <a:srgbClr val="C8C8B1"/>
      </a:lt2>
      <a:accent1>
        <a:srgbClr val="7A7A7A"/>
      </a:accent1>
      <a:accent2>
        <a:srgbClr val="F5C201"/>
      </a:accent2>
      <a:accent3>
        <a:srgbClr val="526DB0"/>
      </a:accent3>
      <a:accent4>
        <a:srgbClr val="989AAC"/>
      </a:accent4>
      <a:accent5>
        <a:srgbClr val="DC5924"/>
      </a:accent5>
      <a:accent6>
        <a:srgbClr val="B4B392"/>
      </a:accent6>
      <a:hlink>
        <a:srgbClr val="CC9900"/>
      </a:hlink>
      <a:folHlink>
        <a:srgbClr val="969696"/>
      </a:folHlink>
    </a:clrScheme>
    <a:fontScheme name="Essential">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sential">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blipFill rotWithShape="1">
          <a:blip xmlns:r="http://schemas.openxmlformats.org/officeDocument/2006/relationships" r:embed="rId1">
            <a:duotone>
              <a:schemeClr val="phClr">
                <a:tint val="96000"/>
              </a:schemeClr>
              <a:schemeClr val="phClr">
                <a:shade val="94000"/>
              </a:schemeClr>
            </a:duotone>
          </a:blip>
          <a:tile tx="0" ty="0" sx="100000" sy="100000" flip="none" algn="tl"/>
        </a:blipFill>
        <a:gradFill rotWithShape="1">
          <a:gsLst>
            <a:gs pos="0">
              <a:schemeClr val="phClr">
                <a:tint val="84000"/>
                <a:satMod val="110000"/>
              </a:schemeClr>
            </a:gs>
            <a:gs pos="44000">
              <a:schemeClr val="phClr">
                <a:tint val="93000"/>
                <a:satMod val="115000"/>
              </a:schemeClr>
            </a:gs>
            <a:gs pos="100000">
              <a:schemeClr val="phClr">
                <a:tint val="100000"/>
                <a:shade val="59000"/>
                <a:satMod val="120000"/>
              </a:schemeClr>
            </a:gs>
          </a:gsLst>
          <a:path path="circle">
            <a:fillToRect l="40000" t="60000" r="60000" b="4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CREATe_master</Template>
  <TotalTime>15845</TotalTime>
  <Words>3286</Words>
  <Application>Microsoft Office PowerPoint</Application>
  <PresentationFormat>On-screen Show (4:3)</PresentationFormat>
  <Paragraphs>372</Paragraphs>
  <Slides>18</Slides>
  <Notes>15</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18</vt:i4>
      </vt:variant>
    </vt:vector>
  </HeadingPairs>
  <TitlesOfParts>
    <vt:vector size="30" baseType="lpstr">
      <vt:lpstr>ＭＳ Ｐゴシック</vt:lpstr>
      <vt:lpstr>Arial</vt:lpstr>
      <vt:lpstr>Arial  </vt:lpstr>
      <vt:lpstr>Arial Black</vt:lpstr>
      <vt:lpstr>Calibri</vt:lpstr>
      <vt:lpstr>Cambria</vt:lpstr>
      <vt:lpstr>Cambria Math</vt:lpstr>
      <vt:lpstr>Cordia New</vt:lpstr>
      <vt:lpstr>Courier New</vt:lpstr>
      <vt:lpstr>Times New Roman</vt:lpstr>
      <vt:lpstr>Wingdings</vt:lpstr>
      <vt:lpstr>Essential</vt:lpstr>
      <vt:lpstr>Aerodynamic Effects of Painted Surface Roughness on Wind Turbine Blade Performance </vt:lpstr>
      <vt:lpstr>Importance of  Roughness Effects</vt:lpstr>
      <vt:lpstr>Roughness Fetches</vt:lpstr>
      <vt:lpstr>Roughness Fetches</vt:lpstr>
      <vt:lpstr>Test Matrix</vt:lpstr>
      <vt:lpstr>Experimental Set Up</vt:lpstr>
      <vt:lpstr>Results</vt:lpstr>
      <vt:lpstr>Effect of Roughness on Lift</vt:lpstr>
      <vt:lpstr>Effect of Roughness on Drag</vt:lpstr>
      <vt:lpstr>Effect of Roughness on Lift-to-Drag Ratio</vt:lpstr>
      <vt:lpstr>Effect of Roughness on Transition</vt:lpstr>
      <vt:lpstr>Effect of Roughness on Transition</vt:lpstr>
      <vt:lpstr>Effect of Roughness on Transition</vt:lpstr>
      <vt:lpstr>Conclusions</vt:lpstr>
      <vt:lpstr>Q&amp;A</vt:lpstr>
      <vt:lpstr>Supporting Slides  </vt:lpstr>
      <vt:lpstr>Effect of Roughness on T-S Waves</vt:lpstr>
      <vt:lpstr>Analysis of Effect on Performance</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Advanced Flow Measurement Diagnostics for Wind Turbine Blade Testing in the VT Stability Wind Tunnel</dc:title>
  <dc:creator>Liselle</dc:creator>
  <cp:lastModifiedBy>Liselle A. Joseph</cp:lastModifiedBy>
  <cp:revision>2087</cp:revision>
  <dcterms:created xsi:type="dcterms:W3CDTF">2013-02-15T03:03:38Z</dcterms:created>
  <dcterms:modified xsi:type="dcterms:W3CDTF">2015-06-09T11:41:22Z</dcterms:modified>
</cp:coreProperties>
</file>