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95" r:id="rId1"/>
  </p:sldMasterIdLst>
  <p:notesMasterIdLst>
    <p:notesMasterId r:id="rId43"/>
  </p:notesMasterIdLst>
  <p:sldIdLst>
    <p:sldId id="256" r:id="rId2"/>
    <p:sldId id="309" r:id="rId3"/>
    <p:sldId id="269" r:id="rId4"/>
    <p:sldId id="272" r:id="rId5"/>
    <p:sldId id="307" r:id="rId6"/>
    <p:sldId id="278" r:id="rId7"/>
    <p:sldId id="305" r:id="rId8"/>
    <p:sldId id="306" r:id="rId9"/>
    <p:sldId id="308" r:id="rId10"/>
    <p:sldId id="259" r:id="rId11"/>
    <p:sldId id="260" r:id="rId12"/>
    <p:sldId id="303" r:id="rId13"/>
    <p:sldId id="274" r:id="rId14"/>
    <p:sldId id="280" r:id="rId15"/>
    <p:sldId id="281" r:id="rId16"/>
    <p:sldId id="282" r:id="rId17"/>
    <p:sldId id="283" r:id="rId18"/>
    <p:sldId id="284" r:id="rId19"/>
    <p:sldId id="285" r:id="rId20"/>
    <p:sldId id="286" r:id="rId21"/>
    <p:sldId id="287" r:id="rId22"/>
    <p:sldId id="310" r:id="rId23"/>
    <p:sldId id="311" r:id="rId24"/>
    <p:sldId id="275" r:id="rId25"/>
    <p:sldId id="293" r:id="rId26"/>
    <p:sldId id="294" r:id="rId27"/>
    <p:sldId id="295" r:id="rId28"/>
    <p:sldId id="297" r:id="rId29"/>
    <p:sldId id="296" r:id="rId30"/>
    <p:sldId id="298" r:id="rId31"/>
    <p:sldId id="304" r:id="rId32"/>
    <p:sldId id="299" r:id="rId33"/>
    <p:sldId id="300" r:id="rId34"/>
    <p:sldId id="292" r:id="rId35"/>
    <p:sldId id="302" r:id="rId36"/>
    <p:sldId id="271" r:id="rId37"/>
    <p:sldId id="267" r:id="rId38"/>
    <p:sldId id="268" r:id="rId39"/>
    <p:sldId id="312" r:id="rId40"/>
    <p:sldId id="313" r:id="rId41"/>
    <p:sldId id="288"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9DC86-D46A-726A-AA59-85117CF7A30F}" v="14" dt="2024-08-14T03:04:12.925"/>
    <p1510:client id="{283A1C2A-0B22-4171-AC35-83CA79D86232}" v="1" dt="2024-08-14T01:09:28.211"/>
    <p1510:client id="{6BF8BF5C-0831-5735-CBCC-A7206E809577}" v="19" dt="2024-08-14T00:37:46.958"/>
    <p1510:client id="{E93710AC-682D-D1C7-2D24-E59E92123BC3}" v="237" dt="2024-08-14T00:49:34.6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2" d="100"/>
          <a:sy n="152" d="100"/>
        </p:scale>
        <p:origin x="604"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emmitt, Keenan" userId="df815c77-1eb6-412b-9e36-1358f8cf652c" providerId="ADAL" clId="{BF24437E-7845-4318-A1C7-AC946E4D6B37}"/>
    <pc:docChg chg="modSld">
      <pc:chgData name="Clemmitt, Keenan" userId="df815c77-1eb6-412b-9e36-1358f8cf652c" providerId="ADAL" clId="{BF24437E-7845-4318-A1C7-AC946E4D6B37}" dt="2024-08-14T13:37:24.817" v="1" actId="20577"/>
      <pc:docMkLst>
        <pc:docMk/>
      </pc:docMkLst>
      <pc:sldChg chg="modSp mod">
        <pc:chgData name="Clemmitt, Keenan" userId="df815c77-1eb6-412b-9e36-1358f8cf652c" providerId="ADAL" clId="{BF24437E-7845-4318-A1C7-AC946E4D6B37}" dt="2024-08-14T13:37:24.817" v="1" actId="20577"/>
        <pc:sldMkLst>
          <pc:docMk/>
          <pc:sldMk cId="109857222" sldId="256"/>
        </pc:sldMkLst>
        <pc:spChg chg="mod">
          <ac:chgData name="Clemmitt, Keenan" userId="df815c77-1eb6-412b-9e36-1358f8cf652c" providerId="ADAL" clId="{BF24437E-7845-4318-A1C7-AC946E4D6B37}" dt="2024-08-14T13:37:24.817" v="1" actId="20577"/>
          <ac:spMkLst>
            <pc:docMk/>
            <pc:sldMk cId="109857222" sldId="256"/>
            <ac:spMk id="3" creationId="{00000000-0000-0000-0000-000000000000}"/>
          </ac:spMkLst>
        </pc:sp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66FC9C-78A7-4229-A1B0-2F514968BD7D}"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FF091EAD-63BD-4F74-848A-8368A67F5549}">
      <dgm:prSet/>
      <dgm:spPr/>
      <dgm:t>
        <a:bodyPr/>
        <a:lstStyle/>
        <a:p>
          <a:r>
            <a:rPr lang="en-US" b="0" i="0">
              <a:latin typeface="Times New Roman"/>
              <a:cs typeface="Times New Roman"/>
            </a:rPr>
            <a:t>Goal: Make ETDs widely accessible by building on previous work.</a:t>
          </a:r>
          <a:endParaRPr lang="en-US">
            <a:latin typeface="Times New Roman"/>
            <a:cs typeface="Times New Roman"/>
          </a:endParaRPr>
        </a:p>
      </dgm:t>
    </dgm:pt>
    <dgm:pt modelId="{C6541B4E-BD05-4ADE-9AA2-195C09288BE9}" type="parTrans" cxnId="{FE06FA00-D0E4-49A4-8EA3-77DA5CC98B02}">
      <dgm:prSet/>
      <dgm:spPr/>
      <dgm:t>
        <a:bodyPr/>
        <a:lstStyle/>
        <a:p>
          <a:endParaRPr lang="en-US"/>
        </a:p>
      </dgm:t>
    </dgm:pt>
    <dgm:pt modelId="{84D4E88B-97BC-4E8E-9E7A-71200C03CEA7}" type="sibTrans" cxnId="{FE06FA00-D0E4-49A4-8EA3-77DA5CC98B02}">
      <dgm:prSet/>
      <dgm:spPr/>
      <dgm:t>
        <a:bodyPr/>
        <a:lstStyle/>
        <a:p>
          <a:endParaRPr lang="en-US"/>
        </a:p>
      </dgm:t>
    </dgm:pt>
    <dgm:pt modelId="{A41B021E-7462-4242-8673-40A23D7607CE}">
      <dgm:prSet/>
      <dgm:spPr/>
      <dgm:t>
        <a:bodyPr/>
        <a:lstStyle/>
        <a:p>
          <a:r>
            <a:rPr lang="en-US" b="0" i="0">
              <a:latin typeface="Times New Roman"/>
              <a:cs typeface="Times New Roman"/>
            </a:rPr>
            <a:t>Initial challenge: Understand the entire pipeline from PDF to knowledge graph.</a:t>
          </a:r>
          <a:endParaRPr lang="en-US">
            <a:latin typeface="Times New Roman"/>
            <a:cs typeface="Times New Roman"/>
          </a:endParaRPr>
        </a:p>
      </dgm:t>
    </dgm:pt>
    <dgm:pt modelId="{F3E11D27-B20B-446E-83BC-607BA5E58A18}" type="parTrans" cxnId="{AD6DAA39-59FB-42ED-995C-91E1468B4904}">
      <dgm:prSet/>
      <dgm:spPr/>
      <dgm:t>
        <a:bodyPr/>
        <a:lstStyle/>
        <a:p>
          <a:endParaRPr lang="en-US"/>
        </a:p>
      </dgm:t>
    </dgm:pt>
    <dgm:pt modelId="{75458DA0-6006-4C9B-BEB6-726F7A937256}" type="sibTrans" cxnId="{AD6DAA39-59FB-42ED-995C-91E1468B4904}">
      <dgm:prSet/>
      <dgm:spPr/>
      <dgm:t>
        <a:bodyPr/>
        <a:lstStyle/>
        <a:p>
          <a:endParaRPr lang="en-US"/>
        </a:p>
      </dgm:t>
    </dgm:pt>
    <dgm:pt modelId="{A2A52EC0-78CB-47D3-A55C-29E7CD18250B}">
      <dgm:prSet/>
      <dgm:spPr/>
      <dgm:t>
        <a:bodyPr/>
        <a:lstStyle/>
        <a:p>
          <a:r>
            <a:rPr lang="en-US" b="0" i="0">
              <a:latin typeface="Times New Roman"/>
              <a:cs typeface="Times New Roman"/>
            </a:rPr>
            <a:t>Task: Review previous groups' code repositories to understand their thought process.</a:t>
          </a:r>
          <a:endParaRPr lang="en-US">
            <a:latin typeface="Times New Roman"/>
            <a:cs typeface="Times New Roman"/>
          </a:endParaRPr>
        </a:p>
      </dgm:t>
    </dgm:pt>
    <dgm:pt modelId="{DE3E5D58-49D6-4EF8-B6A1-018FBDAF0FD6}" type="parTrans" cxnId="{14FE57C7-9DF7-4101-8A5A-84445F1FC038}">
      <dgm:prSet/>
      <dgm:spPr/>
      <dgm:t>
        <a:bodyPr/>
        <a:lstStyle/>
        <a:p>
          <a:endParaRPr lang="en-US"/>
        </a:p>
      </dgm:t>
    </dgm:pt>
    <dgm:pt modelId="{21A17D30-C7E4-49E7-9039-F9724664B190}" type="sibTrans" cxnId="{14FE57C7-9DF7-4101-8A5A-84445F1FC038}">
      <dgm:prSet/>
      <dgm:spPr/>
      <dgm:t>
        <a:bodyPr/>
        <a:lstStyle/>
        <a:p>
          <a:endParaRPr lang="en-US"/>
        </a:p>
      </dgm:t>
    </dgm:pt>
    <dgm:pt modelId="{AF0E0402-B9A7-419D-88DF-922227E8545D}">
      <dgm:prSet/>
      <dgm:spPr/>
      <dgm:t>
        <a:bodyPr/>
        <a:lstStyle/>
        <a:p>
          <a:r>
            <a:rPr lang="en-US" b="0" i="0">
              <a:latin typeface="Times New Roman"/>
              <a:cs typeface="Times New Roman"/>
            </a:rPr>
            <a:t>Task: Find a way to overcome issues with the Postgres database and API calls for object detection.</a:t>
          </a:r>
          <a:endParaRPr lang="en-US">
            <a:latin typeface="Times New Roman"/>
            <a:cs typeface="Times New Roman"/>
          </a:endParaRPr>
        </a:p>
      </dgm:t>
    </dgm:pt>
    <dgm:pt modelId="{5C71FE25-4513-4F2C-90B8-09BDCDC898D1}" type="parTrans" cxnId="{55B24A04-63C9-467F-A39F-19D087876156}">
      <dgm:prSet/>
      <dgm:spPr/>
      <dgm:t>
        <a:bodyPr/>
        <a:lstStyle/>
        <a:p>
          <a:endParaRPr lang="en-US"/>
        </a:p>
      </dgm:t>
    </dgm:pt>
    <dgm:pt modelId="{569DB6FF-7477-4F13-B71B-FB05D5246067}" type="sibTrans" cxnId="{55B24A04-63C9-467F-A39F-19D087876156}">
      <dgm:prSet/>
      <dgm:spPr/>
      <dgm:t>
        <a:bodyPr/>
        <a:lstStyle/>
        <a:p>
          <a:endParaRPr lang="en-US"/>
        </a:p>
      </dgm:t>
    </dgm:pt>
    <dgm:pt modelId="{8A93B9C1-5A82-4546-94C6-68DF2CDF4FBC}">
      <dgm:prSet/>
      <dgm:spPr/>
      <dgm:t>
        <a:bodyPr/>
        <a:lstStyle/>
        <a:p>
          <a:r>
            <a:rPr lang="en-US" b="0" i="0">
              <a:latin typeface="Times New Roman"/>
              <a:cs typeface="Times New Roman"/>
            </a:rPr>
            <a:t>Task: Find a way to successfully upload detected objects to the database.</a:t>
          </a:r>
          <a:endParaRPr lang="en-US">
            <a:latin typeface="Times New Roman"/>
            <a:cs typeface="Times New Roman"/>
          </a:endParaRPr>
        </a:p>
      </dgm:t>
    </dgm:pt>
    <dgm:pt modelId="{3DD68938-30AF-447B-8742-E32342B96990}" type="parTrans" cxnId="{C5E4E3A8-EE9A-4BAA-8B59-37642429B2B6}">
      <dgm:prSet/>
      <dgm:spPr/>
      <dgm:t>
        <a:bodyPr/>
        <a:lstStyle/>
        <a:p>
          <a:endParaRPr lang="en-US"/>
        </a:p>
      </dgm:t>
    </dgm:pt>
    <dgm:pt modelId="{B093A149-8059-4821-8235-0663169993E2}" type="sibTrans" cxnId="{C5E4E3A8-EE9A-4BAA-8B59-37642429B2B6}">
      <dgm:prSet/>
      <dgm:spPr/>
      <dgm:t>
        <a:bodyPr/>
        <a:lstStyle/>
        <a:p>
          <a:endParaRPr lang="en-US"/>
        </a:p>
      </dgm:t>
    </dgm:pt>
    <dgm:pt modelId="{7C115D46-770C-483C-8441-BEEC8AD1FAA2}">
      <dgm:prSet/>
      <dgm:spPr/>
      <dgm:t>
        <a:bodyPr/>
        <a:lstStyle/>
        <a:p>
          <a:r>
            <a:rPr lang="en-US" b="0" i="0">
              <a:latin typeface="Times New Roman"/>
              <a:cs typeface="Times New Roman"/>
            </a:rPr>
            <a:t>Task: Convert XML files to RDF triples and upload them to Virtuoso without persisting troubles.</a:t>
          </a:r>
          <a:endParaRPr lang="en-US">
            <a:latin typeface="Times New Roman"/>
            <a:cs typeface="Times New Roman"/>
          </a:endParaRPr>
        </a:p>
      </dgm:t>
    </dgm:pt>
    <dgm:pt modelId="{9725A3A4-C49E-4BC6-821B-11ADCF706104}" type="parTrans" cxnId="{996472D7-02A2-4D83-A06B-3210CDEA9FB9}">
      <dgm:prSet/>
      <dgm:spPr/>
      <dgm:t>
        <a:bodyPr/>
        <a:lstStyle/>
        <a:p>
          <a:endParaRPr lang="en-US"/>
        </a:p>
      </dgm:t>
    </dgm:pt>
    <dgm:pt modelId="{9C87B023-391D-439D-840A-03CFBB9A5033}" type="sibTrans" cxnId="{996472D7-02A2-4D83-A06B-3210CDEA9FB9}">
      <dgm:prSet/>
      <dgm:spPr/>
      <dgm:t>
        <a:bodyPr/>
        <a:lstStyle/>
        <a:p>
          <a:endParaRPr lang="en-US"/>
        </a:p>
      </dgm:t>
    </dgm:pt>
    <dgm:pt modelId="{0D394578-9B86-44ED-A5F4-1D49A48EC7C9}">
      <dgm:prSet/>
      <dgm:spPr/>
      <dgm:t>
        <a:bodyPr/>
        <a:lstStyle/>
        <a:p>
          <a:r>
            <a:rPr lang="en-US" b="0" i="0">
              <a:latin typeface="Times New Roman"/>
              <a:cs typeface="Times New Roman"/>
            </a:rPr>
            <a:t>Task: Use an annotation tool to correct bounding boxes in object detection, improving the knowledge graph's accuracy.</a:t>
          </a:r>
          <a:endParaRPr lang="en-US">
            <a:latin typeface="Times New Roman"/>
            <a:cs typeface="Times New Roman"/>
          </a:endParaRPr>
        </a:p>
      </dgm:t>
    </dgm:pt>
    <dgm:pt modelId="{905AC96C-3EB9-48A0-8C0B-5A963F8DE5BD}" type="parTrans" cxnId="{87C3413D-4BBE-4FBE-8AAE-666033A9A4C8}">
      <dgm:prSet/>
      <dgm:spPr/>
      <dgm:t>
        <a:bodyPr/>
        <a:lstStyle/>
        <a:p>
          <a:endParaRPr lang="en-US"/>
        </a:p>
      </dgm:t>
    </dgm:pt>
    <dgm:pt modelId="{FDBF739A-48DC-4B39-ABDF-B67B35E7CC31}" type="sibTrans" cxnId="{87C3413D-4BBE-4FBE-8AAE-666033A9A4C8}">
      <dgm:prSet/>
      <dgm:spPr/>
      <dgm:t>
        <a:bodyPr/>
        <a:lstStyle/>
        <a:p>
          <a:endParaRPr lang="en-US"/>
        </a:p>
      </dgm:t>
    </dgm:pt>
    <dgm:pt modelId="{11DE4DEB-7B22-4C52-A39F-ED894348662A}" type="pres">
      <dgm:prSet presAssocID="{8166FC9C-78A7-4229-A1B0-2F514968BD7D}" presName="vert0" presStyleCnt="0">
        <dgm:presLayoutVars>
          <dgm:dir/>
          <dgm:animOne val="branch"/>
          <dgm:animLvl val="lvl"/>
        </dgm:presLayoutVars>
      </dgm:prSet>
      <dgm:spPr/>
    </dgm:pt>
    <dgm:pt modelId="{5A53DB7B-CDBD-40B3-A03F-C9407A1C4936}" type="pres">
      <dgm:prSet presAssocID="{FF091EAD-63BD-4F74-848A-8368A67F5549}" presName="thickLine" presStyleLbl="alignNode1" presStyleIdx="0" presStyleCnt="7"/>
      <dgm:spPr/>
    </dgm:pt>
    <dgm:pt modelId="{023AF351-7B6D-4A30-B332-E40400BE4D0D}" type="pres">
      <dgm:prSet presAssocID="{FF091EAD-63BD-4F74-848A-8368A67F5549}" presName="horz1" presStyleCnt="0"/>
      <dgm:spPr/>
    </dgm:pt>
    <dgm:pt modelId="{9A6A2761-A336-4FE3-B75C-A995D2B3EC25}" type="pres">
      <dgm:prSet presAssocID="{FF091EAD-63BD-4F74-848A-8368A67F5549}" presName="tx1" presStyleLbl="revTx" presStyleIdx="0" presStyleCnt="7"/>
      <dgm:spPr/>
    </dgm:pt>
    <dgm:pt modelId="{7076B7D7-FC0D-4265-8DEB-59AC756E7C9E}" type="pres">
      <dgm:prSet presAssocID="{FF091EAD-63BD-4F74-848A-8368A67F5549}" presName="vert1" presStyleCnt="0"/>
      <dgm:spPr/>
    </dgm:pt>
    <dgm:pt modelId="{80F74105-84A8-48B6-B3D6-35686FC90BE6}" type="pres">
      <dgm:prSet presAssocID="{A41B021E-7462-4242-8673-40A23D7607CE}" presName="thickLine" presStyleLbl="alignNode1" presStyleIdx="1" presStyleCnt="7"/>
      <dgm:spPr/>
    </dgm:pt>
    <dgm:pt modelId="{A24BEA48-2870-499F-B2D7-A2E065226FFC}" type="pres">
      <dgm:prSet presAssocID="{A41B021E-7462-4242-8673-40A23D7607CE}" presName="horz1" presStyleCnt="0"/>
      <dgm:spPr/>
    </dgm:pt>
    <dgm:pt modelId="{B3AFFD8C-5857-474E-8020-74B2521263F7}" type="pres">
      <dgm:prSet presAssocID="{A41B021E-7462-4242-8673-40A23D7607CE}" presName="tx1" presStyleLbl="revTx" presStyleIdx="1" presStyleCnt="7"/>
      <dgm:spPr/>
    </dgm:pt>
    <dgm:pt modelId="{9414D7FB-797F-42AC-B058-E6C8E7A8315D}" type="pres">
      <dgm:prSet presAssocID="{A41B021E-7462-4242-8673-40A23D7607CE}" presName="vert1" presStyleCnt="0"/>
      <dgm:spPr/>
    </dgm:pt>
    <dgm:pt modelId="{5BDD0A16-2455-4451-9DA8-E378DFC3C1C4}" type="pres">
      <dgm:prSet presAssocID="{A2A52EC0-78CB-47D3-A55C-29E7CD18250B}" presName="thickLine" presStyleLbl="alignNode1" presStyleIdx="2" presStyleCnt="7"/>
      <dgm:spPr/>
    </dgm:pt>
    <dgm:pt modelId="{01737AB8-C075-4A50-9108-F63F9493FCE8}" type="pres">
      <dgm:prSet presAssocID="{A2A52EC0-78CB-47D3-A55C-29E7CD18250B}" presName="horz1" presStyleCnt="0"/>
      <dgm:spPr/>
    </dgm:pt>
    <dgm:pt modelId="{E09D7593-488A-44F5-8239-F81309B4DA14}" type="pres">
      <dgm:prSet presAssocID="{A2A52EC0-78CB-47D3-A55C-29E7CD18250B}" presName="tx1" presStyleLbl="revTx" presStyleIdx="2" presStyleCnt="7"/>
      <dgm:spPr/>
    </dgm:pt>
    <dgm:pt modelId="{9DA68718-5DAE-4A03-979E-41FB6FEF447E}" type="pres">
      <dgm:prSet presAssocID="{A2A52EC0-78CB-47D3-A55C-29E7CD18250B}" presName="vert1" presStyleCnt="0"/>
      <dgm:spPr/>
    </dgm:pt>
    <dgm:pt modelId="{366A58F6-D87E-4C28-8434-EA1A819EB9BA}" type="pres">
      <dgm:prSet presAssocID="{AF0E0402-B9A7-419D-88DF-922227E8545D}" presName="thickLine" presStyleLbl="alignNode1" presStyleIdx="3" presStyleCnt="7"/>
      <dgm:spPr/>
    </dgm:pt>
    <dgm:pt modelId="{9B68A87C-1C9F-477B-9A89-19406CDF79E2}" type="pres">
      <dgm:prSet presAssocID="{AF0E0402-B9A7-419D-88DF-922227E8545D}" presName="horz1" presStyleCnt="0"/>
      <dgm:spPr/>
    </dgm:pt>
    <dgm:pt modelId="{437435B2-070B-4F98-9934-CE4569F14D87}" type="pres">
      <dgm:prSet presAssocID="{AF0E0402-B9A7-419D-88DF-922227E8545D}" presName="tx1" presStyleLbl="revTx" presStyleIdx="3" presStyleCnt="7"/>
      <dgm:spPr/>
    </dgm:pt>
    <dgm:pt modelId="{62A86767-6A29-40A4-A744-E8665B58E590}" type="pres">
      <dgm:prSet presAssocID="{AF0E0402-B9A7-419D-88DF-922227E8545D}" presName="vert1" presStyleCnt="0"/>
      <dgm:spPr/>
    </dgm:pt>
    <dgm:pt modelId="{1F84872B-16E8-4481-9953-A934541E8369}" type="pres">
      <dgm:prSet presAssocID="{8A93B9C1-5A82-4546-94C6-68DF2CDF4FBC}" presName="thickLine" presStyleLbl="alignNode1" presStyleIdx="4" presStyleCnt="7"/>
      <dgm:spPr/>
    </dgm:pt>
    <dgm:pt modelId="{D01AD9C2-1146-4778-A988-E615E8FA6CA6}" type="pres">
      <dgm:prSet presAssocID="{8A93B9C1-5A82-4546-94C6-68DF2CDF4FBC}" presName="horz1" presStyleCnt="0"/>
      <dgm:spPr/>
    </dgm:pt>
    <dgm:pt modelId="{8F321106-75D4-423F-B5B1-E08E43C87991}" type="pres">
      <dgm:prSet presAssocID="{8A93B9C1-5A82-4546-94C6-68DF2CDF4FBC}" presName="tx1" presStyleLbl="revTx" presStyleIdx="4" presStyleCnt="7"/>
      <dgm:spPr/>
    </dgm:pt>
    <dgm:pt modelId="{EEC814D9-F807-4A7A-AD5B-A3AA164F7938}" type="pres">
      <dgm:prSet presAssocID="{8A93B9C1-5A82-4546-94C6-68DF2CDF4FBC}" presName="vert1" presStyleCnt="0"/>
      <dgm:spPr/>
    </dgm:pt>
    <dgm:pt modelId="{C42F0BF1-6BE8-4F2A-AAE3-6FEBD3F7E28C}" type="pres">
      <dgm:prSet presAssocID="{7C115D46-770C-483C-8441-BEEC8AD1FAA2}" presName="thickLine" presStyleLbl="alignNode1" presStyleIdx="5" presStyleCnt="7"/>
      <dgm:spPr/>
    </dgm:pt>
    <dgm:pt modelId="{B9672D2B-FDC7-404E-A147-3227A1C20E10}" type="pres">
      <dgm:prSet presAssocID="{7C115D46-770C-483C-8441-BEEC8AD1FAA2}" presName="horz1" presStyleCnt="0"/>
      <dgm:spPr/>
    </dgm:pt>
    <dgm:pt modelId="{69ABB7E4-427B-4E39-881B-3F1799BEBB9F}" type="pres">
      <dgm:prSet presAssocID="{7C115D46-770C-483C-8441-BEEC8AD1FAA2}" presName="tx1" presStyleLbl="revTx" presStyleIdx="5" presStyleCnt="7"/>
      <dgm:spPr/>
    </dgm:pt>
    <dgm:pt modelId="{D759AC60-3CA7-4089-A1BC-207A29BFDE43}" type="pres">
      <dgm:prSet presAssocID="{7C115D46-770C-483C-8441-BEEC8AD1FAA2}" presName="vert1" presStyleCnt="0"/>
      <dgm:spPr/>
    </dgm:pt>
    <dgm:pt modelId="{60C7BDF0-1E80-4675-8F0D-FB8EC4238D38}" type="pres">
      <dgm:prSet presAssocID="{0D394578-9B86-44ED-A5F4-1D49A48EC7C9}" presName="thickLine" presStyleLbl="alignNode1" presStyleIdx="6" presStyleCnt="7"/>
      <dgm:spPr/>
    </dgm:pt>
    <dgm:pt modelId="{65B2E5B5-9BE3-4970-90BA-C7A31631E046}" type="pres">
      <dgm:prSet presAssocID="{0D394578-9B86-44ED-A5F4-1D49A48EC7C9}" presName="horz1" presStyleCnt="0"/>
      <dgm:spPr/>
    </dgm:pt>
    <dgm:pt modelId="{3B359287-4E0D-4B8B-9017-8EA79CAF4989}" type="pres">
      <dgm:prSet presAssocID="{0D394578-9B86-44ED-A5F4-1D49A48EC7C9}" presName="tx1" presStyleLbl="revTx" presStyleIdx="6" presStyleCnt="7"/>
      <dgm:spPr/>
    </dgm:pt>
    <dgm:pt modelId="{738A0F03-9A4D-40B6-992F-D5AF606246BA}" type="pres">
      <dgm:prSet presAssocID="{0D394578-9B86-44ED-A5F4-1D49A48EC7C9}" presName="vert1" presStyleCnt="0"/>
      <dgm:spPr/>
    </dgm:pt>
  </dgm:ptLst>
  <dgm:cxnLst>
    <dgm:cxn modelId="{FE06FA00-D0E4-49A4-8EA3-77DA5CC98B02}" srcId="{8166FC9C-78A7-4229-A1B0-2F514968BD7D}" destId="{FF091EAD-63BD-4F74-848A-8368A67F5549}" srcOrd="0" destOrd="0" parTransId="{C6541B4E-BD05-4ADE-9AA2-195C09288BE9}" sibTransId="{84D4E88B-97BC-4E8E-9E7A-71200C03CEA7}"/>
    <dgm:cxn modelId="{55B24A04-63C9-467F-A39F-19D087876156}" srcId="{8166FC9C-78A7-4229-A1B0-2F514968BD7D}" destId="{AF0E0402-B9A7-419D-88DF-922227E8545D}" srcOrd="3" destOrd="0" parTransId="{5C71FE25-4513-4F2C-90B8-09BDCDC898D1}" sibTransId="{569DB6FF-7477-4F13-B71B-FB05D5246067}"/>
    <dgm:cxn modelId="{D6357D0A-42C0-4423-901B-25CFDB310313}" type="presOf" srcId="{A2A52EC0-78CB-47D3-A55C-29E7CD18250B}" destId="{E09D7593-488A-44F5-8239-F81309B4DA14}" srcOrd="0" destOrd="0" presId="urn:microsoft.com/office/officeart/2008/layout/LinedList"/>
    <dgm:cxn modelId="{8A792C0E-7DCC-4107-A709-EF98816B1E6A}" type="presOf" srcId="{A41B021E-7462-4242-8673-40A23D7607CE}" destId="{B3AFFD8C-5857-474E-8020-74B2521263F7}" srcOrd="0" destOrd="0" presId="urn:microsoft.com/office/officeart/2008/layout/LinedList"/>
    <dgm:cxn modelId="{173AA510-46C5-4480-B94F-D6D4DA847B98}" type="presOf" srcId="{AF0E0402-B9A7-419D-88DF-922227E8545D}" destId="{437435B2-070B-4F98-9934-CE4569F14D87}" srcOrd="0" destOrd="0" presId="urn:microsoft.com/office/officeart/2008/layout/LinedList"/>
    <dgm:cxn modelId="{C4B38F26-EBBA-4F52-852C-138F6E8AAD2E}" type="presOf" srcId="{0D394578-9B86-44ED-A5F4-1D49A48EC7C9}" destId="{3B359287-4E0D-4B8B-9017-8EA79CAF4989}" srcOrd="0" destOrd="0" presId="urn:microsoft.com/office/officeart/2008/layout/LinedList"/>
    <dgm:cxn modelId="{8EF29939-9F35-40B7-BCB6-3EF621B7FFEC}" type="presOf" srcId="{8166FC9C-78A7-4229-A1B0-2F514968BD7D}" destId="{11DE4DEB-7B22-4C52-A39F-ED894348662A}" srcOrd="0" destOrd="0" presId="urn:microsoft.com/office/officeart/2008/layout/LinedList"/>
    <dgm:cxn modelId="{AD6DAA39-59FB-42ED-995C-91E1468B4904}" srcId="{8166FC9C-78A7-4229-A1B0-2F514968BD7D}" destId="{A41B021E-7462-4242-8673-40A23D7607CE}" srcOrd="1" destOrd="0" parTransId="{F3E11D27-B20B-446E-83BC-607BA5E58A18}" sibTransId="{75458DA0-6006-4C9B-BEB6-726F7A937256}"/>
    <dgm:cxn modelId="{87C3413D-4BBE-4FBE-8AAE-666033A9A4C8}" srcId="{8166FC9C-78A7-4229-A1B0-2F514968BD7D}" destId="{0D394578-9B86-44ED-A5F4-1D49A48EC7C9}" srcOrd="6" destOrd="0" parTransId="{905AC96C-3EB9-48A0-8C0B-5A963F8DE5BD}" sibTransId="{FDBF739A-48DC-4B39-ABDF-B67B35E7CC31}"/>
    <dgm:cxn modelId="{C5E4E3A8-EE9A-4BAA-8B59-37642429B2B6}" srcId="{8166FC9C-78A7-4229-A1B0-2F514968BD7D}" destId="{8A93B9C1-5A82-4546-94C6-68DF2CDF4FBC}" srcOrd="4" destOrd="0" parTransId="{3DD68938-30AF-447B-8742-E32342B96990}" sibTransId="{B093A149-8059-4821-8235-0663169993E2}"/>
    <dgm:cxn modelId="{55D053AF-ED95-48D5-B5C3-957E8993DEEC}" type="presOf" srcId="{7C115D46-770C-483C-8441-BEEC8AD1FAA2}" destId="{69ABB7E4-427B-4E39-881B-3F1799BEBB9F}" srcOrd="0" destOrd="0" presId="urn:microsoft.com/office/officeart/2008/layout/LinedList"/>
    <dgm:cxn modelId="{14FE57C7-9DF7-4101-8A5A-84445F1FC038}" srcId="{8166FC9C-78A7-4229-A1B0-2F514968BD7D}" destId="{A2A52EC0-78CB-47D3-A55C-29E7CD18250B}" srcOrd="2" destOrd="0" parTransId="{DE3E5D58-49D6-4EF8-B6A1-018FBDAF0FD6}" sibTransId="{21A17D30-C7E4-49E7-9039-F9724664B190}"/>
    <dgm:cxn modelId="{996472D7-02A2-4D83-A06B-3210CDEA9FB9}" srcId="{8166FC9C-78A7-4229-A1B0-2F514968BD7D}" destId="{7C115D46-770C-483C-8441-BEEC8AD1FAA2}" srcOrd="5" destOrd="0" parTransId="{9725A3A4-C49E-4BC6-821B-11ADCF706104}" sibTransId="{9C87B023-391D-439D-840A-03CFBB9A5033}"/>
    <dgm:cxn modelId="{F0E8CBE2-5A73-4529-B0F3-55A166A5FF32}" type="presOf" srcId="{FF091EAD-63BD-4F74-848A-8368A67F5549}" destId="{9A6A2761-A336-4FE3-B75C-A995D2B3EC25}" srcOrd="0" destOrd="0" presId="urn:microsoft.com/office/officeart/2008/layout/LinedList"/>
    <dgm:cxn modelId="{031C86EC-09BD-47A8-A3E4-CCB488F7F273}" type="presOf" srcId="{8A93B9C1-5A82-4546-94C6-68DF2CDF4FBC}" destId="{8F321106-75D4-423F-B5B1-E08E43C87991}" srcOrd="0" destOrd="0" presId="urn:microsoft.com/office/officeart/2008/layout/LinedList"/>
    <dgm:cxn modelId="{22274FF7-F00E-4820-84EB-D4D89565A731}" type="presParOf" srcId="{11DE4DEB-7B22-4C52-A39F-ED894348662A}" destId="{5A53DB7B-CDBD-40B3-A03F-C9407A1C4936}" srcOrd="0" destOrd="0" presId="urn:microsoft.com/office/officeart/2008/layout/LinedList"/>
    <dgm:cxn modelId="{291B9491-57E0-4E91-A239-561D060131CC}" type="presParOf" srcId="{11DE4DEB-7B22-4C52-A39F-ED894348662A}" destId="{023AF351-7B6D-4A30-B332-E40400BE4D0D}" srcOrd="1" destOrd="0" presId="urn:microsoft.com/office/officeart/2008/layout/LinedList"/>
    <dgm:cxn modelId="{82488831-117D-4BFD-9F7D-38FB71FA8200}" type="presParOf" srcId="{023AF351-7B6D-4A30-B332-E40400BE4D0D}" destId="{9A6A2761-A336-4FE3-B75C-A995D2B3EC25}" srcOrd="0" destOrd="0" presId="urn:microsoft.com/office/officeart/2008/layout/LinedList"/>
    <dgm:cxn modelId="{B41E1E1B-1531-46A1-82B4-F7AB0074738F}" type="presParOf" srcId="{023AF351-7B6D-4A30-B332-E40400BE4D0D}" destId="{7076B7D7-FC0D-4265-8DEB-59AC756E7C9E}" srcOrd="1" destOrd="0" presId="urn:microsoft.com/office/officeart/2008/layout/LinedList"/>
    <dgm:cxn modelId="{7895F62B-D663-489E-B797-5BA30CBAED64}" type="presParOf" srcId="{11DE4DEB-7B22-4C52-A39F-ED894348662A}" destId="{80F74105-84A8-48B6-B3D6-35686FC90BE6}" srcOrd="2" destOrd="0" presId="urn:microsoft.com/office/officeart/2008/layout/LinedList"/>
    <dgm:cxn modelId="{A22707CB-8A1E-4DFB-B2E0-3A3DC2D6EDE3}" type="presParOf" srcId="{11DE4DEB-7B22-4C52-A39F-ED894348662A}" destId="{A24BEA48-2870-499F-B2D7-A2E065226FFC}" srcOrd="3" destOrd="0" presId="urn:microsoft.com/office/officeart/2008/layout/LinedList"/>
    <dgm:cxn modelId="{B8E7203E-E844-42BC-82FD-B1F6AC969340}" type="presParOf" srcId="{A24BEA48-2870-499F-B2D7-A2E065226FFC}" destId="{B3AFFD8C-5857-474E-8020-74B2521263F7}" srcOrd="0" destOrd="0" presId="urn:microsoft.com/office/officeart/2008/layout/LinedList"/>
    <dgm:cxn modelId="{0FF6078A-6D95-4077-850C-D25D830B0384}" type="presParOf" srcId="{A24BEA48-2870-499F-B2D7-A2E065226FFC}" destId="{9414D7FB-797F-42AC-B058-E6C8E7A8315D}" srcOrd="1" destOrd="0" presId="urn:microsoft.com/office/officeart/2008/layout/LinedList"/>
    <dgm:cxn modelId="{5501B5C4-7FE5-45D1-8027-B9282CC6D048}" type="presParOf" srcId="{11DE4DEB-7B22-4C52-A39F-ED894348662A}" destId="{5BDD0A16-2455-4451-9DA8-E378DFC3C1C4}" srcOrd="4" destOrd="0" presId="urn:microsoft.com/office/officeart/2008/layout/LinedList"/>
    <dgm:cxn modelId="{EB138941-AA1B-4EB6-B5F3-4528316A3AA2}" type="presParOf" srcId="{11DE4DEB-7B22-4C52-A39F-ED894348662A}" destId="{01737AB8-C075-4A50-9108-F63F9493FCE8}" srcOrd="5" destOrd="0" presId="urn:microsoft.com/office/officeart/2008/layout/LinedList"/>
    <dgm:cxn modelId="{B73EE548-8C46-4A6E-923D-FF8DB6D7189A}" type="presParOf" srcId="{01737AB8-C075-4A50-9108-F63F9493FCE8}" destId="{E09D7593-488A-44F5-8239-F81309B4DA14}" srcOrd="0" destOrd="0" presId="urn:microsoft.com/office/officeart/2008/layout/LinedList"/>
    <dgm:cxn modelId="{5BE0565C-DDFF-45BC-80B6-C4F5CF066CD4}" type="presParOf" srcId="{01737AB8-C075-4A50-9108-F63F9493FCE8}" destId="{9DA68718-5DAE-4A03-979E-41FB6FEF447E}" srcOrd="1" destOrd="0" presId="urn:microsoft.com/office/officeart/2008/layout/LinedList"/>
    <dgm:cxn modelId="{507CDCAC-94AD-4792-A900-3D7EF54BCA30}" type="presParOf" srcId="{11DE4DEB-7B22-4C52-A39F-ED894348662A}" destId="{366A58F6-D87E-4C28-8434-EA1A819EB9BA}" srcOrd="6" destOrd="0" presId="urn:microsoft.com/office/officeart/2008/layout/LinedList"/>
    <dgm:cxn modelId="{717A5F1D-2DC5-4215-9BB8-E5E1DB85118B}" type="presParOf" srcId="{11DE4DEB-7B22-4C52-A39F-ED894348662A}" destId="{9B68A87C-1C9F-477B-9A89-19406CDF79E2}" srcOrd="7" destOrd="0" presId="urn:microsoft.com/office/officeart/2008/layout/LinedList"/>
    <dgm:cxn modelId="{7FA29309-A41B-44BD-8443-5F0B6EC4A163}" type="presParOf" srcId="{9B68A87C-1C9F-477B-9A89-19406CDF79E2}" destId="{437435B2-070B-4F98-9934-CE4569F14D87}" srcOrd="0" destOrd="0" presId="urn:microsoft.com/office/officeart/2008/layout/LinedList"/>
    <dgm:cxn modelId="{71FDC680-8EF8-4F1B-A96E-0550EAB4853C}" type="presParOf" srcId="{9B68A87C-1C9F-477B-9A89-19406CDF79E2}" destId="{62A86767-6A29-40A4-A744-E8665B58E590}" srcOrd="1" destOrd="0" presId="urn:microsoft.com/office/officeart/2008/layout/LinedList"/>
    <dgm:cxn modelId="{1ACDB8A4-832D-49F7-BE41-C5B53EB8C614}" type="presParOf" srcId="{11DE4DEB-7B22-4C52-A39F-ED894348662A}" destId="{1F84872B-16E8-4481-9953-A934541E8369}" srcOrd="8" destOrd="0" presId="urn:microsoft.com/office/officeart/2008/layout/LinedList"/>
    <dgm:cxn modelId="{A4F79CF5-E6E3-46FC-A11F-FA86404198B5}" type="presParOf" srcId="{11DE4DEB-7B22-4C52-A39F-ED894348662A}" destId="{D01AD9C2-1146-4778-A988-E615E8FA6CA6}" srcOrd="9" destOrd="0" presId="urn:microsoft.com/office/officeart/2008/layout/LinedList"/>
    <dgm:cxn modelId="{D16E9B7C-34A9-4AEF-927E-0D08DD30A658}" type="presParOf" srcId="{D01AD9C2-1146-4778-A988-E615E8FA6CA6}" destId="{8F321106-75D4-423F-B5B1-E08E43C87991}" srcOrd="0" destOrd="0" presId="urn:microsoft.com/office/officeart/2008/layout/LinedList"/>
    <dgm:cxn modelId="{E92E6FF9-D0D2-4F60-84F6-AB2787D82B20}" type="presParOf" srcId="{D01AD9C2-1146-4778-A988-E615E8FA6CA6}" destId="{EEC814D9-F807-4A7A-AD5B-A3AA164F7938}" srcOrd="1" destOrd="0" presId="urn:microsoft.com/office/officeart/2008/layout/LinedList"/>
    <dgm:cxn modelId="{19AF68E8-5510-47DB-9474-A9C4F1294252}" type="presParOf" srcId="{11DE4DEB-7B22-4C52-A39F-ED894348662A}" destId="{C42F0BF1-6BE8-4F2A-AAE3-6FEBD3F7E28C}" srcOrd="10" destOrd="0" presId="urn:microsoft.com/office/officeart/2008/layout/LinedList"/>
    <dgm:cxn modelId="{2B05D63C-6671-4399-8F92-B1079960F88C}" type="presParOf" srcId="{11DE4DEB-7B22-4C52-A39F-ED894348662A}" destId="{B9672D2B-FDC7-404E-A147-3227A1C20E10}" srcOrd="11" destOrd="0" presId="urn:microsoft.com/office/officeart/2008/layout/LinedList"/>
    <dgm:cxn modelId="{0FFAB8EC-910B-4846-8795-51228C624EB5}" type="presParOf" srcId="{B9672D2B-FDC7-404E-A147-3227A1C20E10}" destId="{69ABB7E4-427B-4E39-881B-3F1799BEBB9F}" srcOrd="0" destOrd="0" presId="urn:microsoft.com/office/officeart/2008/layout/LinedList"/>
    <dgm:cxn modelId="{BAE860F6-ECC7-4E44-BEA4-283D8A8259F9}" type="presParOf" srcId="{B9672D2B-FDC7-404E-A147-3227A1C20E10}" destId="{D759AC60-3CA7-4089-A1BC-207A29BFDE43}" srcOrd="1" destOrd="0" presId="urn:microsoft.com/office/officeart/2008/layout/LinedList"/>
    <dgm:cxn modelId="{CB3CF4FB-1568-488C-814E-8AF3E5133115}" type="presParOf" srcId="{11DE4DEB-7B22-4C52-A39F-ED894348662A}" destId="{60C7BDF0-1E80-4675-8F0D-FB8EC4238D38}" srcOrd="12" destOrd="0" presId="urn:microsoft.com/office/officeart/2008/layout/LinedList"/>
    <dgm:cxn modelId="{DD870213-044A-4DBD-BFAE-2C65AE19EB27}" type="presParOf" srcId="{11DE4DEB-7B22-4C52-A39F-ED894348662A}" destId="{65B2E5B5-9BE3-4970-90BA-C7A31631E046}" srcOrd="13" destOrd="0" presId="urn:microsoft.com/office/officeart/2008/layout/LinedList"/>
    <dgm:cxn modelId="{3609FA87-8EEF-420A-A834-5C4454C86E9C}" type="presParOf" srcId="{65B2E5B5-9BE3-4970-90BA-C7A31631E046}" destId="{3B359287-4E0D-4B8B-9017-8EA79CAF4989}" srcOrd="0" destOrd="0" presId="urn:microsoft.com/office/officeart/2008/layout/LinedList"/>
    <dgm:cxn modelId="{D93FFCAD-E5F4-4361-9866-1EAEE82F350E}" type="presParOf" srcId="{65B2E5B5-9BE3-4970-90BA-C7A31631E046}" destId="{738A0F03-9A4D-40B6-992F-D5AF606246B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F4A560-7953-43C6-ACC6-ED03C0B205F7}"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3ADAC783-2ED6-449C-852B-A065B650D0C9}">
      <dgm:prSet/>
      <dgm:spPr/>
      <dgm:t>
        <a:bodyPr/>
        <a:lstStyle/>
        <a:p>
          <a:r>
            <a:rPr lang="en-US" b="0" i="0">
              <a:latin typeface="Times New Roman"/>
              <a:cs typeface="Times New Roman"/>
            </a:rPr>
            <a:t>Postgres Database</a:t>
          </a:r>
          <a:endParaRPr lang="en-US">
            <a:latin typeface="Times New Roman"/>
            <a:cs typeface="Times New Roman"/>
          </a:endParaRPr>
        </a:p>
      </dgm:t>
    </dgm:pt>
    <dgm:pt modelId="{D61D9847-1DD7-4F31-A87F-8DCAF60537BD}" type="parTrans" cxnId="{04521553-23B3-40D0-B0E8-C0FC6193BF1A}">
      <dgm:prSet/>
      <dgm:spPr/>
      <dgm:t>
        <a:bodyPr/>
        <a:lstStyle/>
        <a:p>
          <a:endParaRPr lang="en-US"/>
        </a:p>
      </dgm:t>
    </dgm:pt>
    <dgm:pt modelId="{722AD791-C8BB-43B2-B940-1C9CAE49B816}" type="sibTrans" cxnId="{04521553-23B3-40D0-B0E8-C0FC6193BF1A}">
      <dgm:prSet/>
      <dgm:spPr/>
      <dgm:t>
        <a:bodyPr/>
        <a:lstStyle/>
        <a:p>
          <a:endParaRPr lang="en-US"/>
        </a:p>
      </dgm:t>
    </dgm:pt>
    <dgm:pt modelId="{1CFFB23F-C620-40C8-BEE5-AEAD5FBA8B48}">
      <dgm:prSet/>
      <dgm:spPr/>
      <dgm:t>
        <a:bodyPr/>
        <a:lstStyle/>
        <a:p>
          <a:r>
            <a:rPr lang="en-US">
              <a:latin typeface="Times New Roman"/>
              <a:cs typeface="Times New Roman"/>
            </a:rPr>
            <a:t>RDF Pipeline</a:t>
          </a:r>
        </a:p>
      </dgm:t>
    </dgm:pt>
    <dgm:pt modelId="{526AE0D7-DC4C-4847-A3CD-543C1ABD7543}" type="parTrans" cxnId="{41345821-DD02-429B-B4C4-584D0006FD17}">
      <dgm:prSet/>
      <dgm:spPr/>
      <dgm:t>
        <a:bodyPr/>
        <a:lstStyle/>
        <a:p>
          <a:endParaRPr lang="en-US"/>
        </a:p>
      </dgm:t>
    </dgm:pt>
    <dgm:pt modelId="{313E8C5A-3074-449A-9998-1C5A17D8E3B9}" type="sibTrans" cxnId="{41345821-DD02-429B-B4C4-584D0006FD17}">
      <dgm:prSet/>
      <dgm:spPr/>
      <dgm:t>
        <a:bodyPr/>
        <a:lstStyle/>
        <a:p>
          <a:endParaRPr lang="en-US"/>
        </a:p>
      </dgm:t>
    </dgm:pt>
    <dgm:pt modelId="{75966F70-EA0C-4F3D-B089-4DDE46895B92}" type="pres">
      <dgm:prSet presAssocID="{B6F4A560-7953-43C6-ACC6-ED03C0B205F7}" presName="linear" presStyleCnt="0">
        <dgm:presLayoutVars>
          <dgm:animLvl val="lvl"/>
          <dgm:resizeHandles val="exact"/>
        </dgm:presLayoutVars>
      </dgm:prSet>
      <dgm:spPr/>
    </dgm:pt>
    <dgm:pt modelId="{C4346639-B383-483E-8DB9-AEB09CDDC9EE}" type="pres">
      <dgm:prSet presAssocID="{3ADAC783-2ED6-449C-852B-A065B650D0C9}" presName="parentText" presStyleLbl="node1" presStyleIdx="0" presStyleCnt="2">
        <dgm:presLayoutVars>
          <dgm:chMax val="0"/>
          <dgm:bulletEnabled val="1"/>
        </dgm:presLayoutVars>
      </dgm:prSet>
      <dgm:spPr/>
    </dgm:pt>
    <dgm:pt modelId="{F9C14E2E-372B-4D89-A38E-4E89BA3509D4}" type="pres">
      <dgm:prSet presAssocID="{722AD791-C8BB-43B2-B940-1C9CAE49B816}" presName="spacer" presStyleCnt="0"/>
      <dgm:spPr/>
    </dgm:pt>
    <dgm:pt modelId="{62A1BD8D-D1DE-4DE9-9099-3B39540CD86B}" type="pres">
      <dgm:prSet presAssocID="{1CFFB23F-C620-40C8-BEE5-AEAD5FBA8B48}" presName="parentText" presStyleLbl="node1" presStyleIdx="1" presStyleCnt="2">
        <dgm:presLayoutVars>
          <dgm:chMax val="0"/>
          <dgm:bulletEnabled val="1"/>
        </dgm:presLayoutVars>
      </dgm:prSet>
      <dgm:spPr/>
    </dgm:pt>
  </dgm:ptLst>
  <dgm:cxnLst>
    <dgm:cxn modelId="{41345821-DD02-429B-B4C4-584D0006FD17}" srcId="{B6F4A560-7953-43C6-ACC6-ED03C0B205F7}" destId="{1CFFB23F-C620-40C8-BEE5-AEAD5FBA8B48}" srcOrd="1" destOrd="0" parTransId="{526AE0D7-DC4C-4847-A3CD-543C1ABD7543}" sibTransId="{313E8C5A-3074-449A-9998-1C5A17D8E3B9}"/>
    <dgm:cxn modelId="{04521553-23B3-40D0-B0E8-C0FC6193BF1A}" srcId="{B6F4A560-7953-43C6-ACC6-ED03C0B205F7}" destId="{3ADAC783-2ED6-449C-852B-A065B650D0C9}" srcOrd="0" destOrd="0" parTransId="{D61D9847-1DD7-4F31-A87F-8DCAF60537BD}" sibTransId="{722AD791-C8BB-43B2-B940-1C9CAE49B816}"/>
    <dgm:cxn modelId="{E2E4507D-FA3B-40C6-A3CA-26F721B4E032}" type="presOf" srcId="{3ADAC783-2ED6-449C-852B-A065B650D0C9}" destId="{C4346639-B383-483E-8DB9-AEB09CDDC9EE}" srcOrd="0" destOrd="0" presId="urn:microsoft.com/office/officeart/2005/8/layout/vList2"/>
    <dgm:cxn modelId="{B543A1FB-D73E-48BC-90BB-B3980E622755}" type="presOf" srcId="{B6F4A560-7953-43C6-ACC6-ED03C0B205F7}" destId="{75966F70-EA0C-4F3D-B089-4DDE46895B92}" srcOrd="0" destOrd="0" presId="urn:microsoft.com/office/officeart/2005/8/layout/vList2"/>
    <dgm:cxn modelId="{03CFDDFC-BCC4-4E11-90F7-3AD40B23B6B0}" type="presOf" srcId="{1CFFB23F-C620-40C8-BEE5-AEAD5FBA8B48}" destId="{62A1BD8D-D1DE-4DE9-9099-3B39540CD86B}" srcOrd="0" destOrd="0" presId="urn:microsoft.com/office/officeart/2005/8/layout/vList2"/>
    <dgm:cxn modelId="{52550C4E-B6EA-4B43-8C04-F05460C68558}" type="presParOf" srcId="{75966F70-EA0C-4F3D-B089-4DDE46895B92}" destId="{C4346639-B383-483E-8DB9-AEB09CDDC9EE}" srcOrd="0" destOrd="0" presId="urn:microsoft.com/office/officeart/2005/8/layout/vList2"/>
    <dgm:cxn modelId="{6F69370A-B41A-4119-8378-613BAAE75A1B}" type="presParOf" srcId="{75966F70-EA0C-4F3D-B089-4DDE46895B92}" destId="{F9C14E2E-372B-4D89-A38E-4E89BA3509D4}" srcOrd="1" destOrd="0" presId="urn:microsoft.com/office/officeart/2005/8/layout/vList2"/>
    <dgm:cxn modelId="{2DFE5AA4-3804-43D3-A26E-8634A9204672}" type="presParOf" srcId="{75966F70-EA0C-4F3D-B089-4DDE46895B92}" destId="{62A1BD8D-D1DE-4DE9-9099-3B39540CD86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235C73-1433-4953-8432-A1067372972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A02D6D6-51BC-4C8D-91B3-275AFC46C32F}">
      <dgm:prSet/>
      <dgm:spPr/>
      <dgm:t>
        <a:bodyPr/>
        <a:lstStyle/>
        <a:p>
          <a:pPr>
            <a:lnSpc>
              <a:spcPct val="100000"/>
            </a:lnSpc>
          </a:pPr>
          <a:r>
            <a:rPr lang="en-US" b="0" i="0">
              <a:latin typeface="Times New Roman"/>
              <a:cs typeface="Times New Roman"/>
            </a:rPr>
            <a:t>Annotation </a:t>
          </a:r>
          <a:r>
            <a:rPr lang="en-US">
              <a:latin typeface="Times New Roman"/>
              <a:cs typeface="Times New Roman"/>
            </a:rPr>
            <a:t>Tool</a:t>
          </a:r>
        </a:p>
      </dgm:t>
    </dgm:pt>
    <dgm:pt modelId="{061CAE73-E8DB-40C2-B439-43A03E76FC6C}" type="parTrans" cxnId="{0CAE8F65-52D1-44C3-AC71-FD8CCB28EE6A}">
      <dgm:prSet/>
      <dgm:spPr/>
      <dgm:t>
        <a:bodyPr/>
        <a:lstStyle/>
        <a:p>
          <a:endParaRPr lang="en-US"/>
        </a:p>
      </dgm:t>
    </dgm:pt>
    <dgm:pt modelId="{1CEDB381-C4B0-4FFC-BD50-B62B90A57840}" type="sibTrans" cxnId="{0CAE8F65-52D1-44C3-AC71-FD8CCB28EE6A}">
      <dgm:prSet/>
      <dgm:spPr/>
      <dgm:t>
        <a:bodyPr/>
        <a:lstStyle/>
        <a:p>
          <a:endParaRPr lang="en-US"/>
        </a:p>
      </dgm:t>
    </dgm:pt>
    <dgm:pt modelId="{99DCAB51-5B2F-44AF-9AF3-92869D76E59E}">
      <dgm:prSet phldr="0"/>
      <dgm:spPr/>
      <dgm:t>
        <a:bodyPr/>
        <a:lstStyle/>
        <a:p>
          <a:pPr>
            <a:lnSpc>
              <a:spcPct val="100000"/>
            </a:lnSpc>
          </a:pPr>
          <a:r>
            <a:rPr lang="en-US">
              <a:latin typeface="Times New Roman"/>
              <a:cs typeface="Times New Roman"/>
            </a:rPr>
            <a:t>API Calls</a:t>
          </a:r>
        </a:p>
      </dgm:t>
    </dgm:pt>
    <dgm:pt modelId="{99544CBF-B587-4E0C-BA2A-F0BE4F8674CE}" type="parTrans" cxnId="{613D76B7-D3F5-40D3-B1D3-43CB6031C1B8}">
      <dgm:prSet/>
      <dgm:spPr/>
      <dgm:t>
        <a:bodyPr/>
        <a:lstStyle/>
        <a:p>
          <a:endParaRPr lang="en-US"/>
        </a:p>
      </dgm:t>
    </dgm:pt>
    <dgm:pt modelId="{967A9564-43FE-447E-9291-066A6252968E}" type="sibTrans" cxnId="{613D76B7-D3F5-40D3-B1D3-43CB6031C1B8}">
      <dgm:prSet/>
      <dgm:spPr/>
      <dgm:t>
        <a:bodyPr/>
        <a:lstStyle/>
        <a:p>
          <a:endParaRPr lang="en-US"/>
        </a:p>
      </dgm:t>
    </dgm:pt>
    <dgm:pt modelId="{F7845890-61E8-4DF5-86F9-565A1BCB22E4}">
      <dgm:prSet phldr="0"/>
      <dgm:spPr/>
      <dgm:t>
        <a:bodyPr/>
        <a:lstStyle/>
        <a:p>
          <a:pPr>
            <a:lnSpc>
              <a:spcPct val="100000"/>
            </a:lnSpc>
          </a:pPr>
          <a:r>
            <a:rPr lang="en-US">
              <a:latin typeface="Times New Roman"/>
              <a:cs typeface="Times New Roman"/>
            </a:rPr>
            <a:t>Uploading to Virtuoso DB</a:t>
          </a:r>
        </a:p>
      </dgm:t>
    </dgm:pt>
    <dgm:pt modelId="{92B446C7-B748-4B06-A08F-45EE91BCF1FC}" type="parTrans" cxnId="{FC3F897A-322D-4867-BA68-9195178152EF}">
      <dgm:prSet/>
      <dgm:spPr/>
      <dgm:t>
        <a:bodyPr/>
        <a:lstStyle/>
        <a:p>
          <a:endParaRPr lang="en-US"/>
        </a:p>
      </dgm:t>
    </dgm:pt>
    <dgm:pt modelId="{9B979D55-867E-47A5-94B3-BC5894BC4700}" type="sibTrans" cxnId="{FC3F897A-322D-4867-BA68-9195178152EF}">
      <dgm:prSet/>
      <dgm:spPr/>
      <dgm:t>
        <a:bodyPr/>
        <a:lstStyle/>
        <a:p>
          <a:endParaRPr lang="en-US"/>
        </a:p>
      </dgm:t>
    </dgm:pt>
    <dgm:pt modelId="{37CDBE6F-E1ED-4B55-8A52-EFE0BFE4C530}" type="pres">
      <dgm:prSet presAssocID="{54235C73-1433-4953-8432-A10673729723}" presName="root" presStyleCnt="0">
        <dgm:presLayoutVars>
          <dgm:dir/>
          <dgm:resizeHandles val="exact"/>
        </dgm:presLayoutVars>
      </dgm:prSet>
      <dgm:spPr/>
    </dgm:pt>
    <dgm:pt modelId="{A49C4C29-2484-4B3C-83C1-72B4993F3D2A}" type="pres">
      <dgm:prSet presAssocID="{3A02D6D6-51BC-4C8D-91B3-275AFC46C32F}" presName="compNode" presStyleCnt="0"/>
      <dgm:spPr/>
    </dgm:pt>
    <dgm:pt modelId="{CC1B830F-AF99-4AF1-A429-0FD0C930FB81}" type="pres">
      <dgm:prSet presAssocID="{3A02D6D6-51BC-4C8D-91B3-275AFC46C32F}" presName="bgRect" presStyleLbl="bgShp" presStyleIdx="0" presStyleCnt="3"/>
      <dgm:spPr/>
    </dgm:pt>
    <dgm:pt modelId="{7D0DD82B-0F62-42BE-9419-97FE34526E3F}" type="pres">
      <dgm:prSet presAssocID="{3A02D6D6-51BC-4C8D-91B3-275AFC46C32F}" presName="iconRect" presStyleLbl="node1" presStyleIdx="0" presStyleCnt="3"/>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pt>
    <dgm:pt modelId="{FCB000C5-320E-4C15-AF59-40C544A70435}" type="pres">
      <dgm:prSet presAssocID="{3A02D6D6-51BC-4C8D-91B3-275AFC46C32F}" presName="spaceRect" presStyleCnt="0"/>
      <dgm:spPr/>
    </dgm:pt>
    <dgm:pt modelId="{E6024132-CBA0-4054-AB81-6216C39342A4}" type="pres">
      <dgm:prSet presAssocID="{3A02D6D6-51BC-4C8D-91B3-275AFC46C32F}" presName="parTx" presStyleLbl="revTx" presStyleIdx="0" presStyleCnt="3">
        <dgm:presLayoutVars>
          <dgm:chMax val="0"/>
          <dgm:chPref val="0"/>
        </dgm:presLayoutVars>
      </dgm:prSet>
      <dgm:spPr/>
    </dgm:pt>
    <dgm:pt modelId="{E5016604-6B1A-4589-AF47-E8C0638717B3}" type="pres">
      <dgm:prSet presAssocID="{1CEDB381-C4B0-4FFC-BD50-B62B90A57840}" presName="sibTrans" presStyleCnt="0"/>
      <dgm:spPr/>
    </dgm:pt>
    <dgm:pt modelId="{2B8ECA35-C555-4DA1-A915-3094409208DD}" type="pres">
      <dgm:prSet presAssocID="{99DCAB51-5B2F-44AF-9AF3-92869D76E59E}" presName="compNode" presStyleCnt="0"/>
      <dgm:spPr/>
    </dgm:pt>
    <dgm:pt modelId="{A69C24C7-F235-45B9-ADE5-D5888FADE755}" type="pres">
      <dgm:prSet presAssocID="{99DCAB51-5B2F-44AF-9AF3-92869D76E59E}" presName="bgRect" presStyleLbl="bgShp" presStyleIdx="1" presStyleCnt="3"/>
      <dgm:spPr/>
    </dgm:pt>
    <dgm:pt modelId="{0402ECDA-E802-494C-B58B-3D7F483FD772}" type="pres">
      <dgm:prSet presAssocID="{99DCAB51-5B2F-44AF-9AF3-92869D76E59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ools"/>
        </a:ext>
      </dgm:extLst>
    </dgm:pt>
    <dgm:pt modelId="{981EE6D8-6B1B-4046-8F99-EDFC1D15CB02}" type="pres">
      <dgm:prSet presAssocID="{99DCAB51-5B2F-44AF-9AF3-92869D76E59E}" presName="spaceRect" presStyleCnt="0"/>
      <dgm:spPr/>
    </dgm:pt>
    <dgm:pt modelId="{81AFFC78-87DD-4868-A173-8A1BBE0BC82E}" type="pres">
      <dgm:prSet presAssocID="{99DCAB51-5B2F-44AF-9AF3-92869D76E59E}" presName="parTx" presStyleLbl="revTx" presStyleIdx="1" presStyleCnt="3">
        <dgm:presLayoutVars>
          <dgm:chMax val="0"/>
          <dgm:chPref val="0"/>
        </dgm:presLayoutVars>
      </dgm:prSet>
      <dgm:spPr/>
    </dgm:pt>
    <dgm:pt modelId="{6AE7C711-22DD-45C0-BC4E-32A56AA58805}" type="pres">
      <dgm:prSet presAssocID="{967A9564-43FE-447E-9291-066A6252968E}" presName="sibTrans" presStyleCnt="0"/>
      <dgm:spPr/>
    </dgm:pt>
    <dgm:pt modelId="{1ADFDC57-B66F-4C89-A60D-9407DC615CB0}" type="pres">
      <dgm:prSet presAssocID="{F7845890-61E8-4DF5-86F9-565A1BCB22E4}" presName="compNode" presStyleCnt="0"/>
      <dgm:spPr/>
    </dgm:pt>
    <dgm:pt modelId="{7279B098-CAAF-4A37-AF5F-6DEB53F754C8}" type="pres">
      <dgm:prSet presAssocID="{F7845890-61E8-4DF5-86F9-565A1BCB22E4}" presName="bgRect" presStyleLbl="bgShp" presStyleIdx="2" presStyleCnt="3"/>
      <dgm:spPr/>
    </dgm:pt>
    <dgm:pt modelId="{178D7B83-C1D7-4CDB-97F1-9FBC2485FF11}" type="pres">
      <dgm:prSet presAssocID="{F7845890-61E8-4DF5-86F9-565A1BCB22E4}" presName="iconRect" presStyleLbl="node1" presStyleIdx="2" presStyleCnt="3"/>
      <dgm:spPr>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pt>
    <dgm:pt modelId="{0CEDAAB8-7EE2-4AC5-B3DC-9C27BBFF1483}" type="pres">
      <dgm:prSet presAssocID="{F7845890-61E8-4DF5-86F9-565A1BCB22E4}" presName="spaceRect" presStyleCnt="0"/>
      <dgm:spPr/>
    </dgm:pt>
    <dgm:pt modelId="{BF99AF03-5403-454E-AB5B-90388199EE93}" type="pres">
      <dgm:prSet presAssocID="{F7845890-61E8-4DF5-86F9-565A1BCB22E4}" presName="parTx" presStyleLbl="revTx" presStyleIdx="2" presStyleCnt="3">
        <dgm:presLayoutVars>
          <dgm:chMax val="0"/>
          <dgm:chPref val="0"/>
        </dgm:presLayoutVars>
      </dgm:prSet>
      <dgm:spPr/>
    </dgm:pt>
  </dgm:ptLst>
  <dgm:cxnLst>
    <dgm:cxn modelId="{D7D91211-A104-488F-B251-389079FE8C99}" type="presOf" srcId="{3A02D6D6-51BC-4C8D-91B3-275AFC46C32F}" destId="{E6024132-CBA0-4054-AB81-6216C39342A4}" srcOrd="0" destOrd="0" presId="urn:microsoft.com/office/officeart/2018/2/layout/IconVerticalSolidList"/>
    <dgm:cxn modelId="{0CAE8F65-52D1-44C3-AC71-FD8CCB28EE6A}" srcId="{54235C73-1433-4953-8432-A10673729723}" destId="{3A02D6D6-51BC-4C8D-91B3-275AFC46C32F}" srcOrd="0" destOrd="0" parTransId="{061CAE73-E8DB-40C2-B439-43A03E76FC6C}" sibTransId="{1CEDB381-C4B0-4FFC-BD50-B62B90A57840}"/>
    <dgm:cxn modelId="{FC3F897A-322D-4867-BA68-9195178152EF}" srcId="{54235C73-1433-4953-8432-A10673729723}" destId="{F7845890-61E8-4DF5-86F9-565A1BCB22E4}" srcOrd="2" destOrd="0" parTransId="{92B446C7-B748-4B06-A08F-45EE91BCF1FC}" sibTransId="{9B979D55-867E-47A5-94B3-BC5894BC4700}"/>
    <dgm:cxn modelId="{14516993-6E12-4BC5-A308-F4AF6128889C}" type="presOf" srcId="{99DCAB51-5B2F-44AF-9AF3-92869D76E59E}" destId="{81AFFC78-87DD-4868-A173-8A1BBE0BC82E}" srcOrd="0" destOrd="0" presId="urn:microsoft.com/office/officeart/2018/2/layout/IconVerticalSolidList"/>
    <dgm:cxn modelId="{ED6E61A3-92CC-4A9F-B3C8-7F869AE1C96A}" type="presOf" srcId="{F7845890-61E8-4DF5-86F9-565A1BCB22E4}" destId="{BF99AF03-5403-454E-AB5B-90388199EE93}" srcOrd="0" destOrd="0" presId="urn:microsoft.com/office/officeart/2018/2/layout/IconVerticalSolidList"/>
    <dgm:cxn modelId="{239227B2-C42A-4D44-9B12-1625648FBD7F}" type="presOf" srcId="{54235C73-1433-4953-8432-A10673729723}" destId="{37CDBE6F-E1ED-4B55-8A52-EFE0BFE4C530}" srcOrd="0" destOrd="0" presId="urn:microsoft.com/office/officeart/2018/2/layout/IconVerticalSolidList"/>
    <dgm:cxn modelId="{613D76B7-D3F5-40D3-B1D3-43CB6031C1B8}" srcId="{54235C73-1433-4953-8432-A10673729723}" destId="{99DCAB51-5B2F-44AF-9AF3-92869D76E59E}" srcOrd="1" destOrd="0" parTransId="{99544CBF-B587-4E0C-BA2A-F0BE4F8674CE}" sibTransId="{967A9564-43FE-447E-9291-066A6252968E}"/>
    <dgm:cxn modelId="{CB2C8FF6-8D35-4B67-83EB-4AC4C71C20CA}" type="presParOf" srcId="{37CDBE6F-E1ED-4B55-8A52-EFE0BFE4C530}" destId="{A49C4C29-2484-4B3C-83C1-72B4993F3D2A}" srcOrd="0" destOrd="0" presId="urn:microsoft.com/office/officeart/2018/2/layout/IconVerticalSolidList"/>
    <dgm:cxn modelId="{27DD6578-DA67-4A3B-A279-E2D491B6D97A}" type="presParOf" srcId="{A49C4C29-2484-4B3C-83C1-72B4993F3D2A}" destId="{CC1B830F-AF99-4AF1-A429-0FD0C930FB81}" srcOrd="0" destOrd="0" presId="urn:microsoft.com/office/officeart/2018/2/layout/IconVerticalSolidList"/>
    <dgm:cxn modelId="{CB9D97AE-D65C-4DB7-BD4E-FF9E1121330B}" type="presParOf" srcId="{A49C4C29-2484-4B3C-83C1-72B4993F3D2A}" destId="{7D0DD82B-0F62-42BE-9419-97FE34526E3F}" srcOrd="1" destOrd="0" presId="urn:microsoft.com/office/officeart/2018/2/layout/IconVerticalSolidList"/>
    <dgm:cxn modelId="{E00FC72E-D760-4AEA-958A-6104B323D01E}" type="presParOf" srcId="{A49C4C29-2484-4B3C-83C1-72B4993F3D2A}" destId="{FCB000C5-320E-4C15-AF59-40C544A70435}" srcOrd="2" destOrd="0" presId="urn:microsoft.com/office/officeart/2018/2/layout/IconVerticalSolidList"/>
    <dgm:cxn modelId="{273EE1C6-F966-4F5A-A7DA-9AB0DFD5328C}" type="presParOf" srcId="{A49C4C29-2484-4B3C-83C1-72B4993F3D2A}" destId="{E6024132-CBA0-4054-AB81-6216C39342A4}" srcOrd="3" destOrd="0" presId="urn:microsoft.com/office/officeart/2018/2/layout/IconVerticalSolidList"/>
    <dgm:cxn modelId="{065F5EDF-BD61-4762-AC1C-C768FE08C441}" type="presParOf" srcId="{37CDBE6F-E1ED-4B55-8A52-EFE0BFE4C530}" destId="{E5016604-6B1A-4589-AF47-E8C0638717B3}" srcOrd="1" destOrd="0" presId="urn:microsoft.com/office/officeart/2018/2/layout/IconVerticalSolidList"/>
    <dgm:cxn modelId="{00C63DCB-AABD-412C-A15C-FF5E4E7AC0F6}" type="presParOf" srcId="{37CDBE6F-E1ED-4B55-8A52-EFE0BFE4C530}" destId="{2B8ECA35-C555-4DA1-A915-3094409208DD}" srcOrd="2" destOrd="0" presId="urn:microsoft.com/office/officeart/2018/2/layout/IconVerticalSolidList"/>
    <dgm:cxn modelId="{C0D7E0DF-84C0-4E18-A1E1-618FB22DFF1D}" type="presParOf" srcId="{2B8ECA35-C555-4DA1-A915-3094409208DD}" destId="{A69C24C7-F235-45B9-ADE5-D5888FADE755}" srcOrd="0" destOrd="0" presId="urn:microsoft.com/office/officeart/2018/2/layout/IconVerticalSolidList"/>
    <dgm:cxn modelId="{2C34F95A-7C37-4328-BD7B-375BF1EA5806}" type="presParOf" srcId="{2B8ECA35-C555-4DA1-A915-3094409208DD}" destId="{0402ECDA-E802-494C-B58B-3D7F483FD772}" srcOrd="1" destOrd="0" presId="urn:microsoft.com/office/officeart/2018/2/layout/IconVerticalSolidList"/>
    <dgm:cxn modelId="{CFF80AC4-8F89-4F15-99AD-2B1187F130B0}" type="presParOf" srcId="{2B8ECA35-C555-4DA1-A915-3094409208DD}" destId="{981EE6D8-6B1B-4046-8F99-EDFC1D15CB02}" srcOrd="2" destOrd="0" presId="urn:microsoft.com/office/officeart/2018/2/layout/IconVerticalSolidList"/>
    <dgm:cxn modelId="{3D4569DD-C756-4F47-A655-DC201920FE9C}" type="presParOf" srcId="{2B8ECA35-C555-4DA1-A915-3094409208DD}" destId="{81AFFC78-87DD-4868-A173-8A1BBE0BC82E}" srcOrd="3" destOrd="0" presId="urn:microsoft.com/office/officeart/2018/2/layout/IconVerticalSolidList"/>
    <dgm:cxn modelId="{7C3D91C4-A025-4B76-AB24-A9CF6192A870}" type="presParOf" srcId="{37CDBE6F-E1ED-4B55-8A52-EFE0BFE4C530}" destId="{6AE7C711-22DD-45C0-BC4E-32A56AA58805}" srcOrd="3" destOrd="0" presId="urn:microsoft.com/office/officeart/2018/2/layout/IconVerticalSolidList"/>
    <dgm:cxn modelId="{FAB51EA9-8737-4814-839E-0A7DF8F0E19F}" type="presParOf" srcId="{37CDBE6F-E1ED-4B55-8A52-EFE0BFE4C530}" destId="{1ADFDC57-B66F-4C89-A60D-9407DC615CB0}" srcOrd="4" destOrd="0" presId="urn:microsoft.com/office/officeart/2018/2/layout/IconVerticalSolidList"/>
    <dgm:cxn modelId="{1ADE8A4F-7862-4549-BB6A-2FE74B8403AE}" type="presParOf" srcId="{1ADFDC57-B66F-4C89-A60D-9407DC615CB0}" destId="{7279B098-CAAF-4A37-AF5F-6DEB53F754C8}" srcOrd="0" destOrd="0" presId="urn:microsoft.com/office/officeart/2018/2/layout/IconVerticalSolidList"/>
    <dgm:cxn modelId="{78C287CD-2F34-4F14-8E33-18138DFFE9AC}" type="presParOf" srcId="{1ADFDC57-B66F-4C89-A60D-9407DC615CB0}" destId="{178D7B83-C1D7-4CDB-97F1-9FBC2485FF11}" srcOrd="1" destOrd="0" presId="urn:microsoft.com/office/officeart/2018/2/layout/IconVerticalSolidList"/>
    <dgm:cxn modelId="{8AF35B85-062F-4344-AE1D-43A5FFFBAF09}" type="presParOf" srcId="{1ADFDC57-B66F-4C89-A60D-9407DC615CB0}" destId="{0CEDAAB8-7EE2-4AC5-B3DC-9C27BBFF1483}" srcOrd="2" destOrd="0" presId="urn:microsoft.com/office/officeart/2018/2/layout/IconVerticalSolidList"/>
    <dgm:cxn modelId="{539F4D55-FC15-45BB-9556-6700882BAE47}" type="presParOf" srcId="{1ADFDC57-B66F-4C89-A60D-9407DC615CB0}" destId="{BF99AF03-5403-454E-AB5B-90388199EE9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3DB7B-CDBD-40B3-A03F-C9407A1C4936}">
      <dsp:nvSpPr>
        <dsp:cNvPr id="0" name=""/>
        <dsp:cNvSpPr/>
      </dsp:nvSpPr>
      <dsp:spPr>
        <a:xfrm>
          <a:off x="0" y="558"/>
          <a:ext cx="6496050" cy="0"/>
        </a:xfrm>
        <a:prstGeom prst="line">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A6A2761-A336-4FE3-B75C-A995D2B3EC25}">
      <dsp:nvSpPr>
        <dsp:cNvPr id="0" name=""/>
        <dsp:cNvSpPr/>
      </dsp:nvSpPr>
      <dsp:spPr>
        <a:xfrm>
          <a:off x="0" y="558"/>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Goal: Make ETDs widely accessible by building on previous work.</a:t>
          </a:r>
          <a:endParaRPr lang="en-US" sz="1900" kern="1200">
            <a:latin typeface="Times New Roman"/>
            <a:cs typeface="Times New Roman"/>
          </a:endParaRPr>
        </a:p>
      </dsp:txBody>
      <dsp:txXfrm>
        <a:off x="0" y="558"/>
        <a:ext cx="6496050" cy="652983"/>
      </dsp:txXfrm>
    </dsp:sp>
    <dsp:sp modelId="{80F74105-84A8-48B6-B3D6-35686FC90BE6}">
      <dsp:nvSpPr>
        <dsp:cNvPr id="0" name=""/>
        <dsp:cNvSpPr/>
      </dsp:nvSpPr>
      <dsp:spPr>
        <a:xfrm>
          <a:off x="0" y="653541"/>
          <a:ext cx="6496050" cy="0"/>
        </a:xfrm>
        <a:prstGeom prst="line">
          <a:avLst/>
        </a:prstGeom>
        <a:gradFill rotWithShape="0">
          <a:gsLst>
            <a:gs pos="0">
              <a:schemeClr val="accent5">
                <a:hueOff val="-437990"/>
                <a:satOff val="-2975"/>
                <a:lumOff val="-1242"/>
                <a:alphaOff val="0"/>
                <a:tint val="98000"/>
                <a:lumMod val="114000"/>
              </a:schemeClr>
            </a:gs>
            <a:gs pos="100000">
              <a:schemeClr val="accent5">
                <a:hueOff val="-437990"/>
                <a:satOff val="-2975"/>
                <a:lumOff val="-1242"/>
                <a:alphaOff val="0"/>
                <a:shade val="90000"/>
                <a:lumMod val="84000"/>
              </a:schemeClr>
            </a:gs>
          </a:gsLst>
          <a:lin ang="5400000" scaled="0"/>
        </a:gradFill>
        <a:ln w="9525" cap="rnd" cmpd="sng" algn="ctr">
          <a:solidFill>
            <a:schemeClr val="accent5">
              <a:hueOff val="-437990"/>
              <a:satOff val="-2975"/>
              <a:lumOff val="-1242"/>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3AFFD8C-5857-474E-8020-74B2521263F7}">
      <dsp:nvSpPr>
        <dsp:cNvPr id="0" name=""/>
        <dsp:cNvSpPr/>
      </dsp:nvSpPr>
      <dsp:spPr>
        <a:xfrm>
          <a:off x="0" y="653541"/>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Initial challenge: Understand the entire pipeline from PDF to knowledge graph.</a:t>
          </a:r>
          <a:endParaRPr lang="en-US" sz="1900" kern="1200">
            <a:latin typeface="Times New Roman"/>
            <a:cs typeface="Times New Roman"/>
          </a:endParaRPr>
        </a:p>
      </dsp:txBody>
      <dsp:txXfrm>
        <a:off x="0" y="653541"/>
        <a:ext cx="6496050" cy="652983"/>
      </dsp:txXfrm>
    </dsp:sp>
    <dsp:sp modelId="{5BDD0A16-2455-4451-9DA8-E378DFC3C1C4}">
      <dsp:nvSpPr>
        <dsp:cNvPr id="0" name=""/>
        <dsp:cNvSpPr/>
      </dsp:nvSpPr>
      <dsp:spPr>
        <a:xfrm>
          <a:off x="0" y="1306524"/>
          <a:ext cx="6496050" cy="0"/>
        </a:xfrm>
        <a:prstGeom prst="line">
          <a:avLst/>
        </a:prstGeom>
        <a:gradFill rotWithShape="0">
          <a:gsLst>
            <a:gs pos="0">
              <a:schemeClr val="accent5">
                <a:hueOff val="-875979"/>
                <a:satOff val="-5949"/>
                <a:lumOff val="-2484"/>
                <a:alphaOff val="0"/>
                <a:tint val="98000"/>
                <a:lumMod val="114000"/>
              </a:schemeClr>
            </a:gs>
            <a:gs pos="100000">
              <a:schemeClr val="accent5">
                <a:hueOff val="-875979"/>
                <a:satOff val="-5949"/>
                <a:lumOff val="-2484"/>
                <a:alphaOff val="0"/>
                <a:shade val="90000"/>
                <a:lumMod val="84000"/>
              </a:schemeClr>
            </a:gs>
          </a:gsLst>
          <a:lin ang="5400000" scaled="0"/>
        </a:gradFill>
        <a:ln w="9525" cap="rnd" cmpd="sng" algn="ctr">
          <a:solidFill>
            <a:schemeClr val="accent5">
              <a:hueOff val="-875979"/>
              <a:satOff val="-5949"/>
              <a:lumOff val="-2484"/>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09D7593-488A-44F5-8239-F81309B4DA14}">
      <dsp:nvSpPr>
        <dsp:cNvPr id="0" name=""/>
        <dsp:cNvSpPr/>
      </dsp:nvSpPr>
      <dsp:spPr>
        <a:xfrm>
          <a:off x="0" y="1306524"/>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Task: Review previous groups' code repositories to understand their thought process.</a:t>
          </a:r>
          <a:endParaRPr lang="en-US" sz="1900" kern="1200">
            <a:latin typeface="Times New Roman"/>
            <a:cs typeface="Times New Roman"/>
          </a:endParaRPr>
        </a:p>
      </dsp:txBody>
      <dsp:txXfrm>
        <a:off x="0" y="1306524"/>
        <a:ext cx="6496050" cy="652983"/>
      </dsp:txXfrm>
    </dsp:sp>
    <dsp:sp modelId="{366A58F6-D87E-4C28-8434-EA1A819EB9BA}">
      <dsp:nvSpPr>
        <dsp:cNvPr id="0" name=""/>
        <dsp:cNvSpPr/>
      </dsp:nvSpPr>
      <dsp:spPr>
        <a:xfrm>
          <a:off x="0" y="1959508"/>
          <a:ext cx="6496050" cy="0"/>
        </a:xfrm>
        <a:prstGeom prst="line">
          <a:avLst/>
        </a:prstGeom>
        <a:gradFill rotWithShape="0">
          <a:gsLst>
            <a:gs pos="0">
              <a:schemeClr val="accent5">
                <a:hueOff val="-1313969"/>
                <a:satOff val="-8924"/>
                <a:lumOff val="-3726"/>
                <a:alphaOff val="0"/>
                <a:tint val="98000"/>
                <a:lumMod val="114000"/>
              </a:schemeClr>
            </a:gs>
            <a:gs pos="100000">
              <a:schemeClr val="accent5">
                <a:hueOff val="-1313969"/>
                <a:satOff val="-8924"/>
                <a:lumOff val="-3726"/>
                <a:alphaOff val="0"/>
                <a:shade val="90000"/>
                <a:lumMod val="84000"/>
              </a:schemeClr>
            </a:gs>
          </a:gsLst>
          <a:lin ang="5400000" scaled="0"/>
        </a:gradFill>
        <a:ln w="9525" cap="rnd" cmpd="sng" algn="ctr">
          <a:solidFill>
            <a:schemeClr val="accent5">
              <a:hueOff val="-1313969"/>
              <a:satOff val="-8924"/>
              <a:lumOff val="-3726"/>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37435B2-070B-4F98-9934-CE4569F14D87}">
      <dsp:nvSpPr>
        <dsp:cNvPr id="0" name=""/>
        <dsp:cNvSpPr/>
      </dsp:nvSpPr>
      <dsp:spPr>
        <a:xfrm>
          <a:off x="0" y="1959508"/>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Task: Find a way to overcome issues with the Postgres database and API calls for object detection.</a:t>
          </a:r>
          <a:endParaRPr lang="en-US" sz="1900" kern="1200">
            <a:latin typeface="Times New Roman"/>
            <a:cs typeface="Times New Roman"/>
          </a:endParaRPr>
        </a:p>
      </dsp:txBody>
      <dsp:txXfrm>
        <a:off x="0" y="1959508"/>
        <a:ext cx="6496050" cy="652983"/>
      </dsp:txXfrm>
    </dsp:sp>
    <dsp:sp modelId="{1F84872B-16E8-4481-9953-A934541E8369}">
      <dsp:nvSpPr>
        <dsp:cNvPr id="0" name=""/>
        <dsp:cNvSpPr/>
      </dsp:nvSpPr>
      <dsp:spPr>
        <a:xfrm>
          <a:off x="0" y="2612491"/>
          <a:ext cx="6496050" cy="0"/>
        </a:xfrm>
        <a:prstGeom prst="line">
          <a:avLst/>
        </a:prstGeom>
        <a:gradFill rotWithShape="0">
          <a:gsLst>
            <a:gs pos="0">
              <a:schemeClr val="accent5">
                <a:hueOff val="-1751958"/>
                <a:satOff val="-11899"/>
                <a:lumOff val="-4967"/>
                <a:alphaOff val="0"/>
                <a:tint val="98000"/>
                <a:lumMod val="114000"/>
              </a:schemeClr>
            </a:gs>
            <a:gs pos="100000">
              <a:schemeClr val="accent5">
                <a:hueOff val="-1751958"/>
                <a:satOff val="-11899"/>
                <a:lumOff val="-4967"/>
                <a:alphaOff val="0"/>
                <a:shade val="90000"/>
                <a:lumMod val="84000"/>
              </a:schemeClr>
            </a:gs>
          </a:gsLst>
          <a:lin ang="5400000" scaled="0"/>
        </a:gradFill>
        <a:ln w="9525" cap="rnd" cmpd="sng" algn="ctr">
          <a:solidFill>
            <a:schemeClr val="accent5">
              <a:hueOff val="-1751958"/>
              <a:satOff val="-11899"/>
              <a:lumOff val="-4967"/>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F321106-75D4-423F-B5B1-E08E43C87991}">
      <dsp:nvSpPr>
        <dsp:cNvPr id="0" name=""/>
        <dsp:cNvSpPr/>
      </dsp:nvSpPr>
      <dsp:spPr>
        <a:xfrm>
          <a:off x="0" y="2612491"/>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Task: Find a way to successfully upload detected objects to the database.</a:t>
          </a:r>
          <a:endParaRPr lang="en-US" sz="1900" kern="1200">
            <a:latin typeface="Times New Roman"/>
            <a:cs typeface="Times New Roman"/>
          </a:endParaRPr>
        </a:p>
      </dsp:txBody>
      <dsp:txXfrm>
        <a:off x="0" y="2612491"/>
        <a:ext cx="6496050" cy="652983"/>
      </dsp:txXfrm>
    </dsp:sp>
    <dsp:sp modelId="{C42F0BF1-6BE8-4F2A-AAE3-6FEBD3F7E28C}">
      <dsp:nvSpPr>
        <dsp:cNvPr id="0" name=""/>
        <dsp:cNvSpPr/>
      </dsp:nvSpPr>
      <dsp:spPr>
        <a:xfrm>
          <a:off x="0" y="3265475"/>
          <a:ext cx="6496050" cy="0"/>
        </a:xfrm>
        <a:prstGeom prst="line">
          <a:avLst/>
        </a:prstGeom>
        <a:gradFill rotWithShape="0">
          <a:gsLst>
            <a:gs pos="0">
              <a:schemeClr val="accent5">
                <a:hueOff val="-2189947"/>
                <a:satOff val="-14873"/>
                <a:lumOff val="-6209"/>
                <a:alphaOff val="0"/>
                <a:tint val="98000"/>
                <a:lumMod val="114000"/>
              </a:schemeClr>
            </a:gs>
            <a:gs pos="100000">
              <a:schemeClr val="accent5">
                <a:hueOff val="-2189947"/>
                <a:satOff val="-14873"/>
                <a:lumOff val="-6209"/>
                <a:alphaOff val="0"/>
                <a:shade val="90000"/>
                <a:lumMod val="84000"/>
              </a:schemeClr>
            </a:gs>
          </a:gsLst>
          <a:lin ang="5400000" scaled="0"/>
        </a:gradFill>
        <a:ln w="9525" cap="rnd" cmpd="sng" algn="ctr">
          <a:solidFill>
            <a:schemeClr val="accent5">
              <a:hueOff val="-2189947"/>
              <a:satOff val="-14873"/>
              <a:lumOff val="-6209"/>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69ABB7E4-427B-4E39-881B-3F1799BEBB9F}">
      <dsp:nvSpPr>
        <dsp:cNvPr id="0" name=""/>
        <dsp:cNvSpPr/>
      </dsp:nvSpPr>
      <dsp:spPr>
        <a:xfrm>
          <a:off x="0" y="3265475"/>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Task: Convert XML files to RDF triples and upload them to Virtuoso without persisting troubles.</a:t>
          </a:r>
          <a:endParaRPr lang="en-US" sz="1900" kern="1200">
            <a:latin typeface="Times New Roman"/>
            <a:cs typeface="Times New Roman"/>
          </a:endParaRPr>
        </a:p>
      </dsp:txBody>
      <dsp:txXfrm>
        <a:off x="0" y="3265475"/>
        <a:ext cx="6496050" cy="652983"/>
      </dsp:txXfrm>
    </dsp:sp>
    <dsp:sp modelId="{60C7BDF0-1E80-4675-8F0D-FB8EC4238D38}">
      <dsp:nvSpPr>
        <dsp:cNvPr id="0" name=""/>
        <dsp:cNvSpPr/>
      </dsp:nvSpPr>
      <dsp:spPr>
        <a:xfrm>
          <a:off x="0" y="3918458"/>
          <a:ext cx="6496050" cy="0"/>
        </a:xfrm>
        <a:prstGeom prst="line">
          <a:avLst/>
        </a:prstGeom>
        <a:gradFill rotWithShape="0">
          <a:gsLst>
            <a:gs pos="0">
              <a:schemeClr val="accent5">
                <a:hueOff val="-2627937"/>
                <a:satOff val="-17848"/>
                <a:lumOff val="-7451"/>
                <a:alphaOff val="0"/>
                <a:tint val="98000"/>
                <a:lumMod val="114000"/>
              </a:schemeClr>
            </a:gs>
            <a:gs pos="100000">
              <a:schemeClr val="accent5">
                <a:hueOff val="-2627937"/>
                <a:satOff val="-17848"/>
                <a:lumOff val="-7451"/>
                <a:alphaOff val="0"/>
                <a:shade val="90000"/>
                <a:lumMod val="84000"/>
              </a:schemeClr>
            </a:gs>
          </a:gsLst>
          <a:lin ang="5400000" scaled="0"/>
        </a:gradFill>
        <a:ln w="9525" cap="rnd" cmpd="sng" algn="ctr">
          <a:solidFill>
            <a:schemeClr val="accent5">
              <a:hueOff val="-2627937"/>
              <a:satOff val="-17848"/>
              <a:lumOff val="-7451"/>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B359287-4E0D-4B8B-9017-8EA79CAF4989}">
      <dsp:nvSpPr>
        <dsp:cNvPr id="0" name=""/>
        <dsp:cNvSpPr/>
      </dsp:nvSpPr>
      <dsp:spPr>
        <a:xfrm>
          <a:off x="0" y="3918458"/>
          <a:ext cx="6496050" cy="652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i="0" kern="1200">
              <a:latin typeface="Times New Roman"/>
              <a:cs typeface="Times New Roman"/>
            </a:rPr>
            <a:t>Task: Use an annotation tool to correct bounding boxes in object detection, improving the knowledge graph's accuracy.</a:t>
          </a:r>
          <a:endParaRPr lang="en-US" sz="1900" kern="1200">
            <a:latin typeface="Times New Roman"/>
            <a:cs typeface="Times New Roman"/>
          </a:endParaRPr>
        </a:p>
      </dsp:txBody>
      <dsp:txXfrm>
        <a:off x="0" y="3918458"/>
        <a:ext cx="6496050" cy="6529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46639-B383-483E-8DB9-AEB09CDDC9EE}">
      <dsp:nvSpPr>
        <dsp:cNvPr id="0" name=""/>
        <dsp:cNvSpPr/>
      </dsp:nvSpPr>
      <dsp:spPr>
        <a:xfrm>
          <a:off x="0" y="745920"/>
          <a:ext cx="6496050" cy="1450799"/>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l" defTabSz="2755900">
            <a:lnSpc>
              <a:spcPct val="90000"/>
            </a:lnSpc>
            <a:spcBef>
              <a:spcPct val="0"/>
            </a:spcBef>
            <a:spcAft>
              <a:spcPct val="35000"/>
            </a:spcAft>
            <a:buNone/>
          </a:pPr>
          <a:r>
            <a:rPr lang="en-US" sz="6200" b="0" i="0" kern="1200">
              <a:latin typeface="Times New Roman"/>
              <a:cs typeface="Times New Roman"/>
            </a:rPr>
            <a:t>Postgres Database</a:t>
          </a:r>
          <a:endParaRPr lang="en-US" sz="6200" kern="1200">
            <a:latin typeface="Times New Roman"/>
            <a:cs typeface="Times New Roman"/>
          </a:endParaRPr>
        </a:p>
      </dsp:txBody>
      <dsp:txXfrm>
        <a:off x="70822" y="816742"/>
        <a:ext cx="6354406" cy="1309155"/>
      </dsp:txXfrm>
    </dsp:sp>
    <dsp:sp modelId="{62A1BD8D-D1DE-4DE9-9099-3B39540CD86B}">
      <dsp:nvSpPr>
        <dsp:cNvPr id="0" name=""/>
        <dsp:cNvSpPr/>
      </dsp:nvSpPr>
      <dsp:spPr>
        <a:xfrm>
          <a:off x="0" y="2375279"/>
          <a:ext cx="6496050" cy="1450799"/>
        </a:xfrm>
        <a:prstGeom prst="roundRect">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l" defTabSz="2755900">
            <a:lnSpc>
              <a:spcPct val="90000"/>
            </a:lnSpc>
            <a:spcBef>
              <a:spcPct val="0"/>
            </a:spcBef>
            <a:spcAft>
              <a:spcPct val="35000"/>
            </a:spcAft>
            <a:buNone/>
          </a:pPr>
          <a:r>
            <a:rPr lang="en-US" sz="6200" kern="1200">
              <a:latin typeface="Times New Roman"/>
              <a:cs typeface="Times New Roman"/>
            </a:rPr>
            <a:t>RDF Pipeline</a:t>
          </a:r>
        </a:p>
      </dsp:txBody>
      <dsp:txXfrm>
        <a:off x="70822" y="2446101"/>
        <a:ext cx="6354406" cy="13091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1B830F-AF99-4AF1-A429-0FD0C930FB81}">
      <dsp:nvSpPr>
        <dsp:cNvPr id="0" name=""/>
        <dsp:cNvSpPr/>
      </dsp:nvSpPr>
      <dsp:spPr>
        <a:xfrm>
          <a:off x="0" y="558"/>
          <a:ext cx="6496050" cy="13059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0DD82B-0F62-42BE-9419-97FE34526E3F}">
      <dsp:nvSpPr>
        <dsp:cNvPr id="0" name=""/>
        <dsp:cNvSpPr/>
      </dsp:nvSpPr>
      <dsp:spPr>
        <a:xfrm>
          <a:off x="395054" y="294400"/>
          <a:ext cx="718281" cy="718281"/>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6024132-CBA0-4054-AB81-6216C39342A4}">
      <dsp:nvSpPr>
        <dsp:cNvPr id="0" name=""/>
        <dsp:cNvSpPr/>
      </dsp:nvSpPr>
      <dsp:spPr>
        <a:xfrm>
          <a:off x="1508391" y="558"/>
          <a:ext cx="498765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1111250">
            <a:lnSpc>
              <a:spcPct val="100000"/>
            </a:lnSpc>
            <a:spcBef>
              <a:spcPct val="0"/>
            </a:spcBef>
            <a:spcAft>
              <a:spcPct val="35000"/>
            </a:spcAft>
            <a:buNone/>
          </a:pPr>
          <a:r>
            <a:rPr lang="en-US" sz="2500" b="0" i="0" kern="1200">
              <a:latin typeface="Times New Roman"/>
              <a:cs typeface="Times New Roman"/>
            </a:rPr>
            <a:t>Annotation </a:t>
          </a:r>
          <a:r>
            <a:rPr lang="en-US" sz="2500" kern="1200">
              <a:latin typeface="Times New Roman"/>
              <a:cs typeface="Times New Roman"/>
            </a:rPr>
            <a:t>Tool</a:t>
          </a:r>
        </a:p>
      </dsp:txBody>
      <dsp:txXfrm>
        <a:off x="1508391" y="558"/>
        <a:ext cx="4987658" cy="1305966"/>
      </dsp:txXfrm>
    </dsp:sp>
    <dsp:sp modelId="{A69C24C7-F235-45B9-ADE5-D5888FADE755}">
      <dsp:nvSpPr>
        <dsp:cNvPr id="0" name=""/>
        <dsp:cNvSpPr/>
      </dsp:nvSpPr>
      <dsp:spPr>
        <a:xfrm>
          <a:off x="0" y="1633016"/>
          <a:ext cx="6496050" cy="13059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02ECDA-E802-494C-B58B-3D7F483FD772}">
      <dsp:nvSpPr>
        <dsp:cNvPr id="0" name=""/>
        <dsp:cNvSpPr/>
      </dsp:nvSpPr>
      <dsp:spPr>
        <a:xfrm>
          <a:off x="395054" y="1926859"/>
          <a:ext cx="718281" cy="71828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1AFFC78-87DD-4868-A173-8A1BBE0BC82E}">
      <dsp:nvSpPr>
        <dsp:cNvPr id="0" name=""/>
        <dsp:cNvSpPr/>
      </dsp:nvSpPr>
      <dsp:spPr>
        <a:xfrm>
          <a:off x="1508391" y="1633016"/>
          <a:ext cx="498765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1111250">
            <a:lnSpc>
              <a:spcPct val="100000"/>
            </a:lnSpc>
            <a:spcBef>
              <a:spcPct val="0"/>
            </a:spcBef>
            <a:spcAft>
              <a:spcPct val="35000"/>
            </a:spcAft>
            <a:buNone/>
          </a:pPr>
          <a:r>
            <a:rPr lang="en-US" sz="2500" kern="1200">
              <a:latin typeface="Times New Roman"/>
              <a:cs typeface="Times New Roman"/>
            </a:rPr>
            <a:t>API Calls</a:t>
          </a:r>
        </a:p>
      </dsp:txBody>
      <dsp:txXfrm>
        <a:off x="1508391" y="1633016"/>
        <a:ext cx="4987658" cy="1305966"/>
      </dsp:txXfrm>
    </dsp:sp>
    <dsp:sp modelId="{7279B098-CAAF-4A37-AF5F-6DEB53F754C8}">
      <dsp:nvSpPr>
        <dsp:cNvPr id="0" name=""/>
        <dsp:cNvSpPr/>
      </dsp:nvSpPr>
      <dsp:spPr>
        <a:xfrm>
          <a:off x="0" y="3265475"/>
          <a:ext cx="6496050" cy="13059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8D7B83-C1D7-4CDB-97F1-9FBC2485FF11}">
      <dsp:nvSpPr>
        <dsp:cNvPr id="0" name=""/>
        <dsp:cNvSpPr/>
      </dsp:nvSpPr>
      <dsp:spPr>
        <a:xfrm>
          <a:off x="395054" y="3559317"/>
          <a:ext cx="718281" cy="718281"/>
        </a:xfrm>
        <a:prstGeom prst="rect">
          <a:avLst/>
        </a:prstGeom>
        <a:blipFill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F99AF03-5403-454E-AB5B-90388199EE93}">
      <dsp:nvSpPr>
        <dsp:cNvPr id="0" name=""/>
        <dsp:cNvSpPr/>
      </dsp:nvSpPr>
      <dsp:spPr>
        <a:xfrm>
          <a:off x="1508391" y="3265475"/>
          <a:ext cx="4987658" cy="1305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215" tIns="138215" rIns="138215" bIns="138215" numCol="1" spcCol="1270" anchor="ctr" anchorCtr="0">
          <a:noAutofit/>
        </a:bodyPr>
        <a:lstStyle/>
        <a:p>
          <a:pPr marL="0" lvl="0" indent="0" algn="l" defTabSz="1111250">
            <a:lnSpc>
              <a:spcPct val="100000"/>
            </a:lnSpc>
            <a:spcBef>
              <a:spcPct val="0"/>
            </a:spcBef>
            <a:spcAft>
              <a:spcPct val="35000"/>
            </a:spcAft>
            <a:buNone/>
          </a:pPr>
          <a:r>
            <a:rPr lang="en-US" sz="2500" kern="1200">
              <a:latin typeface="Times New Roman"/>
              <a:cs typeface="Times New Roman"/>
            </a:rPr>
            <a:t>Uploading to Virtuoso DB</a:t>
          </a:r>
        </a:p>
      </dsp:txBody>
      <dsp:txXfrm>
        <a:off x="1508391" y="3265475"/>
        <a:ext cx="4987658" cy="130596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4FE836-6419-4193-9AD9-5DC5C59E621B}" type="datetimeFigureOut">
              <a:rPr lang="en-US" smtClean="0"/>
              <a:t>8/14/2024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FEC0F5-DE08-458D-BF2D-D16444373EE2}" type="slidenum">
              <a:rPr lang="en-US" smtClean="0"/>
              <a:t>‹#›</a:t>
            </a:fld>
            <a:endParaRPr lang="en-US"/>
          </a:p>
        </p:txBody>
      </p:sp>
    </p:spTree>
    <p:extLst>
      <p:ext uri="{BB962C8B-B14F-4D97-AF65-F5344CB8AC3E}">
        <p14:creationId xmlns:p14="http://schemas.microsoft.com/office/powerpoint/2010/main" val="1536859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just put the screenshots of the ER diagram in </a:t>
            </a:r>
            <a:r>
              <a:rPr lang="en-US" err="1"/>
              <a:t>Dbeaver</a:t>
            </a:r>
            <a:r>
              <a:rPr lang="en-US"/>
              <a:t>. There might be too much to show. Their diagram is also on page 30 of team5 report</a:t>
            </a:r>
          </a:p>
        </p:txBody>
      </p:sp>
      <p:sp>
        <p:nvSpPr>
          <p:cNvPr id="4" name="Slide Number Placeholder 3"/>
          <p:cNvSpPr>
            <a:spLocks noGrp="1"/>
          </p:cNvSpPr>
          <p:nvPr>
            <p:ph type="sldNum" sz="quarter" idx="5"/>
          </p:nvPr>
        </p:nvSpPr>
        <p:spPr/>
        <p:txBody>
          <a:bodyPr/>
          <a:lstStyle/>
          <a:p>
            <a:fld id="{CCFEC0F5-DE08-458D-BF2D-D16444373EE2}" type="slidenum">
              <a:rPr lang="en-US" smtClean="0"/>
              <a:t>6</a:t>
            </a:fld>
            <a:endParaRPr lang="en-US"/>
          </a:p>
        </p:txBody>
      </p:sp>
    </p:spTree>
    <p:extLst>
      <p:ext uri="{BB962C8B-B14F-4D97-AF65-F5344CB8AC3E}">
        <p14:creationId xmlns:p14="http://schemas.microsoft.com/office/powerpoint/2010/main" val="1285596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just put the screenshots of the ER diagram in </a:t>
            </a:r>
            <a:r>
              <a:rPr lang="en-US" err="1"/>
              <a:t>Dbeaver</a:t>
            </a:r>
            <a:r>
              <a:rPr lang="en-US"/>
              <a:t>. There might be too much to show. Their diagram is also on page 30 of team5 report</a:t>
            </a:r>
          </a:p>
        </p:txBody>
      </p:sp>
      <p:sp>
        <p:nvSpPr>
          <p:cNvPr id="4" name="Slide Number Placeholder 3"/>
          <p:cNvSpPr>
            <a:spLocks noGrp="1"/>
          </p:cNvSpPr>
          <p:nvPr>
            <p:ph type="sldNum" sz="quarter" idx="5"/>
          </p:nvPr>
        </p:nvSpPr>
        <p:spPr/>
        <p:txBody>
          <a:bodyPr/>
          <a:lstStyle/>
          <a:p>
            <a:fld id="{CCFEC0F5-DE08-458D-BF2D-D16444373EE2}" type="slidenum">
              <a:rPr lang="en-US" smtClean="0"/>
              <a:t>7</a:t>
            </a:fld>
            <a:endParaRPr lang="en-US"/>
          </a:p>
        </p:txBody>
      </p:sp>
    </p:spTree>
    <p:extLst>
      <p:ext uri="{BB962C8B-B14F-4D97-AF65-F5344CB8AC3E}">
        <p14:creationId xmlns:p14="http://schemas.microsoft.com/office/powerpoint/2010/main" val="2701110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just put the screenshots of the ER diagram in </a:t>
            </a:r>
            <a:r>
              <a:rPr lang="en-US" err="1"/>
              <a:t>Dbeaver</a:t>
            </a:r>
            <a:r>
              <a:rPr lang="en-US"/>
              <a:t>. There might be too much to show. Their diagram is also on page 30 of team5 report</a:t>
            </a:r>
          </a:p>
        </p:txBody>
      </p:sp>
      <p:sp>
        <p:nvSpPr>
          <p:cNvPr id="4" name="Slide Number Placeholder 3"/>
          <p:cNvSpPr>
            <a:spLocks noGrp="1"/>
          </p:cNvSpPr>
          <p:nvPr>
            <p:ph type="sldNum" sz="quarter" idx="5"/>
          </p:nvPr>
        </p:nvSpPr>
        <p:spPr/>
        <p:txBody>
          <a:bodyPr/>
          <a:lstStyle/>
          <a:p>
            <a:fld id="{CCFEC0F5-DE08-458D-BF2D-D16444373EE2}" type="slidenum">
              <a:rPr lang="en-US" smtClean="0"/>
              <a:t>8</a:t>
            </a:fld>
            <a:endParaRPr lang="en-US"/>
          </a:p>
        </p:txBody>
      </p:sp>
    </p:spTree>
    <p:extLst>
      <p:ext uri="{BB962C8B-B14F-4D97-AF65-F5344CB8AC3E}">
        <p14:creationId xmlns:p14="http://schemas.microsoft.com/office/powerpoint/2010/main" val="645068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CFEC0F5-DE08-458D-BF2D-D16444373EE2}" type="slidenum">
              <a:rPr lang="en-US" smtClean="0"/>
              <a:t>10</a:t>
            </a:fld>
            <a:endParaRPr lang="en-US"/>
          </a:p>
        </p:txBody>
      </p:sp>
    </p:spTree>
    <p:extLst>
      <p:ext uri="{BB962C8B-B14F-4D97-AF65-F5344CB8AC3E}">
        <p14:creationId xmlns:p14="http://schemas.microsoft.com/office/powerpoint/2010/main" val="497676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2E0649D-7D8F-4A22-9336-0F9659B051E4}"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24188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47BE10-3C03-4A8E-A556-55633DAD8395}" type="datetime1">
              <a:rPr lang="en-US" smtClean="0"/>
              <a:t>8/14/2024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2969480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18758A8-CB6A-4505-86C8-041B7E3BC266}"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073111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138E2E8-5B03-48D1-9866-0CC668FAC5EE}"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a:t>”</a:t>
            </a:r>
          </a:p>
        </p:txBody>
      </p:sp>
    </p:spTree>
    <p:extLst>
      <p:ext uri="{BB962C8B-B14F-4D97-AF65-F5344CB8AC3E}">
        <p14:creationId xmlns:p14="http://schemas.microsoft.com/office/powerpoint/2010/main" val="3622076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513BE1-890D-44CE-BE08-4425F8B04A1B}"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3827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5C03477-7F1F-48A2-AE61-55AD68126191}" type="datetime1">
              <a:rPr lang="en-US" smtClean="0"/>
              <a:t>8/14/2024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853833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49EF218-26CE-482B-B6A1-0FDD00B92640}" type="datetime1">
              <a:rPr lang="en-US" smtClean="0"/>
              <a:t>8/14/2024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1819969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1C3950-E819-4563-93DA-BE4A9C9C88C5}"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589945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8BE33D-80CB-4F09-BB94-C4D8E6D34350}"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824428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2ADD7C-0105-4D28-9B7C-F2D7976F055C}"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755039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6C5D1-9CCB-447A-AB69-26DE08D0927C}" type="datetime1">
              <a:rPr lang="en-US" smtClean="0"/>
              <a:t>8/14/2024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97681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8C0CFF-DA3D-4142-BF13-8F017E296FEE}" type="datetime1">
              <a:rPr lang="en-US" smtClean="0"/>
              <a:t>8/14/2024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528694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ABB6232-C6CE-4FD9-8655-43558F9965DF}" type="datetime1">
              <a:rPr lang="en-US" smtClean="0"/>
              <a:t>8/14/2024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194197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2"/>
          <p:cNvSpPr>
            <a:spLocks noGrp="1"/>
          </p:cNvSpPr>
          <p:nvPr>
            <p:ph type="dt" sz="half" idx="10"/>
          </p:nvPr>
        </p:nvSpPr>
        <p:spPr/>
        <p:txBody>
          <a:bodyPr/>
          <a:lstStyle/>
          <a:p>
            <a:fld id="{FCCEE211-8035-49A7-9DAA-2BCD1365E717}" type="datetime1">
              <a:rPr lang="en-US" smtClean="0"/>
              <a:t>8/14/2024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475665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35CFE8B-FE04-425C-9870-EED11A4CF114}" type="datetime1">
              <a:rPr lang="en-US" smtClean="0"/>
              <a:t>8/14/2024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878490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72437663-C361-4BFA-A77D-B3B26C60ADBA}" type="datetime1">
              <a:rPr lang="en-US" smtClean="0"/>
              <a:t>8/14/2024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3838294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40138F-5377-4BEC-9A52-31764483D735}" type="datetime1">
              <a:rPr lang="en-US" smtClean="0"/>
              <a:t>8/14/2024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a:p>
        </p:txBody>
      </p:sp>
    </p:spTree>
    <p:extLst>
      <p:ext uri="{BB962C8B-B14F-4D97-AF65-F5344CB8AC3E}">
        <p14:creationId xmlns:p14="http://schemas.microsoft.com/office/powerpoint/2010/main" val="935025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E6C7BE1-7D62-41D9-826B-3C0C47366BA3}" type="datetime1">
              <a:rPr lang="en-US" smtClean="0"/>
              <a:t>8/14/2024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a:p>
        </p:txBody>
      </p:sp>
    </p:spTree>
    <p:extLst>
      <p:ext uri="{BB962C8B-B14F-4D97-AF65-F5344CB8AC3E}">
        <p14:creationId xmlns:p14="http://schemas.microsoft.com/office/powerpoint/2010/main" val="4067048899"/>
      </p:ext>
    </p:extLst>
  </p:cSld>
  <p:clrMap bg1="dk1" tx1="lt1" bg2="dk2" tx2="lt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 id="2147484107" r:id="rId12"/>
    <p:sldLayoutId id="2147484108" r:id="rId13"/>
    <p:sldLayoutId id="2147484109" r:id="rId14"/>
    <p:sldLayoutId id="2147484110" r:id="rId15"/>
    <p:sldLayoutId id="2147484111" r:id="rId16"/>
    <p:sldLayoutId id="2147484112"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hdl.handle.net/10919/118938" TargetMode="External"/><Relationship Id="rId2" Type="http://schemas.openxmlformats.org/officeDocument/2006/relationships/hyperlink" Target="https://hdl.handle.net/10919/118666" TargetMode="External"/><Relationship Id="rId1" Type="http://schemas.openxmlformats.org/officeDocument/2006/relationships/slideLayout" Target="../slideLayouts/slideLayout2.xml"/><Relationship Id="rId6" Type="http://schemas.openxmlformats.org/officeDocument/2006/relationships/hyperlink" Target="https://hdl.handle.net/10919/115644" TargetMode="External"/><Relationship Id="rId5" Type="http://schemas.openxmlformats.org/officeDocument/2006/relationships/hyperlink" Target="https://hdl.handle.net/10919/115817" TargetMode="External"/><Relationship Id="rId4" Type="http://schemas.openxmlformats.org/officeDocument/2006/relationships/hyperlink" Target="https://hdl.handle.net/10919/118698"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93066"/>
            <a:ext cx="9144000" cy="1385870"/>
          </a:xfrm>
        </p:spPr>
        <p:txBody>
          <a:bodyPr>
            <a:normAutofit/>
          </a:bodyPr>
          <a:lstStyle/>
          <a:p>
            <a:pPr algn="ctr"/>
            <a:r>
              <a:rPr lang="en-US" sz="3600">
                <a:latin typeface="Times New Roman"/>
                <a:cs typeface="Times New Roman"/>
              </a:rPr>
              <a:t>Knowledge Graph Aided Retrieval System for Electronic Theses and Dissertations (ETDs)</a:t>
            </a:r>
            <a:endParaRPr lang="en-US" sz="3200"/>
          </a:p>
        </p:txBody>
      </p:sp>
      <p:sp>
        <p:nvSpPr>
          <p:cNvPr id="3" name="Subtitle 2"/>
          <p:cNvSpPr>
            <a:spLocks noGrp="1"/>
          </p:cNvSpPr>
          <p:nvPr>
            <p:ph type="subTitle" idx="1"/>
          </p:nvPr>
        </p:nvSpPr>
        <p:spPr>
          <a:xfrm>
            <a:off x="1524749" y="4161056"/>
            <a:ext cx="8825658" cy="861420"/>
          </a:xfrm>
        </p:spPr>
        <p:txBody>
          <a:bodyPr vert="horz" lIns="91440" tIns="45720" rIns="91440" bIns="45720" rtlCol="0" anchor="t">
            <a:noAutofit/>
          </a:bodyPr>
          <a:lstStyle/>
          <a:p>
            <a:r>
              <a:rPr lang="en-US" dirty="0">
                <a:solidFill>
                  <a:schemeClr val="tx1"/>
                </a:solidFill>
                <a:latin typeface="Times New Roman"/>
                <a:cs typeface="Times New Roman"/>
              </a:rPr>
              <a:t>Keenan Clemmitt, Andrew Hill, Kash </a:t>
            </a:r>
            <a:r>
              <a:rPr lang="en-US" dirty="0" err="1">
                <a:solidFill>
                  <a:schemeClr val="tx1"/>
                </a:solidFill>
                <a:latin typeface="Times New Roman"/>
                <a:cs typeface="Times New Roman"/>
              </a:rPr>
              <a:t>Kondaka</a:t>
            </a:r>
            <a:endParaRPr lang="en-US" dirty="0">
              <a:solidFill>
                <a:schemeClr val="tx1"/>
              </a:solidFill>
              <a:latin typeface="Times New Roman"/>
              <a:cs typeface="Times New Roman"/>
            </a:endParaRPr>
          </a:p>
          <a:p>
            <a:pPr algn="l"/>
            <a:r>
              <a:rPr lang="en-US" dirty="0">
                <a:solidFill>
                  <a:schemeClr val="tx1"/>
                </a:solidFill>
                <a:latin typeface="Times New Roman"/>
                <a:cs typeface="Times New Roman"/>
              </a:rPr>
              <a:t>CS 4994 Undergraduate Research</a:t>
            </a:r>
          </a:p>
          <a:p>
            <a:pPr algn="l"/>
            <a:r>
              <a:rPr lang="en-US" dirty="0">
                <a:solidFill>
                  <a:schemeClr val="tx1"/>
                </a:solidFill>
                <a:latin typeface="Times New Roman"/>
                <a:cs typeface="Times New Roman"/>
              </a:rPr>
              <a:t>Subject matter expert: Satvik </a:t>
            </a:r>
            <a:r>
              <a:rPr lang="en-US" dirty="0" err="1">
                <a:solidFill>
                  <a:schemeClr val="tx1"/>
                </a:solidFill>
                <a:latin typeface="Times New Roman"/>
                <a:cs typeface="Times New Roman"/>
              </a:rPr>
              <a:t>Chekuri</a:t>
            </a:r>
            <a:endParaRPr lang="en-US" dirty="0">
              <a:solidFill>
                <a:schemeClr val="tx1"/>
              </a:solidFill>
              <a:latin typeface="Times New Roman"/>
              <a:cs typeface="Times New Roman"/>
            </a:endParaRPr>
          </a:p>
          <a:p>
            <a:pPr algn="l"/>
            <a:r>
              <a:rPr lang="en-US" dirty="0">
                <a:solidFill>
                  <a:schemeClr val="tx1"/>
                </a:solidFill>
                <a:latin typeface="Times New Roman"/>
                <a:cs typeface="Times New Roman"/>
              </a:rPr>
              <a:t>Instructor: Professor Edward A. Fox</a:t>
            </a:r>
          </a:p>
          <a:p>
            <a:pPr algn="l"/>
            <a:r>
              <a:rPr lang="en-US" dirty="0">
                <a:solidFill>
                  <a:schemeClr val="tx1"/>
                </a:solidFill>
                <a:latin typeface="Times New Roman"/>
                <a:cs typeface="Times New Roman"/>
              </a:rPr>
              <a:t>Virginia Tech, Blacksburg VA 24061</a:t>
            </a:r>
          </a:p>
          <a:p>
            <a:pPr algn="l"/>
            <a:r>
              <a:rPr lang="en-US">
                <a:solidFill>
                  <a:schemeClr val="tx1"/>
                </a:solidFill>
                <a:latin typeface="Times New Roman"/>
                <a:cs typeface="Times New Roman"/>
              </a:rPr>
              <a:t>August 14, 2024</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7D401-0833-C6AE-81C4-CF61C27B4F13}"/>
              </a:ext>
            </a:extLst>
          </p:cNvPr>
          <p:cNvSpPr>
            <a:spLocks noGrp="1"/>
          </p:cNvSpPr>
          <p:nvPr>
            <p:ph type="title"/>
          </p:nvPr>
        </p:nvSpPr>
        <p:spPr>
          <a:xfrm>
            <a:off x="247911" y="291688"/>
            <a:ext cx="10515600" cy="1325563"/>
          </a:xfrm>
        </p:spPr>
        <p:txBody>
          <a:bodyPr/>
          <a:lstStyle/>
          <a:p>
            <a:r>
              <a:rPr lang="en-US">
                <a:latin typeface="Times New Roman"/>
                <a:cs typeface="Times New Roman"/>
              </a:rPr>
              <a:t>Previous Team’s RDF Pipeline</a:t>
            </a:r>
          </a:p>
        </p:txBody>
      </p:sp>
      <p:pic>
        <p:nvPicPr>
          <p:cNvPr id="4" name="Content Placeholder 3" descr="A diagram of a software project&#10;&#10;Description automatically generated">
            <a:extLst>
              <a:ext uri="{FF2B5EF4-FFF2-40B4-BE49-F238E27FC236}">
                <a16:creationId xmlns:a16="http://schemas.microsoft.com/office/drawing/2014/main" id="{82C1AB99-82F3-1FAE-25CF-611641AD2E3D}"/>
              </a:ext>
            </a:extLst>
          </p:cNvPr>
          <p:cNvPicPr>
            <a:picLocks noGrp="1" noChangeAspect="1"/>
          </p:cNvPicPr>
          <p:nvPr>
            <p:ph idx="1"/>
          </p:nvPr>
        </p:nvPicPr>
        <p:blipFill rotWithShape="1">
          <a:blip r:embed="rId3"/>
          <a:srcRect l="255" t="-14" r="-1" b="-1"/>
          <a:stretch/>
        </p:blipFill>
        <p:spPr>
          <a:xfrm>
            <a:off x="820253" y="945939"/>
            <a:ext cx="9526123" cy="5907176"/>
          </a:xfrm>
        </p:spPr>
      </p:pic>
      <p:sp>
        <p:nvSpPr>
          <p:cNvPr id="3" name="Slide Number Placeholder 2">
            <a:extLst>
              <a:ext uri="{FF2B5EF4-FFF2-40B4-BE49-F238E27FC236}">
                <a16:creationId xmlns:a16="http://schemas.microsoft.com/office/drawing/2014/main" id="{EC45C8C6-5D1B-5279-4150-1BB718C71BE1}"/>
              </a:ext>
            </a:extLst>
          </p:cNvPr>
          <p:cNvSpPr>
            <a:spLocks noGrp="1"/>
          </p:cNvSpPr>
          <p:nvPr>
            <p:ph type="sldNum" sz="quarter" idx="12"/>
          </p:nvPr>
        </p:nvSpPr>
        <p:spPr/>
        <p:txBody>
          <a:bodyPr/>
          <a:lstStyle/>
          <a:p>
            <a:fld id="{D57F1E4F-1CFF-5643-939E-02111984F565}" type="slidenum">
              <a:rPr lang="en-US" smtClean="0"/>
              <a:t>10</a:t>
            </a:fld>
            <a:endParaRPr lang="en-US"/>
          </a:p>
        </p:txBody>
      </p:sp>
    </p:spTree>
    <p:extLst>
      <p:ext uri="{BB962C8B-B14F-4D97-AF65-F5344CB8AC3E}">
        <p14:creationId xmlns:p14="http://schemas.microsoft.com/office/powerpoint/2010/main" val="2335098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8B9538A-2A89-47DD-996C-7D2BE2AB6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67CEA6-AD1E-A266-F4A4-38D5C9BA1DEB}"/>
              </a:ext>
            </a:extLst>
          </p:cNvPr>
          <p:cNvSpPr>
            <a:spLocks noGrp="1"/>
          </p:cNvSpPr>
          <p:nvPr>
            <p:ph type="title"/>
          </p:nvPr>
        </p:nvSpPr>
        <p:spPr>
          <a:xfrm>
            <a:off x="643855" y="1447800"/>
            <a:ext cx="3108626" cy="4572000"/>
          </a:xfrm>
        </p:spPr>
        <p:txBody>
          <a:bodyPr anchor="ctr">
            <a:normAutofit/>
          </a:bodyPr>
          <a:lstStyle/>
          <a:p>
            <a:r>
              <a:rPr lang="en-US" sz="3600">
                <a:solidFill>
                  <a:srgbClr val="EBEBEB"/>
                </a:solidFill>
                <a:latin typeface="Times New Roman"/>
                <a:cs typeface="Times New Roman"/>
              </a:rPr>
              <a:t>Work In Progress</a:t>
            </a:r>
          </a:p>
        </p:txBody>
      </p:sp>
      <p:sp>
        <p:nvSpPr>
          <p:cNvPr id="11" name="Freeform: Shape 10">
            <a:extLst>
              <a:ext uri="{FF2B5EF4-FFF2-40B4-BE49-F238E27FC236}">
                <a16:creationId xmlns:a16="http://schemas.microsoft.com/office/drawing/2014/main" id="{E625979B-5325-4898-8EF9-5C174B192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11">
            <a:extLst>
              <a:ext uri="{FF2B5EF4-FFF2-40B4-BE49-F238E27FC236}">
                <a16:creationId xmlns:a16="http://schemas.microsoft.com/office/drawing/2014/main" id="{34B22E2B-30D5-47A4-97C5-091EA1AB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15" name="Rectangle 14">
            <a:extLst>
              <a:ext uri="{FF2B5EF4-FFF2-40B4-BE49-F238E27FC236}">
                <a16:creationId xmlns:a16="http://schemas.microsoft.com/office/drawing/2014/main" id="{9B6DA3CD-A002-40ED-8194-B4E637BD7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5" name="Content Placeholder 2">
            <a:extLst>
              <a:ext uri="{FF2B5EF4-FFF2-40B4-BE49-F238E27FC236}">
                <a16:creationId xmlns:a16="http://schemas.microsoft.com/office/drawing/2014/main" id="{187E3907-15FC-1A19-00C1-507F24962C8D}"/>
              </a:ext>
            </a:extLst>
          </p:cNvPr>
          <p:cNvGraphicFramePr>
            <a:graphicFrameLocks noGrp="1"/>
          </p:cNvGraphicFramePr>
          <p:nvPr>
            <p:ph idx="1"/>
            <p:extLst>
              <p:ext uri="{D42A27DB-BD31-4B8C-83A1-F6EECF244321}">
                <p14:modId xmlns:p14="http://schemas.microsoft.com/office/powerpoint/2010/main" val="1508899464"/>
              </p:ext>
            </p:extLst>
          </p:nvPr>
        </p:nvGraphicFramePr>
        <p:xfrm>
          <a:off x="4928385" y="1422114"/>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29FCB0FB-7367-A061-D6D8-B05AECD8081C}"/>
              </a:ext>
            </a:extLst>
          </p:cNvPr>
          <p:cNvSpPr>
            <a:spLocks noGrp="1"/>
          </p:cNvSpPr>
          <p:nvPr>
            <p:ph type="sldNum" sz="quarter" idx="12"/>
          </p:nvPr>
        </p:nvSpPr>
        <p:spPr/>
        <p:txBody>
          <a:bodyPr/>
          <a:lstStyle/>
          <a:p>
            <a:fld id="{D57F1E4F-1CFF-5643-939E-02111984F565}" type="slidenum">
              <a:rPr lang="en-US" smtClean="0"/>
              <a:t>11</a:t>
            </a:fld>
            <a:endParaRPr lang="en-US"/>
          </a:p>
        </p:txBody>
      </p:sp>
    </p:spTree>
    <p:extLst>
      <p:ext uri="{BB962C8B-B14F-4D97-AF65-F5344CB8AC3E}">
        <p14:creationId xmlns:p14="http://schemas.microsoft.com/office/powerpoint/2010/main" val="267203362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AE1D9-043C-B386-7E38-EEABE7CF7F9F}"/>
              </a:ext>
            </a:extLst>
          </p:cNvPr>
          <p:cNvSpPr>
            <a:spLocks noGrp="1"/>
          </p:cNvSpPr>
          <p:nvPr>
            <p:ph type="title"/>
          </p:nvPr>
        </p:nvSpPr>
        <p:spPr>
          <a:xfrm>
            <a:off x="3940640" y="2693895"/>
            <a:ext cx="4317253" cy="1467765"/>
          </a:xfrm>
        </p:spPr>
        <p:txBody>
          <a:bodyPr/>
          <a:lstStyle/>
          <a:p>
            <a:pPr algn="ctr"/>
            <a:r>
              <a:rPr lang="en-US">
                <a:latin typeface="Times New Roman"/>
                <a:cs typeface="Times New Roman"/>
              </a:rPr>
              <a:t>Annotation Tool</a:t>
            </a:r>
          </a:p>
        </p:txBody>
      </p:sp>
      <p:sp>
        <p:nvSpPr>
          <p:cNvPr id="3" name="Slide Number Placeholder 2">
            <a:extLst>
              <a:ext uri="{FF2B5EF4-FFF2-40B4-BE49-F238E27FC236}">
                <a16:creationId xmlns:a16="http://schemas.microsoft.com/office/drawing/2014/main" id="{D408E33B-3CCE-FC7E-AF26-2D0BE98B8250}"/>
              </a:ext>
            </a:extLst>
          </p:cNvPr>
          <p:cNvSpPr>
            <a:spLocks noGrp="1"/>
          </p:cNvSpPr>
          <p:nvPr>
            <p:ph type="sldNum" sz="quarter" idx="12"/>
          </p:nvPr>
        </p:nvSpPr>
        <p:spPr/>
        <p:txBody>
          <a:bodyPr/>
          <a:lstStyle/>
          <a:p>
            <a:fld id="{D57F1E4F-1CFF-5643-939E-02111984F565}" type="slidenum">
              <a:rPr lang="en-US" smtClean="0"/>
              <a:t>12</a:t>
            </a:fld>
            <a:endParaRPr lang="en-US"/>
          </a:p>
        </p:txBody>
      </p:sp>
    </p:spTree>
    <p:extLst>
      <p:ext uri="{BB962C8B-B14F-4D97-AF65-F5344CB8AC3E}">
        <p14:creationId xmlns:p14="http://schemas.microsoft.com/office/powerpoint/2010/main" val="1199713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1A881E5-61A3-A83B-9085-AE2428FF62BB}"/>
              </a:ext>
            </a:extLst>
          </p:cNvPr>
          <p:cNvSpPr>
            <a:spLocks noGrp="1"/>
          </p:cNvSpPr>
          <p:nvPr>
            <p:ph type="sldNum" sz="quarter" idx="12"/>
          </p:nvPr>
        </p:nvSpPr>
        <p:spPr/>
        <p:txBody>
          <a:bodyPr/>
          <a:lstStyle/>
          <a:p>
            <a:fld id="{D57F1E4F-1CFF-5643-939E-02111984F565}" type="slidenum">
              <a:rPr lang="en-US" smtClean="0"/>
              <a:t>13</a:t>
            </a:fld>
            <a:endParaRPr lang="en-US"/>
          </a:p>
        </p:txBody>
      </p:sp>
      <p:pic>
        <p:nvPicPr>
          <p:cNvPr id="8" name="Content Placeholder 7" descr="A screenshot of a computer&#10;&#10;Description automatically generated">
            <a:extLst>
              <a:ext uri="{FF2B5EF4-FFF2-40B4-BE49-F238E27FC236}">
                <a16:creationId xmlns:a16="http://schemas.microsoft.com/office/drawing/2014/main" id="{8075316F-4A57-BB88-0420-8BAA87EA10B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34857" b="56160"/>
          <a:stretch/>
        </p:blipFill>
        <p:spPr>
          <a:xfrm>
            <a:off x="515794" y="2415240"/>
            <a:ext cx="11160411" cy="2117431"/>
          </a:xfrm>
        </p:spPr>
      </p:pic>
    </p:spTree>
    <p:extLst>
      <p:ext uri="{BB962C8B-B14F-4D97-AF65-F5344CB8AC3E}">
        <p14:creationId xmlns:p14="http://schemas.microsoft.com/office/powerpoint/2010/main" val="43482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E899856E-7596-3F18-40C4-39356AE817B2}"/>
              </a:ext>
            </a:extLst>
          </p:cNvPr>
          <p:cNvPicPr>
            <a:picLocks noGrp="1" noChangeAspect="1"/>
          </p:cNvPicPr>
          <p:nvPr>
            <p:ph idx="1"/>
          </p:nvPr>
        </p:nvPicPr>
        <p:blipFill rotWithShape="1">
          <a:blip r:embed="rId2"/>
          <a:srcRect t="4145" r="23731" b="45504"/>
          <a:stretch/>
        </p:blipFill>
        <p:spPr>
          <a:xfrm>
            <a:off x="446834" y="1152983"/>
            <a:ext cx="11298332" cy="5494114"/>
          </a:xfrm>
        </p:spPr>
      </p:pic>
      <p:sp>
        <p:nvSpPr>
          <p:cNvPr id="3" name="Slide Number Placeholder 2">
            <a:extLst>
              <a:ext uri="{FF2B5EF4-FFF2-40B4-BE49-F238E27FC236}">
                <a16:creationId xmlns:a16="http://schemas.microsoft.com/office/drawing/2014/main" id="{DA1D2A4B-C36D-A25B-43C3-95BB00D8B1EF}"/>
              </a:ext>
            </a:extLst>
          </p:cNvPr>
          <p:cNvSpPr>
            <a:spLocks noGrp="1"/>
          </p:cNvSpPr>
          <p:nvPr>
            <p:ph type="sldNum" sz="quarter" idx="12"/>
          </p:nvPr>
        </p:nvSpPr>
        <p:spPr/>
        <p:txBody>
          <a:bodyPr/>
          <a:lstStyle/>
          <a:p>
            <a:fld id="{D57F1E4F-1CFF-5643-939E-02111984F565}" type="slidenum">
              <a:rPr lang="en-US" smtClean="0"/>
              <a:t>14</a:t>
            </a:fld>
            <a:endParaRPr lang="en-US"/>
          </a:p>
        </p:txBody>
      </p:sp>
    </p:spTree>
    <p:extLst>
      <p:ext uri="{BB962C8B-B14F-4D97-AF65-F5344CB8AC3E}">
        <p14:creationId xmlns:p14="http://schemas.microsoft.com/office/powerpoint/2010/main" val="1444815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9D523FB6-741E-ECC6-FFFC-B524BBBB16A2}"/>
              </a:ext>
            </a:extLst>
          </p:cNvPr>
          <p:cNvPicPr>
            <a:picLocks noGrp="1" noChangeAspect="1"/>
          </p:cNvPicPr>
          <p:nvPr>
            <p:ph idx="1"/>
          </p:nvPr>
        </p:nvPicPr>
        <p:blipFill rotWithShape="1">
          <a:blip r:embed="rId2"/>
          <a:srcRect l="22657" t="8110" r="22919" b="51273"/>
          <a:stretch/>
        </p:blipFill>
        <p:spPr>
          <a:xfrm>
            <a:off x="1128459" y="1594729"/>
            <a:ext cx="9935082" cy="4967542"/>
          </a:xfrm>
        </p:spPr>
      </p:pic>
      <p:sp>
        <p:nvSpPr>
          <p:cNvPr id="3" name="Slide Number Placeholder 2">
            <a:extLst>
              <a:ext uri="{FF2B5EF4-FFF2-40B4-BE49-F238E27FC236}">
                <a16:creationId xmlns:a16="http://schemas.microsoft.com/office/drawing/2014/main" id="{2513D913-6039-633E-88AA-127EAE7D3AEA}"/>
              </a:ext>
            </a:extLst>
          </p:cNvPr>
          <p:cNvSpPr>
            <a:spLocks noGrp="1"/>
          </p:cNvSpPr>
          <p:nvPr>
            <p:ph type="sldNum" sz="quarter" idx="12"/>
          </p:nvPr>
        </p:nvSpPr>
        <p:spPr/>
        <p:txBody>
          <a:bodyPr/>
          <a:lstStyle/>
          <a:p>
            <a:fld id="{D57F1E4F-1CFF-5643-939E-02111984F565}" type="slidenum">
              <a:rPr lang="en-US" smtClean="0"/>
              <a:t>15</a:t>
            </a:fld>
            <a:endParaRPr lang="en-US"/>
          </a:p>
        </p:txBody>
      </p:sp>
    </p:spTree>
    <p:extLst>
      <p:ext uri="{BB962C8B-B14F-4D97-AF65-F5344CB8AC3E}">
        <p14:creationId xmlns:p14="http://schemas.microsoft.com/office/powerpoint/2010/main" val="3226765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document&#10;&#10;Description automatically generated">
            <a:extLst>
              <a:ext uri="{FF2B5EF4-FFF2-40B4-BE49-F238E27FC236}">
                <a16:creationId xmlns:a16="http://schemas.microsoft.com/office/drawing/2014/main" id="{4BAE2C23-C199-024A-0292-12816A972597}"/>
              </a:ext>
            </a:extLst>
          </p:cNvPr>
          <p:cNvPicPr>
            <a:picLocks noGrp="1" noChangeAspect="1"/>
          </p:cNvPicPr>
          <p:nvPr>
            <p:ph idx="1"/>
          </p:nvPr>
        </p:nvPicPr>
        <p:blipFill>
          <a:blip r:embed="rId2"/>
          <a:stretch>
            <a:fillRect/>
          </a:stretch>
        </p:blipFill>
        <p:spPr>
          <a:xfrm>
            <a:off x="266088" y="1356852"/>
            <a:ext cx="10915377" cy="5152599"/>
          </a:xfrm>
        </p:spPr>
      </p:pic>
      <p:sp>
        <p:nvSpPr>
          <p:cNvPr id="3" name="Slide Number Placeholder 2">
            <a:extLst>
              <a:ext uri="{FF2B5EF4-FFF2-40B4-BE49-F238E27FC236}">
                <a16:creationId xmlns:a16="http://schemas.microsoft.com/office/drawing/2014/main" id="{568097E9-9618-EB13-83AF-1353538C835F}"/>
              </a:ext>
            </a:extLst>
          </p:cNvPr>
          <p:cNvSpPr>
            <a:spLocks noGrp="1"/>
          </p:cNvSpPr>
          <p:nvPr>
            <p:ph type="sldNum" sz="quarter" idx="12"/>
          </p:nvPr>
        </p:nvSpPr>
        <p:spPr/>
        <p:txBody>
          <a:bodyPr/>
          <a:lstStyle/>
          <a:p>
            <a:fld id="{D57F1E4F-1CFF-5643-939E-02111984F565}" type="slidenum">
              <a:rPr lang="en-US" smtClean="0"/>
              <a:t>16</a:t>
            </a:fld>
            <a:endParaRPr lang="en-US"/>
          </a:p>
        </p:txBody>
      </p:sp>
    </p:spTree>
    <p:extLst>
      <p:ext uri="{BB962C8B-B14F-4D97-AF65-F5344CB8AC3E}">
        <p14:creationId xmlns:p14="http://schemas.microsoft.com/office/powerpoint/2010/main" val="2632111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B057040F-740E-B8F0-5254-3187CCAC1C15}"/>
              </a:ext>
            </a:extLst>
          </p:cNvPr>
          <p:cNvPicPr>
            <a:picLocks noGrp="1" noChangeAspect="1"/>
          </p:cNvPicPr>
          <p:nvPr>
            <p:ph idx="1"/>
          </p:nvPr>
        </p:nvPicPr>
        <p:blipFill>
          <a:blip r:embed="rId2"/>
          <a:stretch>
            <a:fillRect/>
          </a:stretch>
        </p:blipFill>
        <p:spPr>
          <a:xfrm>
            <a:off x="225765" y="2635045"/>
            <a:ext cx="11139415" cy="1495943"/>
          </a:xfrm>
        </p:spPr>
      </p:pic>
      <p:sp>
        <p:nvSpPr>
          <p:cNvPr id="3" name="Slide Number Placeholder 2">
            <a:extLst>
              <a:ext uri="{FF2B5EF4-FFF2-40B4-BE49-F238E27FC236}">
                <a16:creationId xmlns:a16="http://schemas.microsoft.com/office/drawing/2014/main" id="{A3870435-CE30-C396-7988-C49C20F2B22D}"/>
              </a:ext>
            </a:extLst>
          </p:cNvPr>
          <p:cNvSpPr>
            <a:spLocks noGrp="1"/>
          </p:cNvSpPr>
          <p:nvPr>
            <p:ph type="sldNum" sz="quarter" idx="12"/>
          </p:nvPr>
        </p:nvSpPr>
        <p:spPr/>
        <p:txBody>
          <a:bodyPr/>
          <a:lstStyle/>
          <a:p>
            <a:fld id="{D57F1E4F-1CFF-5643-939E-02111984F565}" type="slidenum">
              <a:rPr lang="en-US" smtClean="0"/>
              <a:t>17</a:t>
            </a:fld>
            <a:endParaRPr lang="en-US"/>
          </a:p>
        </p:txBody>
      </p:sp>
    </p:spTree>
    <p:extLst>
      <p:ext uri="{BB962C8B-B14F-4D97-AF65-F5344CB8AC3E}">
        <p14:creationId xmlns:p14="http://schemas.microsoft.com/office/powerpoint/2010/main" val="3562717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7DD77823-DEBA-18EB-115B-A5A5D8B3168A}"/>
              </a:ext>
            </a:extLst>
          </p:cNvPr>
          <p:cNvPicPr>
            <a:picLocks noGrp="1" noChangeAspect="1"/>
          </p:cNvPicPr>
          <p:nvPr>
            <p:ph idx="1"/>
          </p:nvPr>
        </p:nvPicPr>
        <p:blipFill rotWithShape="1">
          <a:blip r:embed="rId2"/>
          <a:srcRect t="-144" r="66323" b="28587"/>
          <a:stretch/>
        </p:blipFill>
        <p:spPr>
          <a:xfrm>
            <a:off x="327715" y="176447"/>
            <a:ext cx="10026061" cy="6408456"/>
          </a:xfrm>
        </p:spPr>
      </p:pic>
      <p:sp>
        <p:nvSpPr>
          <p:cNvPr id="3" name="Slide Number Placeholder 2">
            <a:extLst>
              <a:ext uri="{FF2B5EF4-FFF2-40B4-BE49-F238E27FC236}">
                <a16:creationId xmlns:a16="http://schemas.microsoft.com/office/drawing/2014/main" id="{545FFD7A-D823-26D4-7802-AB7326115E3E}"/>
              </a:ext>
            </a:extLst>
          </p:cNvPr>
          <p:cNvSpPr>
            <a:spLocks noGrp="1"/>
          </p:cNvSpPr>
          <p:nvPr>
            <p:ph type="sldNum" sz="quarter" idx="12"/>
          </p:nvPr>
        </p:nvSpPr>
        <p:spPr/>
        <p:txBody>
          <a:bodyPr/>
          <a:lstStyle/>
          <a:p>
            <a:fld id="{D57F1E4F-1CFF-5643-939E-02111984F565}" type="slidenum">
              <a:rPr lang="en-US" smtClean="0"/>
              <a:t>18</a:t>
            </a:fld>
            <a:endParaRPr lang="en-US"/>
          </a:p>
        </p:txBody>
      </p:sp>
      <p:sp>
        <p:nvSpPr>
          <p:cNvPr id="6" name="Title 5">
            <a:extLst>
              <a:ext uri="{FF2B5EF4-FFF2-40B4-BE49-F238E27FC236}">
                <a16:creationId xmlns:a16="http://schemas.microsoft.com/office/drawing/2014/main" id="{4683E7A4-37CB-4D60-D7DE-064E22DC1508}"/>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506441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16576765-A082-408B-ABC4-03AE7B259DB4}"/>
              </a:ext>
            </a:extLst>
          </p:cNvPr>
          <p:cNvPicPr>
            <a:picLocks noGrp="1" noChangeAspect="1"/>
          </p:cNvPicPr>
          <p:nvPr>
            <p:ph idx="1"/>
          </p:nvPr>
        </p:nvPicPr>
        <p:blipFill rotWithShape="1">
          <a:blip r:embed="rId2"/>
          <a:srcRect l="53" t="2147" r="29118" b="71874"/>
          <a:stretch/>
        </p:blipFill>
        <p:spPr>
          <a:xfrm>
            <a:off x="280909" y="2090056"/>
            <a:ext cx="11083416" cy="3416007"/>
          </a:xfrm>
        </p:spPr>
      </p:pic>
      <p:sp>
        <p:nvSpPr>
          <p:cNvPr id="3" name="Slide Number Placeholder 2">
            <a:extLst>
              <a:ext uri="{FF2B5EF4-FFF2-40B4-BE49-F238E27FC236}">
                <a16:creationId xmlns:a16="http://schemas.microsoft.com/office/drawing/2014/main" id="{2A6EB156-51DE-5322-D6F4-BB03589FC614}"/>
              </a:ext>
            </a:extLst>
          </p:cNvPr>
          <p:cNvSpPr>
            <a:spLocks noGrp="1"/>
          </p:cNvSpPr>
          <p:nvPr>
            <p:ph type="sldNum" sz="quarter" idx="12"/>
          </p:nvPr>
        </p:nvSpPr>
        <p:spPr/>
        <p:txBody>
          <a:bodyPr/>
          <a:lstStyle/>
          <a:p>
            <a:fld id="{D57F1E4F-1CFF-5643-939E-02111984F565}" type="slidenum">
              <a:rPr lang="en-US" smtClean="0"/>
              <a:t>19</a:t>
            </a:fld>
            <a:endParaRPr lang="en-US"/>
          </a:p>
        </p:txBody>
      </p:sp>
    </p:spTree>
    <p:extLst>
      <p:ext uri="{BB962C8B-B14F-4D97-AF65-F5344CB8AC3E}">
        <p14:creationId xmlns:p14="http://schemas.microsoft.com/office/powerpoint/2010/main" val="3768920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4FE68-01B5-749F-2E5F-198485E54B77}"/>
              </a:ext>
            </a:extLst>
          </p:cNvPr>
          <p:cNvSpPr>
            <a:spLocks noGrp="1"/>
          </p:cNvSpPr>
          <p:nvPr>
            <p:ph type="title"/>
          </p:nvPr>
        </p:nvSpPr>
        <p:spPr/>
        <p:txBody>
          <a:bodyPr/>
          <a:lstStyle/>
          <a:p>
            <a:r>
              <a:rPr lang="en-US"/>
              <a:t>Outline</a:t>
            </a:r>
          </a:p>
        </p:txBody>
      </p:sp>
      <p:sp>
        <p:nvSpPr>
          <p:cNvPr id="3" name="Content Placeholder 2">
            <a:extLst>
              <a:ext uri="{FF2B5EF4-FFF2-40B4-BE49-F238E27FC236}">
                <a16:creationId xmlns:a16="http://schemas.microsoft.com/office/drawing/2014/main" id="{E0149A23-8A4D-DFCC-FEEC-94321C914198}"/>
              </a:ext>
            </a:extLst>
          </p:cNvPr>
          <p:cNvSpPr>
            <a:spLocks noGrp="1"/>
          </p:cNvSpPr>
          <p:nvPr>
            <p:ph idx="1"/>
          </p:nvPr>
        </p:nvSpPr>
        <p:spPr/>
        <p:txBody>
          <a:bodyPr/>
          <a:lstStyle/>
          <a:p>
            <a:pPr>
              <a:lnSpc>
                <a:spcPct val="90000"/>
              </a:lnSpc>
            </a:pPr>
            <a:r>
              <a:rPr lang="en-US">
                <a:latin typeface="Times New Roman"/>
                <a:cs typeface="Times New Roman"/>
              </a:rPr>
              <a:t>Overview</a:t>
            </a:r>
          </a:p>
          <a:p>
            <a:pPr>
              <a:lnSpc>
                <a:spcPct val="90000"/>
              </a:lnSpc>
            </a:pPr>
            <a:r>
              <a:rPr lang="en-US">
                <a:latin typeface="Times New Roman"/>
                <a:cs typeface="Times New Roman"/>
              </a:rPr>
              <a:t>Design Of Previous Teams</a:t>
            </a:r>
          </a:p>
          <a:p>
            <a:pPr>
              <a:lnSpc>
                <a:spcPct val="90000"/>
              </a:lnSpc>
            </a:pPr>
            <a:r>
              <a:rPr lang="en-US">
                <a:latin typeface="Times New Roman"/>
                <a:cs typeface="Times New Roman"/>
              </a:rPr>
              <a:t>Work In Progress</a:t>
            </a:r>
          </a:p>
          <a:p>
            <a:pPr>
              <a:lnSpc>
                <a:spcPct val="90000"/>
              </a:lnSpc>
            </a:pPr>
            <a:r>
              <a:rPr lang="en-US">
                <a:latin typeface="Times New Roman"/>
                <a:cs typeface="Times New Roman"/>
              </a:rPr>
              <a:t>URI Resolution</a:t>
            </a:r>
          </a:p>
          <a:p>
            <a:pPr>
              <a:lnSpc>
                <a:spcPct val="90000"/>
              </a:lnSpc>
            </a:pPr>
            <a:r>
              <a:rPr lang="en-US">
                <a:latin typeface="Times New Roman"/>
                <a:cs typeface="Times New Roman"/>
              </a:rPr>
              <a:t>Future Work</a:t>
            </a:r>
          </a:p>
          <a:p>
            <a:pPr>
              <a:lnSpc>
                <a:spcPct val="90000"/>
              </a:lnSpc>
            </a:pPr>
            <a:r>
              <a:rPr lang="en-US">
                <a:latin typeface="Times New Roman"/>
                <a:cs typeface="Times New Roman"/>
              </a:rPr>
              <a:t>Acknowledgements</a:t>
            </a:r>
          </a:p>
          <a:p>
            <a:pPr>
              <a:lnSpc>
                <a:spcPct val="90000"/>
              </a:lnSpc>
            </a:pPr>
            <a:r>
              <a:rPr lang="en-US">
                <a:latin typeface="Times New Roman"/>
                <a:cs typeface="Times New Roman"/>
              </a:rPr>
              <a:t>References</a:t>
            </a:r>
          </a:p>
          <a:p>
            <a:pPr>
              <a:lnSpc>
                <a:spcPct val="90000"/>
              </a:lnSpc>
            </a:pPr>
            <a:r>
              <a:rPr lang="en-US">
                <a:latin typeface="Times New Roman"/>
                <a:cs typeface="Times New Roman"/>
              </a:rPr>
              <a:t>QA</a:t>
            </a:r>
          </a:p>
          <a:p>
            <a:endParaRPr lang="en-US"/>
          </a:p>
        </p:txBody>
      </p:sp>
      <p:sp>
        <p:nvSpPr>
          <p:cNvPr id="4" name="Slide Number Placeholder 3">
            <a:extLst>
              <a:ext uri="{FF2B5EF4-FFF2-40B4-BE49-F238E27FC236}">
                <a16:creationId xmlns:a16="http://schemas.microsoft.com/office/drawing/2014/main" id="{3436DF52-06AD-7840-43D8-A0D5441E34D5}"/>
              </a:ext>
            </a:extLst>
          </p:cNvPr>
          <p:cNvSpPr>
            <a:spLocks noGrp="1"/>
          </p:cNvSpPr>
          <p:nvPr>
            <p:ph type="sldNum" sz="quarter" idx="12"/>
          </p:nvPr>
        </p:nvSpPr>
        <p:spPr/>
        <p:txBody>
          <a:bodyPr/>
          <a:lstStyle/>
          <a:p>
            <a:fld id="{D57F1E4F-1CFF-5643-939E-02111984F565}" type="slidenum">
              <a:rPr lang="en-US" smtClean="0"/>
              <a:t>2</a:t>
            </a:fld>
            <a:endParaRPr lang="en-US"/>
          </a:p>
        </p:txBody>
      </p:sp>
    </p:spTree>
    <p:extLst>
      <p:ext uri="{BB962C8B-B14F-4D97-AF65-F5344CB8AC3E}">
        <p14:creationId xmlns:p14="http://schemas.microsoft.com/office/powerpoint/2010/main" val="3984303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97DA6E09-B177-2FDB-2189-F580A9847363}"/>
              </a:ext>
            </a:extLst>
          </p:cNvPr>
          <p:cNvPicPr>
            <a:picLocks noGrp="1" noChangeAspect="1"/>
          </p:cNvPicPr>
          <p:nvPr>
            <p:ph idx="1"/>
          </p:nvPr>
        </p:nvPicPr>
        <p:blipFill rotWithShape="1">
          <a:blip r:embed="rId2"/>
          <a:srcRect l="2741" t="9236" r="58320" b="34171"/>
          <a:stretch/>
        </p:blipFill>
        <p:spPr>
          <a:xfrm>
            <a:off x="740164" y="535274"/>
            <a:ext cx="8836455" cy="5870008"/>
          </a:xfrm>
        </p:spPr>
      </p:pic>
      <p:sp>
        <p:nvSpPr>
          <p:cNvPr id="3" name="Slide Number Placeholder 2">
            <a:extLst>
              <a:ext uri="{FF2B5EF4-FFF2-40B4-BE49-F238E27FC236}">
                <a16:creationId xmlns:a16="http://schemas.microsoft.com/office/drawing/2014/main" id="{020B52BB-5BBD-4703-0E97-BE4F626B391D}"/>
              </a:ext>
            </a:extLst>
          </p:cNvPr>
          <p:cNvSpPr>
            <a:spLocks noGrp="1"/>
          </p:cNvSpPr>
          <p:nvPr>
            <p:ph type="sldNum" sz="quarter" idx="12"/>
          </p:nvPr>
        </p:nvSpPr>
        <p:spPr/>
        <p:txBody>
          <a:bodyPr/>
          <a:lstStyle/>
          <a:p>
            <a:fld id="{D57F1E4F-1CFF-5643-939E-02111984F565}" type="slidenum">
              <a:rPr lang="en-US" smtClean="0"/>
              <a:t>20</a:t>
            </a:fld>
            <a:endParaRPr lang="en-US"/>
          </a:p>
        </p:txBody>
      </p:sp>
    </p:spTree>
    <p:extLst>
      <p:ext uri="{BB962C8B-B14F-4D97-AF65-F5344CB8AC3E}">
        <p14:creationId xmlns:p14="http://schemas.microsoft.com/office/powerpoint/2010/main" val="2902267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81C3A0CB-809B-5117-200C-F408ADB9997D}"/>
              </a:ext>
            </a:extLst>
          </p:cNvPr>
          <p:cNvPicPr>
            <a:picLocks noGrp="1" noChangeAspect="1"/>
          </p:cNvPicPr>
          <p:nvPr>
            <p:ph idx="1"/>
          </p:nvPr>
        </p:nvPicPr>
        <p:blipFill rotWithShape="1">
          <a:blip r:embed="rId2"/>
          <a:srcRect l="36646" t="2797" r="35780" b="18163"/>
          <a:stretch/>
        </p:blipFill>
        <p:spPr>
          <a:xfrm>
            <a:off x="2330247" y="250982"/>
            <a:ext cx="6921908" cy="6607018"/>
          </a:xfrm>
        </p:spPr>
      </p:pic>
      <p:sp>
        <p:nvSpPr>
          <p:cNvPr id="3" name="Slide Number Placeholder 2">
            <a:extLst>
              <a:ext uri="{FF2B5EF4-FFF2-40B4-BE49-F238E27FC236}">
                <a16:creationId xmlns:a16="http://schemas.microsoft.com/office/drawing/2014/main" id="{08808F7D-DD6D-90C6-8BC1-34C8233CEBE7}"/>
              </a:ext>
            </a:extLst>
          </p:cNvPr>
          <p:cNvSpPr>
            <a:spLocks noGrp="1"/>
          </p:cNvSpPr>
          <p:nvPr>
            <p:ph type="sldNum" sz="quarter" idx="12"/>
          </p:nvPr>
        </p:nvSpPr>
        <p:spPr/>
        <p:txBody>
          <a:bodyPr/>
          <a:lstStyle/>
          <a:p>
            <a:fld id="{D57F1E4F-1CFF-5643-939E-02111984F565}" type="slidenum">
              <a:rPr lang="en-US" smtClean="0"/>
              <a:t>21</a:t>
            </a:fld>
            <a:endParaRPr lang="en-US"/>
          </a:p>
        </p:txBody>
      </p:sp>
    </p:spTree>
    <p:extLst>
      <p:ext uri="{BB962C8B-B14F-4D97-AF65-F5344CB8AC3E}">
        <p14:creationId xmlns:p14="http://schemas.microsoft.com/office/powerpoint/2010/main" val="710050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1A181-0003-B288-99FC-D657C0CB75A1}"/>
              </a:ext>
            </a:extLst>
          </p:cNvPr>
          <p:cNvSpPr>
            <a:spLocks noGrp="1"/>
          </p:cNvSpPr>
          <p:nvPr>
            <p:ph type="title"/>
          </p:nvPr>
        </p:nvSpPr>
        <p:spPr/>
        <p:txBody>
          <a:bodyPr/>
          <a:lstStyle/>
          <a:p>
            <a:r>
              <a:rPr lang="en-US"/>
              <a:t>Annotation Assessment</a:t>
            </a:r>
          </a:p>
        </p:txBody>
      </p:sp>
      <p:sp>
        <p:nvSpPr>
          <p:cNvPr id="3" name="Content Placeholder 2">
            <a:extLst>
              <a:ext uri="{FF2B5EF4-FFF2-40B4-BE49-F238E27FC236}">
                <a16:creationId xmlns:a16="http://schemas.microsoft.com/office/drawing/2014/main" id="{E71CB905-AEB8-8928-AEE9-4CBD3E5B0B03}"/>
              </a:ext>
            </a:extLst>
          </p:cNvPr>
          <p:cNvSpPr>
            <a:spLocks noGrp="1"/>
          </p:cNvSpPr>
          <p:nvPr>
            <p:ph idx="1"/>
          </p:nvPr>
        </p:nvSpPr>
        <p:spPr>
          <a:xfrm>
            <a:off x="1103312" y="2052918"/>
            <a:ext cx="9835932" cy="4195481"/>
          </a:xfrm>
        </p:spPr>
        <p:txBody>
          <a:bodyPr vert="horz" lIns="91440" tIns="45720" rIns="91440" bIns="45720" rtlCol="0" anchor="t">
            <a:normAutofit/>
          </a:bodyPr>
          <a:lstStyle/>
          <a:p>
            <a:r>
              <a:rPr lang="en-US"/>
              <a:t>Annotated 7 PDFs</a:t>
            </a:r>
          </a:p>
          <a:p>
            <a:r>
              <a:rPr lang="en-US"/>
              <a:t>Model is mostly accurate (usually no more than 5-10 changes per ETD)</a:t>
            </a:r>
          </a:p>
          <a:p>
            <a:r>
              <a:rPr lang="en-US"/>
              <a:t>Common Errors:</a:t>
            </a:r>
          </a:p>
          <a:p>
            <a:pPr lvl="1">
              <a:buFont typeface="Courier New" charset="2"/>
              <a:buChar char="o"/>
            </a:pPr>
            <a:r>
              <a:rPr lang="en-US"/>
              <a:t>Duplicate Bounding Boxes on page numbers/paragraphs</a:t>
            </a:r>
          </a:p>
          <a:p>
            <a:pPr lvl="1">
              <a:buFont typeface="Courier New" charset="2"/>
              <a:buChar char="o"/>
            </a:pPr>
            <a:r>
              <a:rPr lang="en-US"/>
              <a:t>Inability to read proofs</a:t>
            </a:r>
          </a:p>
          <a:p>
            <a:pPr lvl="1">
              <a:buFont typeface="Courier New" charset="2"/>
              <a:buChar char="o"/>
            </a:pPr>
            <a:r>
              <a:rPr lang="en-US"/>
              <a:t>Department/Degree conflict</a:t>
            </a:r>
          </a:p>
        </p:txBody>
      </p:sp>
      <p:sp>
        <p:nvSpPr>
          <p:cNvPr id="4" name="Slide Number Placeholder 3">
            <a:extLst>
              <a:ext uri="{FF2B5EF4-FFF2-40B4-BE49-F238E27FC236}">
                <a16:creationId xmlns:a16="http://schemas.microsoft.com/office/drawing/2014/main" id="{6C681043-A6B2-9684-9C99-F88B755310D2}"/>
              </a:ext>
            </a:extLst>
          </p:cNvPr>
          <p:cNvSpPr>
            <a:spLocks noGrp="1"/>
          </p:cNvSpPr>
          <p:nvPr>
            <p:ph type="sldNum" sz="quarter" idx="12"/>
          </p:nvPr>
        </p:nvSpPr>
        <p:spPr/>
        <p:txBody>
          <a:bodyPr/>
          <a:lstStyle/>
          <a:p>
            <a:fld id="{D57F1E4F-1CFF-5643-939E-02111984F565}" type="slidenum">
              <a:rPr lang="en-US" dirty="0"/>
              <a:t>22</a:t>
            </a:fld>
            <a:endParaRPr lang="en-US"/>
          </a:p>
        </p:txBody>
      </p:sp>
    </p:spTree>
    <p:extLst>
      <p:ext uri="{BB962C8B-B14F-4D97-AF65-F5344CB8AC3E}">
        <p14:creationId xmlns:p14="http://schemas.microsoft.com/office/powerpoint/2010/main" val="2579530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E6197-0297-F690-0F83-8185377CCC24}"/>
              </a:ext>
            </a:extLst>
          </p:cNvPr>
          <p:cNvSpPr>
            <a:spLocks noGrp="1"/>
          </p:cNvSpPr>
          <p:nvPr>
            <p:ph type="title"/>
          </p:nvPr>
        </p:nvSpPr>
        <p:spPr/>
        <p:txBody>
          <a:bodyPr/>
          <a:lstStyle/>
          <a:p>
            <a:endParaRPr lang="en-US"/>
          </a:p>
        </p:txBody>
      </p:sp>
      <p:pic>
        <p:nvPicPr>
          <p:cNvPr id="5" name="Content Placeholder 4" descr="A screenshot of a computer&#10;&#10;Description automatically generated">
            <a:extLst>
              <a:ext uri="{FF2B5EF4-FFF2-40B4-BE49-F238E27FC236}">
                <a16:creationId xmlns:a16="http://schemas.microsoft.com/office/drawing/2014/main" id="{A4F8B7F1-AD34-D882-154D-A37CC8EDE989}"/>
              </a:ext>
            </a:extLst>
          </p:cNvPr>
          <p:cNvPicPr>
            <a:picLocks noGrp="1" noChangeAspect="1"/>
          </p:cNvPicPr>
          <p:nvPr>
            <p:ph idx="1"/>
          </p:nvPr>
        </p:nvPicPr>
        <p:blipFill>
          <a:blip r:embed="rId2"/>
          <a:stretch>
            <a:fillRect/>
          </a:stretch>
        </p:blipFill>
        <p:spPr>
          <a:xfrm>
            <a:off x="515966" y="457032"/>
            <a:ext cx="9675537" cy="6165179"/>
          </a:xfrm>
        </p:spPr>
      </p:pic>
      <p:sp>
        <p:nvSpPr>
          <p:cNvPr id="4" name="Slide Number Placeholder 3">
            <a:extLst>
              <a:ext uri="{FF2B5EF4-FFF2-40B4-BE49-F238E27FC236}">
                <a16:creationId xmlns:a16="http://schemas.microsoft.com/office/drawing/2014/main" id="{EF5780E5-4364-F9C5-11F2-51CF22DBABFE}"/>
              </a:ext>
            </a:extLst>
          </p:cNvPr>
          <p:cNvSpPr>
            <a:spLocks noGrp="1"/>
          </p:cNvSpPr>
          <p:nvPr>
            <p:ph type="sldNum" sz="quarter" idx="12"/>
          </p:nvPr>
        </p:nvSpPr>
        <p:spPr/>
        <p:txBody>
          <a:bodyPr/>
          <a:lstStyle/>
          <a:p>
            <a:fld id="{D57F1E4F-1CFF-5643-939E-02111984F565}" type="slidenum">
              <a:rPr lang="en-US" dirty="0"/>
              <a:t>23</a:t>
            </a:fld>
            <a:endParaRPr lang="en-US"/>
          </a:p>
        </p:txBody>
      </p:sp>
    </p:spTree>
    <p:extLst>
      <p:ext uri="{BB962C8B-B14F-4D97-AF65-F5344CB8AC3E}">
        <p14:creationId xmlns:p14="http://schemas.microsoft.com/office/powerpoint/2010/main" val="2183086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a:xfrm>
            <a:off x="4619397" y="2716947"/>
            <a:ext cx="2960381" cy="1422301"/>
          </a:xfrm>
        </p:spPr>
        <p:txBody>
          <a:bodyPr/>
          <a:lstStyle/>
          <a:p>
            <a:pPr algn="ctr"/>
            <a:r>
              <a:rPr lang="en-US">
                <a:latin typeface="Times New Roman"/>
                <a:cs typeface="Times New Roman"/>
              </a:rPr>
              <a:t>API Calls</a:t>
            </a:r>
            <a:endParaRPr lang="en-US"/>
          </a:p>
        </p:txBody>
      </p:sp>
      <p:sp>
        <p:nvSpPr>
          <p:cNvPr id="3" name="Slide Number Placeholder 2">
            <a:extLst>
              <a:ext uri="{FF2B5EF4-FFF2-40B4-BE49-F238E27FC236}">
                <a16:creationId xmlns:a16="http://schemas.microsoft.com/office/drawing/2014/main" id="{B554A301-A04B-18F4-D080-BD9590F072C5}"/>
              </a:ext>
            </a:extLst>
          </p:cNvPr>
          <p:cNvSpPr>
            <a:spLocks noGrp="1"/>
          </p:cNvSpPr>
          <p:nvPr>
            <p:ph type="sldNum" sz="quarter" idx="12"/>
          </p:nvPr>
        </p:nvSpPr>
        <p:spPr/>
        <p:txBody>
          <a:bodyPr/>
          <a:lstStyle/>
          <a:p>
            <a:fld id="{D57F1E4F-1CFF-5643-939E-02111984F565}" type="slidenum">
              <a:rPr lang="en-US" smtClean="0"/>
              <a:t>24</a:t>
            </a:fld>
            <a:endParaRPr lang="en-US"/>
          </a:p>
        </p:txBody>
      </p:sp>
    </p:spTree>
    <p:extLst>
      <p:ext uri="{BB962C8B-B14F-4D97-AF65-F5344CB8AC3E}">
        <p14:creationId xmlns:p14="http://schemas.microsoft.com/office/powerpoint/2010/main" val="3889016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2" name="Freeform 7">
            <a:extLst>
              <a:ext uri="{FF2B5EF4-FFF2-40B4-BE49-F238E27FC236}">
                <a16:creationId xmlns:a16="http://schemas.microsoft.com/office/drawing/2014/main" id="{0A01F2A2-AEDD-47DC-AFB5-B97CEB9A5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a:xfrm>
            <a:off x="648930" y="629267"/>
            <a:ext cx="9252154" cy="1016654"/>
          </a:xfrm>
        </p:spPr>
        <p:txBody>
          <a:bodyPr>
            <a:normAutofit/>
          </a:bodyPr>
          <a:lstStyle/>
          <a:p>
            <a:r>
              <a:rPr lang="en-US">
                <a:latin typeface="Times New Roman"/>
                <a:cs typeface="Times New Roman"/>
              </a:rPr>
              <a:t>Altering </a:t>
            </a:r>
            <a:r>
              <a:rPr lang="en-US" err="1">
                <a:latin typeface="Times New Roman"/>
                <a:cs typeface="Times New Roman"/>
              </a:rPr>
              <a:t>ETD_Metadata</a:t>
            </a:r>
            <a:r>
              <a:rPr lang="en-US">
                <a:latin typeface="Times New Roman"/>
                <a:cs typeface="Times New Roman"/>
              </a:rPr>
              <a:t> Schema</a:t>
            </a:r>
          </a:p>
        </p:txBody>
      </p:sp>
      <p:sp>
        <p:nvSpPr>
          <p:cNvPr id="24" name="Rectangle 23">
            <a:extLst>
              <a:ext uri="{FF2B5EF4-FFF2-40B4-BE49-F238E27FC236}">
                <a16:creationId xmlns:a16="http://schemas.microsoft.com/office/drawing/2014/main" id="{DB5AF5F3-AD0A-4EFA-854A-47C780F262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5">
            <a:extLst>
              <a:ext uri="{FF2B5EF4-FFF2-40B4-BE49-F238E27FC236}">
                <a16:creationId xmlns:a16="http://schemas.microsoft.com/office/drawing/2014/main" id="{1E3D6D6C-E192-4135-B1DB-17C71EEBC9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n-US"/>
          </a:p>
        </p:txBody>
      </p:sp>
      <p:sp>
        <p:nvSpPr>
          <p:cNvPr id="8" name="Content Placeholder 7">
            <a:extLst>
              <a:ext uri="{FF2B5EF4-FFF2-40B4-BE49-F238E27FC236}">
                <a16:creationId xmlns:a16="http://schemas.microsoft.com/office/drawing/2014/main" id="{7C1A7E53-9214-3043-2C01-1DFFB9EF41FD}"/>
              </a:ext>
            </a:extLst>
          </p:cNvPr>
          <p:cNvSpPr>
            <a:spLocks noGrp="1"/>
          </p:cNvSpPr>
          <p:nvPr>
            <p:ph idx="1"/>
          </p:nvPr>
        </p:nvSpPr>
        <p:spPr>
          <a:xfrm>
            <a:off x="648931" y="2548281"/>
            <a:ext cx="5122606" cy="3658689"/>
          </a:xfrm>
        </p:spPr>
        <p:txBody>
          <a:bodyPr vert="horz" lIns="91440" tIns="45720" rIns="91440" bIns="45720" rtlCol="0" anchor="t">
            <a:normAutofit lnSpcReduction="10000"/>
          </a:bodyPr>
          <a:lstStyle/>
          <a:p>
            <a:r>
              <a:rPr lang="en-US" dirty="0">
                <a:solidFill>
                  <a:schemeClr val="bg1"/>
                </a:solidFill>
                <a:latin typeface="Times New Roman"/>
                <a:cs typeface="Times New Roman"/>
              </a:rPr>
              <a:t>Removed composite value types</a:t>
            </a:r>
          </a:p>
          <a:p>
            <a:r>
              <a:rPr lang="en-US" dirty="0">
                <a:solidFill>
                  <a:schemeClr val="bg1"/>
                </a:solidFill>
                <a:latin typeface="Times New Roman"/>
                <a:cs typeface="Times New Roman"/>
              </a:rPr>
              <a:t>Removed contributors</a:t>
            </a:r>
          </a:p>
          <a:p>
            <a:r>
              <a:rPr lang="en-US" dirty="0">
                <a:solidFill>
                  <a:schemeClr val="bg1"/>
                </a:solidFill>
                <a:latin typeface="Times New Roman"/>
                <a:cs typeface="Times New Roman"/>
              </a:rPr>
              <a:t>Added general abstract</a:t>
            </a:r>
          </a:p>
          <a:p>
            <a:r>
              <a:rPr lang="en-US" dirty="0">
                <a:solidFill>
                  <a:schemeClr val="bg1"/>
                </a:solidFill>
                <a:latin typeface="Times New Roman"/>
                <a:cs typeface="Times New Roman"/>
              </a:rPr>
              <a:t>Added advisors</a:t>
            </a:r>
          </a:p>
          <a:p>
            <a:r>
              <a:rPr lang="en-US" dirty="0">
                <a:solidFill>
                  <a:schemeClr val="bg1"/>
                </a:solidFill>
                <a:latin typeface="Times New Roman"/>
                <a:cs typeface="Times New Roman"/>
              </a:rPr>
              <a:t>Added advisor roles</a:t>
            </a:r>
          </a:p>
          <a:p>
            <a:r>
              <a:rPr lang="en-US">
                <a:solidFill>
                  <a:schemeClr val="bg1"/>
                </a:solidFill>
                <a:latin typeface="Times New Roman"/>
                <a:cs typeface="Times New Roman"/>
              </a:rPr>
              <a:t>Note: Multiple advisors are stored as a single string separated by commas (i.e., </a:t>
            </a:r>
            <a:r>
              <a:rPr lang="en-US" dirty="0">
                <a:solidFill>
                  <a:schemeClr val="bg1"/>
                </a:solidFill>
                <a:latin typeface="Times New Roman"/>
                <a:cs typeface="Times New Roman"/>
              </a:rPr>
              <a:t>"Advisor 1, Advisor 2, Advisor 3...") and their roles are stored in the parallel string </a:t>
            </a:r>
            <a:r>
              <a:rPr lang="en-US">
                <a:solidFill>
                  <a:schemeClr val="bg1"/>
                </a:solidFill>
                <a:latin typeface="Times New Roman"/>
                <a:cs typeface="Times New Roman"/>
              </a:rPr>
              <a:t>Advisor Role (</a:t>
            </a:r>
            <a:r>
              <a:rPr lang="en-US" dirty="0">
                <a:solidFill>
                  <a:schemeClr val="bg1"/>
                </a:solidFill>
                <a:latin typeface="Times New Roman"/>
                <a:cs typeface="Times New Roman"/>
              </a:rPr>
              <a:t>i.</a:t>
            </a:r>
            <a:r>
              <a:rPr lang="en-US">
                <a:solidFill>
                  <a:schemeClr val="bg1"/>
                </a:solidFill>
                <a:latin typeface="Times New Roman"/>
                <a:cs typeface="Times New Roman"/>
              </a:rPr>
              <a:t>e., </a:t>
            </a:r>
            <a:r>
              <a:rPr lang="en-US" dirty="0">
                <a:solidFill>
                  <a:schemeClr val="bg1"/>
                </a:solidFill>
                <a:latin typeface="Times New Roman"/>
                <a:cs typeface="Times New Roman"/>
              </a:rPr>
              <a:t>"Advisor 1 role, Advisor 2 role...").</a:t>
            </a:r>
          </a:p>
          <a:p>
            <a:endParaRPr lang="en-US" dirty="0">
              <a:solidFill>
                <a:schemeClr val="bg1"/>
              </a:solidFill>
              <a:latin typeface="Times New Roman"/>
              <a:cs typeface="Times New Roman"/>
            </a:endParaRPr>
          </a:p>
        </p:txBody>
      </p:sp>
      <p:sp>
        <p:nvSpPr>
          <p:cNvPr id="3" name="Slide Number Placeholder 2">
            <a:extLst>
              <a:ext uri="{FF2B5EF4-FFF2-40B4-BE49-F238E27FC236}">
                <a16:creationId xmlns:a16="http://schemas.microsoft.com/office/drawing/2014/main" id="{0601B274-1F34-0B3D-AECB-A1715AA12A52}"/>
              </a:ext>
            </a:extLst>
          </p:cNvPr>
          <p:cNvSpPr>
            <a:spLocks noGrp="1"/>
          </p:cNvSpPr>
          <p:nvPr>
            <p:ph type="sldNum" sz="quarter" idx="12"/>
          </p:nvPr>
        </p:nvSpPr>
        <p:spPr/>
        <p:txBody>
          <a:bodyPr/>
          <a:lstStyle/>
          <a:p>
            <a:fld id="{D57F1E4F-1CFF-5643-939E-02111984F565}" type="slidenum">
              <a:rPr lang="en-US" smtClean="0"/>
              <a:t>25</a:t>
            </a:fld>
            <a:endParaRPr lang="en-US"/>
          </a:p>
        </p:txBody>
      </p:sp>
      <p:pic>
        <p:nvPicPr>
          <p:cNvPr id="5" name="Picture 4" descr="A screen shot of a computer program&#10;&#10;Description automatically generated">
            <a:extLst>
              <a:ext uri="{FF2B5EF4-FFF2-40B4-BE49-F238E27FC236}">
                <a16:creationId xmlns:a16="http://schemas.microsoft.com/office/drawing/2014/main" id="{6F650EA0-4113-292E-8D5F-48E12ACEE1E0}"/>
              </a:ext>
            </a:extLst>
          </p:cNvPr>
          <p:cNvPicPr>
            <a:picLocks noChangeAspect="1"/>
          </p:cNvPicPr>
          <p:nvPr/>
        </p:nvPicPr>
        <p:blipFill>
          <a:blip r:embed="rId3"/>
          <a:stretch>
            <a:fillRect/>
          </a:stretch>
        </p:blipFill>
        <p:spPr>
          <a:xfrm>
            <a:off x="6099093" y="2322679"/>
            <a:ext cx="5340987" cy="4114800"/>
          </a:xfrm>
          <a:prstGeom prst="rect">
            <a:avLst/>
          </a:prstGeom>
        </p:spPr>
      </p:pic>
    </p:spTree>
    <p:extLst>
      <p:ext uri="{BB962C8B-B14F-4D97-AF65-F5344CB8AC3E}">
        <p14:creationId xmlns:p14="http://schemas.microsoft.com/office/powerpoint/2010/main" val="1920051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35" name="Freeform 7">
            <a:extLst>
              <a:ext uri="{FF2B5EF4-FFF2-40B4-BE49-F238E27FC236}">
                <a16:creationId xmlns:a16="http://schemas.microsoft.com/office/drawing/2014/main" id="{0A01F2A2-AEDD-47DC-AFB5-B97CEB9A5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a:xfrm>
            <a:off x="648930" y="629267"/>
            <a:ext cx="9252154" cy="1016654"/>
          </a:xfrm>
        </p:spPr>
        <p:txBody>
          <a:bodyPr vert="horz" lIns="91440" tIns="45720" rIns="91440" bIns="45720" rtlCol="0">
            <a:normAutofit/>
          </a:bodyPr>
          <a:lstStyle/>
          <a:p>
            <a:r>
              <a:rPr lang="en-US">
                <a:latin typeface="Times New Roman"/>
                <a:cs typeface="Times New Roman"/>
              </a:rPr>
              <a:t>Post to </a:t>
            </a:r>
            <a:r>
              <a:rPr lang="en-US" err="1">
                <a:latin typeface="Times New Roman"/>
                <a:cs typeface="Times New Roman"/>
              </a:rPr>
              <a:t>ETD_Metadata</a:t>
            </a:r>
            <a:r>
              <a:rPr lang="en-US">
                <a:latin typeface="Times New Roman"/>
                <a:cs typeface="Times New Roman"/>
              </a:rPr>
              <a:t> Table</a:t>
            </a:r>
          </a:p>
        </p:txBody>
      </p:sp>
      <p:sp>
        <p:nvSpPr>
          <p:cNvPr id="37" name="Rectangle 36">
            <a:extLst>
              <a:ext uri="{FF2B5EF4-FFF2-40B4-BE49-F238E27FC236}">
                <a16:creationId xmlns:a16="http://schemas.microsoft.com/office/drawing/2014/main" id="{DB5AF5F3-AD0A-4EFA-854A-47C780F262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5">
            <a:extLst>
              <a:ext uri="{FF2B5EF4-FFF2-40B4-BE49-F238E27FC236}">
                <a16:creationId xmlns:a16="http://schemas.microsoft.com/office/drawing/2014/main" id="{1E3D6D6C-E192-4135-B1DB-17C71EEBC9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n-US"/>
          </a:p>
        </p:txBody>
      </p:sp>
      <p:pic>
        <p:nvPicPr>
          <p:cNvPr id="5" name="Content Placeholder 4" descr="A computer screen shot of a program code&#10;&#10;Description automatically generated">
            <a:extLst>
              <a:ext uri="{FF2B5EF4-FFF2-40B4-BE49-F238E27FC236}">
                <a16:creationId xmlns:a16="http://schemas.microsoft.com/office/drawing/2014/main" id="{5573C8D5-52CE-96C8-8F7F-0224D2813FE9}"/>
              </a:ext>
            </a:extLst>
          </p:cNvPr>
          <p:cNvPicPr>
            <a:picLocks noGrp="1" noChangeAspect="1"/>
          </p:cNvPicPr>
          <p:nvPr>
            <p:ph idx="1"/>
          </p:nvPr>
        </p:nvPicPr>
        <p:blipFill>
          <a:blip r:embed="rId3"/>
          <a:stretch>
            <a:fillRect/>
          </a:stretch>
        </p:blipFill>
        <p:spPr>
          <a:xfrm>
            <a:off x="499149" y="1461244"/>
            <a:ext cx="11358043" cy="5206511"/>
          </a:xfrm>
        </p:spPr>
      </p:pic>
      <p:sp>
        <p:nvSpPr>
          <p:cNvPr id="3" name="Slide Number Placeholder 2">
            <a:extLst>
              <a:ext uri="{FF2B5EF4-FFF2-40B4-BE49-F238E27FC236}">
                <a16:creationId xmlns:a16="http://schemas.microsoft.com/office/drawing/2014/main" id="{D5B23ECD-D1D7-629F-4A8E-D3A2A504BC2E}"/>
              </a:ext>
            </a:extLst>
          </p:cNvPr>
          <p:cNvSpPr>
            <a:spLocks noGrp="1"/>
          </p:cNvSpPr>
          <p:nvPr>
            <p:ph type="sldNum" sz="quarter" idx="12"/>
          </p:nvPr>
        </p:nvSpPr>
        <p:spPr/>
        <p:txBody>
          <a:bodyPr/>
          <a:lstStyle/>
          <a:p>
            <a:fld id="{D57F1E4F-1CFF-5643-939E-02111984F565}" type="slidenum">
              <a:rPr lang="en-US" smtClean="0"/>
              <a:t>26</a:t>
            </a:fld>
            <a:endParaRPr lang="en-US"/>
          </a:p>
        </p:txBody>
      </p:sp>
    </p:spTree>
    <p:extLst>
      <p:ext uri="{BB962C8B-B14F-4D97-AF65-F5344CB8AC3E}">
        <p14:creationId xmlns:p14="http://schemas.microsoft.com/office/powerpoint/2010/main" val="5269618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a:xfrm>
            <a:off x="590082" y="183777"/>
            <a:ext cx="9404723" cy="1400530"/>
          </a:xfrm>
        </p:spPr>
        <p:txBody>
          <a:bodyPr/>
          <a:lstStyle/>
          <a:p>
            <a:r>
              <a:rPr lang="en-US">
                <a:latin typeface="Times New Roman"/>
                <a:cs typeface="Times New Roman"/>
              </a:rPr>
              <a:t>Get Object ID of ETD</a:t>
            </a:r>
          </a:p>
        </p:txBody>
      </p:sp>
      <p:pic>
        <p:nvPicPr>
          <p:cNvPr id="4" name="Content Placeholder 3" descr="A screen shot of a computer program&#10;&#10;Description automatically generated">
            <a:extLst>
              <a:ext uri="{FF2B5EF4-FFF2-40B4-BE49-F238E27FC236}">
                <a16:creationId xmlns:a16="http://schemas.microsoft.com/office/drawing/2014/main" id="{D1AA3CD0-0F91-3A86-AB5F-51F6EB5F3CD9}"/>
              </a:ext>
            </a:extLst>
          </p:cNvPr>
          <p:cNvPicPr>
            <a:picLocks noGrp="1" noChangeAspect="1"/>
          </p:cNvPicPr>
          <p:nvPr>
            <p:ph idx="1"/>
          </p:nvPr>
        </p:nvPicPr>
        <p:blipFill>
          <a:blip r:embed="rId2"/>
          <a:stretch>
            <a:fillRect/>
          </a:stretch>
        </p:blipFill>
        <p:spPr>
          <a:xfrm>
            <a:off x="168112" y="1216998"/>
            <a:ext cx="11637018" cy="5008115"/>
          </a:xfrm>
        </p:spPr>
      </p:pic>
      <p:sp>
        <p:nvSpPr>
          <p:cNvPr id="3" name="Slide Number Placeholder 2">
            <a:extLst>
              <a:ext uri="{FF2B5EF4-FFF2-40B4-BE49-F238E27FC236}">
                <a16:creationId xmlns:a16="http://schemas.microsoft.com/office/drawing/2014/main" id="{EEF3B7AB-C5BC-2997-5F35-90F021FE315A}"/>
              </a:ext>
            </a:extLst>
          </p:cNvPr>
          <p:cNvSpPr>
            <a:spLocks noGrp="1"/>
          </p:cNvSpPr>
          <p:nvPr>
            <p:ph type="sldNum" sz="quarter" idx="12"/>
          </p:nvPr>
        </p:nvSpPr>
        <p:spPr/>
        <p:txBody>
          <a:bodyPr/>
          <a:lstStyle/>
          <a:p>
            <a:fld id="{D57F1E4F-1CFF-5643-939E-02111984F565}" type="slidenum">
              <a:rPr lang="en-US" smtClean="0"/>
              <a:t>27</a:t>
            </a:fld>
            <a:endParaRPr lang="en-US"/>
          </a:p>
        </p:txBody>
      </p:sp>
    </p:spTree>
    <p:extLst>
      <p:ext uri="{BB962C8B-B14F-4D97-AF65-F5344CB8AC3E}">
        <p14:creationId xmlns:p14="http://schemas.microsoft.com/office/powerpoint/2010/main" val="1800533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a:xfrm>
            <a:off x="646111" y="452718"/>
            <a:ext cx="9404723" cy="1400530"/>
          </a:xfrm>
        </p:spPr>
        <p:txBody>
          <a:bodyPr vert="horz" lIns="91440" tIns="45720" rIns="91440" bIns="45720" rtlCol="0">
            <a:normAutofit/>
          </a:bodyPr>
          <a:lstStyle/>
          <a:p>
            <a:r>
              <a:rPr lang="en-US">
                <a:latin typeface="Times New Roman"/>
                <a:cs typeface="Times New Roman"/>
              </a:rPr>
              <a:t>Collecting Fields from OD</a:t>
            </a:r>
          </a:p>
        </p:txBody>
      </p:sp>
      <p:pic>
        <p:nvPicPr>
          <p:cNvPr id="6" name="Picture 5" descr="A screenshot of a computer code&#10;&#10;Description automatically generated">
            <a:extLst>
              <a:ext uri="{FF2B5EF4-FFF2-40B4-BE49-F238E27FC236}">
                <a16:creationId xmlns:a16="http://schemas.microsoft.com/office/drawing/2014/main" id="{F776DD7B-07D3-4CB6-F2A0-C12CD6715C34}"/>
              </a:ext>
            </a:extLst>
          </p:cNvPr>
          <p:cNvPicPr>
            <a:picLocks noChangeAspect="1"/>
          </p:cNvPicPr>
          <p:nvPr/>
        </p:nvPicPr>
        <p:blipFill>
          <a:blip r:embed="rId3"/>
          <a:srcRect r="-250" b="-5303"/>
          <a:stretch/>
        </p:blipFill>
        <p:spPr>
          <a:xfrm>
            <a:off x="1541852" y="1249031"/>
            <a:ext cx="8663030" cy="1717941"/>
          </a:xfrm>
          <a:prstGeom prst="rect">
            <a:avLst/>
          </a:prstGeom>
          <a:effectLst>
            <a:outerShdw blurRad="50800" dist="38100" dir="5400000" algn="t" rotWithShape="0">
              <a:prstClr val="black">
                <a:alpha val="43000"/>
              </a:prstClr>
            </a:outerShdw>
          </a:effectLst>
        </p:spPr>
      </p:pic>
      <p:sp>
        <p:nvSpPr>
          <p:cNvPr id="3" name="Slide Number Placeholder 2">
            <a:extLst>
              <a:ext uri="{FF2B5EF4-FFF2-40B4-BE49-F238E27FC236}">
                <a16:creationId xmlns:a16="http://schemas.microsoft.com/office/drawing/2014/main" id="{0F39BD4A-C5FB-395D-1D28-88338AC0C4F9}"/>
              </a:ext>
            </a:extLst>
          </p:cNvPr>
          <p:cNvSpPr>
            <a:spLocks noGrp="1"/>
          </p:cNvSpPr>
          <p:nvPr>
            <p:ph type="sldNum" sz="quarter" idx="12"/>
          </p:nvPr>
        </p:nvSpPr>
        <p:spPr/>
        <p:txBody>
          <a:bodyPr/>
          <a:lstStyle/>
          <a:p>
            <a:fld id="{D57F1E4F-1CFF-5643-939E-02111984F565}" type="slidenum">
              <a:rPr lang="en-US" smtClean="0"/>
              <a:t>28</a:t>
            </a:fld>
            <a:endParaRPr lang="en-US"/>
          </a:p>
        </p:txBody>
      </p:sp>
      <p:pic>
        <p:nvPicPr>
          <p:cNvPr id="5" name="Picture 4" descr="A screen shot of a computer code&#10;&#10;Description automatically generated">
            <a:extLst>
              <a:ext uri="{FF2B5EF4-FFF2-40B4-BE49-F238E27FC236}">
                <a16:creationId xmlns:a16="http://schemas.microsoft.com/office/drawing/2014/main" id="{F2AEBCED-0816-3EB3-5C2B-58BC31EFD8DD}"/>
              </a:ext>
            </a:extLst>
          </p:cNvPr>
          <p:cNvPicPr>
            <a:picLocks noChangeAspect="1"/>
          </p:cNvPicPr>
          <p:nvPr/>
        </p:nvPicPr>
        <p:blipFill>
          <a:blip r:embed="rId4"/>
          <a:stretch>
            <a:fillRect/>
          </a:stretch>
        </p:blipFill>
        <p:spPr>
          <a:xfrm>
            <a:off x="1543050" y="2966224"/>
            <a:ext cx="8660422" cy="3876834"/>
          </a:xfrm>
          <a:prstGeom prst="rect">
            <a:avLst/>
          </a:prstGeom>
        </p:spPr>
      </p:pic>
    </p:spTree>
    <p:extLst>
      <p:ext uri="{BB962C8B-B14F-4D97-AF65-F5344CB8AC3E}">
        <p14:creationId xmlns:p14="http://schemas.microsoft.com/office/powerpoint/2010/main" val="13679512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p:txBody>
          <a:bodyPr/>
          <a:lstStyle/>
          <a:p>
            <a:r>
              <a:rPr lang="en-US">
                <a:latin typeface="Times New Roman"/>
                <a:cs typeface="Times New Roman"/>
              </a:rPr>
              <a:t>Integrating Calls to PDF-&gt;XML script</a:t>
            </a:r>
          </a:p>
        </p:txBody>
      </p:sp>
      <p:pic>
        <p:nvPicPr>
          <p:cNvPr id="4" name="Content Placeholder 3" descr="A screenshot of a computer program&#10;&#10;Description automatically generated">
            <a:extLst>
              <a:ext uri="{FF2B5EF4-FFF2-40B4-BE49-F238E27FC236}">
                <a16:creationId xmlns:a16="http://schemas.microsoft.com/office/drawing/2014/main" id="{3A9AD307-81D4-8DB5-6AD9-6D11FB6BBCDF}"/>
              </a:ext>
            </a:extLst>
          </p:cNvPr>
          <p:cNvPicPr>
            <a:picLocks noGrp="1" noChangeAspect="1"/>
          </p:cNvPicPr>
          <p:nvPr>
            <p:ph idx="1"/>
          </p:nvPr>
        </p:nvPicPr>
        <p:blipFill>
          <a:blip r:embed="rId2"/>
          <a:stretch>
            <a:fillRect/>
          </a:stretch>
        </p:blipFill>
        <p:spPr>
          <a:xfrm>
            <a:off x="1103312" y="1714005"/>
            <a:ext cx="10097161" cy="4294186"/>
          </a:xfrm>
        </p:spPr>
      </p:pic>
      <p:sp>
        <p:nvSpPr>
          <p:cNvPr id="3" name="Slide Number Placeholder 2">
            <a:extLst>
              <a:ext uri="{FF2B5EF4-FFF2-40B4-BE49-F238E27FC236}">
                <a16:creationId xmlns:a16="http://schemas.microsoft.com/office/drawing/2014/main" id="{79C5023E-53C0-CB31-A88B-5483F8BF2A06}"/>
              </a:ext>
            </a:extLst>
          </p:cNvPr>
          <p:cNvSpPr>
            <a:spLocks noGrp="1"/>
          </p:cNvSpPr>
          <p:nvPr>
            <p:ph type="sldNum" sz="quarter" idx="12"/>
          </p:nvPr>
        </p:nvSpPr>
        <p:spPr/>
        <p:txBody>
          <a:bodyPr/>
          <a:lstStyle/>
          <a:p>
            <a:fld id="{D57F1E4F-1CFF-5643-939E-02111984F565}" type="slidenum">
              <a:rPr lang="en-US" smtClean="0"/>
              <a:t>29</a:t>
            </a:fld>
            <a:endParaRPr lang="en-US"/>
          </a:p>
        </p:txBody>
      </p:sp>
    </p:spTree>
    <p:extLst>
      <p:ext uri="{BB962C8B-B14F-4D97-AF65-F5344CB8AC3E}">
        <p14:creationId xmlns:p14="http://schemas.microsoft.com/office/powerpoint/2010/main" val="2731767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B9538A-2A89-47DD-996C-7D2BE2AB6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E93BFD-86AD-C848-27BB-7DE3BF08D8DD}"/>
              </a:ext>
            </a:extLst>
          </p:cNvPr>
          <p:cNvSpPr>
            <a:spLocks noGrp="1"/>
          </p:cNvSpPr>
          <p:nvPr>
            <p:ph type="title"/>
          </p:nvPr>
        </p:nvSpPr>
        <p:spPr>
          <a:xfrm>
            <a:off x="643855" y="1447800"/>
            <a:ext cx="3108626" cy="4572000"/>
          </a:xfrm>
        </p:spPr>
        <p:txBody>
          <a:bodyPr anchor="ctr">
            <a:normAutofit/>
          </a:bodyPr>
          <a:lstStyle/>
          <a:p>
            <a:r>
              <a:rPr lang="en-US" sz="3600">
                <a:solidFill>
                  <a:srgbClr val="EBEBEB"/>
                </a:solidFill>
                <a:latin typeface="Times New Roman" panose="02020603050405020304" pitchFamily="18" charset="0"/>
                <a:cs typeface="Times New Roman" panose="02020603050405020304" pitchFamily="18" charset="0"/>
              </a:rPr>
              <a:t>Overview</a:t>
            </a:r>
          </a:p>
        </p:txBody>
      </p:sp>
      <p:sp>
        <p:nvSpPr>
          <p:cNvPr id="17" name="Freeform: Shape 16">
            <a:extLst>
              <a:ext uri="{FF2B5EF4-FFF2-40B4-BE49-F238E27FC236}">
                <a16:creationId xmlns:a16="http://schemas.microsoft.com/office/drawing/2014/main" id="{E625979B-5325-4898-8EF9-5C174B192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1">
            <a:extLst>
              <a:ext uri="{FF2B5EF4-FFF2-40B4-BE49-F238E27FC236}">
                <a16:creationId xmlns:a16="http://schemas.microsoft.com/office/drawing/2014/main" id="{34B22E2B-30D5-47A4-97C5-091EA1AB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21" name="Rectangle 20">
            <a:extLst>
              <a:ext uri="{FF2B5EF4-FFF2-40B4-BE49-F238E27FC236}">
                <a16:creationId xmlns:a16="http://schemas.microsoft.com/office/drawing/2014/main" id="{9B6DA3CD-A002-40ED-8194-B4E637BD7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Slide Number Placeholder 2">
            <a:extLst>
              <a:ext uri="{FF2B5EF4-FFF2-40B4-BE49-F238E27FC236}">
                <a16:creationId xmlns:a16="http://schemas.microsoft.com/office/drawing/2014/main" id="{950239D3-0763-F950-356E-3157AE6655AC}"/>
              </a:ext>
            </a:extLst>
          </p:cNvPr>
          <p:cNvSpPr>
            <a:spLocks noGrp="1"/>
          </p:cNvSpPr>
          <p:nvPr>
            <p:ph type="sldNum" sz="quarter" idx="12"/>
          </p:nvPr>
        </p:nvSpPr>
        <p:spPr>
          <a:xfrm>
            <a:off x="10352540" y="295729"/>
            <a:ext cx="838199" cy="767687"/>
          </a:xfrm>
        </p:spPr>
        <p:txBody>
          <a:bodyPr>
            <a:normAutofit/>
          </a:bodyPr>
          <a:lstStyle/>
          <a:p>
            <a:pPr>
              <a:spcAft>
                <a:spcPts val="600"/>
              </a:spcAft>
            </a:pPr>
            <a:fld id="{D57F1E4F-1CFF-5643-939E-02111984F565}" type="slidenum">
              <a:rPr lang="en-US">
                <a:solidFill>
                  <a:srgbClr val="FFFFFF"/>
                </a:solidFill>
              </a:rPr>
              <a:pPr>
                <a:spcAft>
                  <a:spcPts val="600"/>
                </a:spcAft>
              </a:pPr>
              <a:t>3</a:t>
            </a:fld>
            <a:endParaRPr lang="en-US">
              <a:solidFill>
                <a:srgbClr val="FFFFFF"/>
              </a:solidFill>
            </a:endParaRPr>
          </a:p>
        </p:txBody>
      </p:sp>
      <p:graphicFrame>
        <p:nvGraphicFramePr>
          <p:cNvPr id="10" name="Content Placeholder 2">
            <a:extLst>
              <a:ext uri="{FF2B5EF4-FFF2-40B4-BE49-F238E27FC236}">
                <a16:creationId xmlns:a16="http://schemas.microsoft.com/office/drawing/2014/main" id="{E3DD1A8B-0579-DBB3-A360-2C6347A253D2}"/>
              </a:ext>
            </a:extLst>
          </p:cNvPr>
          <p:cNvGraphicFramePr>
            <a:graphicFrameLocks noGrp="1"/>
          </p:cNvGraphicFramePr>
          <p:nvPr>
            <p:ph idx="1"/>
            <p:extLst>
              <p:ext uri="{D42A27DB-BD31-4B8C-83A1-F6EECF244321}">
                <p14:modId xmlns:p14="http://schemas.microsoft.com/office/powerpoint/2010/main" val="1325829222"/>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2530777"/>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9FBA9-1C07-CC6D-1C05-1443A9D37189}"/>
              </a:ext>
            </a:extLst>
          </p:cNvPr>
          <p:cNvSpPr>
            <a:spLocks noGrp="1"/>
          </p:cNvSpPr>
          <p:nvPr>
            <p:ph type="title"/>
          </p:nvPr>
        </p:nvSpPr>
        <p:spPr/>
        <p:txBody>
          <a:bodyPr/>
          <a:lstStyle/>
          <a:p>
            <a:r>
              <a:rPr lang="en-US">
                <a:latin typeface="Times New Roman"/>
                <a:cs typeface="Times New Roman"/>
              </a:rPr>
              <a:t>XML Result</a:t>
            </a:r>
          </a:p>
        </p:txBody>
      </p:sp>
      <p:pic>
        <p:nvPicPr>
          <p:cNvPr id="6" name="Content Placeholder 5" descr="A screen shot of a computer&#10;&#10;Description automatically generated">
            <a:extLst>
              <a:ext uri="{FF2B5EF4-FFF2-40B4-BE49-F238E27FC236}">
                <a16:creationId xmlns:a16="http://schemas.microsoft.com/office/drawing/2014/main" id="{A2F64E28-0692-4F3E-3F03-3EE7DE919757}"/>
              </a:ext>
            </a:extLst>
          </p:cNvPr>
          <p:cNvPicPr>
            <a:picLocks noGrp="1" noChangeAspect="1"/>
          </p:cNvPicPr>
          <p:nvPr>
            <p:ph idx="1"/>
          </p:nvPr>
        </p:nvPicPr>
        <p:blipFill>
          <a:blip r:embed="rId2"/>
          <a:stretch>
            <a:fillRect/>
          </a:stretch>
        </p:blipFill>
        <p:spPr>
          <a:xfrm>
            <a:off x="195295" y="1154127"/>
            <a:ext cx="11807912" cy="5518694"/>
          </a:xfrm>
        </p:spPr>
      </p:pic>
      <p:sp>
        <p:nvSpPr>
          <p:cNvPr id="3" name="Slide Number Placeholder 2">
            <a:extLst>
              <a:ext uri="{FF2B5EF4-FFF2-40B4-BE49-F238E27FC236}">
                <a16:creationId xmlns:a16="http://schemas.microsoft.com/office/drawing/2014/main" id="{461E54EC-92AD-9C2D-BC21-FFD8A512C006}"/>
              </a:ext>
            </a:extLst>
          </p:cNvPr>
          <p:cNvSpPr>
            <a:spLocks noGrp="1"/>
          </p:cNvSpPr>
          <p:nvPr>
            <p:ph type="sldNum" sz="quarter" idx="12"/>
          </p:nvPr>
        </p:nvSpPr>
        <p:spPr/>
        <p:txBody>
          <a:bodyPr/>
          <a:lstStyle/>
          <a:p>
            <a:fld id="{D57F1E4F-1CFF-5643-939E-02111984F565}" type="slidenum">
              <a:rPr lang="en-US" smtClean="0"/>
              <a:t>30</a:t>
            </a:fld>
            <a:endParaRPr lang="en-US"/>
          </a:p>
        </p:txBody>
      </p:sp>
    </p:spTree>
    <p:extLst>
      <p:ext uri="{BB962C8B-B14F-4D97-AF65-F5344CB8AC3E}">
        <p14:creationId xmlns:p14="http://schemas.microsoft.com/office/powerpoint/2010/main" val="42761763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3B842-60A3-B2FD-68A0-A1B397E40E86}"/>
              </a:ext>
            </a:extLst>
          </p:cNvPr>
          <p:cNvSpPr>
            <a:spLocks noGrp="1"/>
          </p:cNvSpPr>
          <p:nvPr>
            <p:ph type="title"/>
          </p:nvPr>
        </p:nvSpPr>
        <p:spPr>
          <a:xfrm>
            <a:off x="4083664" y="2756749"/>
            <a:ext cx="4024672" cy="1344501"/>
          </a:xfrm>
        </p:spPr>
        <p:txBody>
          <a:bodyPr/>
          <a:lstStyle/>
          <a:p>
            <a:pPr algn="ctr"/>
            <a:r>
              <a:rPr lang="en-US">
                <a:latin typeface="Times New Roman"/>
                <a:cs typeface="Times New Roman"/>
              </a:rPr>
              <a:t>XML to RDF and Virtuoso DB</a:t>
            </a:r>
            <a:endParaRPr lang="en-US"/>
          </a:p>
        </p:txBody>
      </p:sp>
      <p:sp>
        <p:nvSpPr>
          <p:cNvPr id="3" name="Slide Number Placeholder 2">
            <a:extLst>
              <a:ext uri="{FF2B5EF4-FFF2-40B4-BE49-F238E27FC236}">
                <a16:creationId xmlns:a16="http://schemas.microsoft.com/office/drawing/2014/main" id="{B0F600FF-590F-0BBC-BBF6-2F9C7791D566}"/>
              </a:ext>
            </a:extLst>
          </p:cNvPr>
          <p:cNvSpPr>
            <a:spLocks noGrp="1"/>
          </p:cNvSpPr>
          <p:nvPr>
            <p:ph type="sldNum" sz="quarter" idx="12"/>
          </p:nvPr>
        </p:nvSpPr>
        <p:spPr/>
        <p:txBody>
          <a:bodyPr/>
          <a:lstStyle/>
          <a:p>
            <a:fld id="{D57F1E4F-1CFF-5643-939E-02111984F565}" type="slidenum">
              <a:rPr lang="en-US" smtClean="0"/>
              <a:t>31</a:t>
            </a:fld>
            <a:endParaRPr lang="en-US"/>
          </a:p>
        </p:txBody>
      </p:sp>
    </p:spTree>
    <p:extLst>
      <p:ext uri="{BB962C8B-B14F-4D97-AF65-F5344CB8AC3E}">
        <p14:creationId xmlns:p14="http://schemas.microsoft.com/office/powerpoint/2010/main" val="11178583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6CAC0-6A5E-597F-823D-71BADF6E99AA}"/>
              </a:ext>
            </a:extLst>
          </p:cNvPr>
          <p:cNvSpPr>
            <a:spLocks noGrp="1"/>
          </p:cNvSpPr>
          <p:nvPr>
            <p:ph type="title"/>
          </p:nvPr>
        </p:nvSpPr>
        <p:spPr/>
        <p:txBody>
          <a:bodyPr/>
          <a:lstStyle/>
          <a:p>
            <a:r>
              <a:rPr lang="en-US"/>
              <a:t>XML to RDF</a:t>
            </a:r>
          </a:p>
        </p:txBody>
      </p:sp>
      <p:pic>
        <p:nvPicPr>
          <p:cNvPr id="4" name="Content Placeholder 3" descr="A screenshot of a computer&#10;&#10;Description automatically generated">
            <a:extLst>
              <a:ext uri="{FF2B5EF4-FFF2-40B4-BE49-F238E27FC236}">
                <a16:creationId xmlns:a16="http://schemas.microsoft.com/office/drawing/2014/main" id="{B99FA585-2C92-E5B8-D50B-580C4CCC3DE7}"/>
              </a:ext>
            </a:extLst>
          </p:cNvPr>
          <p:cNvPicPr>
            <a:picLocks noGrp="1" noChangeAspect="1"/>
          </p:cNvPicPr>
          <p:nvPr>
            <p:ph idx="1"/>
          </p:nvPr>
        </p:nvPicPr>
        <p:blipFill>
          <a:blip r:embed="rId2"/>
          <a:stretch>
            <a:fillRect/>
          </a:stretch>
        </p:blipFill>
        <p:spPr>
          <a:xfrm>
            <a:off x="1638389" y="1156449"/>
            <a:ext cx="8918534" cy="5596215"/>
          </a:xfrm>
        </p:spPr>
      </p:pic>
      <p:sp>
        <p:nvSpPr>
          <p:cNvPr id="3" name="Slide Number Placeholder 2">
            <a:extLst>
              <a:ext uri="{FF2B5EF4-FFF2-40B4-BE49-F238E27FC236}">
                <a16:creationId xmlns:a16="http://schemas.microsoft.com/office/drawing/2014/main" id="{3248679B-BD19-6F64-F8C6-BAA0D772F295}"/>
              </a:ext>
            </a:extLst>
          </p:cNvPr>
          <p:cNvSpPr>
            <a:spLocks noGrp="1"/>
          </p:cNvSpPr>
          <p:nvPr>
            <p:ph type="sldNum" sz="quarter" idx="12"/>
          </p:nvPr>
        </p:nvSpPr>
        <p:spPr/>
        <p:txBody>
          <a:bodyPr/>
          <a:lstStyle/>
          <a:p>
            <a:fld id="{D57F1E4F-1CFF-5643-939E-02111984F565}" type="slidenum">
              <a:rPr lang="en-US" smtClean="0"/>
              <a:t>32</a:t>
            </a:fld>
            <a:endParaRPr lang="en-US"/>
          </a:p>
        </p:txBody>
      </p:sp>
    </p:spTree>
    <p:extLst>
      <p:ext uri="{BB962C8B-B14F-4D97-AF65-F5344CB8AC3E}">
        <p14:creationId xmlns:p14="http://schemas.microsoft.com/office/powerpoint/2010/main" val="1798492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5A340-9619-A7DA-F8CC-BBE6A8C466E1}"/>
              </a:ext>
            </a:extLst>
          </p:cNvPr>
          <p:cNvSpPr>
            <a:spLocks noGrp="1"/>
          </p:cNvSpPr>
          <p:nvPr>
            <p:ph type="title"/>
          </p:nvPr>
        </p:nvSpPr>
        <p:spPr/>
        <p:txBody>
          <a:bodyPr/>
          <a:lstStyle/>
          <a:p>
            <a:r>
              <a:rPr lang="en-US"/>
              <a:t>RDF Upload To Virtuoso</a:t>
            </a:r>
          </a:p>
        </p:txBody>
      </p:sp>
      <p:pic>
        <p:nvPicPr>
          <p:cNvPr id="4" name="Content Placeholder 3" descr="A screenshot of a computer&#10;&#10;Description automatically generated">
            <a:extLst>
              <a:ext uri="{FF2B5EF4-FFF2-40B4-BE49-F238E27FC236}">
                <a16:creationId xmlns:a16="http://schemas.microsoft.com/office/drawing/2014/main" id="{3992B179-3493-B20D-FB3D-594AD7D7D0A9}"/>
              </a:ext>
            </a:extLst>
          </p:cNvPr>
          <p:cNvPicPr>
            <a:picLocks noGrp="1" noChangeAspect="1"/>
          </p:cNvPicPr>
          <p:nvPr>
            <p:ph idx="1"/>
          </p:nvPr>
        </p:nvPicPr>
        <p:blipFill>
          <a:blip r:embed="rId2"/>
          <a:stretch>
            <a:fillRect/>
          </a:stretch>
        </p:blipFill>
        <p:spPr>
          <a:xfrm>
            <a:off x="1467099" y="1149404"/>
            <a:ext cx="9253111" cy="5251394"/>
          </a:xfrm>
        </p:spPr>
      </p:pic>
      <p:sp>
        <p:nvSpPr>
          <p:cNvPr id="3" name="Slide Number Placeholder 2">
            <a:extLst>
              <a:ext uri="{FF2B5EF4-FFF2-40B4-BE49-F238E27FC236}">
                <a16:creationId xmlns:a16="http://schemas.microsoft.com/office/drawing/2014/main" id="{C9A93715-F93B-B809-B4A3-CCA1F02F7661}"/>
              </a:ext>
            </a:extLst>
          </p:cNvPr>
          <p:cNvSpPr>
            <a:spLocks noGrp="1"/>
          </p:cNvSpPr>
          <p:nvPr>
            <p:ph type="sldNum" sz="quarter" idx="12"/>
          </p:nvPr>
        </p:nvSpPr>
        <p:spPr/>
        <p:txBody>
          <a:bodyPr/>
          <a:lstStyle/>
          <a:p>
            <a:fld id="{D57F1E4F-1CFF-5643-939E-02111984F565}" type="slidenum">
              <a:rPr lang="en-US" smtClean="0"/>
              <a:t>33</a:t>
            </a:fld>
            <a:endParaRPr lang="en-US"/>
          </a:p>
        </p:txBody>
      </p:sp>
    </p:spTree>
    <p:extLst>
      <p:ext uri="{BB962C8B-B14F-4D97-AF65-F5344CB8AC3E}">
        <p14:creationId xmlns:p14="http://schemas.microsoft.com/office/powerpoint/2010/main" val="360789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CD948-5D16-21EF-3635-19D5973735F0}"/>
              </a:ext>
            </a:extLst>
          </p:cNvPr>
          <p:cNvSpPr>
            <a:spLocks noGrp="1"/>
          </p:cNvSpPr>
          <p:nvPr>
            <p:ph type="title"/>
          </p:nvPr>
        </p:nvSpPr>
        <p:spPr>
          <a:xfrm>
            <a:off x="703121" y="167693"/>
            <a:ext cx="9404723" cy="1400530"/>
          </a:xfrm>
        </p:spPr>
        <p:txBody>
          <a:bodyPr/>
          <a:lstStyle/>
          <a:p>
            <a:r>
              <a:rPr lang="en-US">
                <a:latin typeface="Times New Roman"/>
                <a:cs typeface="Times New Roman"/>
              </a:rPr>
              <a:t>RDF Uploading Efficiency</a:t>
            </a:r>
          </a:p>
        </p:txBody>
      </p:sp>
      <p:sp>
        <p:nvSpPr>
          <p:cNvPr id="4" name="Slide Number Placeholder 3">
            <a:extLst>
              <a:ext uri="{FF2B5EF4-FFF2-40B4-BE49-F238E27FC236}">
                <a16:creationId xmlns:a16="http://schemas.microsoft.com/office/drawing/2014/main" id="{27C1B201-3A75-EC72-658F-C9040255574B}"/>
              </a:ext>
            </a:extLst>
          </p:cNvPr>
          <p:cNvSpPr>
            <a:spLocks noGrp="1"/>
          </p:cNvSpPr>
          <p:nvPr>
            <p:ph type="sldNum" sz="quarter" idx="12"/>
          </p:nvPr>
        </p:nvSpPr>
        <p:spPr/>
        <p:txBody>
          <a:bodyPr/>
          <a:lstStyle/>
          <a:p>
            <a:fld id="{D57F1E4F-1CFF-5643-939E-02111984F565}" type="slidenum">
              <a:rPr lang="en-US" smtClean="0"/>
              <a:t>34</a:t>
            </a:fld>
            <a:endParaRPr lang="en-US"/>
          </a:p>
        </p:txBody>
      </p:sp>
      <p:pic>
        <p:nvPicPr>
          <p:cNvPr id="8" name="Picture 7">
            <a:extLst>
              <a:ext uri="{FF2B5EF4-FFF2-40B4-BE49-F238E27FC236}">
                <a16:creationId xmlns:a16="http://schemas.microsoft.com/office/drawing/2014/main" id="{9025FD48-59FC-6CD7-3D23-A642CA8CC55C}"/>
              </a:ext>
            </a:extLst>
          </p:cNvPr>
          <p:cNvPicPr>
            <a:picLocks noChangeAspect="1"/>
          </p:cNvPicPr>
          <p:nvPr/>
        </p:nvPicPr>
        <p:blipFill>
          <a:blip r:embed="rId2"/>
          <a:stretch>
            <a:fillRect/>
          </a:stretch>
        </p:blipFill>
        <p:spPr>
          <a:xfrm>
            <a:off x="532639" y="845085"/>
            <a:ext cx="9530775" cy="5885429"/>
          </a:xfrm>
          <a:prstGeom prst="rect">
            <a:avLst/>
          </a:prstGeom>
        </p:spPr>
      </p:pic>
    </p:spTree>
    <p:extLst>
      <p:ext uri="{BB962C8B-B14F-4D97-AF65-F5344CB8AC3E}">
        <p14:creationId xmlns:p14="http://schemas.microsoft.com/office/powerpoint/2010/main" val="3473348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7195C-8652-EB20-9C44-3B182E580B04}"/>
              </a:ext>
            </a:extLst>
          </p:cNvPr>
          <p:cNvSpPr>
            <a:spLocks noGrp="1"/>
          </p:cNvSpPr>
          <p:nvPr>
            <p:ph type="title"/>
          </p:nvPr>
        </p:nvSpPr>
        <p:spPr/>
        <p:txBody>
          <a:bodyPr/>
          <a:lstStyle/>
          <a:p>
            <a:r>
              <a:rPr lang="en-US">
                <a:latin typeface="Times New Roman"/>
                <a:cs typeface="Times New Roman"/>
              </a:rPr>
              <a:t>Virtuoso DB URI Resolution</a:t>
            </a:r>
            <a:endParaRPr lang="en-US"/>
          </a:p>
        </p:txBody>
      </p:sp>
      <p:pic>
        <p:nvPicPr>
          <p:cNvPr id="5" name="Content Placeholder 4" descr="A blue rectangle with white text&#10;&#10;Description automatically generated">
            <a:extLst>
              <a:ext uri="{FF2B5EF4-FFF2-40B4-BE49-F238E27FC236}">
                <a16:creationId xmlns:a16="http://schemas.microsoft.com/office/drawing/2014/main" id="{CCAA3DC4-E443-0EE3-B665-DADD7BDC783F}"/>
              </a:ext>
            </a:extLst>
          </p:cNvPr>
          <p:cNvPicPr>
            <a:picLocks noChangeAspect="1"/>
          </p:cNvPicPr>
          <p:nvPr/>
        </p:nvPicPr>
        <p:blipFill>
          <a:blip r:embed="rId2"/>
          <a:stretch>
            <a:fillRect/>
          </a:stretch>
        </p:blipFill>
        <p:spPr>
          <a:xfrm>
            <a:off x="444947" y="2979816"/>
            <a:ext cx="11303892" cy="1525263"/>
          </a:xfrm>
          <a:prstGeom prst="rect">
            <a:avLst/>
          </a:prstGeom>
          <a:effectLst/>
        </p:spPr>
      </p:pic>
      <p:sp>
        <p:nvSpPr>
          <p:cNvPr id="4" name="Slide Number Placeholder 3">
            <a:extLst>
              <a:ext uri="{FF2B5EF4-FFF2-40B4-BE49-F238E27FC236}">
                <a16:creationId xmlns:a16="http://schemas.microsoft.com/office/drawing/2014/main" id="{4E5C9B18-76D0-67CA-CCD9-4419F365D991}"/>
              </a:ext>
            </a:extLst>
          </p:cNvPr>
          <p:cNvSpPr>
            <a:spLocks noGrp="1"/>
          </p:cNvSpPr>
          <p:nvPr>
            <p:ph type="sldNum" sz="quarter" idx="12"/>
          </p:nvPr>
        </p:nvSpPr>
        <p:spPr/>
        <p:txBody>
          <a:bodyPr/>
          <a:lstStyle/>
          <a:p>
            <a:fld id="{D57F1E4F-1CFF-5643-939E-02111984F565}" type="slidenum">
              <a:rPr lang="en-US" smtClean="0"/>
              <a:t>35</a:t>
            </a:fld>
            <a:endParaRPr lang="en-US"/>
          </a:p>
        </p:txBody>
      </p:sp>
    </p:spTree>
    <p:extLst>
      <p:ext uri="{BB962C8B-B14F-4D97-AF65-F5344CB8AC3E}">
        <p14:creationId xmlns:p14="http://schemas.microsoft.com/office/powerpoint/2010/main" val="1122871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3286-9F79-D320-ECC7-FB7AD92ACBD5}"/>
              </a:ext>
            </a:extLst>
          </p:cNvPr>
          <p:cNvSpPr>
            <a:spLocks noGrp="1"/>
          </p:cNvSpPr>
          <p:nvPr>
            <p:ph type="title"/>
          </p:nvPr>
        </p:nvSpPr>
        <p:spPr/>
        <p:txBody>
          <a:bodyPr/>
          <a:lstStyle/>
          <a:p>
            <a:r>
              <a:rPr lang="en-US">
                <a:latin typeface="Times New Roman"/>
                <a:cs typeface="Times New Roman"/>
              </a:rPr>
              <a:t>Future Work</a:t>
            </a:r>
          </a:p>
        </p:txBody>
      </p:sp>
      <p:sp>
        <p:nvSpPr>
          <p:cNvPr id="3" name="Content Placeholder 2">
            <a:extLst>
              <a:ext uri="{FF2B5EF4-FFF2-40B4-BE49-F238E27FC236}">
                <a16:creationId xmlns:a16="http://schemas.microsoft.com/office/drawing/2014/main" id="{35E11A3E-D405-9C74-9B4A-8FF5A12FFE04}"/>
              </a:ext>
            </a:extLst>
          </p:cNvPr>
          <p:cNvSpPr>
            <a:spLocks noGrp="1"/>
          </p:cNvSpPr>
          <p:nvPr>
            <p:ph idx="1"/>
          </p:nvPr>
        </p:nvSpPr>
        <p:spPr/>
        <p:txBody>
          <a:bodyPr vert="horz" lIns="91440" tIns="45720" rIns="91440" bIns="45720" rtlCol="0" anchor="t">
            <a:normAutofit/>
          </a:bodyPr>
          <a:lstStyle/>
          <a:p>
            <a:r>
              <a:rPr lang="en-US">
                <a:latin typeface="Times New Roman"/>
                <a:cs typeface="Times New Roman"/>
              </a:rPr>
              <a:t>Short Term:</a:t>
            </a:r>
            <a:endParaRPr lang="en-US">
              <a:latin typeface="Century Gothic" panose="020B0502020202020204"/>
              <a:cs typeface="Times New Roman"/>
            </a:endParaRPr>
          </a:p>
          <a:p>
            <a:pPr lvl="1"/>
            <a:r>
              <a:rPr lang="en-US">
                <a:latin typeface="Times New Roman"/>
                <a:cs typeface="Times New Roman"/>
              </a:rPr>
              <a:t>URI Resolution</a:t>
            </a:r>
          </a:p>
          <a:p>
            <a:pPr lvl="1"/>
            <a:r>
              <a:rPr lang="en-US">
                <a:latin typeface="Times New Roman"/>
                <a:cs typeface="Times New Roman"/>
              </a:rPr>
              <a:t>Upload Triples To Virtuoso Quickly </a:t>
            </a:r>
          </a:p>
          <a:p>
            <a:r>
              <a:rPr lang="en-US">
                <a:latin typeface="Times New Roman"/>
                <a:cs typeface="Times New Roman"/>
              </a:rPr>
              <a:t>Long Term:</a:t>
            </a:r>
          </a:p>
          <a:p>
            <a:pPr lvl="1"/>
            <a:r>
              <a:rPr lang="en-US">
                <a:latin typeface="Times New Roman"/>
                <a:cs typeface="Times New Roman"/>
              </a:rPr>
              <a:t>Integrate IR System With KG</a:t>
            </a:r>
            <a:endParaRPr lang="en-US">
              <a:latin typeface="Century Gothic" panose="020B0502020202020204"/>
              <a:cs typeface="Times New Roman"/>
            </a:endParaRPr>
          </a:p>
          <a:p>
            <a:pPr lvl="1"/>
            <a:r>
              <a:rPr lang="en-US">
                <a:latin typeface="Times New Roman"/>
                <a:cs typeface="Times New Roman"/>
              </a:rPr>
              <a:t>Experiment With Llama 3.1 To Test LLM With KG</a:t>
            </a:r>
          </a:p>
          <a:p>
            <a:pPr marL="457200" lvl="1" indent="0">
              <a:buNone/>
            </a:pPr>
            <a:endParaRPr lang="en-US">
              <a:latin typeface="Times New Roman"/>
              <a:cs typeface="Times New Roman"/>
            </a:endParaRPr>
          </a:p>
        </p:txBody>
      </p:sp>
      <p:sp>
        <p:nvSpPr>
          <p:cNvPr id="4" name="Slide Number Placeholder 3">
            <a:extLst>
              <a:ext uri="{FF2B5EF4-FFF2-40B4-BE49-F238E27FC236}">
                <a16:creationId xmlns:a16="http://schemas.microsoft.com/office/drawing/2014/main" id="{79653991-5023-A66C-0A53-A16B65437B35}"/>
              </a:ext>
            </a:extLst>
          </p:cNvPr>
          <p:cNvSpPr>
            <a:spLocks noGrp="1"/>
          </p:cNvSpPr>
          <p:nvPr>
            <p:ph type="sldNum" sz="quarter" idx="12"/>
          </p:nvPr>
        </p:nvSpPr>
        <p:spPr/>
        <p:txBody>
          <a:bodyPr/>
          <a:lstStyle/>
          <a:p>
            <a:fld id="{D57F1E4F-1CFF-5643-939E-02111984F565}" type="slidenum">
              <a:rPr lang="en-US" smtClean="0"/>
              <a:t>36</a:t>
            </a:fld>
            <a:endParaRPr lang="en-US"/>
          </a:p>
        </p:txBody>
      </p:sp>
    </p:spTree>
    <p:extLst>
      <p:ext uri="{BB962C8B-B14F-4D97-AF65-F5344CB8AC3E}">
        <p14:creationId xmlns:p14="http://schemas.microsoft.com/office/powerpoint/2010/main" val="28149864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6746C-F942-FA6F-3115-65489BB11EF4}"/>
              </a:ext>
            </a:extLst>
          </p:cNvPr>
          <p:cNvSpPr>
            <a:spLocks noGrp="1"/>
          </p:cNvSpPr>
          <p:nvPr>
            <p:ph type="title"/>
          </p:nvPr>
        </p:nvSpPr>
        <p:spPr/>
        <p:txBody>
          <a:bodyPr/>
          <a:lstStyle/>
          <a:p>
            <a:r>
              <a:rPr lang="en-US">
                <a:latin typeface="Times New Roman"/>
                <a:cs typeface="Times New Roman"/>
              </a:rPr>
              <a:t>Acknowledgements</a:t>
            </a:r>
          </a:p>
        </p:txBody>
      </p:sp>
      <p:sp>
        <p:nvSpPr>
          <p:cNvPr id="3" name="Content Placeholder 2">
            <a:extLst>
              <a:ext uri="{FF2B5EF4-FFF2-40B4-BE49-F238E27FC236}">
                <a16:creationId xmlns:a16="http://schemas.microsoft.com/office/drawing/2014/main" id="{19B56869-79BE-1BB6-373D-2C4A25867983}"/>
              </a:ext>
            </a:extLst>
          </p:cNvPr>
          <p:cNvSpPr>
            <a:spLocks noGrp="1"/>
          </p:cNvSpPr>
          <p:nvPr>
            <p:ph idx="1"/>
          </p:nvPr>
        </p:nvSpPr>
        <p:spPr/>
        <p:txBody>
          <a:bodyPr vert="horz" lIns="91440" tIns="45720" rIns="91440" bIns="45720" rtlCol="0" anchor="t">
            <a:normAutofit/>
          </a:bodyPr>
          <a:lstStyle/>
          <a:p>
            <a:pPr marL="0" indent="0">
              <a:buNone/>
            </a:pPr>
            <a:r>
              <a:rPr lang="en-US" sz="1800">
                <a:effectLst/>
                <a:latin typeface="Times New Roman" panose="02020603050405020304" pitchFamily="18" charset="0"/>
                <a:ea typeface="Times New Roman" panose="02020603050405020304" pitchFamily="18" charset="0"/>
              </a:rPr>
              <a:t>We would like to thank Satvik </a:t>
            </a:r>
            <a:r>
              <a:rPr lang="en-US" sz="1800" err="1">
                <a:effectLst/>
                <a:latin typeface="Times New Roman" panose="02020603050405020304" pitchFamily="18" charset="0"/>
                <a:ea typeface="Times New Roman" panose="02020603050405020304" pitchFamily="18" charset="0"/>
              </a:rPr>
              <a:t>Chekuri</a:t>
            </a:r>
            <a:r>
              <a:rPr lang="en-US" sz="1800">
                <a:effectLst/>
                <a:latin typeface="Times New Roman" panose="02020603050405020304" pitchFamily="18" charset="0"/>
                <a:ea typeface="Times New Roman" panose="02020603050405020304" pitchFamily="18" charset="0"/>
              </a:rPr>
              <a:t> for his technical assistance and guidance throughout this project. His dedication and problem-solving skills were invaluable in overcoming various challenges that impeded our progress. Additionally, we extend our heartfelt thanks to Dr. Fox for facilitating the course, sourcing relevant articles, offering background information, and insightful commentary, which greatly enhanced our understanding and direction. We also wish to acknowledge the work and documentation of the previous teams, whose contributions laid the foundation for our efforts</a:t>
            </a:r>
            <a:endParaRPr lang="en-US">
              <a:latin typeface="Times New Roman"/>
              <a:cs typeface="Times New Roman"/>
            </a:endParaRPr>
          </a:p>
        </p:txBody>
      </p:sp>
      <p:sp>
        <p:nvSpPr>
          <p:cNvPr id="4" name="Slide Number Placeholder 3">
            <a:extLst>
              <a:ext uri="{FF2B5EF4-FFF2-40B4-BE49-F238E27FC236}">
                <a16:creationId xmlns:a16="http://schemas.microsoft.com/office/drawing/2014/main" id="{29D9D321-F9E0-4DC3-A122-EBDD5CBC87B5}"/>
              </a:ext>
            </a:extLst>
          </p:cNvPr>
          <p:cNvSpPr>
            <a:spLocks noGrp="1"/>
          </p:cNvSpPr>
          <p:nvPr>
            <p:ph type="sldNum" sz="quarter" idx="12"/>
          </p:nvPr>
        </p:nvSpPr>
        <p:spPr/>
        <p:txBody>
          <a:bodyPr/>
          <a:lstStyle/>
          <a:p>
            <a:fld id="{D57F1E4F-1CFF-5643-939E-02111984F565}" type="slidenum">
              <a:rPr lang="en-US" smtClean="0"/>
              <a:t>37</a:t>
            </a:fld>
            <a:endParaRPr lang="en-US"/>
          </a:p>
        </p:txBody>
      </p:sp>
    </p:spTree>
    <p:extLst>
      <p:ext uri="{BB962C8B-B14F-4D97-AF65-F5344CB8AC3E}">
        <p14:creationId xmlns:p14="http://schemas.microsoft.com/office/powerpoint/2010/main" val="188245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B8DC7-C2C9-9ACA-9E7C-E7649759C5C3}"/>
              </a:ext>
            </a:extLst>
          </p:cNvPr>
          <p:cNvSpPr>
            <a:spLocks noGrp="1"/>
          </p:cNvSpPr>
          <p:nvPr>
            <p:ph type="title"/>
          </p:nvPr>
        </p:nvSpPr>
        <p:spPr/>
        <p:txBody>
          <a:bodyPr/>
          <a:lstStyle/>
          <a:p>
            <a:r>
              <a:rPr lang="en-US">
                <a:latin typeface="Times New Roman"/>
                <a:cs typeface="Times New Roman"/>
              </a:rPr>
              <a:t>References</a:t>
            </a:r>
          </a:p>
        </p:txBody>
      </p:sp>
      <p:sp>
        <p:nvSpPr>
          <p:cNvPr id="3" name="Content Placeholder 2">
            <a:extLst>
              <a:ext uri="{FF2B5EF4-FFF2-40B4-BE49-F238E27FC236}">
                <a16:creationId xmlns:a16="http://schemas.microsoft.com/office/drawing/2014/main" id="{7DF33DFC-F276-6D95-527A-06A197EF3F93}"/>
              </a:ext>
            </a:extLst>
          </p:cNvPr>
          <p:cNvSpPr>
            <a:spLocks noGrp="1"/>
          </p:cNvSpPr>
          <p:nvPr>
            <p:ph idx="1"/>
          </p:nvPr>
        </p:nvSpPr>
        <p:spPr/>
        <p:txBody>
          <a:bodyPr vert="horz" lIns="91440" tIns="45720" rIns="91440" bIns="45720" rtlCol="0" anchor="t">
            <a:normAutofit fontScale="92500" lnSpcReduction="10000"/>
          </a:bodyPr>
          <a:lstStyle/>
          <a:p>
            <a:r>
              <a:rPr lang="en-US" sz="1800" b="0" i="0">
                <a:effectLst/>
                <a:latin typeface="Times New Roman"/>
                <a:cs typeface="Times New Roman"/>
              </a:rPr>
              <a:t>Aina, A., Subramanian, A., Hsu, H.-W., Rama, S., Gowrishankar, V., &amp; Cheng, Y.-C. (2024, January 17). </a:t>
            </a:r>
            <a:r>
              <a:rPr lang="en-US" sz="1800" b="0" i="1">
                <a:effectLst/>
                <a:latin typeface="Times New Roman"/>
                <a:cs typeface="Times New Roman"/>
              </a:rPr>
              <a:t>Team 5 - Infrastructure and DevOps Fall 2023</a:t>
            </a:r>
            <a:r>
              <a:rPr lang="en-US" sz="1800" b="0" i="0">
                <a:effectLst/>
                <a:latin typeface="Times New Roman"/>
                <a:cs typeface="Times New Roman"/>
              </a:rPr>
              <a:t>. </a:t>
            </a:r>
            <a:r>
              <a:rPr lang="en-US" sz="1800" b="0" i="0" err="1">
                <a:effectLst/>
                <a:latin typeface="Times New Roman"/>
                <a:cs typeface="Times New Roman"/>
              </a:rPr>
              <a:t>VTechWorks</a:t>
            </a:r>
            <a:r>
              <a:rPr lang="en-US" sz="1800" b="0" i="0">
                <a:effectLst/>
                <a:latin typeface="Times New Roman"/>
                <a:cs typeface="Times New Roman"/>
              </a:rPr>
              <a:t> Repository, Virginia Tech, CS5604 Fall 2023 project submission. </a:t>
            </a:r>
            <a:r>
              <a:rPr lang="en-US" sz="1800" b="0" i="0" u="sng" strike="noStrike">
                <a:effectLst/>
                <a:latin typeface="Times New Roman"/>
                <a:cs typeface="Times New Roman"/>
                <a:hlinkClick r:id="rId2">
                  <a:extLst>
                    <a:ext uri="{A12FA001-AC4F-418D-AE19-62706E023703}">
                      <ahyp:hlinkClr xmlns:ahyp="http://schemas.microsoft.com/office/drawing/2018/hyperlinkcolor" val="tx"/>
                    </a:ext>
                  </a:extLst>
                </a:hlinkClick>
              </a:rPr>
              <a:t>https://hdl.handle.net/10919/118666</a:t>
            </a:r>
            <a:endParaRPr lang="en-US" sz="1800" b="0" i="0" u="sng" strike="noStrike">
              <a:effectLst/>
              <a:latin typeface="Times New Roman"/>
              <a:cs typeface="Times New Roman"/>
            </a:endParaRPr>
          </a:p>
          <a:p>
            <a:r>
              <a:rPr lang="en-US" sz="1800" b="0" i="0">
                <a:effectLst/>
                <a:latin typeface="Times New Roman"/>
                <a:cs typeface="Times New Roman"/>
              </a:rPr>
              <a:t>Hao, Q., &amp; Xing, H. (2024, May 9). </a:t>
            </a:r>
            <a:r>
              <a:rPr lang="en-US" sz="1800" b="0" i="1">
                <a:effectLst/>
                <a:latin typeface="Times New Roman"/>
                <a:cs typeface="Times New Roman"/>
              </a:rPr>
              <a:t>Knowledge Graph Building</a:t>
            </a:r>
            <a:r>
              <a:rPr lang="en-US" sz="1800" b="0" i="0">
                <a:effectLst/>
                <a:latin typeface="Times New Roman"/>
                <a:cs typeface="Times New Roman"/>
              </a:rPr>
              <a:t>. </a:t>
            </a:r>
            <a:r>
              <a:rPr lang="en-US" sz="1800" b="0" i="0" err="1">
                <a:effectLst/>
                <a:latin typeface="Times New Roman"/>
                <a:cs typeface="Times New Roman"/>
              </a:rPr>
              <a:t>VTechWorks</a:t>
            </a:r>
            <a:r>
              <a:rPr lang="en-US" sz="1800" b="0" i="0">
                <a:effectLst/>
                <a:latin typeface="Times New Roman"/>
                <a:cs typeface="Times New Roman"/>
              </a:rPr>
              <a:t> Repository, Virginia Tech, CS4624 Spring 2024 project submission. </a:t>
            </a:r>
            <a:r>
              <a:rPr lang="en-US" sz="1800" b="0" i="0" u="sng" strike="noStrike">
                <a:effectLst/>
                <a:latin typeface="Times New Roman"/>
                <a:cs typeface="Times New Roman"/>
                <a:hlinkClick r:id="rId3">
                  <a:extLst>
                    <a:ext uri="{A12FA001-AC4F-418D-AE19-62706E023703}">
                      <ahyp:hlinkClr xmlns:ahyp="http://schemas.microsoft.com/office/drawing/2018/hyperlinkcolor" val="tx"/>
                    </a:ext>
                  </a:extLst>
                </a:hlinkClick>
              </a:rPr>
              <a:t>https://hdl.handle.net/10919/118938</a:t>
            </a:r>
            <a:r>
              <a:rPr lang="en-US" sz="1800" b="0" i="0">
                <a:effectLst/>
                <a:latin typeface="Times New Roman"/>
                <a:cs typeface="Times New Roman"/>
              </a:rPr>
              <a:t> </a:t>
            </a:r>
            <a:endParaRPr lang="en-US" sz="1800" u="sng">
              <a:latin typeface="Times New Roman"/>
              <a:cs typeface="Times New Roman"/>
            </a:endParaRPr>
          </a:p>
          <a:p>
            <a:r>
              <a:rPr lang="en-US" sz="1800" b="0" i="0">
                <a:effectLst/>
                <a:latin typeface="Times New Roman"/>
                <a:cs typeface="Times New Roman"/>
              </a:rPr>
              <a:t>Gaugler, D., &amp; Aggarwal, A. (2023, December 4). </a:t>
            </a:r>
            <a:r>
              <a:rPr lang="en-US" sz="1800" b="0" i="1">
                <a:effectLst/>
                <a:latin typeface="Times New Roman"/>
                <a:cs typeface="Times New Roman"/>
              </a:rPr>
              <a:t>Information Storage and Retrieval - CS5604 Final Report Team 1 (Knowledge Graphs)</a:t>
            </a:r>
            <a:r>
              <a:rPr lang="en-US" sz="1800" b="0" i="0">
                <a:effectLst/>
                <a:latin typeface="Times New Roman"/>
                <a:cs typeface="Times New Roman"/>
              </a:rPr>
              <a:t>. </a:t>
            </a:r>
            <a:r>
              <a:rPr lang="en-US" sz="1800" b="0" i="0" err="1">
                <a:effectLst/>
                <a:latin typeface="Times New Roman"/>
                <a:cs typeface="Times New Roman"/>
              </a:rPr>
              <a:t>VTechWorks</a:t>
            </a:r>
            <a:r>
              <a:rPr lang="en-US" sz="1800" b="0" i="0">
                <a:effectLst/>
                <a:latin typeface="Times New Roman"/>
                <a:cs typeface="Times New Roman"/>
              </a:rPr>
              <a:t> Repository, Virginia Tech, Fall 2023 project submission. </a:t>
            </a:r>
            <a:r>
              <a:rPr lang="en-US" sz="1800" b="0" i="0" u="sng" strike="noStrike">
                <a:effectLst/>
                <a:latin typeface="Times New Roman"/>
                <a:cs typeface="Times New Roman"/>
                <a:hlinkClick r:id="rId4">
                  <a:extLst>
                    <a:ext uri="{A12FA001-AC4F-418D-AE19-62706E023703}">
                      <ahyp:hlinkClr xmlns:ahyp="http://schemas.microsoft.com/office/drawing/2018/hyperlinkcolor" val="tx"/>
                    </a:ext>
                  </a:extLst>
                </a:hlinkClick>
              </a:rPr>
              <a:t>https://hdl.handle.net/10919/118698</a:t>
            </a:r>
            <a:r>
              <a:rPr lang="en-US" sz="1800" b="0" i="0">
                <a:effectLst/>
                <a:latin typeface="Times New Roman"/>
                <a:cs typeface="Times New Roman"/>
              </a:rPr>
              <a:t> </a:t>
            </a:r>
            <a:endParaRPr lang="en-US" sz="1800" b="0" i="0" u="sng">
              <a:effectLst/>
              <a:latin typeface="Times New Roman"/>
              <a:cs typeface="Times New Roman"/>
            </a:endParaRPr>
          </a:p>
          <a:p>
            <a:r>
              <a:rPr lang="en-US" sz="1800" b="0" i="0">
                <a:effectLst/>
                <a:latin typeface="Times New Roman"/>
                <a:cs typeface="Times New Roman"/>
              </a:rPr>
              <a:t>Ahuja, A. (2023, July 21). </a:t>
            </a:r>
            <a:r>
              <a:rPr lang="en-US" sz="1800" b="0" i="1">
                <a:effectLst/>
                <a:latin typeface="Times New Roman"/>
                <a:cs typeface="Times New Roman"/>
              </a:rPr>
              <a:t>Analyzing and navigating electronic theses and dissertations</a:t>
            </a:r>
            <a:r>
              <a:rPr lang="en-US" sz="1800" b="0" i="0">
                <a:effectLst/>
                <a:latin typeface="Times New Roman"/>
                <a:cs typeface="Times New Roman"/>
              </a:rPr>
              <a:t>. </a:t>
            </a:r>
            <a:r>
              <a:rPr lang="en-US" sz="1800" b="0" i="0" err="1">
                <a:effectLst/>
                <a:latin typeface="Times New Roman"/>
                <a:cs typeface="Times New Roman"/>
              </a:rPr>
              <a:t>VTechWorks</a:t>
            </a:r>
            <a:r>
              <a:rPr lang="en-US" sz="1800" b="0" i="0">
                <a:effectLst/>
                <a:latin typeface="Times New Roman"/>
                <a:cs typeface="Times New Roman"/>
              </a:rPr>
              <a:t> Repository, Virginia Tech, Department of Computer Science doctoral dissertation. </a:t>
            </a:r>
            <a:r>
              <a:rPr lang="en-US" sz="1800" b="0" i="0" u="sng" strike="noStrike">
                <a:effectLst/>
                <a:latin typeface="Times New Roman"/>
                <a:cs typeface="Times New Roman"/>
                <a:hlinkClick r:id="rId5">
                  <a:extLst>
                    <a:ext uri="{A12FA001-AC4F-418D-AE19-62706E023703}">
                      <ahyp:hlinkClr xmlns:ahyp="http://schemas.microsoft.com/office/drawing/2018/hyperlinkcolor" val="tx"/>
                    </a:ext>
                  </a:extLst>
                </a:hlinkClick>
              </a:rPr>
              <a:t>https://hdl.handle.net/10919/115817</a:t>
            </a:r>
            <a:endParaRPr lang="en-US" sz="1800" u="sng" strike="noStrike">
              <a:latin typeface="Times New Roman"/>
              <a:cs typeface="Times New Roman"/>
            </a:endParaRPr>
          </a:p>
          <a:p>
            <a:r>
              <a:rPr lang="en-US" sz="1800" b="0" i="0">
                <a:effectLst/>
                <a:latin typeface="Times New Roman"/>
                <a:cs typeface="Times New Roman"/>
              </a:rPr>
              <a:t>Devera, A., Nader, M., Zhang, Z., Keegan, E., Gunn, T., Nguyen, G., &amp; </a:t>
            </a:r>
            <a:r>
              <a:rPr lang="en-US" sz="1800" b="0" i="0" err="1">
                <a:effectLst/>
                <a:latin typeface="Times New Roman"/>
                <a:cs typeface="Times New Roman"/>
              </a:rPr>
              <a:t>Wevley</a:t>
            </a:r>
            <a:r>
              <a:rPr lang="en-US" sz="1800" b="0" i="0">
                <a:effectLst/>
                <a:latin typeface="Times New Roman"/>
                <a:cs typeface="Times New Roman"/>
              </a:rPr>
              <a:t>, L. (2023, May 10). </a:t>
            </a:r>
            <a:r>
              <a:rPr lang="en-US" sz="1800" b="0" i="1">
                <a:effectLst/>
                <a:latin typeface="Times New Roman"/>
                <a:cs typeface="Times New Roman"/>
              </a:rPr>
              <a:t>Object Detection and Document Accessibility</a:t>
            </a:r>
            <a:r>
              <a:rPr lang="en-US" sz="1800" b="0" i="0">
                <a:effectLst/>
                <a:latin typeface="Times New Roman"/>
                <a:cs typeface="Times New Roman"/>
              </a:rPr>
              <a:t>. </a:t>
            </a:r>
            <a:r>
              <a:rPr lang="en-US" sz="1800" b="0" i="0" err="1">
                <a:effectLst/>
                <a:latin typeface="Times New Roman"/>
                <a:cs typeface="Times New Roman"/>
              </a:rPr>
              <a:t>VTechWorks</a:t>
            </a:r>
            <a:r>
              <a:rPr lang="en-US" sz="1800" b="0" i="0">
                <a:effectLst/>
                <a:latin typeface="Times New Roman"/>
                <a:cs typeface="Times New Roman"/>
              </a:rPr>
              <a:t> Repository, Virginia Tech</a:t>
            </a:r>
            <a:r>
              <a:rPr lang="en-US" sz="1800" b="0" i="0" u="sng">
                <a:effectLst/>
                <a:latin typeface="Times New Roman"/>
                <a:cs typeface="Times New Roman"/>
              </a:rPr>
              <a:t>, </a:t>
            </a:r>
            <a:r>
              <a:rPr lang="en-US" sz="1800" b="0" i="0">
                <a:effectLst/>
                <a:latin typeface="Times New Roman"/>
                <a:cs typeface="Times New Roman"/>
              </a:rPr>
              <a:t>CS4624 Spring 2023 project submission. </a:t>
            </a:r>
            <a:r>
              <a:rPr lang="en-US" sz="1800" b="0" i="0" u="sng" strike="noStrike">
                <a:effectLst/>
                <a:latin typeface="Times New Roman"/>
                <a:cs typeface="Times New Roman"/>
                <a:hlinkClick r:id="rId6">
                  <a:extLst>
                    <a:ext uri="{A12FA001-AC4F-418D-AE19-62706E023703}">
                      <ahyp:hlinkClr xmlns:ahyp="http://schemas.microsoft.com/office/drawing/2018/hyperlinkcolor" val="tx"/>
                    </a:ext>
                  </a:extLst>
                </a:hlinkClick>
              </a:rPr>
              <a:t>https://hdl.handle.net/10919/115644</a:t>
            </a:r>
            <a:endParaRPr lang="en-US" sz="1800" b="0" i="0" u="sng">
              <a:effectLst/>
              <a:latin typeface="Times New Roman"/>
              <a:cs typeface="Times New Roman"/>
              <a:hlinkClick r:id="rId6">
                <a:extLst>
                  <a:ext uri="{A12FA001-AC4F-418D-AE19-62706E023703}">
                    <ahyp:hlinkClr xmlns:ahyp="http://schemas.microsoft.com/office/drawing/2018/hyperlinkcolor" val="tx"/>
                  </a:ext>
                </a:extLst>
              </a:hlinkClick>
            </a:endParaRPr>
          </a:p>
        </p:txBody>
      </p:sp>
      <p:sp>
        <p:nvSpPr>
          <p:cNvPr id="4" name="Slide Number Placeholder 3">
            <a:extLst>
              <a:ext uri="{FF2B5EF4-FFF2-40B4-BE49-F238E27FC236}">
                <a16:creationId xmlns:a16="http://schemas.microsoft.com/office/drawing/2014/main" id="{1610BD9E-490F-95B0-3AC8-92C84FCAE754}"/>
              </a:ext>
            </a:extLst>
          </p:cNvPr>
          <p:cNvSpPr>
            <a:spLocks noGrp="1"/>
          </p:cNvSpPr>
          <p:nvPr>
            <p:ph type="sldNum" sz="quarter" idx="12"/>
          </p:nvPr>
        </p:nvSpPr>
        <p:spPr/>
        <p:txBody>
          <a:bodyPr/>
          <a:lstStyle/>
          <a:p>
            <a:fld id="{D57F1E4F-1CFF-5643-939E-02111984F565}" type="slidenum">
              <a:rPr lang="en-US" smtClean="0"/>
              <a:t>38</a:t>
            </a:fld>
            <a:endParaRPr lang="en-US"/>
          </a:p>
        </p:txBody>
      </p:sp>
    </p:spTree>
    <p:extLst>
      <p:ext uri="{BB962C8B-B14F-4D97-AF65-F5344CB8AC3E}">
        <p14:creationId xmlns:p14="http://schemas.microsoft.com/office/powerpoint/2010/main" val="12110416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B8DC7-C2C9-9ACA-9E7C-E7649759C5C3}"/>
              </a:ext>
            </a:extLst>
          </p:cNvPr>
          <p:cNvSpPr>
            <a:spLocks noGrp="1"/>
          </p:cNvSpPr>
          <p:nvPr>
            <p:ph type="title"/>
          </p:nvPr>
        </p:nvSpPr>
        <p:spPr/>
        <p:txBody>
          <a:bodyPr/>
          <a:lstStyle/>
          <a:p>
            <a:r>
              <a:rPr lang="en-US">
                <a:latin typeface="Times New Roman"/>
                <a:cs typeface="Times New Roman"/>
              </a:rPr>
              <a:t>References</a:t>
            </a:r>
          </a:p>
        </p:txBody>
      </p:sp>
      <p:sp>
        <p:nvSpPr>
          <p:cNvPr id="3" name="Content Placeholder 2">
            <a:extLst>
              <a:ext uri="{FF2B5EF4-FFF2-40B4-BE49-F238E27FC236}">
                <a16:creationId xmlns:a16="http://schemas.microsoft.com/office/drawing/2014/main" id="{7DF33DFC-F276-6D95-527A-06A197EF3F93}"/>
              </a:ext>
            </a:extLst>
          </p:cNvPr>
          <p:cNvSpPr>
            <a:spLocks noGrp="1"/>
          </p:cNvSpPr>
          <p:nvPr>
            <p:ph idx="1"/>
          </p:nvPr>
        </p:nvSpPr>
        <p:spPr/>
        <p:txBody>
          <a:bodyPr vert="horz" lIns="91440" tIns="45720" rIns="91440" bIns="45720" rtlCol="0" anchor="t">
            <a:normAutofit/>
          </a:bodyPr>
          <a:lstStyle/>
          <a:p>
            <a:r>
              <a:rPr lang="en-US" sz="1700">
                <a:latin typeface="Times New Roman"/>
                <a:ea typeface="+mj-lt"/>
                <a:cs typeface="Times New Roman"/>
              </a:rPr>
              <a:t>Fox, E. A. (2024). Knowledge Graph aided Retrieval System for Electronic Theses and Dissertations (ETDs) Course Syllabus. Virginia Tech. </a:t>
            </a:r>
            <a:r>
              <a:rPr lang="en-US" sz="1700" u="sng">
                <a:latin typeface="Times New Roman"/>
                <a:ea typeface="+mj-lt"/>
                <a:cs typeface="Times New Roman"/>
              </a:rPr>
              <a:t>https://fox.cs.vt.edu/CS4994Syllabus2024Summer2Fox.pdf</a:t>
            </a:r>
            <a:r>
              <a:rPr lang="en-US" sz="1700">
                <a:latin typeface="Times New Roman"/>
                <a:ea typeface="+mj-lt"/>
                <a:cs typeface="Times New Roman"/>
              </a:rPr>
              <a:t> (Accessed August 8, 2024).</a:t>
            </a:r>
            <a:endParaRPr lang="en-US" sz="1700">
              <a:latin typeface="Times New Roman"/>
              <a:ea typeface="+mj-lt"/>
              <a:cs typeface="+mj-lt"/>
            </a:endParaRPr>
          </a:p>
          <a:p>
            <a:r>
              <a:rPr lang="en-US" sz="1700">
                <a:latin typeface="Times New Roman"/>
                <a:ea typeface="+mj-lt"/>
                <a:cs typeface="Times New Roman"/>
              </a:rPr>
              <a:t>Virginia Tech. (2024). Endeavour Cluster. Virginia Tech, Department of Computer Science, Launch web page. </a:t>
            </a:r>
            <a:r>
              <a:rPr lang="en-US" sz="1700" u="sng">
                <a:latin typeface="Times New Roman"/>
                <a:ea typeface="+mj-lt"/>
                <a:cs typeface="Times New Roman"/>
              </a:rPr>
              <a:t>https://launch.cs.vt.edu/dashboard/auth/login</a:t>
            </a:r>
            <a:r>
              <a:rPr lang="en-US" sz="1700">
                <a:latin typeface="Times New Roman"/>
                <a:ea typeface="+mj-lt"/>
                <a:cs typeface="Times New Roman"/>
              </a:rPr>
              <a:t> (Accessed August 8, 2024).</a:t>
            </a:r>
            <a:endParaRPr lang="en-US" sz="1700">
              <a:latin typeface="Times New Roman"/>
              <a:ea typeface="+mj-lt"/>
              <a:cs typeface="+mj-lt"/>
            </a:endParaRPr>
          </a:p>
          <a:p>
            <a:r>
              <a:rPr lang="en-US" sz="1700">
                <a:latin typeface="Times New Roman"/>
                <a:ea typeface="+mj-lt"/>
                <a:cs typeface="Times New Roman"/>
              </a:rPr>
              <a:t>Serge Rider. (2011). </a:t>
            </a:r>
            <a:r>
              <a:rPr lang="en-US" sz="1700" err="1">
                <a:latin typeface="Times New Roman"/>
                <a:ea typeface="+mj-lt"/>
                <a:cs typeface="Times New Roman"/>
              </a:rPr>
              <a:t>DBeaver</a:t>
            </a:r>
            <a:r>
              <a:rPr lang="en-US" sz="1700">
                <a:latin typeface="Times New Roman"/>
                <a:ea typeface="+mj-lt"/>
                <a:cs typeface="Times New Roman"/>
              </a:rPr>
              <a:t>. </a:t>
            </a:r>
            <a:r>
              <a:rPr lang="en-US" sz="1700" u="sng">
                <a:latin typeface="Times New Roman"/>
                <a:ea typeface="+mj-lt"/>
                <a:cs typeface="Times New Roman"/>
              </a:rPr>
              <a:t>https://dbeaver.io/download/</a:t>
            </a:r>
            <a:r>
              <a:rPr lang="en-US" sz="1700">
                <a:latin typeface="Times New Roman"/>
                <a:ea typeface="+mj-lt"/>
                <a:cs typeface="Times New Roman"/>
              </a:rPr>
              <a:t>  (Accessed August 8, 2024).</a:t>
            </a:r>
          </a:p>
          <a:p>
            <a:r>
              <a:rPr lang="en-US" sz="1700">
                <a:latin typeface="Times New Roman"/>
                <a:ea typeface="+mj-lt"/>
                <a:cs typeface="Times New Roman"/>
              </a:rPr>
              <a:t>Keenan </a:t>
            </a:r>
            <a:r>
              <a:rPr lang="en-US" sz="1700" err="1">
                <a:latin typeface="Times New Roman"/>
                <a:ea typeface="+mj-lt"/>
                <a:cs typeface="Times New Roman"/>
              </a:rPr>
              <a:t>Clemmitt</a:t>
            </a:r>
            <a:r>
              <a:rPr lang="en-US" sz="1700">
                <a:latin typeface="Times New Roman"/>
                <a:ea typeface="+mj-lt"/>
                <a:cs typeface="Times New Roman"/>
              </a:rPr>
              <a:t>, Kash </a:t>
            </a:r>
            <a:r>
              <a:rPr lang="en-US" sz="1700" err="1">
                <a:latin typeface="Times New Roman"/>
                <a:ea typeface="+mj-lt"/>
                <a:cs typeface="Times New Roman"/>
              </a:rPr>
              <a:t>Kondaka</a:t>
            </a:r>
            <a:r>
              <a:rPr lang="en-US" sz="1700">
                <a:latin typeface="Times New Roman"/>
                <a:ea typeface="+mj-lt"/>
                <a:cs typeface="Times New Roman"/>
              </a:rPr>
              <a:t>, Andrew Hill. (2024, August). Enhanced Virtuoso Knowledge Graph. Virginia Tech Department of Computer Science Container, </a:t>
            </a:r>
            <a:r>
              <a:rPr lang="en-US" sz="1700" u="sng">
                <a:latin typeface="Times New Roman"/>
                <a:ea typeface="+mj-lt"/>
                <a:cs typeface="Times New Roman"/>
              </a:rPr>
              <a:t>https://virtuoso.endeavour.cs.vt.edu/sparql-auth</a:t>
            </a:r>
            <a:r>
              <a:rPr lang="en-US" sz="1700">
                <a:latin typeface="Times New Roman"/>
                <a:ea typeface="+mj-lt"/>
                <a:cs typeface="Times New Roman"/>
              </a:rPr>
              <a:t> (Accessed August 8, 2024).</a:t>
            </a:r>
            <a:endParaRPr lang="en-US" sz="1700">
              <a:latin typeface="Times New Roman"/>
              <a:ea typeface="+mj-lt"/>
              <a:cs typeface="+mj-lt"/>
            </a:endParaRPr>
          </a:p>
          <a:p>
            <a:r>
              <a:rPr lang="en-US" sz="1700">
                <a:latin typeface="Times New Roman"/>
                <a:ea typeface="+mj-lt"/>
                <a:cs typeface="Times New Roman"/>
              </a:rPr>
              <a:t>Aina, A., Subramanian, A., Hsu, H.-W., Rama, S., Gowrishankar, V., &amp; Cheng, Y.-C. , (2023, September). Team 5 Main API Repository, </a:t>
            </a:r>
            <a:r>
              <a:rPr lang="en-US" sz="1700" u="sng">
                <a:latin typeface="Times New Roman"/>
                <a:ea typeface="+mj-lt"/>
                <a:cs typeface="Times New Roman"/>
              </a:rPr>
              <a:t>https://code.vt.edu/cs5604-f2023/team5-int/main_api</a:t>
            </a:r>
            <a:r>
              <a:rPr lang="en-US" sz="1700">
                <a:latin typeface="Times New Roman"/>
                <a:ea typeface="+mj-lt"/>
                <a:cs typeface="Times New Roman"/>
              </a:rPr>
              <a:t> (Accessed August 8, 2024).</a:t>
            </a:r>
            <a:endParaRPr lang="en-US" sz="1700">
              <a:latin typeface="Times New Roman"/>
              <a:ea typeface="+mj-lt"/>
              <a:cs typeface="+mj-lt"/>
            </a:endParaRPr>
          </a:p>
        </p:txBody>
      </p:sp>
      <p:sp>
        <p:nvSpPr>
          <p:cNvPr id="4" name="Slide Number Placeholder 3">
            <a:extLst>
              <a:ext uri="{FF2B5EF4-FFF2-40B4-BE49-F238E27FC236}">
                <a16:creationId xmlns:a16="http://schemas.microsoft.com/office/drawing/2014/main" id="{1610BD9E-490F-95B0-3AC8-92C84FCAE754}"/>
              </a:ext>
            </a:extLst>
          </p:cNvPr>
          <p:cNvSpPr>
            <a:spLocks noGrp="1"/>
          </p:cNvSpPr>
          <p:nvPr>
            <p:ph type="sldNum" sz="quarter" idx="12"/>
          </p:nvPr>
        </p:nvSpPr>
        <p:spPr/>
        <p:txBody>
          <a:bodyPr/>
          <a:lstStyle/>
          <a:p>
            <a:fld id="{D57F1E4F-1CFF-5643-939E-02111984F565}" type="slidenum">
              <a:rPr lang="en-US" smtClean="0"/>
              <a:t>39</a:t>
            </a:fld>
            <a:endParaRPr lang="en-US"/>
          </a:p>
        </p:txBody>
      </p:sp>
    </p:spTree>
    <p:extLst>
      <p:ext uri="{BB962C8B-B14F-4D97-AF65-F5344CB8AC3E}">
        <p14:creationId xmlns:p14="http://schemas.microsoft.com/office/powerpoint/2010/main" val="628349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8B9538A-2A89-47DD-996C-7D2BE2AB6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33E177-5961-F347-DB43-4225CB45768C}"/>
              </a:ext>
            </a:extLst>
          </p:cNvPr>
          <p:cNvSpPr>
            <a:spLocks noGrp="1"/>
          </p:cNvSpPr>
          <p:nvPr>
            <p:ph type="title"/>
          </p:nvPr>
        </p:nvSpPr>
        <p:spPr>
          <a:xfrm>
            <a:off x="643855" y="1447800"/>
            <a:ext cx="3602896" cy="4572000"/>
          </a:xfrm>
        </p:spPr>
        <p:txBody>
          <a:bodyPr anchor="ctr">
            <a:normAutofit/>
          </a:bodyPr>
          <a:lstStyle/>
          <a:p>
            <a:r>
              <a:rPr lang="en-US" sz="3600">
                <a:solidFill>
                  <a:srgbClr val="EBEBEB"/>
                </a:solidFill>
                <a:latin typeface="Times New Roman"/>
                <a:cs typeface="Times New Roman"/>
              </a:rPr>
              <a:t>Design of Previous Teams</a:t>
            </a:r>
          </a:p>
        </p:txBody>
      </p:sp>
      <p:sp>
        <p:nvSpPr>
          <p:cNvPr id="14" name="Freeform: Shape 13">
            <a:extLst>
              <a:ext uri="{FF2B5EF4-FFF2-40B4-BE49-F238E27FC236}">
                <a16:creationId xmlns:a16="http://schemas.microsoft.com/office/drawing/2014/main" id="{E625979B-5325-4898-8EF9-5C174B192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11">
            <a:extLst>
              <a:ext uri="{FF2B5EF4-FFF2-40B4-BE49-F238E27FC236}">
                <a16:creationId xmlns:a16="http://schemas.microsoft.com/office/drawing/2014/main" id="{34B22E2B-30D5-47A4-97C5-091EA1AB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18" name="Rectangle 17">
            <a:extLst>
              <a:ext uri="{FF2B5EF4-FFF2-40B4-BE49-F238E27FC236}">
                <a16:creationId xmlns:a16="http://schemas.microsoft.com/office/drawing/2014/main" id="{9B6DA3CD-A002-40ED-8194-B4E637BD7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7" name="Content Placeholder 2">
            <a:extLst>
              <a:ext uri="{FF2B5EF4-FFF2-40B4-BE49-F238E27FC236}">
                <a16:creationId xmlns:a16="http://schemas.microsoft.com/office/drawing/2014/main" id="{0B940512-3861-D053-128E-082204613D79}"/>
              </a:ext>
            </a:extLst>
          </p:cNvPr>
          <p:cNvGraphicFramePr>
            <a:graphicFrameLocks noGrp="1"/>
          </p:cNvGraphicFramePr>
          <p:nvPr>
            <p:ph idx="1"/>
            <p:extLst>
              <p:ext uri="{D42A27DB-BD31-4B8C-83A1-F6EECF244321}">
                <p14:modId xmlns:p14="http://schemas.microsoft.com/office/powerpoint/2010/main" val="3833364345"/>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1A351AB3-8BA8-ACA6-FB85-B0960D51A0C8}"/>
              </a:ext>
            </a:extLst>
          </p:cNvPr>
          <p:cNvSpPr>
            <a:spLocks noGrp="1"/>
          </p:cNvSpPr>
          <p:nvPr>
            <p:ph type="sldNum" sz="quarter" idx="12"/>
          </p:nvPr>
        </p:nvSpPr>
        <p:spPr/>
        <p:txBody>
          <a:bodyPr/>
          <a:lstStyle/>
          <a:p>
            <a:fld id="{D57F1E4F-1CFF-5643-939E-02111984F565}" type="slidenum">
              <a:rPr lang="en-US" smtClean="0">
                <a:solidFill>
                  <a:schemeClr val="bg1"/>
                </a:solidFill>
              </a:rPr>
              <a:t>4</a:t>
            </a:fld>
            <a:endParaRPr lang="en-US">
              <a:solidFill>
                <a:schemeClr val="bg1"/>
              </a:solidFill>
            </a:endParaRPr>
          </a:p>
        </p:txBody>
      </p:sp>
    </p:spTree>
    <p:extLst>
      <p:ext uri="{BB962C8B-B14F-4D97-AF65-F5344CB8AC3E}">
        <p14:creationId xmlns:p14="http://schemas.microsoft.com/office/powerpoint/2010/main" val="4054893028"/>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B8DC7-C2C9-9ACA-9E7C-E7649759C5C3}"/>
              </a:ext>
            </a:extLst>
          </p:cNvPr>
          <p:cNvSpPr>
            <a:spLocks noGrp="1"/>
          </p:cNvSpPr>
          <p:nvPr>
            <p:ph type="title"/>
          </p:nvPr>
        </p:nvSpPr>
        <p:spPr/>
        <p:txBody>
          <a:bodyPr/>
          <a:lstStyle/>
          <a:p>
            <a:r>
              <a:rPr lang="en-US">
                <a:latin typeface="Times New Roman"/>
                <a:cs typeface="Times New Roman"/>
              </a:rPr>
              <a:t>References</a:t>
            </a:r>
          </a:p>
        </p:txBody>
      </p:sp>
      <p:sp>
        <p:nvSpPr>
          <p:cNvPr id="3" name="Content Placeholder 2">
            <a:extLst>
              <a:ext uri="{FF2B5EF4-FFF2-40B4-BE49-F238E27FC236}">
                <a16:creationId xmlns:a16="http://schemas.microsoft.com/office/drawing/2014/main" id="{7DF33DFC-F276-6D95-527A-06A197EF3F93}"/>
              </a:ext>
            </a:extLst>
          </p:cNvPr>
          <p:cNvSpPr>
            <a:spLocks noGrp="1"/>
          </p:cNvSpPr>
          <p:nvPr>
            <p:ph idx="1"/>
          </p:nvPr>
        </p:nvSpPr>
        <p:spPr/>
        <p:txBody>
          <a:bodyPr vert="horz" lIns="91440" tIns="45720" rIns="91440" bIns="45720" rtlCol="0" anchor="t">
            <a:noAutofit/>
          </a:bodyPr>
          <a:lstStyle/>
          <a:p>
            <a:r>
              <a:rPr lang="en-US" sz="1600" err="1">
                <a:latin typeface="Times New Roman"/>
                <a:ea typeface="+mj-lt"/>
                <a:cs typeface="Times New Roman"/>
              </a:rPr>
              <a:t>Yazicioglu</a:t>
            </a:r>
            <a:r>
              <a:rPr lang="en-US" sz="1600">
                <a:latin typeface="Times New Roman"/>
                <a:ea typeface="+mj-lt"/>
                <a:cs typeface="Times New Roman"/>
              </a:rPr>
              <a:t>, Ahmet Yasin. (2017). Adaptive fault-tolerant framework for dependable distributed computing. Georgia Tech Research Repository. </a:t>
            </a:r>
            <a:r>
              <a:rPr lang="en-US" sz="1600" u="sng">
                <a:latin typeface="Times New Roman"/>
                <a:ea typeface="+mj-lt"/>
                <a:cs typeface="Times New Roman"/>
              </a:rPr>
              <a:t>https://repository.gatech.edu/entities/publication/a8a419f9-6188-497e-bf62-ed6969514d58</a:t>
            </a:r>
            <a:r>
              <a:rPr lang="en-US" sz="1600">
                <a:latin typeface="Times New Roman"/>
                <a:ea typeface="+mj-lt"/>
                <a:cs typeface="Times New Roman"/>
              </a:rPr>
              <a:t> (Accessed August 8, 2024).</a:t>
            </a:r>
            <a:endParaRPr lang="en-US" sz="1600">
              <a:latin typeface="Times New Roman"/>
              <a:ea typeface="+mj-lt"/>
              <a:cs typeface="+mj-lt"/>
            </a:endParaRPr>
          </a:p>
          <a:p>
            <a:r>
              <a:rPr lang="en-US" sz="1600">
                <a:latin typeface="Times New Roman"/>
                <a:ea typeface="+mj-lt"/>
                <a:cs typeface="Times New Roman"/>
              </a:rPr>
              <a:t>SQL Alchemy. (2024). The Python SQL Toolkit and Object Relational Mapper. </a:t>
            </a:r>
            <a:r>
              <a:rPr lang="en-US" sz="1600" u="sng">
                <a:latin typeface="Times New Roman"/>
                <a:ea typeface="+mj-lt"/>
                <a:cs typeface="Times New Roman"/>
              </a:rPr>
              <a:t>https://www.sqlalchemy.org/</a:t>
            </a:r>
            <a:r>
              <a:rPr lang="en-US" sz="1600">
                <a:latin typeface="Times New Roman"/>
                <a:ea typeface="+mj-lt"/>
                <a:cs typeface="Times New Roman"/>
              </a:rPr>
              <a:t> (Accessed August 12, 2024).</a:t>
            </a:r>
            <a:endParaRPr lang="en-US" sz="1600">
              <a:latin typeface="Times New Roman"/>
              <a:ea typeface="+mj-lt"/>
              <a:cs typeface="+mj-lt"/>
            </a:endParaRPr>
          </a:p>
          <a:p>
            <a:r>
              <a:rPr lang="en-US" sz="1600" err="1">
                <a:latin typeface="Times New Roman"/>
                <a:ea typeface="+mj-lt"/>
                <a:cs typeface="Times New Roman"/>
              </a:rPr>
              <a:t>PyTorch</a:t>
            </a:r>
            <a:r>
              <a:rPr lang="en-US" sz="1600">
                <a:latin typeface="Times New Roman"/>
                <a:ea typeface="+mj-lt"/>
                <a:cs typeface="Times New Roman"/>
              </a:rPr>
              <a:t> Foundation. (2024). </a:t>
            </a:r>
            <a:r>
              <a:rPr lang="en-US" sz="1600" err="1">
                <a:latin typeface="Times New Roman"/>
                <a:ea typeface="+mj-lt"/>
                <a:cs typeface="Times New Roman"/>
              </a:rPr>
              <a:t>PyTorch</a:t>
            </a:r>
            <a:r>
              <a:rPr lang="en-US" sz="1600">
                <a:latin typeface="Times New Roman"/>
                <a:ea typeface="+mj-lt"/>
                <a:cs typeface="Times New Roman"/>
              </a:rPr>
              <a:t> Get Started. </a:t>
            </a:r>
            <a:r>
              <a:rPr lang="en-US" sz="1600" u="sng">
                <a:latin typeface="Times New Roman"/>
                <a:ea typeface="+mj-lt"/>
                <a:cs typeface="Times New Roman"/>
              </a:rPr>
              <a:t>https://pytorch.org/</a:t>
            </a:r>
            <a:r>
              <a:rPr lang="en-US" sz="1600">
                <a:latin typeface="Times New Roman"/>
                <a:ea typeface="+mj-lt"/>
                <a:cs typeface="Times New Roman"/>
              </a:rPr>
              <a:t> (Accessed August 12, 2024).</a:t>
            </a:r>
            <a:endParaRPr lang="en-US" sz="1600">
              <a:latin typeface="Times New Roman"/>
              <a:ea typeface="+mj-lt"/>
              <a:cs typeface="+mj-lt"/>
            </a:endParaRPr>
          </a:p>
          <a:p>
            <a:r>
              <a:rPr lang="en-US" sz="1600">
                <a:solidFill>
                  <a:srgbClr val="FFFFFF"/>
                </a:solidFill>
                <a:latin typeface="Times New Roman"/>
                <a:ea typeface="+mj-lt"/>
                <a:cs typeface="Times New Roman"/>
              </a:rPr>
              <a:t>Cloud Native Computing Foundation</a:t>
            </a:r>
            <a:r>
              <a:rPr lang="en-US" sz="1600">
                <a:latin typeface="Times New Roman"/>
                <a:ea typeface="+mj-lt"/>
                <a:cs typeface="Times New Roman"/>
              </a:rPr>
              <a:t>. (2024). Kubernetes. </a:t>
            </a:r>
            <a:r>
              <a:rPr lang="en-US" sz="1600" u="sng">
                <a:latin typeface="Times New Roman"/>
                <a:ea typeface="+mj-lt"/>
                <a:cs typeface="Times New Roman"/>
              </a:rPr>
              <a:t>https://kubernetes.io/</a:t>
            </a:r>
            <a:r>
              <a:rPr lang="en-US" sz="1600">
                <a:latin typeface="Times New Roman"/>
                <a:ea typeface="+mj-lt"/>
                <a:cs typeface="Times New Roman"/>
              </a:rPr>
              <a:t> (Accessed August 12, 2024).</a:t>
            </a:r>
            <a:endParaRPr lang="en-US" sz="1600">
              <a:latin typeface="Times New Roman"/>
              <a:ea typeface="+mj-lt"/>
              <a:cs typeface="+mj-lt"/>
            </a:endParaRPr>
          </a:p>
          <a:p>
            <a:r>
              <a:rPr lang="en-US" sz="1600" err="1">
                <a:solidFill>
                  <a:srgbClr val="FFFFFF"/>
                </a:solidFill>
                <a:latin typeface="Times New Roman"/>
                <a:ea typeface="+mj-lt"/>
                <a:cs typeface="Times New Roman"/>
              </a:rPr>
              <a:t>PostgresSQL</a:t>
            </a:r>
            <a:r>
              <a:rPr lang="en-US" sz="1600">
                <a:solidFill>
                  <a:srgbClr val="FFFFFF"/>
                </a:solidFill>
                <a:latin typeface="Times New Roman"/>
                <a:ea typeface="+mj-lt"/>
                <a:cs typeface="Times New Roman"/>
              </a:rPr>
              <a:t> Global Development Group. (2024). Postgres. </a:t>
            </a:r>
            <a:r>
              <a:rPr lang="en-US" sz="1600" u="sng">
                <a:latin typeface="Times New Roman"/>
                <a:ea typeface="+mj-lt"/>
                <a:cs typeface="Times New Roman"/>
              </a:rPr>
              <a:t>https://www.postgresql.org/</a:t>
            </a:r>
            <a:r>
              <a:rPr lang="en-US" sz="1600" u="sng">
                <a:solidFill>
                  <a:srgbClr val="FFFFFF"/>
                </a:solidFill>
                <a:latin typeface="Times New Roman"/>
                <a:ea typeface="+mj-lt"/>
                <a:cs typeface="Times New Roman"/>
              </a:rPr>
              <a:t> </a:t>
            </a:r>
            <a:r>
              <a:rPr lang="en-US" sz="1600">
                <a:solidFill>
                  <a:srgbClr val="FFFFFF"/>
                </a:solidFill>
                <a:latin typeface="Times New Roman"/>
                <a:ea typeface="+mj-lt"/>
                <a:cs typeface="Times New Roman"/>
              </a:rPr>
              <a:t>(Accessed August 12, 2024).</a:t>
            </a:r>
            <a:r>
              <a:rPr lang="en-US" sz="1600">
                <a:latin typeface="Times New Roman"/>
                <a:ea typeface="+mj-lt"/>
                <a:cs typeface="+mj-lt"/>
              </a:rPr>
              <a:t> </a:t>
            </a:r>
          </a:p>
          <a:p>
            <a:r>
              <a:rPr lang="en-US" sz="1600">
                <a:latin typeface="Times New Roman"/>
                <a:cs typeface="Times New Roman"/>
              </a:rPr>
              <a:t>Scrum.org (2024). What is Scrum. </a:t>
            </a:r>
            <a:r>
              <a:rPr lang="en-US" sz="1600" u="sng">
                <a:latin typeface="Times New Roman"/>
                <a:cs typeface="Times New Roman"/>
              </a:rPr>
              <a:t>https://www.scrum.org/learning-series/what-is-scrum/</a:t>
            </a:r>
            <a:r>
              <a:rPr lang="en-US" sz="1600">
                <a:latin typeface="Times New Roman"/>
                <a:cs typeface="Times New Roman"/>
              </a:rPr>
              <a:t> (Accessed August 12, 2024).</a:t>
            </a:r>
          </a:p>
          <a:p>
            <a:r>
              <a:rPr lang="en-US" sz="1600">
                <a:latin typeface="Times New Roman"/>
                <a:cs typeface="Times New Roman"/>
              </a:rPr>
              <a:t>Atlassian. (2024). Trello. </a:t>
            </a:r>
            <a:r>
              <a:rPr lang="en-US" sz="1600" u="sng">
                <a:latin typeface="Times New Roman"/>
                <a:cs typeface="Times New Roman"/>
              </a:rPr>
              <a:t>https://trello.com/ </a:t>
            </a:r>
            <a:r>
              <a:rPr lang="en-US" sz="1600">
                <a:latin typeface="Times New Roman"/>
                <a:cs typeface="Times New Roman"/>
              </a:rPr>
              <a:t>(Accessed August 12, 2024).</a:t>
            </a:r>
            <a:br>
              <a:rPr lang="en-US" sz="1600">
                <a:latin typeface="Times New Roman"/>
              </a:rPr>
            </a:br>
            <a:endParaRPr lang="en-US" sz="1600">
              <a:latin typeface="Times New Roman"/>
              <a:cs typeface="Times New Roman"/>
            </a:endParaRPr>
          </a:p>
          <a:p>
            <a:endParaRPr lang="en-US" sz="1600">
              <a:latin typeface="Times New Roman"/>
              <a:ea typeface="+mj-lt"/>
              <a:cs typeface="+mj-lt"/>
            </a:endParaRPr>
          </a:p>
          <a:p>
            <a:endParaRPr lang="en-US" sz="1600">
              <a:latin typeface="Times New Roman"/>
              <a:ea typeface="+mj-lt"/>
              <a:cs typeface="+mj-lt"/>
            </a:endParaRPr>
          </a:p>
        </p:txBody>
      </p:sp>
      <p:sp>
        <p:nvSpPr>
          <p:cNvPr id="4" name="Slide Number Placeholder 3">
            <a:extLst>
              <a:ext uri="{FF2B5EF4-FFF2-40B4-BE49-F238E27FC236}">
                <a16:creationId xmlns:a16="http://schemas.microsoft.com/office/drawing/2014/main" id="{1610BD9E-490F-95B0-3AC8-92C84FCAE754}"/>
              </a:ext>
            </a:extLst>
          </p:cNvPr>
          <p:cNvSpPr>
            <a:spLocks noGrp="1"/>
          </p:cNvSpPr>
          <p:nvPr>
            <p:ph type="sldNum" sz="quarter" idx="12"/>
          </p:nvPr>
        </p:nvSpPr>
        <p:spPr/>
        <p:txBody>
          <a:bodyPr/>
          <a:lstStyle/>
          <a:p>
            <a:fld id="{D57F1E4F-1CFF-5643-939E-02111984F565}" type="slidenum">
              <a:rPr lang="en-US" smtClean="0"/>
              <a:t>40</a:t>
            </a:fld>
            <a:endParaRPr lang="en-US"/>
          </a:p>
        </p:txBody>
      </p:sp>
    </p:spTree>
    <p:extLst>
      <p:ext uri="{BB962C8B-B14F-4D97-AF65-F5344CB8AC3E}">
        <p14:creationId xmlns:p14="http://schemas.microsoft.com/office/powerpoint/2010/main" val="17205908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5" name="Picture 4" descr="Yellow question mark">
            <a:extLst>
              <a:ext uri="{FF2B5EF4-FFF2-40B4-BE49-F238E27FC236}">
                <a16:creationId xmlns:a16="http://schemas.microsoft.com/office/drawing/2014/main" id="{64F0C969-DB41-58AF-100D-86DE326BA31A}"/>
              </a:ext>
            </a:extLst>
          </p:cNvPr>
          <p:cNvPicPr>
            <a:picLocks noChangeAspect="1"/>
          </p:cNvPicPr>
          <p:nvPr/>
        </p:nvPicPr>
        <p:blipFill>
          <a:blip r:embed="rId7">
            <a:duotone>
              <a:prstClr val="black"/>
              <a:schemeClr val="accent5">
                <a:tint val="45000"/>
                <a:satMod val="400000"/>
              </a:schemeClr>
            </a:duotone>
            <a:alphaModFix amt="25000"/>
          </a:blip>
          <a:srcRect l="9092" t="14788" r="-7" b="-7"/>
          <a:stretch/>
        </p:blipFill>
        <p:spPr>
          <a:xfrm>
            <a:off x="20" y="10"/>
            <a:ext cx="12191980" cy="6857990"/>
          </a:xfrm>
          <a:prstGeom prst="rect">
            <a:avLst/>
          </a:prstGeom>
        </p:spPr>
      </p:pic>
      <p:sp>
        <p:nvSpPr>
          <p:cNvPr id="2" name="Title 1">
            <a:extLst>
              <a:ext uri="{FF2B5EF4-FFF2-40B4-BE49-F238E27FC236}">
                <a16:creationId xmlns:a16="http://schemas.microsoft.com/office/drawing/2014/main" id="{EC3B711B-F438-752E-1282-43B9D72C8188}"/>
              </a:ext>
            </a:extLst>
          </p:cNvPr>
          <p:cNvSpPr>
            <a:spLocks noGrp="1"/>
          </p:cNvSpPr>
          <p:nvPr>
            <p:ph type="title"/>
          </p:nvPr>
        </p:nvSpPr>
        <p:spPr>
          <a:xfrm>
            <a:off x="1154955" y="1447800"/>
            <a:ext cx="8825658" cy="3329581"/>
          </a:xfrm>
        </p:spPr>
        <p:txBody>
          <a:bodyPr vert="horz" lIns="91440" tIns="45720" rIns="91440" bIns="45720" rtlCol="0" anchor="b">
            <a:normAutofit/>
          </a:bodyPr>
          <a:lstStyle/>
          <a:p>
            <a:r>
              <a:rPr lang="en-US" sz="7200">
                <a:latin typeface="Times New Roman"/>
                <a:cs typeface="Times New Roman"/>
              </a:rPr>
              <a:t>Questions</a:t>
            </a:r>
          </a:p>
        </p:txBody>
      </p:sp>
      <p:sp>
        <p:nvSpPr>
          <p:cNvPr id="21" name="Rectangle 20">
            <a:extLst>
              <a:ext uri="{FF2B5EF4-FFF2-40B4-BE49-F238E27FC236}">
                <a16:creationId xmlns:a16="http://schemas.microsoft.com/office/drawing/2014/main" id="{C885E190-58DD-42DD-A4A8-401E15C92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Slide Number Placeholder 2">
            <a:extLst>
              <a:ext uri="{FF2B5EF4-FFF2-40B4-BE49-F238E27FC236}">
                <a16:creationId xmlns:a16="http://schemas.microsoft.com/office/drawing/2014/main" id="{38845F1E-95AA-40C0-5F3F-461FE8DBD2EF}"/>
              </a:ext>
            </a:extLst>
          </p:cNvPr>
          <p:cNvSpPr>
            <a:spLocks noGrp="1"/>
          </p:cNvSpPr>
          <p:nvPr>
            <p:ph type="sldNum" sz="quarter" idx="12"/>
          </p:nvPr>
        </p:nvSpPr>
        <p:spPr/>
        <p:txBody>
          <a:bodyPr/>
          <a:lstStyle/>
          <a:p>
            <a:fld id="{D57F1E4F-1CFF-5643-939E-02111984F565}" type="slidenum">
              <a:rPr lang="en-US" smtClean="0"/>
              <a:t>41</a:t>
            </a:fld>
            <a:endParaRPr lang="en-US"/>
          </a:p>
        </p:txBody>
      </p:sp>
    </p:spTree>
    <p:extLst>
      <p:ext uri="{BB962C8B-B14F-4D97-AF65-F5344CB8AC3E}">
        <p14:creationId xmlns:p14="http://schemas.microsoft.com/office/powerpoint/2010/main" val="1130495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87456-1F36-85A4-EC8D-5327E8816188}"/>
              </a:ext>
            </a:extLst>
          </p:cNvPr>
          <p:cNvSpPr>
            <a:spLocks noGrp="1"/>
          </p:cNvSpPr>
          <p:nvPr>
            <p:ph type="title"/>
          </p:nvPr>
        </p:nvSpPr>
        <p:spPr>
          <a:xfrm>
            <a:off x="3313111" y="2693895"/>
            <a:ext cx="5561105" cy="1478971"/>
          </a:xfrm>
        </p:spPr>
        <p:txBody>
          <a:bodyPr/>
          <a:lstStyle/>
          <a:p>
            <a:pPr algn="ctr"/>
            <a:r>
              <a:rPr lang="en-US">
                <a:latin typeface="Times New Roman"/>
                <a:cs typeface="Times New Roman"/>
              </a:rPr>
              <a:t>Postgres Database</a:t>
            </a:r>
            <a:endParaRPr lang="en-US"/>
          </a:p>
        </p:txBody>
      </p:sp>
      <p:sp>
        <p:nvSpPr>
          <p:cNvPr id="3" name="Slide Number Placeholder 2">
            <a:extLst>
              <a:ext uri="{FF2B5EF4-FFF2-40B4-BE49-F238E27FC236}">
                <a16:creationId xmlns:a16="http://schemas.microsoft.com/office/drawing/2014/main" id="{5ED4CC87-8477-2B13-5F78-9EFEC2EAD9C0}"/>
              </a:ext>
            </a:extLst>
          </p:cNvPr>
          <p:cNvSpPr>
            <a:spLocks noGrp="1"/>
          </p:cNvSpPr>
          <p:nvPr>
            <p:ph type="sldNum" sz="quarter" idx="12"/>
          </p:nvPr>
        </p:nvSpPr>
        <p:spPr/>
        <p:txBody>
          <a:bodyPr/>
          <a:lstStyle/>
          <a:p>
            <a:fld id="{D57F1E4F-1CFF-5643-939E-02111984F565}" type="slidenum">
              <a:rPr lang="en-US" smtClean="0"/>
              <a:t>5</a:t>
            </a:fld>
            <a:endParaRPr lang="en-US"/>
          </a:p>
        </p:txBody>
      </p:sp>
    </p:spTree>
    <p:extLst>
      <p:ext uri="{BB962C8B-B14F-4D97-AF65-F5344CB8AC3E}">
        <p14:creationId xmlns:p14="http://schemas.microsoft.com/office/powerpoint/2010/main" val="2999607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CDBA3-C181-6C1A-01B6-475EA1A00633}"/>
              </a:ext>
            </a:extLst>
          </p:cNvPr>
          <p:cNvSpPr>
            <a:spLocks noGrp="1"/>
          </p:cNvSpPr>
          <p:nvPr>
            <p:ph type="title"/>
          </p:nvPr>
        </p:nvSpPr>
        <p:spPr>
          <a:xfrm>
            <a:off x="621172" y="-104235"/>
            <a:ext cx="9404723" cy="1400530"/>
          </a:xfrm>
        </p:spPr>
        <p:txBody>
          <a:bodyPr/>
          <a:lstStyle/>
          <a:p>
            <a:r>
              <a:rPr lang="en-US">
                <a:latin typeface="Times New Roman"/>
                <a:cs typeface="Times New Roman"/>
              </a:rPr>
              <a:t>Postgres Design</a:t>
            </a:r>
          </a:p>
        </p:txBody>
      </p:sp>
      <p:pic>
        <p:nvPicPr>
          <p:cNvPr id="7" name="Content Placeholder 6" descr="A table with text on it&#10;&#10;Description automatically generated">
            <a:extLst>
              <a:ext uri="{FF2B5EF4-FFF2-40B4-BE49-F238E27FC236}">
                <a16:creationId xmlns:a16="http://schemas.microsoft.com/office/drawing/2014/main" id="{788BBDD8-2448-A2BE-7B78-B16C30FC9B97}"/>
              </a:ext>
            </a:extLst>
          </p:cNvPr>
          <p:cNvPicPr>
            <a:picLocks noGrp="1" noChangeAspect="1"/>
          </p:cNvPicPr>
          <p:nvPr>
            <p:ph idx="1"/>
          </p:nvPr>
        </p:nvPicPr>
        <p:blipFill>
          <a:blip r:embed="rId3"/>
          <a:stretch>
            <a:fillRect/>
          </a:stretch>
        </p:blipFill>
        <p:spPr>
          <a:xfrm>
            <a:off x="1255222" y="638599"/>
            <a:ext cx="8869679" cy="6202285"/>
          </a:xfrm>
        </p:spPr>
      </p:pic>
      <p:sp>
        <p:nvSpPr>
          <p:cNvPr id="3" name="Slide Number Placeholder 2">
            <a:extLst>
              <a:ext uri="{FF2B5EF4-FFF2-40B4-BE49-F238E27FC236}">
                <a16:creationId xmlns:a16="http://schemas.microsoft.com/office/drawing/2014/main" id="{B982159B-F652-4A53-22C6-FDACD8E0A5F7}"/>
              </a:ext>
            </a:extLst>
          </p:cNvPr>
          <p:cNvSpPr>
            <a:spLocks noGrp="1"/>
          </p:cNvSpPr>
          <p:nvPr>
            <p:ph type="sldNum" sz="quarter" idx="12"/>
          </p:nvPr>
        </p:nvSpPr>
        <p:spPr/>
        <p:txBody>
          <a:bodyPr/>
          <a:lstStyle/>
          <a:p>
            <a:fld id="{D57F1E4F-1CFF-5643-939E-02111984F565}" type="slidenum">
              <a:rPr lang="en-US" smtClean="0"/>
              <a:t>6</a:t>
            </a:fld>
            <a:endParaRPr lang="en-US"/>
          </a:p>
        </p:txBody>
      </p:sp>
    </p:spTree>
    <p:extLst>
      <p:ext uri="{BB962C8B-B14F-4D97-AF65-F5344CB8AC3E}">
        <p14:creationId xmlns:p14="http://schemas.microsoft.com/office/powerpoint/2010/main" val="1955469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CDBA3-C181-6C1A-01B6-475EA1A00633}"/>
              </a:ext>
            </a:extLst>
          </p:cNvPr>
          <p:cNvSpPr>
            <a:spLocks noGrp="1"/>
          </p:cNvSpPr>
          <p:nvPr>
            <p:ph type="title"/>
          </p:nvPr>
        </p:nvSpPr>
        <p:spPr>
          <a:xfrm>
            <a:off x="455611" y="4483"/>
            <a:ext cx="9404723" cy="1400530"/>
          </a:xfrm>
        </p:spPr>
        <p:txBody>
          <a:bodyPr/>
          <a:lstStyle/>
          <a:p>
            <a:r>
              <a:rPr lang="en-US" err="1">
                <a:latin typeface="Times New Roman"/>
                <a:cs typeface="Times New Roman"/>
              </a:rPr>
              <a:t>ETD_Metadata</a:t>
            </a:r>
            <a:r>
              <a:rPr lang="en-US">
                <a:latin typeface="Times New Roman"/>
                <a:cs typeface="Times New Roman"/>
              </a:rPr>
              <a:t> ER Diagram</a:t>
            </a:r>
          </a:p>
        </p:txBody>
      </p:sp>
      <p:pic>
        <p:nvPicPr>
          <p:cNvPr id="5" name="Content Placeholder 4" descr="A screenshot of a computer&#10;&#10;Description automatically generated">
            <a:extLst>
              <a:ext uri="{FF2B5EF4-FFF2-40B4-BE49-F238E27FC236}">
                <a16:creationId xmlns:a16="http://schemas.microsoft.com/office/drawing/2014/main" id="{8ACD0ED0-242D-A141-7EB1-AABFE529396F}"/>
              </a:ext>
            </a:extLst>
          </p:cNvPr>
          <p:cNvPicPr>
            <a:picLocks noGrp="1" noChangeAspect="1"/>
          </p:cNvPicPr>
          <p:nvPr>
            <p:ph idx="1"/>
          </p:nvPr>
        </p:nvPicPr>
        <p:blipFill>
          <a:blip r:embed="rId3"/>
          <a:stretch>
            <a:fillRect/>
          </a:stretch>
        </p:blipFill>
        <p:spPr>
          <a:xfrm>
            <a:off x="639540" y="706850"/>
            <a:ext cx="8466831" cy="5868836"/>
          </a:xfrm>
        </p:spPr>
      </p:pic>
      <p:sp>
        <p:nvSpPr>
          <p:cNvPr id="3" name="Slide Number Placeholder 2">
            <a:extLst>
              <a:ext uri="{FF2B5EF4-FFF2-40B4-BE49-F238E27FC236}">
                <a16:creationId xmlns:a16="http://schemas.microsoft.com/office/drawing/2014/main" id="{70E6A052-9E0C-D0C6-99A1-E13AF29A48BD}"/>
              </a:ext>
            </a:extLst>
          </p:cNvPr>
          <p:cNvSpPr>
            <a:spLocks noGrp="1"/>
          </p:cNvSpPr>
          <p:nvPr>
            <p:ph type="sldNum" sz="quarter" idx="12"/>
          </p:nvPr>
        </p:nvSpPr>
        <p:spPr/>
        <p:txBody>
          <a:bodyPr/>
          <a:lstStyle/>
          <a:p>
            <a:fld id="{D57F1E4F-1CFF-5643-939E-02111984F565}" type="slidenum">
              <a:rPr lang="en-US" smtClean="0"/>
              <a:t>7</a:t>
            </a:fld>
            <a:endParaRPr lang="en-US"/>
          </a:p>
        </p:txBody>
      </p:sp>
    </p:spTree>
    <p:extLst>
      <p:ext uri="{BB962C8B-B14F-4D97-AF65-F5344CB8AC3E}">
        <p14:creationId xmlns:p14="http://schemas.microsoft.com/office/powerpoint/2010/main" val="1805452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CDBA3-C181-6C1A-01B6-475EA1A00633}"/>
              </a:ext>
            </a:extLst>
          </p:cNvPr>
          <p:cNvSpPr>
            <a:spLocks noGrp="1"/>
          </p:cNvSpPr>
          <p:nvPr>
            <p:ph type="title"/>
          </p:nvPr>
        </p:nvSpPr>
        <p:spPr>
          <a:xfrm>
            <a:off x="287523" y="4483"/>
            <a:ext cx="9404723" cy="1400530"/>
          </a:xfrm>
        </p:spPr>
        <p:txBody>
          <a:bodyPr/>
          <a:lstStyle/>
          <a:p>
            <a:r>
              <a:rPr lang="en-US">
                <a:latin typeface="Times New Roman"/>
                <a:cs typeface="Times New Roman"/>
              </a:rPr>
              <a:t>Objects ER Diagram</a:t>
            </a:r>
          </a:p>
        </p:txBody>
      </p:sp>
      <p:sp>
        <p:nvSpPr>
          <p:cNvPr id="3" name="Slide Number Placeholder 2">
            <a:extLst>
              <a:ext uri="{FF2B5EF4-FFF2-40B4-BE49-F238E27FC236}">
                <a16:creationId xmlns:a16="http://schemas.microsoft.com/office/drawing/2014/main" id="{E29438AB-0720-039F-2179-C144AC81D92E}"/>
              </a:ext>
            </a:extLst>
          </p:cNvPr>
          <p:cNvSpPr>
            <a:spLocks noGrp="1"/>
          </p:cNvSpPr>
          <p:nvPr>
            <p:ph type="sldNum" sz="quarter" idx="12"/>
          </p:nvPr>
        </p:nvSpPr>
        <p:spPr/>
        <p:txBody>
          <a:bodyPr/>
          <a:lstStyle/>
          <a:p>
            <a:fld id="{D57F1E4F-1CFF-5643-939E-02111984F565}" type="slidenum">
              <a:rPr lang="en-US" smtClean="0"/>
              <a:t>8</a:t>
            </a:fld>
            <a:endParaRPr lang="en-US"/>
          </a:p>
        </p:txBody>
      </p:sp>
      <p:pic>
        <p:nvPicPr>
          <p:cNvPr id="7" name="Content Placeholder 6" descr="A screenshot of a computer&#10;&#10;Description automatically generated">
            <a:extLst>
              <a:ext uri="{FF2B5EF4-FFF2-40B4-BE49-F238E27FC236}">
                <a16:creationId xmlns:a16="http://schemas.microsoft.com/office/drawing/2014/main" id="{D5763F22-04A6-9EDE-26B7-F5166FFF715B}"/>
              </a:ext>
            </a:extLst>
          </p:cNvPr>
          <p:cNvPicPr>
            <a:picLocks noGrp="1" noChangeAspect="1"/>
          </p:cNvPicPr>
          <p:nvPr>
            <p:ph idx="1"/>
          </p:nvPr>
        </p:nvPicPr>
        <p:blipFill>
          <a:blip r:embed="rId3"/>
          <a:stretch>
            <a:fillRect/>
          </a:stretch>
        </p:blipFill>
        <p:spPr>
          <a:xfrm>
            <a:off x="286456" y="713771"/>
            <a:ext cx="9775942" cy="5878658"/>
          </a:xfrm>
        </p:spPr>
      </p:pic>
    </p:spTree>
    <p:extLst>
      <p:ext uri="{BB962C8B-B14F-4D97-AF65-F5344CB8AC3E}">
        <p14:creationId xmlns:p14="http://schemas.microsoft.com/office/powerpoint/2010/main" val="2835381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4A40AE4-D4FF-8B76-00B8-CFE9ACB3FFE5}"/>
              </a:ext>
            </a:extLst>
          </p:cNvPr>
          <p:cNvSpPr>
            <a:spLocks noGrp="1"/>
          </p:cNvSpPr>
          <p:nvPr>
            <p:ph type="title"/>
          </p:nvPr>
        </p:nvSpPr>
        <p:spPr>
          <a:xfrm>
            <a:off x="3313111" y="2693895"/>
            <a:ext cx="5561105" cy="1478971"/>
          </a:xfrm>
        </p:spPr>
        <p:txBody>
          <a:bodyPr/>
          <a:lstStyle/>
          <a:p>
            <a:pPr algn="ctr"/>
            <a:r>
              <a:rPr lang="en-US">
                <a:latin typeface="Times New Roman"/>
                <a:cs typeface="Times New Roman"/>
              </a:rPr>
              <a:t>RDF Pipeline</a:t>
            </a:r>
            <a:endParaRPr lang="en-US"/>
          </a:p>
        </p:txBody>
      </p:sp>
      <p:sp>
        <p:nvSpPr>
          <p:cNvPr id="2" name="Slide Number Placeholder 1">
            <a:extLst>
              <a:ext uri="{FF2B5EF4-FFF2-40B4-BE49-F238E27FC236}">
                <a16:creationId xmlns:a16="http://schemas.microsoft.com/office/drawing/2014/main" id="{5B9FCBF8-110F-2910-6661-80244B20F07F}"/>
              </a:ext>
            </a:extLst>
          </p:cNvPr>
          <p:cNvSpPr>
            <a:spLocks noGrp="1"/>
          </p:cNvSpPr>
          <p:nvPr>
            <p:ph type="sldNum" sz="quarter" idx="12"/>
          </p:nvPr>
        </p:nvSpPr>
        <p:spPr/>
        <p:txBody>
          <a:bodyPr/>
          <a:lstStyle/>
          <a:p>
            <a:fld id="{D57F1E4F-1CFF-5643-939E-02111984F565}" type="slidenum">
              <a:rPr lang="en-US" smtClean="0"/>
              <a:t>9</a:t>
            </a:fld>
            <a:endParaRPr lang="en-US"/>
          </a:p>
        </p:txBody>
      </p:sp>
    </p:spTree>
    <p:extLst>
      <p:ext uri="{BB962C8B-B14F-4D97-AF65-F5344CB8AC3E}">
        <p14:creationId xmlns:p14="http://schemas.microsoft.com/office/powerpoint/2010/main" val="29546984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1300</Words>
  <Application>Microsoft Office PowerPoint</Application>
  <PresentationFormat>Widescreen</PresentationFormat>
  <Paragraphs>140</Paragraphs>
  <Slides>41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Aptos</vt:lpstr>
      <vt:lpstr>Century Gothic</vt:lpstr>
      <vt:lpstr>Courier New</vt:lpstr>
      <vt:lpstr>Times New Roman</vt:lpstr>
      <vt:lpstr>Wingdings 3</vt:lpstr>
      <vt:lpstr>Ion</vt:lpstr>
      <vt:lpstr>Knowledge Graph Aided Retrieval System for Electronic Theses and Dissertations (ETDs)</vt:lpstr>
      <vt:lpstr>Outline</vt:lpstr>
      <vt:lpstr>Overview</vt:lpstr>
      <vt:lpstr>Design of Previous Teams</vt:lpstr>
      <vt:lpstr>Postgres Database</vt:lpstr>
      <vt:lpstr>Postgres Design</vt:lpstr>
      <vt:lpstr>ETD_Metadata ER Diagram</vt:lpstr>
      <vt:lpstr>Objects ER Diagram</vt:lpstr>
      <vt:lpstr>RDF Pipeline</vt:lpstr>
      <vt:lpstr>Previous Team’s RDF Pipeline</vt:lpstr>
      <vt:lpstr>Work In Progress</vt:lpstr>
      <vt:lpstr>Annotation Tool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Annotation Assessment</vt:lpstr>
      <vt:lpstr>PowerPoint Presentation</vt:lpstr>
      <vt:lpstr>API Calls</vt:lpstr>
      <vt:lpstr>Altering ETD_Metadata Schema</vt:lpstr>
      <vt:lpstr>Post to ETD_Metadata Table</vt:lpstr>
      <vt:lpstr>Get Object ID of ETD</vt:lpstr>
      <vt:lpstr>Collecting Fields from OD</vt:lpstr>
      <vt:lpstr>Integrating Calls to PDF-&gt;XML script</vt:lpstr>
      <vt:lpstr>XML Result</vt:lpstr>
      <vt:lpstr>XML to RDF and Virtuoso DB</vt:lpstr>
      <vt:lpstr>XML to RDF</vt:lpstr>
      <vt:lpstr>RDF Upload To Virtuoso</vt:lpstr>
      <vt:lpstr>RDF Uploading Efficiency</vt:lpstr>
      <vt:lpstr>Virtuoso DB URI Resolution</vt:lpstr>
      <vt:lpstr>Future Work</vt:lpstr>
      <vt:lpstr>Acknowledgements</vt:lpstr>
      <vt:lpstr>References</vt:lpstr>
      <vt:lpstr>References</vt:lpstr>
      <vt:lpstr>References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Clemmitt, Keenan</cp:lastModifiedBy>
  <cp:revision>14</cp:revision>
  <dcterms:created xsi:type="dcterms:W3CDTF">2024-07-18T20:40:01Z</dcterms:created>
  <dcterms:modified xsi:type="dcterms:W3CDTF">2024-08-14T13:37:28Z</dcterms:modified>
</cp:coreProperties>
</file>