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Lst>
  <p:sldSz cy="5143500" cx="9144000"/>
  <p:notesSz cx="6858000" cy="9144000"/>
  <p:embeddedFontLst>
    <p:embeddedFont>
      <p:font typeface="Raleway"/>
      <p:regular r:id="rId61"/>
      <p:bold r:id="rId62"/>
      <p:italic r:id="rId63"/>
      <p:boldItalic r:id="rId64"/>
    </p:embeddedFont>
    <p:embeddedFont>
      <p:font typeface="Lato"/>
      <p:regular r:id="rId65"/>
      <p:bold r:id="rId66"/>
      <p:italic r:id="rId67"/>
      <p:boldItalic r:id="rId6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02AC4CBD-D3DC-48DE-954F-3CEF7A94F004}">
  <a:tblStyle styleId="{02AC4CBD-D3DC-48DE-954F-3CEF7A94F00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Raleway-bold.fntdata"/><Relationship Id="rId61" Type="http://schemas.openxmlformats.org/officeDocument/2006/relationships/font" Target="fonts/Raleway-regular.fntdata"/><Relationship Id="rId20" Type="http://schemas.openxmlformats.org/officeDocument/2006/relationships/slide" Target="slides/slide14.xml"/><Relationship Id="rId64" Type="http://schemas.openxmlformats.org/officeDocument/2006/relationships/font" Target="fonts/Raleway-boldItalic.fntdata"/><Relationship Id="rId63" Type="http://schemas.openxmlformats.org/officeDocument/2006/relationships/font" Target="fonts/Raleway-italic.fntdata"/><Relationship Id="rId22" Type="http://schemas.openxmlformats.org/officeDocument/2006/relationships/slide" Target="slides/slide16.xml"/><Relationship Id="rId66" Type="http://schemas.openxmlformats.org/officeDocument/2006/relationships/font" Target="fonts/Lato-bold.fntdata"/><Relationship Id="rId21" Type="http://schemas.openxmlformats.org/officeDocument/2006/relationships/slide" Target="slides/slide15.xml"/><Relationship Id="rId65" Type="http://schemas.openxmlformats.org/officeDocument/2006/relationships/font" Target="fonts/Lato-regular.fntdata"/><Relationship Id="rId24" Type="http://schemas.openxmlformats.org/officeDocument/2006/relationships/slide" Target="slides/slide18.xml"/><Relationship Id="rId68" Type="http://schemas.openxmlformats.org/officeDocument/2006/relationships/font" Target="fonts/Lato-boldItalic.fntdata"/><Relationship Id="rId23" Type="http://schemas.openxmlformats.org/officeDocument/2006/relationships/slide" Target="slides/slide17.xml"/><Relationship Id="rId67" Type="http://schemas.openxmlformats.org/officeDocument/2006/relationships/font" Target="fonts/Lato-italic.fntdata"/><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g75c9a91318_2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75c9a91318_2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75c9a91318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75c9a91318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75c9a91318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75c9a91318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Google Shape;268;g75c9a91318_4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75c9a91318_4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Google Shape;278;g75c9a91318_4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75c9a91318_4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5" name="Shape 285"/>
        <p:cNvGrpSpPr/>
        <p:nvPr/>
      </p:nvGrpSpPr>
      <p:grpSpPr>
        <a:xfrm>
          <a:off x="0" y="0"/>
          <a:ext cx="0" cy="0"/>
          <a:chOff x="0" y="0"/>
          <a:chExt cx="0" cy="0"/>
        </a:xfrm>
      </p:grpSpPr>
      <p:sp>
        <p:nvSpPr>
          <p:cNvPr id="286" name="Google Shape;286;g75c9a91318_4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75c9a91318_4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Clustering ends here!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1" name="Shape 291"/>
        <p:cNvGrpSpPr/>
        <p:nvPr/>
      </p:nvGrpSpPr>
      <p:grpSpPr>
        <a:xfrm>
          <a:off x="0" y="0"/>
          <a:ext cx="0" cy="0"/>
          <a:chOff x="0" y="0"/>
          <a:chExt cx="0" cy="0"/>
        </a:xfrm>
      </p:grpSpPr>
      <p:sp>
        <p:nvSpPr>
          <p:cNvPr id="292" name="Google Shape;292;g61f7cab9d4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61f7cab9d4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8" name="Shape 298"/>
        <p:cNvGrpSpPr/>
        <p:nvPr/>
      </p:nvGrpSpPr>
      <p:grpSpPr>
        <a:xfrm>
          <a:off x="0" y="0"/>
          <a:ext cx="0" cy="0"/>
          <a:chOff x="0" y="0"/>
          <a:chExt cx="0" cy="0"/>
        </a:xfrm>
      </p:grpSpPr>
      <p:sp>
        <p:nvSpPr>
          <p:cNvPr id="299" name="Google Shape;299;g75c9a91318_14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75c9a91318_14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 name="Shape 304"/>
        <p:cNvGrpSpPr/>
        <p:nvPr/>
      </p:nvGrpSpPr>
      <p:grpSpPr>
        <a:xfrm>
          <a:off x="0" y="0"/>
          <a:ext cx="0" cy="0"/>
          <a:chOff x="0" y="0"/>
          <a:chExt cx="0" cy="0"/>
        </a:xfrm>
      </p:grpSpPr>
      <p:sp>
        <p:nvSpPr>
          <p:cNvPr id="305" name="Google Shape;305;g75c9a91318_14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75c9a91318_14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g75c9a91318_14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75c9a91318_14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75c9a91318_3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75c9a91318_3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 name="Shape 317"/>
        <p:cNvGrpSpPr/>
        <p:nvPr/>
      </p:nvGrpSpPr>
      <p:grpSpPr>
        <a:xfrm>
          <a:off x="0" y="0"/>
          <a:ext cx="0" cy="0"/>
          <a:chOff x="0" y="0"/>
          <a:chExt cx="0" cy="0"/>
        </a:xfrm>
      </p:grpSpPr>
      <p:sp>
        <p:nvSpPr>
          <p:cNvPr id="318" name="Google Shape;318;g75c9a91318_14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75c9a91318_14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 name="Shape 324"/>
        <p:cNvGrpSpPr/>
        <p:nvPr/>
      </p:nvGrpSpPr>
      <p:grpSpPr>
        <a:xfrm>
          <a:off x="0" y="0"/>
          <a:ext cx="0" cy="0"/>
          <a:chOff x="0" y="0"/>
          <a:chExt cx="0" cy="0"/>
        </a:xfrm>
      </p:grpSpPr>
      <p:sp>
        <p:nvSpPr>
          <p:cNvPr id="325" name="Google Shape;325;g75c6742755_1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75c6742755_1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g75c674275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75c674275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2" name="Shape 342"/>
        <p:cNvGrpSpPr/>
        <p:nvPr/>
      </p:nvGrpSpPr>
      <p:grpSpPr>
        <a:xfrm>
          <a:off x="0" y="0"/>
          <a:ext cx="0" cy="0"/>
          <a:chOff x="0" y="0"/>
          <a:chExt cx="0" cy="0"/>
        </a:xfrm>
      </p:grpSpPr>
      <p:sp>
        <p:nvSpPr>
          <p:cNvPr id="343" name="Google Shape;343;g75c6742755_1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75c6742755_1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3" name="Shape 353"/>
        <p:cNvGrpSpPr/>
        <p:nvPr/>
      </p:nvGrpSpPr>
      <p:grpSpPr>
        <a:xfrm>
          <a:off x="0" y="0"/>
          <a:ext cx="0" cy="0"/>
          <a:chOff x="0" y="0"/>
          <a:chExt cx="0" cy="0"/>
        </a:xfrm>
      </p:grpSpPr>
      <p:sp>
        <p:nvSpPr>
          <p:cNvPr id="354" name="Google Shape;354;g75c6742755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75c6742755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0" name="Shape 360"/>
        <p:cNvGrpSpPr/>
        <p:nvPr/>
      </p:nvGrpSpPr>
      <p:grpSpPr>
        <a:xfrm>
          <a:off x="0" y="0"/>
          <a:ext cx="0" cy="0"/>
          <a:chOff x="0" y="0"/>
          <a:chExt cx="0" cy="0"/>
        </a:xfrm>
      </p:grpSpPr>
      <p:sp>
        <p:nvSpPr>
          <p:cNvPr id="361" name="Google Shape;361;g75c9a91318_3_5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75c9a91318_3_5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8" name="Shape 368"/>
        <p:cNvGrpSpPr/>
        <p:nvPr/>
      </p:nvGrpSpPr>
      <p:grpSpPr>
        <a:xfrm>
          <a:off x="0" y="0"/>
          <a:ext cx="0" cy="0"/>
          <a:chOff x="0" y="0"/>
          <a:chExt cx="0" cy="0"/>
        </a:xfrm>
      </p:grpSpPr>
      <p:sp>
        <p:nvSpPr>
          <p:cNvPr id="369" name="Google Shape;369;g75c9a91318_3_4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75c9a91318_3_4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7" name="Shape 377"/>
        <p:cNvGrpSpPr/>
        <p:nvPr/>
      </p:nvGrpSpPr>
      <p:grpSpPr>
        <a:xfrm>
          <a:off x="0" y="0"/>
          <a:ext cx="0" cy="0"/>
          <a:chOff x="0" y="0"/>
          <a:chExt cx="0" cy="0"/>
        </a:xfrm>
      </p:grpSpPr>
      <p:sp>
        <p:nvSpPr>
          <p:cNvPr id="378" name="Google Shape;378;g75c9a91318_3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9" name="Google Shape;379;g75c9a91318_3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3" name="Shape 383"/>
        <p:cNvGrpSpPr/>
        <p:nvPr/>
      </p:nvGrpSpPr>
      <p:grpSpPr>
        <a:xfrm>
          <a:off x="0" y="0"/>
          <a:ext cx="0" cy="0"/>
          <a:chOff x="0" y="0"/>
          <a:chExt cx="0" cy="0"/>
        </a:xfrm>
      </p:grpSpPr>
      <p:sp>
        <p:nvSpPr>
          <p:cNvPr id="384" name="Google Shape;384;g75c9a91318_3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75c9a91318_3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g75c9a91318_3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3" name="Google Shape;393;g75c9a91318_3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75c9a91318_3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75c9a91318_3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9" name="Shape 399"/>
        <p:cNvGrpSpPr/>
        <p:nvPr/>
      </p:nvGrpSpPr>
      <p:grpSpPr>
        <a:xfrm>
          <a:off x="0" y="0"/>
          <a:ext cx="0" cy="0"/>
          <a:chOff x="0" y="0"/>
          <a:chExt cx="0" cy="0"/>
        </a:xfrm>
      </p:grpSpPr>
      <p:sp>
        <p:nvSpPr>
          <p:cNvPr id="400" name="Google Shape;400;g75c9a91318_3_4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75c9a91318_3_4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9" name="Shape 409"/>
        <p:cNvGrpSpPr/>
        <p:nvPr/>
      </p:nvGrpSpPr>
      <p:grpSpPr>
        <a:xfrm>
          <a:off x="0" y="0"/>
          <a:ext cx="0" cy="0"/>
          <a:chOff x="0" y="0"/>
          <a:chExt cx="0" cy="0"/>
        </a:xfrm>
      </p:grpSpPr>
      <p:sp>
        <p:nvSpPr>
          <p:cNvPr id="410" name="Google Shape;410;g75c9a91318_3_4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75c9a91318_3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9" name="Shape 419"/>
        <p:cNvGrpSpPr/>
        <p:nvPr/>
      </p:nvGrpSpPr>
      <p:grpSpPr>
        <a:xfrm>
          <a:off x="0" y="0"/>
          <a:ext cx="0" cy="0"/>
          <a:chOff x="0" y="0"/>
          <a:chExt cx="0" cy="0"/>
        </a:xfrm>
      </p:grpSpPr>
      <p:sp>
        <p:nvSpPr>
          <p:cNvPr id="420" name="Google Shape;420;g75c9a91318_3_7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1" name="Google Shape;421;g75c9a91318_3_7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Sm = 11 MB</a:t>
            </a:r>
            <a:endParaRPr/>
          </a:p>
          <a:p>
            <a:pPr indent="0" lvl="0" marL="0" rtl="0" algn="l">
              <a:spcBef>
                <a:spcPts val="0"/>
              </a:spcBef>
              <a:spcAft>
                <a:spcPts val="0"/>
              </a:spcAft>
              <a:buNone/>
            </a:pPr>
            <a:r>
              <a:rPr lang="en"/>
              <a:t>Lg = 789 MB</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5" name="Shape 425"/>
        <p:cNvGrpSpPr/>
        <p:nvPr/>
      </p:nvGrpSpPr>
      <p:grpSpPr>
        <a:xfrm>
          <a:off x="0" y="0"/>
          <a:ext cx="0" cy="0"/>
          <a:chOff x="0" y="0"/>
          <a:chExt cx="0" cy="0"/>
        </a:xfrm>
      </p:grpSpPr>
      <p:sp>
        <p:nvSpPr>
          <p:cNvPr id="426" name="Google Shape;426;g75c9a91318_3_5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75c9a91318_3_5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4" name="Shape 444"/>
        <p:cNvGrpSpPr/>
        <p:nvPr/>
      </p:nvGrpSpPr>
      <p:grpSpPr>
        <a:xfrm>
          <a:off x="0" y="0"/>
          <a:ext cx="0" cy="0"/>
          <a:chOff x="0" y="0"/>
          <a:chExt cx="0" cy="0"/>
        </a:xfrm>
      </p:grpSpPr>
      <p:sp>
        <p:nvSpPr>
          <p:cNvPr id="445" name="Google Shape;445;g75c9a91318_3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6" name="Google Shape;446;g75c9a91318_3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0" name="Shape 450"/>
        <p:cNvGrpSpPr/>
        <p:nvPr/>
      </p:nvGrpSpPr>
      <p:grpSpPr>
        <a:xfrm>
          <a:off x="0" y="0"/>
          <a:ext cx="0" cy="0"/>
          <a:chOff x="0" y="0"/>
          <a:chExt cx="0" cy="0"/>
        </a:xfrm>
      </p:grpSpPr>
      <p:sp>
        <p:nvSpPr>
          <p:cNvPr id="451" name="Google Shape;451;g75c9a91318_3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75c9a91318_3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6" name="Shape 456"/>
        <p:cNvGrpSpPr/>
        <p:nvPr/>
      </p:nvGrpSpPr>
      <p:grpSpPr>
        <a:xfrm>
          <a:off x="0" y="0"/>
          <a:ext cx="0" cy="0"/>
          <a:chOff x="0" y="0"/>
          <a:chExt cx="0" cy="0"/>
        </a:xfrm>
      </p:grpSpPr>
      <p:sp>
        <p:nvSpPr>
          <p:cNvPr id="457" name="Google Shape;457;g75c9a91318_3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8" name="Google Shape;458;g75c9a91318_3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2" name="Shape 462"/>
        <p:cNvGrpSpPr/>
        <p:nvPr/>
      </p:nvGrpSpPr>
      <p:grpSpPr>
        <a:xfrm>
          <a:off x="0" y="0"/>
          <a:ext cx="0" cy="0"/>
          <a:chOff x="0" y="0"/>
          <a:chExt cx="0" cy="0"/>
        </a:xfrm>
      </p:grpSpPr>
      <p:sp>
        <p:nvSpPr>
          <p:cNvPr id="463" name="Google Shape;463;g75c9a91318_3_5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4" name="Google Shape;464;g75c9a91318_3_5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9" name="Shape 469"/>
        <p:cNvGrpSpPr/>
        <p:nvPr/>
      </p:nvGrpSpPr>
      <p:grpSpPr>
        <a:xfrm>
          <a:off x="0" y="0"/>
          <a:ext cx="0" cy="0"/>
          <a:chOff x="0" y="0"/>
          <a:chExt cx="0" cy="0"/>
        </a:xfrm>
      </p:grpSpPr>
      <p:sp>
        <p:nvSpPr>
          <p:cNvPr id="470" name="Google Shape;470;g75c9a91318_3_5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1" name="Google Shape;471;g75c9a91318_3_5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7" name="Shape 477"/>
        <p:cNvGrpSpPr/>
        <p:nvPr/>
      </p:nvGrpSpPr>
      <p:grpSpPr>
        <a:xfrm>
          <a:off x="0" y="0"/>
          <a:ext cx="0" cy="0"/>
          <a:chOff x="0" y="0"/>
          <a:chExt cx="0" cy="0"/>
        </a:xfrm>
      </p:grpSpPr>
      <p:sp>
        <p:nvSpPr>
          <p:cNvPr id="478" name="Google Shape;478;g7081386050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7081386050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75c9a91318_3_3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75c9a91318_3_3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4" name="Shape 484"/>
        <p:cNvGrpSpPr/>
        <p:nvPr/>
      </p:nvGrpSpPr>
      <p:grpSpPr>
        <a:xfrm>
          <a:off x="0" y="0"/>
          <a:ext cx="0" cy="0"/>
          <a:chOff x="0" y="0"/>
          <a:chExt cx="0" cy="0"/>
        </a:xfrm>
      </p:grpSpPr>
      <p:sp>
        <p:nvSpPr>
          <p:cNvPr id="485" name="Google Shape;485;g708138605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6" name="Google Shape;486;g708138605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0" name="Shape 490"/>
        <p:cNvGrpSpPr/>
        <p:nvPr/>
      </p:nvGrpSpPr>
      <p:grpSpPr>
        <a:xfrm>
          <a:off x="0" y="0"/>
          <a:ext cx="0" cy="0"/>
          <a:chOff x="0" y="0"/>
          <a:chExt cx="0" cy="0"/>
        </a:xfrm>
      </p:grpSpPr>
      <p:sp>
        <p:nvSpPr>
          <p:cNvPr id="491" name="Google Shape;491;g7081386050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7081386050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6" name="Shape 496"/>
        <p:cNvGrpSpPr/>
        <p:nvPr/>
      </p:nvGrpSpPr>
      <p:grpSpPr>
        <a:xfrm>
          <a:off x="0" y="0"/>
          <a:ext cx="0" cy="0"/>
          <a:chOff x="0" y="0"/>
          <a:chExt cx="0" cy="0"/>
        </a:xfrm>
      </p:grpSpPr>
      <p:sp>
        <p:nvSpPr>
          <p:cNvPr id="497" name="Google Shape;497;g7081386050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8" name="Google Shape;498;g7081386050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4" name="Shape 504"/>
        <p:cNvGrpSpPr/>
        <p:nvPr/>
      </p:nvGrpSpPr>
      <p:grpSpPr>
        <a:xfrm>
          <a:off x="0" y="0"/>
          <a:ext cx="0" cy="0"/>
          <a:chOff x="0" y="0"/>
          <a:chExt cx="0" cy="0"/>
        </a:xfrm>
      </p:grpSpPr>
      <p:sp>
        <p:nvSpPr>
          <p:cNvPr id="505" name="Google Shape;505;g75c9a91318_3_6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6" name="Google Shape;506;g75c9a91318_3_6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1" name="Shape 511"/>
        <p:cNvGrpSpPr/>
        <p:nvPr/>
      </p:nvGrpSpPr>
      <p:grpSpPr>
        <a:xfrm>
          <a:off x="0" y="0"/>
          <a:ext cx="0" cy="0"/>
          <a:chOff x="0" y="0"/>
          <a:chExt cx="0" cy="0"/>
        </a:xfrm>
      </p:grpSpPr>
      <p:sp>
        <p:nvSpPr>
          <p:cNvPr id="512" name="Google Shape;512;g75c9a91318_3_6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3" name="Google Shape;513;g75c9a91318_3_6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7" name="Shape 517"/>
        <p:cNvGrpSpPr/>
        <p:nvPr/>
      </p:nvGrpSpPr>
      <p:grpSpPr>
        <a:xfrm>
          <a:off x="0" y="0"/>
          <a:ext cx="0" cy="0"/>
          <a:chOff x="0" y="0"/>
          <a:chExt cx="0" cy="0"/>
        </a:xfrm>
      </p:grpSpPr>
      <p:sp>
        <p:nvSpPr>
          <p:cNvPr id="518" name="Google Shape;518;g75c9a91318_3_5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9" name="Google Shape;519;g75c9a91318_3_5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2" name="Shape 542"/>
        <p:cNvGrpSpPr/>
        <p:nvPr/>
      </p:nvGrpSpPr>
      <p:grpSpPr>
        <a:xfrm>
          <a:off x="0" y="0"/>
          <a:ext cx="0" cy="0"/>
          <a:chOff x="0" y="0"/>
          <a:chExt cx="0" cy="0"/>
        </a:xfrm>
      </p:grpSpPr>
      <p:sp>
        <p:nvSpPr>
          <p:cNvPr id="543" name="Google Shape;543;g75c9a91318_1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4" name="Google Shape;544;g75c9a91318_1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350">
                <a:solidFill>
                  <a:schemeClr val="accent1"/>
                </a:solidFill>
                <a:latin typeface="Lato"/>
                <a:ea typeface="Lato"/>
                <a:cs typeface="Lato"/>
                <a:sym typeface="Lato"/>
              </a:rPr>
              <a:t>packages needed to implement such as sklearn, scikit </a:t>
            </a:r>
            <a:endParaRPr sz="1350">
              <a:solidFill>
                <a:schemeClr val="accent1"/>
              </a:solidFill>
              <a:latin typeface="Lato"/>
              <a:ea typeface="Lato"/>
              <a:cs typeface="Lato"/>
              <a:sym typeface="Lato"/>
            </a:endParaRPr>
          </a:p>
          <a:p>
            <a:pPr indent="0" lvl="0" marL="0" rtl="0" algn="l">
              <a:lnSpc>
                <a:spcPct val="115000"/>
              </a:lnSpc>
              <a:spcBef>
                <a:spcPts val="1600"/>
              </a:spcBef>
              <a:spcAft>
                <a:spcPts val="1600"/>
              </a:spcAft>
              <a:buNone/>
            </a:pPr>
            <a:r>
              <a:rPr lang="en" sz="1350">
                <a:solidFill>
                  <a:schemeClr val="accent1"/>
                </a:solidFill>
                <a:latin typeface="Lato"/>
                <a:ea typeface="Lato"/>
                <a:cs typeface="Lato"/>
                <a:sym typeface="Lato"/>
              </a:rPr>
              <a:t>We have chosen this sample dataset since our entire system was not completely integrated at that time and we wanted to show how a prototype of implementation</a:t>
            </a:r>
            <a:endParaRPr sz="1350">
              <a:solidFill>
                <a:schemeClr val="accent1"/>
              </a:solidFill>
              <a:latin typeface="Lato"/>
              <a:ea typeface="Lato"/>
              <a:cs typeface="Lato"/>
              <a:sym typeface="Lato"/>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8" name="Shape 548"/>
        <p:cNvGrpSpPr/>
        <p:nvPr/>
      </p:nvGrpSpPr>
      <p:grpSpPr>
        <a:xfrm>
          <a:off x="0" y="0"/>
          <a:ext cx="0" cy="0"/>
          <a:chOff x="0" y="0"/>
          <a:chExt cx="0" cy="0"/>
        </a:xfrm>
      </p:grpSpPr>
      <p:sp>
        <p:nvSpPr>
          <p:cNvPr id="549" name="Google Shape;549;g75c9a91318_16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0" name="Google Shape;550;g75c9a91318_16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g75c9a91318_1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6" name="Google Shape;556;g75c9a91318_1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1" name="Shape 561"/>
        <p:cNvGrpSpPr/>
        <p:nvPr/>
      </p:nvGrpSpPr>
      <p:grpSpPr>
        <a:xfrm>
          <a:off x="0" y="0"/>
          <a:ext cx="0" cy="0"/>
          <a:chOff x="0" y="0"/>
          <a:chExt cx="0" cy="0"/>
        </a:xfrm>
      </p:grpSpPr>
      <p:sp>
        <p:nvSpPr>
          <p:cNvPr id="562" name="Google Shape;562;g75c9a91318_10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3" name="Google Shape;563;g75c9a91318_1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g75c6742755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75c674275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9" name="Shape 569"/>
        <p:cNvGrpSpPr/>
        <p:nvPr/>
      </p:nvGrpSpPr>
      <p:grpSpPr>
        <a:xfrm>
          <a:off x="0" y="0"/>
          <a:ext cx="0" cy="0"/>
          <a:chOff x="0" y="0"/>
          <a:chExt cx="0" cy="0"/>
        </a:xfrm>
      </p:grpSpPr>
      <p:sp>
        <p:nvSpPr>
          <p:cNvPr id="570" name="Google Shape;570;g75c9a91318_1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1" name="Google Shape;571;g75c9a91318_1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Collaborative filtering is based on user logs and requires user search history</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6" name="Shape 576"/>
        <p:cNvGrpSpPr/>
        <p:nvPr/>
      </p:nvGrpSpPr>
      <p:grpSpPr>
        <a:xfrm>
          <a:off x="0" y="0"/>
          <a:ext cx="0" cy="0"/>
          <a:chOff x="0" y="0"/>
          <a:chExt cx="0" cy="0"/>
        </a:xfrm>
      </p:grpSpPr>
      <p:sp>
        <p:nvSpPr>
          <p:cNvPr id="577" name="Google Shape;577;g75c9a91318_1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8" name="Google Shape;578;g75c9a91318_1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4" name="Shape 584"/>
        <p:cNvGrpSpPr/>
        <p:nvPr/>
      </p:nvGrpSpPr>
      <p:grpSpPr>
        <a:xfrm>
          <a:off x="0" y="0"/>
          <a:ext cx="0" cy="0"/>
          <a:chOff x="0" y="0"/>
          <a:chExt cx="0" cy="0"/>
        </a:xfrm>
      </p:grpSpPr>
      <p:sp>
        <p:nvSpPr>
          <p:cNvPr id="585" name="Google Shape;585;g75c9a91318_10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6" name="Google Shape;586;g75c9a91318_1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5" name="Shape 595"/>
        <p:cNvGrpSpPr/>
        <p:nvPr/>
      </p:nvGrpSpPr>
      <p:grpSpPr>
        <a:xfrm>
          <a:off x="0" y="0"/>
          <a:ext cx="0" cy="0"/>
          <a:chOff x="0" y="0"/>
          <a:chExt cx="0" cy="0"/>
        </a:xfrm>
      </p:grpSpPr>
      <p:sp>
        <p:nvSpPr>
          <p:cNvPr id="596" name="Google Shape;596;g75c9a91318_10_1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75c9a91318_1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need a sample user log file from ELS team with the required fields so that we can create a dataset using these fields and run our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2" name="Shape 602"/>
        <p:cNvGrpSpPr/>
        <p:nvPr/>
      </p:nvGrpSpPr>
      <p:grpSpPr>
        <a:xfrm>
          <a:off x="0" y="0"/>
          <a:ext cx="0" cy="0"/>
          <a:chOff x="0" y="0"/>
          <a:chExt cx="0" cy="0"/>
        </a:xfrm>
      </p:grpSpPr>
      <p:sp>
        <p:nvSpPr>
          <p:cNvPr id="603" name="Google Shape;603;g61fa77ae36_2_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4" name="Google Shape;604;g61fa77ae36_2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Google Shape;210;g75c6742755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75c6742755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g75c6742755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75c674275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g75c6742755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75c674275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75c9a91318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75c9a91318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4200"/>
              <a:buNone/>
              <a:defRPr sz="4200">
                <a:solidFill>
                  <a:schemeClr val="dk2"/>
                </a:solidFill>
              </a:defRPr>
            </a:lvl1pPr>
            <a:lvl2pPr lvl="1" rtl="0">
              <a:spcBef>
                <a:spcPts val="0"/>
              </a:spcBef>
              <a:spcAft>
                <a:spcPts val="0"/>
              </a:spcAft>
              <a:buClr>
                <a:schemeClr val="dk2"/>
              </a:buClr>
              <a:buSzPts val="4200"/>
              <a:buNone/>
              <a:defRPr sz="4200">
                <a:solidFill>
                  <a:schemeClr val="dk2"/>
                </a:solidFill>
              </a:defRPr>
            </a:lvl2pPr>
            <a:lvl3pPr lvl="2" rtl="0">
              <a:spcBef>
                <a:spcPts val="0"/>
              </a:spcBef>
              <a:spcAft>
                <a:spcPts val="0"/>
              </a:spcAft>
              <a:buClr>
                <a:schemeClr val="dk2"/>
              </a:buClr>
              <a:buSzPts val="4200"/>
              <a:buNone/>
              <a:defRPr sz="4200">
                <a:solidFill>
                  <a:schemeClr val="dk2"/>
                </a:solidFill>
              </a:defRPr>
            </a:lvl3pPr>
            <a:lvl4pPr lvl="3" rtl="0">
              <a:spcBef>
                <a:spcPts val="0"/>
              </a:spcBef>
              <a:spcAft>
                <a:spcPts val="0"/>
              </a:spcAft>
              <a:buClr>
                <a:schemeClr val="dk2"/>
              </a:buClr>
              <a:buSzPts val="4200"/>
              <a:buNone/>
              <a:defRPr sz="4200">
                <a:solidFill>
                  <a:schemeClr val="dk2"/>
                </a:solidFill>
              </a:defRPr>
            </a:lvl4pPr>
            <a:lvl5pPr lvl="4" rtl="0">
              <a:spcBef>
                <a:spcPts val="0"/>
              </a:spcBef>
              <a:spcAft>
                <a:spcPts val="0"/>
              </a:spcAft>
              <a:buClr>
                <a:schemeClr val="dk2"/>
              </a:buClr>
              <a:buSzPts val="4200"/>
              <a:buNone/>
              <a:defRPr sz="4200">
                <a:solidFill>
                  <a:schemeClr val="dk2"/>
                </a:solidFill>
              </a:defRPr>
            </a:lvl5pPr>
            <a:lvl6pPr lvl="5" rtl="0">
              <a:spcBef>
                <a:spcPts val="0"/>
              </a:spcBef>
              <a:spcAft>
                <a:spcPts val="0"/>
              </a:spcAft>
              <a:buClr>
                <a:schemeClr val="dk2"/>
              </a:buClr>
              <a:buSzPts val="4200"/>
              <a:buNone/>
              <a:defRPr sz="4200">
                <a:solidFill>
                  <a:schemeClr val="dk2"/>
                </a:solidFill>
              </a:defRPr>
            </a:lvl6pPr>
            <a:lvl7pPr lvl="6" rtl="0">
              <a:spcBef>
                <a:spcPts val="0"/>
              </a:spcBef>
              <a:spcAft>
                <a:spcPts val="0"/>
              </a:spcAft>
              <a:buClr>
                <a:schemeClr val="dk2"/>
              </a:buClr>
              <a:buSzPts val="4200"/>
              <a:buNone/>
              <a:defRPr sz="4200">
                <a:solidFill>
                  <a:schemeClr val="dk2"/>
                </a:solidFill>
              </a:defRPr>
            </a:lvl7pPr>
            <a:lvl8pPr lvl="7" rtl="0">
              <a:spcBef>
                <a:spcPts val="0"/>
              </a:spcBef>
              <a:spcAft>
                <a:spcPts val="0"/>
              </a:spcAft>
              <a:buClr>
                <a:schemeClr val="dk2"/>
              </a:buClr>
              <a:buSzPts val="4200"/>
              <a:buNone/>
              <a:defRPr sz="4200">
                <a:solidFill>
                  <a:schemeClr val="dk2"/>
                </a:solidFill>
              </a:defRPr>
            </a:lvl8pPr>
            <a:lvl9pPr lvl="8" rtl="0">
              <a:spcBef>
                <a:spcPts val="0"/>
              </a:spcBef>
              <a:spcAft>
                <a:spcPts val="0"/>
              </a:spcAft>
              <a:buClr>
                <a:schemeClr val="dk2"/>
              </a:buClr>
              <a:buSzPts val="4200"/>
              <a:buNone/>
              <a:defRPr sz="4200">
                <a:solidFill>
                  <a:schemeClr val="dk2"/>
                </a:solidFill>
              </a:defRPr>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8000"/>
              <a:buNone/>
              <a:defRPr sz="8000">
                <a:solidFill>
                  <a:schemeClr val="lt1"/>
                </a:solidFill>
              </a:defRPr>
            </a:lvl1pPr>
            <a:lvl2pPr lvl="1" rtl="0">
              <a:spcBef>
                <a:spcPts val="0"/>
              </a:spcBef>
              <a:spcAft>
                <a:spcPts val="0"/>
              </a:spcAft>
              <a:buClr>
                <a:schemeClr val="lt1"/>
              </a:buClr>
              <a:buSzPts val="8000"/>
              <a:buNone/>
              <a:defRPr sz="8000">
                <a:solidFill>
                  <a:schemeClr val="lt1"/>
                </a:solidFill>
              </a:defRPr>
            </a:lvl2pPr>
            <a:lvl3pPr lvl="2" rtl="0">
              <a:spcBef>
                <a:spcPts val="0"/>
              </a:spcBef>
              <a:spcAft>
                <a:spcPts val="0"/>
              </a:spcAft>
              <a:buClr>
                <a:schemeClr val="lt1"/>
              </a:buClr>
              <a:buSzPts val="8000"/>
              <a:buNone/>
              <a:defRPr sz="8000">
                <a:solidFill>
                  <a:schemeClr val="lt1"/>
                </a:solidFill>
              </a:defRPr>
            </a:lvl3pPr>
            <a:lvl4pPr lvl="3" rtl="0">
              <a:spcBef>
                <a:spcPts val="0"/>
              </a:spcBef>
              <a:spcAft>
                <a:spcPts val="0"/>
              </a:spcAft>
              <a:buClr>
                <a:schemeClr val="lt1"/>
              </a:buClr>
              <a:buSzPts val="8000"/>
              <a:buNone/>
              <a:defRPr sz="8000">
                <a:solidFill>
                  <a:schemeClr val="lt1"/>
                </a:solidFill>
              </a:defRPr>
            </a:lvl4pPr>
            <a:lvl5pPr lvl="4" rtl="0">
              <a:spcBef>
                <a:spcPts val="0"/>
              </a:spcBef>
              <a:spcAft>
                <a:spcPts val="0"/>
              </a:spcAft>
              <a:buClr>
                <a:schemeClr val="lt1"/>
              </a:buClr>
              <a:buSzPts val="8000"/>
              <a:buNone/>
              <a:defRPr sz="8000">
                <a:solidFill>
                  <a:schemeClr val="lt1"/>
                </a:solidFill>
              </a:defRPr>
            </a:lvl5pPr>
            <a:lvl6pPr lvl="5" rtl="0">
              <a:spcBef>
                <a:spcPts val="0"/>
              </a:spcBef>
              <a:spcAft>
                <a:spcPts val="0"/>
              </a:spcAft>
              <a:buClr>
                <a:schemeClr val="lt1"/>
              </a:buClr>
              <a:buSzPts val="8000"/>
              <a:buNone/>
              <a:defRPr sz="8000">
                <a:solidFill>
                  <a:schemeClr val="lt1"/>
                </a:solidFill>
              </a:defRPr>
            </a:lvl6pPr>
            <a:lvl7pPr lvl="6" rtl="0">
              <a:spcBef>
                <a:spcPts val="0"/>
              </a:spcBef>
              <a:spcAft>
                <a:spcPts val="0"/>
              </a:spcAft>
              <a:buClr>
                <a:schemeClr val="lt1"/>
              </a:buClr>
              <a:buSzPts val="8000"/>
              <a:buNone/>
              <a:defRPr sz="8000">
                <a:solidFill>
                  <a:schemeClr val="lt1"/>
                </a:solidFill>
              </a:defRPr>
            </a:lvl7pPr>
            <a:lvl8pPr lvl="7" rtl="0">
              <a:spcBef>
                <a:spcPts val="0"/>
              </a:spcBef>
              <a:spcAft>
                <a:spcPts val="0"/>
              </a:spcAft>
              <a:buClr>
                <a:schemeClr val="lt1"/>
              </a:buClr>
              <a:buSzPts val="8000"/>
              <a:buNone/>
              <a:defRPr sz="8000">
                <a:solidFill>
                  <a:schemeClr val="lt1"/>
                </a:solidFill>
              </a:defRPr>
            </a:lvl8pPr>
            <a:lvl9pPr lvl="8" rtl="0">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Clr>
                <a:schemeClr val="lt1"/>
              </a:buClr>
              <a:buSzPts val="1300"/>
              <a:buChar char="●"/>
              <a:defRPr>
                <a:solidFill>
                  <a:schemeClr val="lt1"/>
                </a:solidFill>
              </a:defRPr>
            </a:lvl1pPr>
            <a:lvl2pPr indent="-298450" lvl="1" marL="914400" rtl="0">
              <a:spcBef>
                <a:spcPts val="1600"/>
              </a:spcBef>
              <a:spcAft>
                <a:spcPts val="0"/>
              </a:spcAft>
              <a:buClr>
                <a:schemeClr val="lt1"/>
              </a:buClr>
              <a:buSzPts val="1100"/>
              <a:buChar char="○"/>
              <a:defRPr>
                <a:solidFill>
                  <a:schemeClr val="lt1"/>
                </a:solidFill>
              </a:defRPr>
            </a:lvl2pPr>
            <a:lvl3pPr indent="-298450" lvl="2" marL="1371600" rtl="0">
              <a:spcBef>
                <a:spcPts val="1600"/>
              </a:spcBef>
              <a:spcAft>
                <a:spcPts val="0"/>
              </a:spcAft>
              <a:buClr>
                <a:schemeClr val="lt1"/>
              </a:buClr>
              <a:buSzPts val="1100"/>
              <a:buChar char="■"/>
              <a:defRPr>
                <a:solidFill>
                  <a:schemeClr val="lt1"/>
                </a:solidFill>
              </a:defRPr>
            </a:lvl3pPr>
            <a:lvl4pPr indent="-298450" lvl="3" marL="1828800" rtl="0">
              <a:spcBef>
                <a:spcPts val="1600"/>
              </a:spcBef>
              <a:spcAft>
                <a:spcPts val="0"/>
              </a:spcAft>
              <a:buClr>
                <a:schemeClr val="lt1"/>
              </a:buClr>
              <a:buSzPts val="1100"/>
              <a:buChar char="●"/>
              <a:defRPr>
                <a:solidFill>
                  <a:schemeClr val="lt1"/>
                </a:solidFill>
              </a:defRPr>
            </a:lvl4pPr>
            <a:lvl5pPr indent="-298450" lvl="4" marL="2286000" rtl="0">
              <a:spcBef>
                <a:spcPts val="1600"/>
              </a:spcBef>
              <a:spcAft>
                <a:spcPts val="0"/>
              </a:spcAft>
              <a:buClr>
                <a:schemeClr val="lt1"/>
              </a:buClr>
              <a:buSzPts val="1100"/>
              <a:buChar char="○"/>
              <a:defRPr>
                <a:solidFill>
                  <a:schemeClr val="lt1"/>
                </a:solidFill>
              </a:defRPr>
            </a:lvl5pPr>
            <a:lvl6pPr indent="-298450" lvl="5" marL="2743200" rtl="0">
              <a:spcBef>
                <a:spcPts val="1600"/>
              </a:spcBef>
              <a:spcAft>
                <a:spcPts val="0"/>
              </a:spcAft>
              <a:buClr>
                <a:schemeClr val="lt1"/>
              </a:buClr>
              <a:buSzPts val="1100"/>
              <a:buChar char="■"/>
              <a:defRPr>
                <a:solidFill>
                  <a:schemeClr val="lt1"/>
                </a:solidFill>
              </a:defRPr>
            </a:lvl6pPr>
            <a:lvl7pPr indent="-298450" lvl="6" marL="3200400" rtl="0">
              <a:spcBef>
                <a:spcPts val="1600"/>
              </a:spcBef>
              <a:spcAft>
                <a:spcPts val="0"/>
              </a:spcAft>
              <a:buClr>
                <a:schemeClr val="lt1"/>
              </a:buClr>
              <a:buSzPts val="1100"/>
              <a:buChar char="●"/>
              <a:defRPr>
                <a:solidFill>
                  <a:schemeClr val="lt1"/>
                </a:solidFill>
              </a:defRPr>
            </a:lvl7pPr>
            <a:lvl8pPr indent="-298450" lvl="7" marL="3657600" rtl="0">
              <a:spcBef>
                <a:spcPts val="1600"/>
              </a:spcBef>
              <a:spcAft>
                <a:spcPts val="0"/>
              </a:spcAft>
              <a:buClr>
                <a:schemeClr val="lt1"/>
              </a:buClr>
              <a:buSzPts val="1100"/>
              <a:buChar char="○"/>
              <a:defRPr>
                <a:solidFill>
                  <a:schemeClr val="lt1"/>
                </a:solidFill>
              </a:defRPr>
            </a:lvl8pPr>
            <a:lvl9pPr indent="-298450" lvl="8" marL="4114800" rtl="0">
              <a:spcBef>
                <a:spcPts val="1600"/>
              </a:spcBef>
              <a:spcAft>
                <a:spcPts val="160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800"/>
              <a:buFont typeface="Raleway"/>
              <a:buNone/>
              <a:defRPr b="1" sz="2800">
                <a:latin typeface="Raleway"/>
                <a:ea typeface="Raleway"/>
                <a:cs typeface="Raleway"/>
                <a:sym typeface="Raleway"/>
              </a:defRPr>
            </a:lvl1pPr>
            <a:lvl2pPr lvl="1" rtl="0">
              <a:spcBef>
                <a:spcPts val="0"/>
              </a:spcBef>
              <a:spcAft>
                <a:spcPts val="0"/>
              </a:spcAft>
              <a:buSzPts val="2800"/>
              <a:buFont typeface="Raleway"/>
              <a:buNone/>
              <a:defRPr b="1" sz="2800">
                <a:latin typeface="Raleway"/>
                <a:ea typeface="Raleway"/>
                <a:cs typeface="Raleway"/>
                <a:sym typeface="Raleway"/>
              </a:defRPr>
            </a:lvl2pPr>
            <a:lvl3pPr lvl="2" rtl="0">
              <a:spcBef>
                <a:spcPts val="0"/>
              </a:spcBef>
              <a:spcAft>
                <a:spcPts val="0"/>
              </a:spcAft>
              <a:buSzPts val="2800"/>
              <a:buFont typeface="Raleway"/>
              <a:buNone/>
              <a:defRPr b="1" sz="2800">
                <a:latin typeface="Raleway"/>
                <a:ea typeface="Raleway"/>
                <a:cs typeface="Raleway"/>
                <a:sym typeface="Raleway"/>
              </a:defRPr>
            </a:lvl3pPr>
            <a:lvl4pPr lvl="3" rtl="0">
              <a:spcBef>
                <a:spcPts val="0"/>
              </a:spcBef>
              <a:spcAft>
                <a:spcPts val="0"/>
              </a:spcAft>
              <a:buSzPts val="2800"/>
              <a:buFont typeface="Raleway"/>
              <a:buNone/>
              <a:defRPr b="1" sz="2800">
                <a:latin typeface="Raleway"/>
                <a:ea typeface="Raleway"/>
                <a:cs typeface="Raleway"/>
                <a:sym typeface="Raleway"/>
              </a:defRPr>
            </a:lvl4pPr>
            <a:lvl5pPr lvl="4" rtl="0">
              <a:spcBef>
                <a:spcPts val="0"/>
              </a:spcBef>
              <a:spcAft>
                <a:spcPts val="0"/>
              </a:spcAft>
              <a:buSzPts val="2800"/>
              <a:buFont typeface="Raleway"/>
              <a:buNone/>
              <a:defRPr b="1" sz="2800">
                <a:latin typeface="Raleway"/>
                <a:ea typeface="Raleway"/>
                <a:cs typeface="Raleway"/>
                <a:sym typeface="Raleway"/>
              </a:defRPr>
            </a:lvl5pPr>
            <a:lvl6pPr lvl="5" rtl="0">
              <a:spcBef>
                <a:spcPts val="0"/>
              </a:spcBef>
              <a:spcAft>
                <a:spcPts val="0"/>
              </a:spcAft>
              <a:buSzPts val="2800"/>
              <a:buFont typeface="Raleway"/>
              <a:buNone/>
              <a:defRPr b="1" sz="2800">
                <a:latin typeface="Raleway"/>
                <a:ea typeface="Raleway"/>
                <a:cs typeface="Raleway"/>
                <a:sym typeface="Raleway"/>
              </a:defRPr>
            </a:lvl6pPr>
            <a:lvl7pPr lvl="6" rtl="0">
              <a:spcBef>
                <a:spcPts val="0"/>
              </a:spcBef>
              <a:spcAft>
                <a:spcPts val="0"/>
              </a:spcAft>
              <a:buSzPts val="2800"/>
              <a:buFont typeface="Raleway"/>
              <a:buNone/>
              <a:defRPr b="1" sz="2800">
                <a:latin typeface="Raleway"/>
                <a:ea typeface="Raleway"/>
                <a:cs typeface="Raleway"/>
                <a:sym typeface="Raleway"/>
              </a:defRPr>
            </a:lvl7pPr>
            <a:lvl8pPr lvl="7" rtl="0">
              <a:spcBef>
                <a:spcPts val="0"/>
              </a:spcBef>
              <a:spcAft>
                <a:spcPts val="0"/>
              </a:spcAft>
              <a:buSzPts val="2800"/>
              <a:buFont typeface="Raleway"/>
              <a:buNone/>
              <a:defRPr b="1" sz="2800">
                <a:latin typeface="Raleway"/>
                <a:ea typeface="Raleway"/>
                <a:cs typeface="Raleway"/>
                <a:sym typeface="Raleway"/>
              </a:defRPr>
            </a:lvl8pPr>
            <a:lvl9pPr lvl="8" rtl="0">
              <a:spcBef>
                <a:spcPts val="0"/>
              </a:spcBef>
              <a:spcAft>
                <a:spcPts val="0"/>
              </a:spcAft>
              <a:buSzPts val="2800"/>
              <a:buFont typeface="Raleway"/>
              <a:buNone/>
              <a:defRPr b="1" sz="2800">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rtl="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rtl="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accent1"/>
                </a:solidFill>
                <a:latin typeface="Lato"/>
                <a:ea typeface="Lato"/>
                <a:cs typeface="Lato"/>
                <a:sym typeface="Lato"/>
              </a:defRPr>
            </a:lvl1pPr>
            <a:lvl2pPr lvl="1" rtl="0" algn="r">
              <a:buNone/>
              <a:defRPr sz="1000">
                <a:solidFill>
                  <a:schemeClr val="accent1"/>
                </a:solidFill>
                <a:latin typeface="Lato"/>
                <a:ea typeface="Lato"/>
                <a:cs typeface="Lato"/>
                <a:sym typeface="Lato"/>
              </a:defRPr>
            </a:lvl2pPr>
            <a:lvl3pPr lvl="2" rtl="0" algn="r">
              <a:buNone/>
              <a:defRPr sz="1000">
                <a:solidFill>
                  <a:schemeClr val="accent1"/>
                </a:solidFill>
                <a:latin typeface="Lato"/>
                <a:ea typeface="Lato"/>
                <a:cs typeface="Lato"/>
                <a:sym typeface="Lato"/>
              </a:defRPr>
            </a:lvl3pPr>
            <a:lvl4pPr lvl="3" rtl="0" algn="r">
              <a:buNone/>
              <a:defRPr sz="1000">
                <a:solidFill>
                  <a:schemeClr val="accent1"/>
                </a:solidFill>
                <a:latin typeface="Lato"/>
                <a:ea typeface="Lato"/>
                <a:cs typeface="Lato"/>
                <a:sym typeface="Lato"/>
              </a:defRPr>
            </a:lvl4pPr>
            <a:lvl5pPr lvl="4" rtl="0" algn="r">
              <a:buNone/>
              <a:defRPr sz="1000">
                <a:solidFill>
                  <a:schemeClr val="accent1"/>
                </a:solidFill>
                <a:latin typeface="Lato"/>
                <a:ea typeface="Lato"/>
                <a:cs typeface="Lato"/>
                <a:sym typeface="Lato"/>
              </a:defRPr>
            </a:lvl5pPr>
            <a:lvl6pPr lvl="5" rtl="0" algn="r">
              <a:buNone/>
              <a:defRPr sz="1000">
                <a:solidFill>
                  <a:schemeClr val="accent1"/>
                </a:solidFill>
                <a:latin typeface="Lato"/>
                <a:ea typeface="Lato"/>
                <a:cs typeface="Lato"/>
                <a:sym typeface="Lato"/>
              </a:defRPr>
            </a:lvl6pPr>
            <a:lvl7pPr lvl="6" rtl="0" algn="r">
              <a:buNone/>
              <a:defRPr sz="1000">
                <a:solidFill>
                  <a:schemeClr val="accent1"/>
                </a:solidFill>
                <a:latin typeface="Lato"/>
                <a:ea typeface="Lato"/>
                <a:cs typeface="Lato"/>
                <a:sym typeface="Lato"/>
              </a:defRPr>
            </a:lvl7pPr>
            <a:lvl8pPr lvl="7" rtl="0" algn="r">
              <a:buNone/>
              <a:defRPr sz="1000">
                <a:solidFill>
                  <a:schemeClr val="accent1"/>
                </a:solidFill>
                <a:latin typeface="Lato"/>
                <a:ea typeface="Lato"/>
                <a:cs typeface="Lato"/>
                <a:sym typeface="Lato"/>
              </a:defRPr>
            </a:lvl8pPr>
            <a:lvl9pPr lvl="8" rtl="0"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scikit-learn.org/stable/modules/clustering.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nlp.stanford.edu/ner/" TargetMode="External"/><Relationship Id="rId4" Type="http://schemas.openxmlformats.org/officeDocument/2006/relationships/hyperlink" Target="https://www.nltk.org/api/nltk.chunk.html" TargetMode="External"/><Relationship Id="rId5" Type="http://schemas.openxmlformats.org/officeDocument/2006/relationships/hyperlink" Target="https://spacy.io/" TargetMode="External"/><Relationship Id="rId6" Type="http://schemas.openxmlformats.org/officeDocument/2006/relationships/hyperlink" Target="https://spacy.io/universe/project/blackstone" TargetMode="External"/><Relationship Id="rId7" Type="http://schemas.openxmlformats.org/officeDocument/2006/relationships/hyperlink" Target="https://spacy.io/universe/project/scispacy" TargetMode="External"/><Relationship Id="rId8" Type="http://schemas.openxmlformats.org/officeDocument/2006/relationships/hyperlink" Target="https://spacy.io/universe/project/graphbrain"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4.png"/><Relationship Id="rId4" Type="http://schemas.openxmlformats.org/officeDocument/2006/relationships/hyperlink" Target="https://nlp.stanford.edu/ner/" TargetMode="External"/><Relationship Id="rId9" Type="http://schemas.openxmlformats.org/officeDocument/2006/relationships/hyperlink" Target="https://spacy.io/universe/project/graphbrain" TargetMode="External"/><Relationship Id="rId5" Type="http://schemas.openxmlformats.org/officeDocument/2006/relationships/hyperlink" Target="https://www.nltk.org/api/nltk.chunk.html" TargetMode="External"/><Relationship Id="rId6" Type="http://schemas.openxmlformats.org/officeDocument/2006/relationships/hyperlink" Target="https://spacy.io/" TargetMode="External"/><Relationship Id="rId7" Type="http://schemas.openxmlformats.org/officeDocument/2006/relationships/hyperlink" Target="https://spacy.io/universe/project/blackstone" TargetMode="External"/><Relationship Id="rId8" Type="http://schemas.openxmlformats.org/officeDocument/2006/relationships/hyperlink" Target="https://spacy.io/universe/project/scispacy"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hyperlink" Target="https://github.com/zalandoresearch/flair" TargetMode="External"/><Relationship Id="rId4" Type="http://schemas.openxmlformats.org/officeDocument/2006/relationships/hyperlink" Target="https://github.com/nikicc/twitter-emotion-recognition" TargetMode="External"/><Relationship Id="rId5" Type="http://schemas.openxmlformats.org/officeDocument/2006/relationships/hyperlink" Target="https://hci.stanford.edu/publications/2016/ethan/empath-chi-2016.pdf" TargetMode="External"/><Relationship Id="rId6" Type="http://schemas.openxmlformats.org/officeDocument/2006/relationships/hyperlink" Target="https://github.com/SenticNet/conv-emotion"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14.png"/><Relationship Id="rId4" Type="http://schemas.openxmlformats.org/officeDocument/2006/relationships/hyperlink" Target="https://github.com/zalandoresearch/flair" TargetMode="External"/><Relationship Id="rId5" Type="http://schemas.openxmlformats.org/officeDocument/2006/relationships/hyperlink" Target="https://github.com/nikicc/twitter-emotion-recognition" TargetMode="External"/><Relationship Id="rId6" Type="http://schemas.openxmlformats.org/officeDocument/2006/relationships/hyperlink" Target="https://hci.stanford.edu/publications/2016/ethan/empath-chi-2016.pdf" TargetMode="External"/><Relationship Id="rId7" Type="http://schemas.openxmlformats.org/officeDocument/2006/relationships/hyperlink" Target="https://github.com/SenticNet/conv-emotion"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hyperlink" Target="https://www.kaggle.com/gspmoreira/articles-sharing-reading-from-cit-deskdrop"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1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nltk.org/api/nltk.chunk.html" TargetMode="Externa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3"/>
          <p:cNvSpPr txBox="1"/>
          <p:nvPr>
            <p:ph type="ctrTitle"/>
          </p:nvPr>
        </p:nvSpPr>
        <p:spPr>
          <a:xfrm>
            <a:off x="848425" y="427250"/>
            <a:ext cx="7688100" cy="1290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200"/>
              <a:t>Team </a:t>
            </a:r>
            <a:r>
              <a:rPr lang="en" sz="3200"/>
              <a:t>Text Analytics and Machine Learning (TML)</a:t>
            </a:r>
            <a:endParaRPr sz="3200"/>
          </a:p>
          <a:p>
            <a:pPr indent="0" lvl="0" marL="0" rtl="0" algn="l">
              <a:spcBef>
                <a:spcPts val="0"/>
              </a:spcBef>
              <a:spcAft>
                <a:spcPts val="0"/>
              </a:spcAft>
              <a:buNone/>
            </a:pPr>
            <a:r>
              <a:t/>
            </a:r>
            <a:endParaRPr sz="3200"/>
          </a:p>
        </p:txBody>
      </p:sp>
      <p:sp>
        <p:nvSpPr>
          <p:cNvPr id="87" name="Google Shape;87;p13"/>
          <p:cNvSpPr txBox="1"/>
          <p:nvPr>
            <p:ph idx="1" type="subTitle"/>
          </p:nvPr>
        </p:nvSpPr>
        <p:spPr>
          <a:xfrm>
            <a:off x="2443650" y="3785800"/>
            <a:ext cx="4256700" cy="12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200"/>
              <a:t>Adheesh Sunil Juvekar (juvekaradheesh@vt.edu)</a:t>
            </a:r>
            <a:endParaRPr sz="1200"/>
          </a:p>
          <a:p>
            <a:pPr indent="0" lvl="0" marL="0" rtl="0" algn="ctr">
              <a:spcBef>
                <a:spcPts val="0"/>
              </a:spcBef>
              <a:spcAft>
                <a:spcPts val="0"/>
              </a:spcAft>
              <a:buNone/>
            </a:pPr>
            <a:r>
              <a:rPr lang="en" sz="1200"/>
              <a:t>Jiaying Gong (gjiaying@vt.edu)</a:t>
            </a:r>
            <a:endParaRPr sz="1200"/>
          </a:p>
          <a:p>
            <a:pPr indent="0" lvl="0" marL="0" rtl="0" algn="ctr">
              <a:spcBef>
                <a:spcPts val="0"/>
              </a:spcBef>
              <a:spcAft>
                <a:spcPts val="0"/>
              </a:spcAft>
              <a:buNone/>
            </a:pPr>
            <a:r>
              <a:rPr lang="en" sz="1200"/>
              <a:t>Prathamesh Mandke (pkmandke@vt.edu)</a:t>
            </a:r>
            <a:endParaRPr sz="1200"/>
          </a:p>
          <a:p>
            <a:pPr indent="0" lvl="0" marL="0" rtl="0" algn="ctr">
              <a:spcBef>
                <a:spcPts val="0"/>
              </a:spcBef>
              <a:spcAft>
                <a:spcPts val="0"/>
              </a:spcAft>
              <a:buNone/>
            </a:pPr>
            <a:r>
              <a:rPr lang="en" sz="1200"/>
              <a:t>Rifat Sabbir Mansur (rifatsm@vt.edu)</a:t>
            </a:r>
            <a:endParaRPr sz="1200"/>
          </a:p>
          <a:p>
            <a:pPr indent="0" lvl="0" marL="0" rtl="0" algn="ctr">
              <a:spcBef>
                <a:spcPts val="0"/>
              </a:spcBef>
              <a:spcAft>
                <a:spcPts val="0"/>
              </a:spcAft>
              <a:buNone/>
            </a:pPr>
            <a:r>
              <a:rPr lang="en" sz="1200"/>
              <a:t>Sandhya M Bharadwaj (sandhyamb@vt.edu)</a:t>
            </a:r>
            <a:endParaRPr sz="1200"/>
          </a:p>
          <a:p>
            <a:pPr indent="0" lvl="0" marL="0" rtl="0" algn="ctr">
              <a:spcBef>
                <a:spcPts val="0"/>
              </a:spcBef>
              <a:spcAft>
                <a:spcPts val="0"/>
              </a:spcAft>
              <a:buNone/>
            </a:pPr>
            <a:r>
              <a:rPr lang="en" sz="1200"/>
              <a:t>Sharvari Chougule (sharvarisc@vt.edu)</a:t>
            </a:r>
            <a:endParaRPr sz="1200"/>
          </a:p>
          <a:p>
            <a:pPr indent="0" lvl="0" marL="0" rtl="0" algn="l">
              <a:spcBef>
                <a:spcPts val="0"/>
              </a:spcBef>
              <a:spcAft>
                <a:spcPts val="0"/>
              </a:spcAft>
              <a:buNone/>
            </a:pPr>
            <a:r>
              <a:t/>
            </a:r>
            <a:endParaRPr sz="1200"/>
          </a:p>
        </p:txBody>
      </p:sp>
      <p:sp>
        <p:nvSpPr>
          <p:cNvPr id="88" name="Google Shape;88;p13"/>
          <p:cNvSpPr txBox="1"/>
          <p:nvPr/>
        </p:nvSpPr>
        <p:spPr>
          <a:xfrm>
            <a:off x="2731800" y="1718150"/>
            <a:ext cx="5262300" cy="61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Lato"/>
              <a:ea typeface="Lato"/>
              <a:cs typeface="Lato"/>
              <a:sym typeface="Lato"/>
            </a:endParaRPr>
          </a:p>
        </p:txBody>
      </p:sp>
      <p:sp>
        <p:nvSpPr>
          <p:cNvPr id="89" name="Google Shape;89;p13"/>
          <p:cNvSpPr txBox="1"/>
          <p:nvPr/>
        </p:nvSpPr>
        <p:spPr>
          <a:xfrm>
            <a:off x="1552650" y="1603350"/>
            <a:ext cx="6038700" cy="9684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 sz="1600">
                <a:latin typeface="Lato"/>
                <a:ea typeface="Lato"/>
                <a:cs typeface="Lato"/>
                <a:sym typeface="Lato"/>
              </a:rPr>
              <a:t>CS 5604 Information Storage and Retrieval (Fall 2019)</a:t>
            </a:r>
            <a:endParaRPr b="1" sz="1600">
              <a:latin typeface="Lato"/>
              <a:ea typeface="Lato"/>
              <a:cs typeface="Lato"/>
              <a:sym typeface="Lato"/>
            </a:endParaRPr>
          </a:p>
          <a:p>
            <a:pPr indent="0" lvl="0" marL="0" rtl="0" algn="ctr">
              <a:lnSpc>
                <a:spcPct val="115000"/>
              </a:lnSpc>
              <a:spcBef>
                <a:spcPts val="0"/>
              </a:spcBef>
              <a:spcAft>
                <a:spcPts val="0"/>
              </a:spcAft>
              <a:buNone/>
            </a:pPr>
            <a:r>
              <a:rPr b="1" lang="en">
                <a:latin typeface="Lato"/>
                <a:ea typeface="Lato"/>
                <a:cs typeface="Lato"/>
                <a:sym typeface="Lato"/>
              </a:rPr>
              <a:t>Instructor</a:t>
            </a:r>
            <a:r>
              <a:rPr lang="en">
                <a:latin typeface="Lato"/>
                <a:ea typeface="Lato"/>
                <a:cs typeface="Lato"/>
                <a:sym typeface="Lato"/>
              </a:rPr>
              <a:t>: Dr. Edward Fox (fox@vt.edu)</a:t>
            </a:r>
            <a:endParaRPr>
              <a:latin typeface="Lato"/>
              <a:ea typeface="Lato"/>
              <a:cs typeface="Lato"/>
              <a:sym typeface="Lato"/>
            </a:endParaRPr>
          </a:p>
          <a:p>
            <a:pPr indent="0" lvl="0" marL="0" rtl="0" algn="ctr">
              <a:lnSpc>
                <a:spcPct val="115000"/>
              </a:lnSpc>
              <a:spcBef>
                <a:spcPts val="0"/>
              </a:spcBef>
              <a:spcAft>
                <a:spcPts val="0"/>
              </a:spcAft>
              <a:buNone/>
            </a:pPr>
            <a:r>
              <a:rPr b="1" lang="en">
                <a:latin typeface="Lato"/>
                <a:ea typeface="Lato"/>
                <a:cs typeface="Lato"/>
                <a:sym typeface="Lato"/>
              </a:rPr>
              <a:t>TA</a:t>
            </a:r>
            <a:r>
              <a:rPr lang="en">
                <a:latin typeface="Lato"/>
                <a:ea typeface="Lato"/>
                <a:cs typeface="Lato"/>
                <a:sym typeface="Lato"/>
              </a:rPr>
              <a:t>: Ziqian Song (ziqian@vt.edu)</a:t>
            </a:r>
            <a:endParaRPr>
              <a:latin typeface="Lato"/>
              <a:ea typeface="Lato"/>
              <a:cs typeface="Lato"/>
              <a:sym typeface="Lato"/>
            </a:endParaRPr>
          </a:p>
        </p:txBody>
      </p:sp>
      <p:sp>
        <p:nvSpPr>
          <p:cNvPr id="90" name="Google Shape;90;p13"/>
          <p:cNvSpPr txBox="1"/>
          <p:nvPr/>
        </p:nvSpPr>
        <p:spPr>
          <a:xfrm>
            <a:off x="3369350" y="2668875"/>
            <a:ext cx="2376300" cy="87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Lato"/>
                <a:ea typeface="Lato"/>
                <a:cs typeface="Lato"/>
                <a:sym typeface="Lato"/>
              </a:rPr>
              <a:t>Virginia Tech</a:t>
            </a:r>
            <a:endParaRPr>
              <a:latin typeface="Lato"/>
              <a:ea typeface="Lato"/>
              <a:cs typeface="Lato"/>
              <a:sym typeface="Lato"/>
            </a:endParaRPr>
          </a:p>
          <a:p>
            <a:pPr indent="0" lvl="0" marL="0" rtl="0" algn="ctr">
              <a:spcBef>
                <a:spcPts val="0"/>
              </a:spcBef>
              <a:spcAft>
                <a:spcPts val="0"/>
              </a:spcAft>
              <a:buNone/>
            </a:pPr>
            <a:r>
              <a:rPr lang="en">
                <a:latin typeface="Lato"/>
                <a:ea typeface="Lato"/>
                <a:cs typeface="Lato"/>
                <a:sym typeface="Lato"/>
              </a:rPr>
              <a:t>Blacksburg, VA - 24061</a:t>
            </a:r>
            <a:endParaRPr>
              <a:latin typeface="Lato"/>
              <a:ea typeface="Lato"/>
              <a:cs typeface="Lato"/>
              <a:sym typeface="Lato"/>
            </a:endParaRPr>
          </a:p>
          <a:p>
            <a:pPr indent="0" lvl="0" marL="0" rtl="0" algn="ctr">
              <a:spcBef>
                <a:spcPts val="0"/>
              </a:spcBef>
              <a:spcAft>
                <a:spcPts val="0"/>
              </a:spcAft>
              <a:buNone/>
            </a:pPr>
            <a:r>
              <a:t/>
            </a:r>
            <a:endParaRPr>
              <a:latin typeface="Lato"/>
              <a:ea typeface="Lato"/>
              <a:cs typeface="Lato"/>
              <a:sym typeface="Lato"/>
            </a:endParaRPr>
          </a:p>
          <a:p>
            <a:pPr indent="0" lvl="0" marL="0" rtl="0" algn="ctr">
              <a:spcBef>
                <a:spcPts val="0"/>
              </a:spcBef>
              <a:spcAft>
                <a:spcPts val="0"/>
              </a:spcAft>
              <a:buNone/>
            </a:pPr>
            <a:r>
              <a:rPr lang="en">
                <a:latin typeface="Lato"/>
                <a:ea typeface="Lato"/>
                <a:cs typeface="Lato"/>
                <a:sym typeface="Lato"/>
              </a:rPr>
              <a:t>December 05, 2019</a:t>
            </a:r>
            <a:endParaRPr>
              <a:latin typeface="Lato"/>
              <a:ea typeface="Lato"/>
              <a:cs typeface="Lato"/>
              <a:sym typeface="La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22"/>
          <p:cNvSpPr txBox="1"/>
          <p:nvPr>
            <p:ph idx="1" type="body"/>
          </p:nvPr>
        </p:nvSpPr>
        <p:spPr>
          <a:xfrm>
            <a:off x="473625" y="1670875"/>
            <a:ext cx="7688700" cy="29466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Char char="-"/>
            </a:pPr>
            <a:r>
              <a:rPr lang="en" sz="1200"/>
              <a:t>Hard to evaluate clustering algorithms when true labels are not available. We use the following metrics. </a:t>
            </a:r>
            <a:endParaRPr sz="1200"/>
          </a:p>
          <a:p>
            <a:pPr indent="-304800" lvl="0" marL="457200" rtl="0" algn="l">
              <a:spcBef>
                <a:spcPts val="0"/>
              </a:spcBef>
              <a:spcAft>
                <a:spcPts val="0"/>
              </a:spcAft>
              <a:buSzPts val="1200"/>
              <a:buChar char="-"/>
            </a:pPr>
            <a:r>
              <a:rPr b="1" lang="en" sz="1200"/>
              <a:t>The Calinski-Harabasz Index (CH score)</a:t>
            </a:r>
            <a:endParaRPr b="1" sz="1200"/>
          </a:p>
          <a:p>
            <a:pPr indent="-304800" lvl="1" marL="914400" rtl="0" algn="l">
              <a:spcBef>
                <a:spcPts val="0"/>
              </a:spcBef>
              <a:spcAft>
                <a:spcPts val="0"/>
              </a:spcAft>
              <a:buSzPts val="1200"/>
              <a:buChar char="-"/>
            </a:pPr>
            <a:r>
              <a:rPr lang="en" sz="1200"/>
              <a:t>The index is the ratio of the sum of between-clusters dispersion and of inter-cluster dispersion for all clusters. </a:t>
            </a:r>
            <a:endParaRPr sz="1200"/>
          </a:p>
          <a:p>
            <a:pPr indent="-304800" lvl="1" marL="914400" rtl="0" algn="l">
              <a:spcBef>
                <a:spcPts val="0"/>
              </a:spcBef>
              <a:spcAft>
                <a:spcPts val="0"/>
              </a:spcAft>
              <a:buSzPts val="1200"/>
              <a:buChar char="-"/>
            </a:pPr>
            <a:r>
              <a:rPr lang="en" sz="1200"/>
              <a:t>Intuitively, the score is higher when clusters are dense and well separated, which relates to a standard concept of a cluster.</a:t>
            </a:r>
            <a:endParaRPr sz="1200"/>
          </a:p>
          <a:p>
            <a:pPr indent="-304800" lvl="0" marL="457200" rtl="0" algn="l">
              <a:spcBef>
                <a:spcPts val="0"/>
              </a:spcBef>
              <a:spcAft>
                <a:spcPts val="0"/>
              </a:spcAft>
              <a:buSzPts val="1200"/>
              <a:buChar char="-"/>
            </a:pPr>
            <a:r>
              <a:rPr b="1" lang="en" sz="1200"/>
              <a:t>Silhouette Coefficient</a:t>
            </a:r>
            <a:endParaRPr b="1" sz="1200"/>
          </a:p>
          <a:p>
            <a:pPr indent="-304800" lvl="1" marL="914400" rtl="0" algn="l">
              <a:spcBef>
                <a:spcPts val="0"/>
              </a:spcBef>
              <a:spcAft>
                <a:spcPts val="0"/>
              </a:spcAft>
              <a:buSzPts val="1200"/>
              <a:buChar char="-"/>
            </a:pPr>
            <a:r>
              <a:rPr lang="en" sz="1200"/>
              <a:t>The score is bounded between -1 for incorrect clustering and +1 for highly dense clustering.</a:t>
            </a:r>
            <a:endParaRPr sz="1200"/>
          </a:p>
          <a:p>
            <a:pPr indent="-304800" lvl="0" marL="457200" rtl="0" algn="l">
              <a:spcBef>
                <a:spcPts val="0"/>
              </a:spcBef>
              <a:spcAft>
                <a:spcPts val="0"/>
              </a:spcAft>
              <a:buSzPts val="1200"/>
              <a:buChar char="-"/>
            </a:pPr>
            <a:r>
              <a:rPr b="1" lang="en" sz="1200"/>
              <a:t>Davies-Bouldin Index</a:t>
            </a:r>
            <a:endParaRPr b="1" sz="1200"/>
          </a:p>
          <a:p>
            <a:pPr indent="-304800" lvl="1" marL="914400" rtl="0" algn="l">
              <a:spcBef>
                <a:spcPts val="0"/>
              </a:spcBef>
              <a:spcAft>
                <a:spcPts val="0"/>
              </a:spcAft>
              <a:buSzPts val="1200"/>
              <a:buChar char="-"/>
            </a:pPr>
            <a:r>
              <a:rPr lang="en" sz="1200"/>
              <a:t>This index signifies the average ‘similarity’ between clusters, where the similarity is a measure that compares the distance between clusters with the size of the clusters themselves.</a:t>
            </a:r>
            <a:endParaRPr sz="1200"/>
          </a:p>
          <a:p>
            <a:pPr indent="-304800" lvl="1" marL="914400" rtl="0" algn="l">
              <a:spcBef>
                <a:spcPts val="0"/>
              </a:spcBef>
              <a:spcAft>
                <a:spcPts val="0"/>
              </a:spcAft>
              <a:buSzPts val="1200"/>
              <a:buChar char="-"/>
            </a:pPr>
            <a:r>
              <a:rPr lang="en" sz="1200"/>
              <a:t>Values close to zero indicate a better partitioning.</a:t>
            </a:r>
            <a:endParaRPr sz="1200"/>
          </a:p>
        </p:txBody>
      </p:sp>
      <p:sp>
        <p:nvSpPr>
          <p:cNvPr id="245" name="Google Shape;245;p22"/>
          <p:cNvSpPr txBox="1"/>
          <p:nvPr>
            <p:ph type="title"/>
          </p:nvPr>
        </p:nvSpPr>
        <p:spPr>
          <a:xfrm>
            <a:off x="473625" y="5512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word about metrics</a:t>
            </a:r>
            <a:endParaRPr/>
          </a:p>
        </p:txBody>
      </p:sp>
      <p:sp>
        <p:nvSpPr>
          <p:cNvPr id="246" name="Google Shape;246;p22"/>
          <p:cNvSpPr txBox="1"/>
          <p:nvPr/>
        </p:nvSpPr>
        <p:spPr>
          <a:xfrm>
            <a:off x="444375" y="4732975"/>
            <a:ext cx="7747200" cy="2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Lato"/>
                <a:ea typeface="Lato"/>
                <a:cs typeface="Lato"/>
                <a:sym typeface="Lato"/>
              </a:rPr>
              <a:t>Much of the content of this slide is borrowed from: </a:t>
            </a:r>
            <a:r>
              <a:rPr lang="en" sz="1000" u="sng">
                <a:solidFill>
                  <a:schemeClr val="hlink"/>
                </a:solidFill>
                <a:latin typeface="Lato"/>
                <a:ea typeface="Lato"/>
                <a:cs typeface="Lato"/>
                <a:sym typeface="Lato"/>
                <a:hlinkClick r:id="rId3"/>
              </a:rPr>
              <a:t>https://scikit-learn.org/stable/modules/clustering.html</a:t>
            </a:r>
            <a:r>
              <a:rPr lang="en" sz="1000" u="sng">
                <a:latin typeface="Lato"/>
                <a:ea typeface="Lato"/>
                <a:cs typeface="Lato"/>
                <a:sym typeface="Lato"/>
              </a:rPr>
              <a:t> </a:t>
            </a:r>
            <a:r>
              <a:rPr lang="en" sz="1000">
                <a:latin typeface="Lato"/>
                <a:ea typeface="Lato"/>
                <a:cs typeface="Lato"/>
                <a:sym typeface="Lato"/>
              </a:rPr>
              <a:t>Last Accessed: 12/05/2019</a:t>
            </a:r>
            <a:endParaRPr sz="1000">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23"/>
          <p:cNvSpPr txBox="1"/>
          <p:nvPr>
            <p:ph type="title"/>
          </p:nvPr>
        </p:nvSpPr>
        <p:spPr>
          <a:xfrm>
            <a:off x="727650" y="56037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K-Means Clustering</a:t>
            </a:r>
            <a:endParaRPr/>
          </a:p>
        </p:txBody>
      </p:sp>
      <p:pic>
        <p:nvPicPr>
          <p:cNvPr id="252" name="Google Shape;252;p23"/>
          <p:cNvPicPr preferRelativeResize="0"/>
          <p:nvPr/>
        </p:nvPicPr>
        <p:blipFill>
          <a:blip r:embed="rId3">
            <a:alphaModFix/>
          </a:blip>
          <a:stretch>
            <a:fillRect/>
          </a:stretch>
        </p:blipFill>
        <p:spPr>
          <a:xfrm>
            <a:off x="5300550" y="3787275"/>
            <a:ext cx="3740799" cy="714375"/>
          </a:xfrm>
          <a:prstGeom prst="rect">
            <a:avLst/>
          </a:prstGeom>
          <a:noFill/>
          <a:ln>
            <a:noFill/>
          </a:ln>
        </p:spPr>
      </p:pic>
      <p:pic>
        <p:nvPicPr>
          <p:cNvPr id="253" name="Google Shape;253;p23"/>
          <p:cNvPicPr preferRelativeResize="0"/>
          <p:nvPr/>
        </p:nvPicPr>
        <p:blipFill>
          <a:blip r:embed="rId4">
            <a:alphaModFix/>
          </a:blip>
          <a:stretch>
            <a:fillRect/>
          </a:stretch>
        </p:blipFill>
        <p:spPr>
          <a:xfrm>
            <a:off x="5260900" y="645488"/>
            <a:ext cx="3780445" cy="2683125"/>
          </a:xfrm>
          <a:prstGeom prst="rect">
            <a:avLst/>
          </a:prstGeom>
          <a:noFill/>
          <a:ln>
            <a:noFill/>
          </a:ln>
        </p:spPr>
      </p:pic>
      <p:sp>
        <p:nvSpPr>
          <p:cNvPr id="254" name="Google Shape;254;p23"/>
          <p:cNvSpPr txBox="1"/>
          <p:nvPr/>
        </p:nvSpPr>
        <p:spPr>
          <a:xfrm>
            <a:off x="5573025" y="3366975"/>
            <a:ext cx="3448500" cy="42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Average documents per cluster = 46.28</a:t>
            </a:r>
            <a:endParaRPr>
              <a:latin typeface="Lato"/>
              <a:ea typeface="Lato"/>
              <a:cs typeface="Lato"/>
              <a:sym typeface="Lato"/>
            </a:endParaRPr>
          </a:p>
        </p:txBody>
      </p:sp>
      <p:sp>
        <p:nvSpPr>
          <p:cNvPr id="255" name="Google Shape;255;p23"/>
          <p:cNvSpPr txBox="1"/>
          <p:nvPr/>
        </p:nvSpPr>
        <p:spPr>
          <a:xfrm>
            <a:off x="557475" y="1352700"/>
            <a:ext cx="4147800" cy="2996700"/>
          </a:xfrm>
          <a:prstGeom prst="rect">
            <a:avLst/>
          </a:prstGeom>
          <a:noFill/>
          <a:ln>
            <a:noFill/>
          </a:ln>
        </p:spPr>
        <p:txBody>
          <a:bodyPr anchorCtr="0" anchor="t" bIns="91425" lIns="91425" spcFirstLastPara="1" rIns="91425" wrap="square" tIns="91425">
            <a:noAutofit/>
          </a:bodyPr>
          <a:lstStyle/>
          <a:p>
            <a:pPr indent="-317500" lvl="0" marL="457200" rtl="0" algn="l">
              <a:lnSpc>
                <a:spcPct val="150000"/>
              </a:lnSpc>
              <a:spcBef>
                <a:spcPts val="0"/>
              </a:spcBef>
              <a:spcAft>
                <a:spcPts val="0"/>
              </a:spcAft>
              <a:buSzPts val="1400"/>
              <a:buFont typeface="Lato"/>
              <a:buChar char="-"/>
            </a:pPr>
            <a:r>
              <a:rPr b="1" lang="en">
                <a:latin typeface="Lato"/>
                <a:ea typeface="Lato"/>
                <a:cs typeface="Lato"/>
                <a:sym typeface="Lato"/>
              </a:rPr>
              <a:t>Meta</a:t>
            </a:r>
            <a:endParaRPr b="1">
              <a:latin typeface="Lato"/>
              <a:ea typeface="Lato"/>
              <a:cs typeface="Lato"/>
              <a:sym typeface="Lato"/>
            </a:endParaRPr>
          </a:p>
          <a:p>
            <a:pPr indent="-317500" lvl="1" marL="914400" rtl="0" algn="l">
              <a:lnSpc>
                <a:spcPct val="150000"/>
              </a:lnSpc>
              <a:spcBef>
                <a:spcPts val="0"/>
              </a:spcBef>
              <a:spcAft>
                <a:spcPts val="0"/>
              </a:spcAft>
              <a:buClr>
                <a:schemeClr val="accent1"/>
              </a:buClr>
              <a:buSzPts val="1400"/>
              <a:buFont typeface="Lato"/>
              <a:buChar char="-"/>
            </a:pPr>
            <a:r>
              <a:rPr lang="en">
                <a:solidFill>
                  <a:schemeClr val="accent1"/>
                </a:solidFill>
                <a:latin typeface="Lato"/>
                <a:ea typeface="Lato"/>
                <a:cs typeface="Lato"/>
                <a:sym typeface="Lato"/>
              </a:rPr>
              <a:t>Algorithm: EM based K-Means “full” algorithm. [1]</a:t>
            </a:r>
            <a:endParaRPr>
              <a:solidFill>
                <a:schemeClr val="accent1"/>
              </a:solidFill>
              <a:latin typeface="Lato"/>
              <a:ea typeface="Lato"/>
              <a:cs typeface="Lato"/>
              <a:sym typeface="Lato"/>
            </a:endParaRPr>
          </a:p>
          <a:p>
            <a:pPr indent="-317500" lvl="1" marL="914400" rtl="0" algn="l">
              <a:lnSpc>
                <a:spcPct val="150000"/>
              </a:lnSpc>
              <a:spcBef>
                <a:spcPts val="0"/>
              </a:spcBef>
              <a:spcAft>
                <a:spcPts val="0"/>
              </a:spcAft>
              <a:buClr>
                <a:schemeClr val="accent1"/>
              </a:buClr>
              <a:buSzPts val="1400"/>
              <a:buFont typeface="Lato"/>
              <a:buChar char="-"/>
            </a:pPr>
            <a:r>
              <a:rPr lang="en">
                <a:solidFill>
                  <a:schemeClr val="accent1"/>
                </a:solidFill>
                <a:latin typeface="Lato"/>
                <a:ea typeface="Lato"/>
                <a:cs typeface="Lato"/>
                <a:sym typeface="Lato"/>
              </a:rPr>
              <a:t>Cluster Centroids initialized with k-means++. [2]</a:t>
            </a:r>
            <a:endParaRPr>
              <a:solidFill>
                <a:schemeClr val="accent1"/>
              </a:solidFill>
              <a:latin typeface="Lato"/>
              <a:ea typeface="Lato"/>
              <a:cs typeface="Lato"/>
              <a:sym typeface="Lato"/>
            </a:endParaRPr>
          </a:p>
          <a:p>
            <a:pPr indent="-317500" lvl="1" marL="914400" rtl="0" algn="l">
              <a:lnSpc>
                <a:spcPct val="150000"/>
              </a:lnSpc>
              <a:spcBef>
                <a:spcPts val="0"/>
              </a:spcBef>
              <a:spcAft>
                <a:spcPts val="0"/>
              </a:spcAft>
              <a:buClr>
                <a:schemeClr val="accent1"/>
              </a:buClr>
              <a:buSzPts val="1400"/>
              <a:buFont typeface="Lato"/>
              <a:buChar char="-"/>
            </a:pPr>
            <a:r>
              <a:rPr lang="en">
                <a:solidFill>
                  <a:schemeClr val="accent1"/>
                </a:solidFill>
                <a:latin typeface="Lato"/>
                <a:ea typeface="Lato"/>
                <a:cs typeface="Lato"/>
                <a:sym typeface="Lato"/>
              </a:rPr>
              <a:t>Trained with 5 different random initializations and chosen best of 5.</a:t>
            </a:r>
            <a:endParaRPr>
              <a:solidFill>
                <a:schemeClr val="accent1"/>
              </a:solidFill>
              <a:latin typeface="Lato"/>
              <a:ea typeface="Lato"/>
              <a:cs typeface="Lato"/>
              <a:sym typeface="Lato"/>
            </a:endParaRPr>
          </a:p>
          <a:p>
            <a:pPr indent="-317500" lvl="1" marL="914400" rtl="0" algn="l">
              <a:lnSpc>
                <a:spcPct val="150000"/>
              </a:lnSpc>
              <a:spcBef>
                <a:spcPts val="0"/>
              </a:spcBef>
              <a:spcAft>
                <a:spcPts val="0"/>
              </a:spcAft>
              <a:buClr>
                <a:schemeClr val="accent1"/>
              </a:buClr>
              <a:buSzPts val="1400"/>
              <a:buFont typeface="Lato"/>
              <a:buChar char="-"/>
            </a:pPr>
            <a:r>
              <a:rPr lang="en">
                <a:solidFill>
                  <a:schemeClr val="accent1"/>
                </a:solidFill>
                <a:latin typeface="Lato"/>
                <a:ea typeface="Lato"/>
                <a:cs typeface="Lato"/>
                <a:sym typeface="Lato"/>
              </a:rPr>
              <a:t>10 parallel threads used for data fetching.</a:t>
            </a:r>
            <a:endParaRPr>
              <a:solidFill>
                <a:schemeClr val="accent1"/>
              </a:solidFill>
              <a:latin typeface="Lato"/>
              <a:ea typeface="Lato"/>
              <a:cs typeface="Lato"/>
              <a:sym typeface="Lato"/>
            </a:endParaRPr>
          </a:p>
        </p:txBody>
      </p:sp>
      <p:sp>
        <p:nvSpPr>
          <p:cNvPr id="256" name="Google Shape;256;p23"/>
          <p:cNvSpPr txBox="1"/>
          <p:nvPr/>
        </p:nvSpPr>
        <p:spPr>
          <a:xfrm>
            <a:off x="630550" y="4495450"/>
            <a:ext cx="8149200" cy="42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Lato"/>
                <a:ea typeface="Lato"/>
                <a:cs typeface="Lato"/>
                <a:sym typeface="Lato"/>
              </a:rPr>
              <a:t>[1] Lloyd, Stuart P. "Least squares quantization in PCM." Information Theory, IEEE Transactions on 28.2 (1982): 129-137.</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[2] Arthur, David, and Sergei Vassilvitskii. "k-means++: The advantages of careful seeding." Proceedings of the eighteenth annual ACM-SIAM symposium on Discrete algorithms. Society for Industrial and Applied Mathematics, 2007.</a:t>
            </a:r>
            <a:endParaRPr sz="1000">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
                                        </p:tgtEl>
                                        <p:attrNameLst>
                                          <p:attrName>style.visibility</p:attrName>
                                        </p:attrNameLst>
                                      </p:cBhvr>
                                      <p:to>
                                        <p:strVal val="visible"/>
                                      </p:to>
                                    </p:set>
                                    <p:animEffect filter="fade" transition="in">
                                      <p:cBhvr>
                                        <p:cTn dur="1000"/>
                                        <p:tgtEl>
                                          <p:spTgt spid="2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Google Shape;261;p24"/>
          <p:cNvSpPr txBox="1"/>
          <p:nvPr>
            <p:ph type="title"/>
          </p:nvPr>
        </p:nvSpPr>
        <p:spPr>
          <a:xfrm>
            <a:off x="729450" y="6060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Agglomerative Clustering</a:t>
            </a:r>
            <a:endParaRPr/>
          </a:p>
        </p:txBody>
      </p:sp>
      <p:sp>
        <p:nvSpPr>
          <p:cNvPr id="262" name="Google Shape;262;p24"/>
          <p:cNvSpPr txBox="1"/>
          <p:nvPr>
            <p:ph idx="1" type="body"/>
          </p:nvPr>
        </p:nvSpPr>
        <p:spPr>
          <a:xfrm>
            <a:off x="566600" y="1361250"/>
            <a:ext cx="3309900" cy="1974000"/>
          </a:xfrm>
          <a:prstGeom prst="rect">
            <a:avLst/>
          </a:prstGeom>
        </p:spPr>
        <p:txBody>
          <a:bodyPr anchorCtr="0" anchor="t" bIns="91425" lIns="91425" spcFirstLastPara="1" rIns="91425" wrap="square" tIns="91425">
            <a:noAutofit/>
          </a:bodyPr>
          <a:lstStyle/>
          <a:p>
            <a:pPr indent="-311150" lvl="0" marL="457200" rtl="0" algn="l">
              <a:lnSpc>
                <a:spcPct val="150000"/>
              </a:lnSpc>
              <a:spcBef>
                <a:spcPts val="0"/>
              </a:spcBef>
              <a:spcAft>
                <a:spcPts val="0"/>
              </a:spcAft>
              <a:buSzPts val="1300"/>
              <a:buChar char="-"/>
            </a:pPr>
            <a:r>
              <a:rPr b="1" lang="en"/>
              <a:t>Meta</a:t>
            </a:r>
            <a:endParaRPr b="1"/>
          </a:p>
          <a:p>
            <a:pPr indent="-298450" lvl="1" marL="914400" rtl="0" algn="l">
              <a:lnSpc>
                <a:spcPct val="150000"/>
              </a:lnSpc>
              <a:spcBef>
                <a:spcPts val="0"/>
              </a:spcBef>
              <a:spcAft>
                <a:spcPts val="0"/>
              </a:spcAft>
              <a:buSzPts val="1100"/>
              <a:buChar char="-"/>
            </a:pPr>
            <a:r>
              <a:rPr lang="en"/>
              <a:t>Dendrogram based Hierarchical Agglomerative clustering. [1]</a:t>
            </a:r>
            <a:endParaRPr/>
          </a:p>
          <a:p>
            <a:pPr indent="-298450" lvl="1" marL="914400" rtl="0" algn="l">
              <a:lnSpc>
                <a:spcPct val="150000"/>
              </a:lnSpc>
              <a:spcBef>
                <a:spcPts val="0"/>
              </a:spcBef>
              <a:spcAft>
                <a:spcPts val="0"/>
              </a:spcAft>
              <a:buSzPts val="1100"/>
              <a:buChar char="-"/>
            </a:pPr>
            <a:r>
              <a:rPr lang="en"/>
              <a:t>Ward based linkage with a Euclidean distance measure.</a:t>
            </a:r>
            <a:endParaRPr/>
          </a:p>
          <a:p>
            <a:pPr indent="-298450" lvl="1" marL="914400" rtl="0" algn="l">
              <a:lnSpc>
                <a:spcPct val="150000"/>
              </a:lnSpc>
              <a:spcBef>
                <a:spcPts val="0"/>
              </a:spcBef>
              <a:spcAft>
                <a:spcPts val="0"/>
              </a:spcAft>
              <a:buSzPts val="1100"/>
              <a:buChar char="-"/>
            </a:pPr>
            <a:r>
              <a:rPr lang="en"/>
              <a:t>Constructed dendrogram to obtain 500 clusters.</a:t>
            </a:r>
            <a:endParaRPr/>
          </a:p>
          <a:p>
            <a:pPr indent="0" lvl="0" marL="914400" rtl="0" algn="l">
              <a:lnSpc>
                <a:spcPct val="150000"/>
              </a:lnSpc>
              <a:spcBef>
                <a:spcPts val="1600"/>
              </a:spcBef>
              <a:spcAft>
                <a:spcPts val="1600"/>
              </a:spcAft>
              <a:buNone/>
            </a:pPr>
            <a:r>
              <a:t/>
            </a:r>
            <a:endParaRPr/>
          </a:p>
        </p:txBody>
      </p:sp>
      <p:pic>
        <p:nvPicPr>
          <p:cNvPr id="263" name="Google Shape;263;p24"/>
          <p:cNvPicPr preferRelativeResize="0"/>
          <p:nvPr/>
        </p:nvPicPr>
        <p:blipFill>
          <a:blip r:embed="rId3">
            <a:alphaModFix/>
          </a:blip>
          <a:stretch>
            <a:fillRect/>
          </a:stretch>
        </p:blipFill>
        <p:spPr>
          <a:xfrm>
            <a:off x="5269100" y="606052"/>
            <a:ext cx="3731625" cy="2533801"/>
          </a:xfrm>
          <a:prstGeom prst="rect">
            <a:avLst/>
          </a:prstGeom>
          <a:noFill/>
          <a:ln>
            <a:noFill/>
          </a:ln>
        </p:spPr>
      </p:pic>
      <p:sp>
        <p:nvSpPr>
          <p:cNvPr id="264" name="Google Shape;264;p24"/>
          <p:cNvSpPr txBox="1"/>
          <p:nvPr/>
        </p:nvSpPr>
        <p:spPr>
          <a:xfrm>
            <a:off x="5552225" y="3229950"/>
            <a:ext cx="3448500" cy="42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Average documents per cluster = 46.28</a:t>
            </a:r>
            <a:endParaRPr>
              <a:latin typeface="Lato"/>
              <a:ea typeface="Lato"/>
              <a:cs typeface="Lato"/>
              <a:sym typeface="Lato"/>
            </a:endParaRPr>
          </a:p>
        </p:txBody>
      </p:sp>
      <p:pic>
        <p:nvPicPr>
          <p:cNvPr id="265" name="Google Shape;265;p24"/>
          <p:cNvPicPr preferRelativeResize="0"/>
          <p:nvPr/>
        </p:nvPicPr>
        <p:blipFill>
          <a:blip r:embed="rId4">
            <a:alphaModFix/>
          </a:blip>
          <a:stretch>
            <a:fillRect/>
          </a:stretch>
        </p:blipFill>
        <p:spPr>
          <a:xfrm>
            <a:off x="5436125" y="3794300"/>
            <a:ext cx="3564600" cy="728550"/>
          </a:xfrm>
          <a:prstGeom prst="rect">
            <a:avLst/>
          </a:prstGeom>
          <a:noFill/>
          <a:ln>
            <a:noFill/>
          </a:ln>
        </p:spPr>
      </p:pic>
      <p:sp>
        <p:nvSpPr>
          <p:cNvPr id="266" name="Google Shape;266;p24"/>
          <p:cNvSpPr txBox="1"/>
          <p:nvPr/>
        </p:nvSpPr>
        <p:spPr>
          <a:xfrm>
            <a:off x="319950" y="4712575"/>
            <a:ext cx="8313600" cy="72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Lato"/>
                <a:ea typeface="Lato"/>
                <a:cs typeface="Lato"/>
                <a:sym typeface="Lato"/>
              </a:rPr>
              <a:t>[1]  Rokach, Lior, and Oded Maimon. "Clustering methods." Data mining and knowledge discovery handbook. Springer US, 2005. 321-352.</a:t>
            </a:r>
            <a:endParaRPr sz="1000">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sp>
        <p:nvSpPr>
          <p:cNvPr id="271" name="Google Shape;271;p25"/>
          <p:cNvSpPr txBox="1"/>
          <p:nvPr>
            <p:ph type="title"/>
          </p:nvPr>
        </p:nvSpPr>
        <p:spPr>
          <a:xfrm>
            <a:off x="510175" y="5969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BIRCH [1]</a:t>
            </a:r>
            <a:endParaRPr/>
          </a:p>
        </p:txBody>
      </p:sp>
      <p:sp>
        <p:nvSpPr>
          <p:cNvPr id="272" name="Google Shape;272;p25"/>
          <p:cNvSpPr txBox="1"/>
          <p:nvPr>
            <p:ph idx="1" type="body"/>
          </p:nvPr>
        </p:nvSpPr>
        <p:spPr>
          <a:xfrm>
            <a:off x="674650" y="1288125"/>
            <a:ext cx="4021500" cy="3069600"/>
          </a:xfrm>
          <a:prstGeom prst="rect">
            <a:avLst/>
          </a:prstGeom>
        </p:spPr>
        <p:txBody>
          <a:bodyPr anchorCtr="0" anchor="t" bIns="91425" lIns="91425" spcFirstLastPara="1" rIns="91425" wrap="square" tIns="91425">
            <a:noAutofit/>
          </a:bodyPr>
          <a:lstStyle/>
          <a:p>
            <a:pPr indent="-311150" lvl="0" marL="457200" rtl="0" algn="l">
              <a:lnSpc>
                <a:spcPct val="150000"/>
              </a:lnSpc>
              <a:spcBef>
                <a:spcPts val="0"/>
              </a:spcBef>
              <a:spcAft>
                <a:spcPts val="0"/>
              </a:spcAft>
              <a:buSzPts val="1300"/>
              <a:buChar char="-"/>
            </a:pPr>
            <a:r>
              <a:rPr b="1" lang="en"/>
              <a:t>Meta</a:t>
            </a:r>
            <a:endParaRPr b="1"/>
          </a:p>
          <a:p>
            <a:pPr indent="-298450" lvl="1" marL="914400" rtl="0" algn="l">
              <a:lnSpc>
                <a:spcPct val="150000"/>
              </a:lnSpc>
              <a:spcBef>
                <a:spcPts val="0"/>
              </a:spcBef>
              <a:spcAft>
                <a:spcPts val="0"/>
              </a:spcAft>
              <a:buSzPts val="1100"/>
              <a:buChar char="-"/>
            </a:pPr>
            <a:r>
              <a:rPr lang="en"/>
              <a:t>Threshold: 0.5 -&gt; Setting this value to be very low promotes splitting of clusters. [2]</a:t>
            </a:r>
            <a:endParaRPr/>
          </a:p>
          <a:p>
            <a:pPr indent="-298450" lvl="1" marL="914400" rtl="0" algn="l">
              <a:lnSpc>
                <a:spcPct val="150000"/>
              </a:lnSpc>
              <a:spcBef>
                <a:spcPts val="0"/>
              </a:spcBef>
              <a:spcAft>
                <a:spcPts val="0"/>
              </a:spcAft>
              <a:buSzPts val="1100"/>
              <a:buChar char="-"/>
            </a:pPr>
            <a:r>
              <a:rPr lang="en"/>
              <a:t>Branching Factor: 50 -&gt; max subclusters in a node. Additional nodes are spawned when this number is exceeded.</a:t>
            </a:r>
            <a:endParaRPr/>
          </a:p>
          <a:p>
            <a:pPr indent="-311150" lvl="0" marL="457200" rtl="0" algn="l">
              <a:lnSpc>
                <a:spcPct val="150000"/>
              </a:lnSpc>
              <a:spcBef>
                <a:spcPts val="0"/>
              </a:spcBef>
              <a:spcAft>
                <a:spcPts val="0"/>
              </a:spcAft>
              <a:buSzPts val="1300"/>
              <a:buChar char="-"/>
            </a:pPr>
            <a:r>
              <a:rPr b="1" lang="en"/>
              <a:t>Benefits</a:t>
            </a:r>
            <a:endParaRPr b="1"/>
          </a:p>
          <a:p>
            <a:pPr indent="-298450" lvl="1" marL="914400" rtl="0" algn="l">
              <a:lnSpc>
                <a:spcPct val="150000"/>
              </a:lnSpc>
              <a:spcBef>
                <a:spcPts val="0"/>
              </a:spcBef>
              <a:spcAft>
                <a:spcPts val="0"/>
              </a:spcAft>
              <a:buSzPts val="1100"/>
              <a:buChar char="-"/>
            </a:pPr>
            <a:r>
              <a:rPr lang="en"/>
              <a:t>Suited for large scale databases.</a:t>
            </a:r>
            <a:endParaRPr/>
          </a:p>
          <a:p>
            <a:pPr indent="-298450" lvl="1" marL="914400" rtl="0" algn="l">
              <a:lnSpc>
                <a:spcPct val="150000"/>
              </a:lnSpc>
              <a:spcBef>
                <a:spcPts val="0"/>
              </a:spcBef>
              <a:spcAft>
                <a:spcPts val="0"/>
              </a:spcAft>
              <a:buSzPts val="1100"/>
              <a:buChar char="-"/>
            </a:pPr>
            <a:r>
              <a:rPr lang="en"/>
              <a:t>Designed with low memory and computation footprint in mind.</a:t>
            </a:r>
            <a:endParaRPr/>
          </a:p>
          <a:p>
            <a:pPr indent="-298450" lvl="1" marL="914400" rtl="0" algn="l">
              <a:lnSpc>
                <a:spcPct val="150000"/>
              </a:lnSpc>
              <a:spcBef>
                <a:spcPts val="0"/>
              </a:spcBef>
              <a:spcAft>
                <a:spcPts val="0"/>
              </a:spcAft>
              <a:buSzPts val="1100"/>
              <a:buChar char="-"/>
            </a:pPr>
            <a:r>
              <a:rPr lang="en"/>
              <a:t>Scales elegantly to increasing data-size. (Read easier to accommodate new incoming docs.)</a:t>
            </a:r>
            <a:endParaRPr/>
          </a:p>
          <a:p>
            <a:pPr indent="0" lvl="0" marL="914400" rtl="0" algn="l">
              <a:lnSpc>
                <a:spcPct val="150000"/>
              </a:lnSpc>
              <a:spcBef>
                <a:spcPts val="1600"/>
              </a:spcBef>
              <a:spcAft>
                <a:spcPts val="1600"/>
              </a:spcAft>
              <a:buNone/>
            </a:pPr>
            <a:r>
              <a:t/>
            </a:r>
            <a:endParaRPr/>
          </a:p>
        </p:txBody>
      </p:sp>
      <p:pic>
        <p:nvPicPr>
          <p:cNvPr id="273" name="Google Shape;273;p25"/>
          <p:cNvPicPr preferRelativeResize="0"/>
          <p:nvPr/>
        </p:nvPicPr>
        <p:blipFill>
          <a:blip r:embed="rId3">
            <a:alphaModFix/>
          </a:blip>
          <a:stretch>
            <a:fillRect/>
          </a:stretch>
        </p:blipFill>
        <p:spPr>
          <a:xfrm>
            <a:off x="5328475" y="596925"/>
            <a:ext cx="3717950" cy="2537276"/>
          </a:xfrm>
          <a:prstGeom prst="rect">
            <a:avLst/>
          </a:prstGeom>
          <a:noFill/>
          <a:ln>
            <a:noFill/>
          </a:ln>
        </p:spPr>
      </p:pic>
      <p:sp>
        <p:nvSpPr>
          <p:cNvPr id="274" name="Google Shape;274;p25"/>
          <p:cNvSpPr txBox="1"/>
          <p:nvPr/>
        </p:nvSpPr>
        <p:spPr>
          <a:xfrm>
            <a:off x="5552225" y="3182075"/>
            <a:ext cx="3448500" cy="42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Average documents per cluster = 46.28</a:t>
            </a:r>
            <a:endParaRPr>
              <a:latin typeface="Lato"/>
              <a:ea typeface="Lato"/>
              <a:cs typeface="Lato"/>
              <a:sym typeface="Lato"/>
            </a:endParaRPr>
          </a:p>
        </p:txBody>
      </p:sp>
      <p:pic>
        <p:nvPicPr>
          <p:cNvPr id="275" name="Google Shape;275;p25"/>
          <p:cNvPicPr preferRelativeResize="0"/>
          <p:nvPr/>
        </p:nvPicPr>
        <p:blipFill>
          <a:blip r:embed="rId4">
            <a:alphaModFix/>
          </a:blip>
          <a:stretch>
            <a:fillRect/>
          </a:stretch>
        </p:blipFill>
        <p:spPr>
          <a:xfrm>
            <a:off x="5328475" y="3650250"/>
            <a:ext cx="3625674" cy="772100"/>
          </a:xfrm>
          <a:prstGeom prst="rect">
            <a:avLst/>
          </a:prstGeom>
          <a:noFill/>
          <a:ln>
            <a:noFill/>
          </a:ln>
        </p:spPr>
      </p:pic>
      <p:sp>
        <p:nvSpPr>
          <p:cNvPr id="276" name="Google Shape;276;p25"/>
          <p:cNvSpPr txBox="1"/>
          <p:nvPr/>
        </p:nvSpPr>
        <p:spPr>
          <a:xfrm>
            <a:off x="387775" y="4513725"/>
            <a:ext cx="7811100" cy="58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Lato"/>
                <a:ea typeface="Lato"/>
                <a:cs typeface="Lato"/>
                <a:sym typeface="Lato"/>
              </a:rPr>
              <a:t>[1] Zhang, Tian, Raghu Ramakrishnan, and Miron Livny. "BIRCH: an efficient data clustering method for very large databases." ACM Sigmod Record. Vol. 25. No. 2. ACM, 1996.</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[2] https://scikit-learn.org/stable/modules/generated/sklearn.cluster.Birch.html</a:t>
            </a:r>
            <a:endParaRPr sz="1000">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sp>
        <p:nvSpPr>
          <p:cNvPr id="281" name="Google Shape;281;p26"/>
          <p:cNvSpPr txBox="1"/>
          <p:nvPr>
            <p:ph type="title"/>
          </p:nvPr>
        </p:nvSpPr>
        <p:spPr>
          <a:xfrm>
            <a:off x="601550" y="56037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DBSCAN [1]</a:t>
            </a:r>
            <a:endParaRPr/>
          </a:p>
        </p:txBody>
      </p:sp>
      <p:sp>
        <p:nvSpPr>
          <p:cNvPr id="282" name="Google Shape;282;p26"/>
          <p:cNvSpPr txBox="1"/>
          <p:nvPr>
            <p:ph idx="1" type="body"/>
          </p:nvPr>
        </p:nvSpPr>
        <p:spPr>
          <a:xfrm>
            <a:off x="427975" y="1441200"/>
            <a:ext cx="4587900" cy="3109200"/>
          </a:xfrm>
          <a:prstGeom prst="rect">
            <a:avLst/>
          </a:prstGeom>
        </p:spPr>
        <p:txBody>
          <a:bodyPr anchorCtr="0" anchor="t" bIns="91425" lIns="91425" spcFirstLastPara="1" rIns="91425" wrap="square" tIns="91425">
            <a:noAutofit/>
          </a:bodyPr>
          <a:lstStyle/>
          <a:p>
            <a:pPr indent="-311150" lvl="0" marL="457200" rtl="0" algn="l">
              <a:lnSpc>
                <a:spcPct val="150000"/>
              </a:lnSpc>
              <a:spcBef>
                <a:spcPts val="0"/>
              </a:spcBef>
              <a:spcAft>
                <a:spcPts val="0"/>
              </a:spcAft>
              <a:buSzPts val="1300"/>
              <a:buChar char="-"/>
            </a:pPr>
            <a:r>
              <a:rPr b="1" lang="en"/>
              <a:t>TL;DR</a:t>
            </a:r>
            <a:endParaRPr b="1"/>
          </a:p>
          <a:p>
            <a:pPr indent="-311150" lvl="1" marL="914400" rtl="0" algn="l">
              <a:lnSpc>
                <a:spcPct val="150000"/>
              </a:lnSpc>
              <a:spcBef>
                <a:spcPts val="0"/>
              </a:spcBef>
              <a:spcAft>
                <a:spcPts val="0"/>
              </a:spcAft>
              <a:buSzPts val="1300"/>
              <a:buChar char="-"/>
            </a:pPr>
            <a:r>
              <a:rPr lang="en" sz="1300"/>
              <a:t>Does not work for ETDs!</a:t>
            </a:r>
            <a:endParaRPr sz="1300"/>
          </a:p>
          <a:p>
            <a:pPr indent="-311150" lvl="1" marL="914400" rtl="0" algn="l">
              <a:lnSpc>
                <a:spcPct val="150000"/>
              </a:lnSpc>
              <a:spcBef>
                <a:spcPts val="0"/>
              </a:spcBef>
              <a:spcAft>
                <a:spcPts val="0"/>
              </a:spcAft>
              <a:buSzPts val="1300"/>
              <a:buChar char="-"/>
            </a:pPr>
            <a:r>
              <a:rPr lang="en" sz="1300"/>
              <a:t>All documents allocated to a single cluster.</a:t>
            </a:r>
            <a:endParaRPr sz="1300"/>
          </a:p>
          <a:p>
            <a:pPr indent="-311150" lvl="0" marL="457200" rtl="0" algn="l">
              <a:lnSpc>
                <a:spcPct val="150000"/>
              </a:lnSpc>
              <a:spcBef>
                <a:spcPts val="0"/>
              </a:spcBef>
              <a:spcAft>
                <a:spcPts val="0"/>
              </a:spcAft>
              <a:buSzPts val="1300"/>
              <a:buChar char="-"/>
            </a:pPr>
            <a:r>
              <a:rPr b="1" lang="en"/>
              <a:t>Benefits</a:t>
            </a:r>
            <a:endParaRPr b="1"/>
          </a:p>
          <a:p>
            <a:pPr indent="-311150" lvl="1" marL="914400" rtl="0" algn="l">
              <a:lnSpc>
                <a:spcPct val="150000"/>
              </a:lnSpc>
              <a:spcBef>
                <a:spcPts val="0"/>
              </a:spcBef>
              <a:spcAft>
                <a:spcPts val="0"/>
              </a:spcAft>
              <a:buSzPts val="1300"/>
              <a:buChar char="-"/>
            </a:pPr>
            <a:r>
              <a:rPr lang="en" sz="1300"/>
              <a:t>Designed to deal with large scale spatial databases with noise.</a:t>
            </a:r>
            <a:endParaRPr sz="1300"/>
          </a:p>
          <a:p>
            <a:pPr indent="-298450" lvl="1" marL="914400" rtl="0" algn="l">
              <a:lnSpc>
                <a:spcPct val="150000"/>
              </a:lnSpc>
              <a:spcBef>
                <a:spcPts val="0"/>
              </a:spcBef>
              <a:spcAft>
                <a:spcPts val="0"/>
              </a:spcAft>
              <a:buSzPts val="1100"/>
              <a:buChar char="-"/>
            </a:pPr>
            <a:r>
              <a:rPr lang="en" sz="1300"/>
              <a:t>Detects and discards noisy data (Read: helpful for docs with OCR errors/garbage data).</a:t>
            </a:r>
            <a:endParaRPr sz="1300"/>
          </a:p>
          <a:p>
            <a:pPr indent="-311150" lvl="1" marL="914400" rtl="0" algn="l">
              <a:lnSpc>
                <a:spcPct val="150000"/>
              </a:lnSpc>
              <a:spcBef>
                <a:spcPts val="0"/>
              </a:spcBef>
              <a:spcAft>
                <a:spcPts val="0"/>
              </a:spcAft>
              <a:buSzPts val="1300"/>
              <a:buChar char="-"/>
            </a:pPr>
            <a:r>
              <a:rPr lang="en" sz="1300"/>
              <a:t>Very few data specific hyper-parameters to be tuned.</a:t>
            </a:r>
            <a:endParaRPr sz="1300"/>
          </a:p>
        </p:txBody>
      </p:sp>
      <p:pic>
        <p:nvPicPr>
          <p:cNvPr id="283" name="Google Shape;283;p26"/>
          <p:cNvPicPr preferRelativeResize="0"/>
          <p:nvPr/>
        </p:nvPicPr>
        <p:blipFill>
          <a:blip r:embed="rId3">
            <a:alphaModFix/>
          </a:blip>
          <a:stretch>
            <a:fillRect/>
          </a:stretch>
        </p:blipFill>
        <p:spPr>
          <a:xfrm>
            <a:off x="5250500" y="1390650"/>
            <a:ext cx="3467100" cy="2362200"/>
          </a:xfrm>
          <a:prstGeom prst="rect">
            <a:avLst/>
          </a:prstGeom>
          <a:noFill/>
          <a:ln>
            <a:noFill/>
          </a:ln>
        </p:spPr>
      </p:pic>
      <p:sp>
        <p:nvSpPr>
          <p:cNvPr id="284" name="Google Shape;284;p26"/>
          <p:cNvSpPr txBox="1"/>
          <p:nvPr/>
        </p:nvSpPr>
        <p:spPr>
          <a:xfrm>
            <a:off x="274250" y="4760400"/>
            <a:ext cx="8061600" cy="5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Lato"/>
                <a:ea typeface="Lato"/>
                <a:cs typeface="Lato"/>
                <a:sym typeface="Lato"/>
              </a:rPr>
              <a:t>[1] Ester, Martin, et al. "A density-based algorithm for discovering clusters in large spatial databases with noise." Kdd. Vol. 96. No. 34. 1996.</a:t>
            </a:r>
            <a:endParaRPr sz="1000">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sp>
        <p:nvSpPr>
          <p:cNvPr id="289" name="Google Shape;289;p27"/>
          <p:cNvSpPr txBox="1"/>
          <p:nvPr>
            <p:ph type="title"/>
          </p:nvPr>
        </p:nvSpPr>
        <p:spPr>
          <a:xfrm>
            <a:off x="727650" y="5786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word about system integration</a:t>
            </a:r>
            <a:endParaRPr/>
          </a:p>
        </p:txBody>
      </p:sp>
      <p:sp>
        <p:nvSpPr>
          <p:cNvPr id="290" name="Google Shape;290;p27"/>
          <p:cNvSpPr txBox="1"/>
          <p:nvPr>
            <p:ph idx="1" type="body"/>
          </p:nvPr>
        </p:nvSpPr>
        <p:spPr>
          <a:xfrm>
            <a:off x="656350" y="1740850"/>
            <a:ext cx="7688700" cy="2261100"/>
          </a:xfrm>
          <a:prstGeom prst="rect">
            <a:avLst/>
          </a:prstGeom>
        </p:spPr>
        <p:txBody>
          <a:bodyPr anchorCtr="0" anchor="t" bIns="91425" lIns="91425" spcFirstLastPara="1" rIns="91425" wrap="square" tIns="91425">
            <a:noAutofit/>
          </a:bodyPr>
          <a:lstStyle/>
          <a:p>
            <a:pPr indent="-317500" lvl="0" marL="457200" rtl="0" algn="l">
              <a:lnSpc>
                <a:spcPct val="150000"/>
              </a:lnSpc>
              <a:spcBef>
                <a:spcPts val="0"/>
              </a:spcBef>
              <a:spcAft>
                <a:spcPts val="0"/>
              </a:spcAft>
              <a:buSzPts val="1400"/>
              <a:buChar char="-"/>
            </a:pPr>
            <a:r>
              <a:rPr lang="en" sz="1400"/>
              <a:t>Clustering will augment the metadata in ELS to include a cluster ID field.</a:t>
            </a:r>
            <a:endParaRPr sz="1400"/>
          </a:p>
          <a:p>
            <a:pPr indent="-317500" lvl="0" marL="457200" rtl="0" algn="l">
              <a:lnSpc>
                <a:spcPct val="150000"/>
              </a:lnSpc>
              <a:spcBef>
                <a:spcPts val="0"/>
              </a:spcBef>
              <a:spcAft>
                <a:spcPts val="0"/>
              </a:spcAft>
              <a:buSzPts val="1400"/>
              <a:buChar char="-"/>
            </a:pPr>
            <a:r>
              <a:rPr lang="en" sz="1400"/>
              <a:t>This will be used by FEK to have a “Documents similar to this” or alike button in the front-end.</a:t>
            </a:r>
            <a:endParaRPr sz="1400"/>
          </a:p>
          <a:p>
            <a:pPr indent="-317500" lvl="0" marL="457200" rtl="0" algn="l">
              <a:lnSpc>
                <a:spcPct val="150000"/>
              </a:lnSpc>
              <a:spcBef>
                <a:spcPts val="0"/>
              </a:spcBef>
              <a:spcAft>
                <a:spcPts val="0"/>
              </a:spcAft>
              <a:buSzPts val="1400"/>
              <a:buChar char="-"/>
            </a:pPr>
            <a:r>
              <a:rPr lang="en" sz="1400"/>
              <a:t>Containerized API for assigning cluster ID to new documents.</a:t>
            </a:r>
            <a:endParaRPr sz="1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Google Shape;295;p28"/>
          <p:cNvSpPr txBox="1"/>
          <p:nvPr>
            <p:ph type="title"/>
          </p:nvPr>
        </p:nvSpPr>
        <p:spPr>
          <a:xfrm>
            <a:off x="729450" y="6772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Text Summarization</a:t>
            </a:r>
            <a:endParaRPr/>
          </a:p>
        </p:txBody>
      </p:sp>
      <p:sp>
        <p:nvSpPr>
          <p:cNvPr id="296" name="Google Shape;296;p28"/>
          <p:cNvSpPr txBox="1"/>
          <p:nvPr>
            <p:ph idx="1" type="body"/>
          </p:nvPr>
        </p:nvSpPr>
        <p:spPr>
          <a:xfrm>
            <a:off x="729450" y="1212450"/>
            <a:ext cx="7688700" cy="23343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b="1" lang="en" sz="1600"/>
              <a:t>Outline for text summarization</a:t>
            </a:r>
            <a:endParaRPr b="1" sz="1600"/>
          </a:p>
          <a:p>
            <a:pPr indent="-314325" lvl="1" marL="1371600" rtl="0" algn="l">
              <a:spcBef>
                <a:spcPts val="0"/>
              </a:spcBef>
              <a:spcAft>
                <a:spcPts val="0"/>
              </a:spcAft>
              <a:buSzPts val="1350"/>
              <a:buChar char="○"/>
            </a:pPr>
            <a:r>
              <a:rPr lang="en" sz="1350"/>
              <a:t>Pre-processed the data for the file with too small size or too large size. </a:t>
            </a:r>
            <a:endParaRPr sz="1350"/>
          </a:p>
          <a:p>
            <a:pPr indent="-314325" lvl="1" marL="1371600" rtl="0" algn="l">
              <a:spcBef>
                <a:spcPts val="0"/>
              </a:spcBef>
              <a:spcAft>
                <a:spcPts val="0"/>
              </a:spcAft>
              <a:buSzPts val="1350"/>
              <a:buChar char="○"/>
            </a:pPr>
            <a:r>
              <a:rPr lang="en" sz="1350">
                <a:highlight>
                  <a:srgbClr val="FFFF00"/>
                </a:highlight>
              </a:rPr>
              <a:t>Built a new model for text summarization based on three different models. (Feature-based model, Graph-based model, Topic-based model)</a:t>
            </a:r>
            <a:endParaRPr sz="1350">
              <a:highlight>
                <a:srgbClr val="FFFF00"/>
              </a:highlight>
            </a:endParaRPr>
          </a:p>
          <a:p>
            <a:pPr indent="-314325" lvl="1" marL="1371600" rtl="0" algn="l">
              <a:spcBef>
                <a:spcPts val="0"/>
              </a:spcBef>
              <a:spcAft>
                <a:spcPts val="0"/>
              </a:spcAft>
              <a:buSzPts val="1350"/>
              <a:buChar char="○"/>
            </a:pPr>
            <a:r>
              <a:rPr lang="en" sz="1350"/>
              <a:t>Provided real summaries based on the above model  for tobacco 1 million dataset.</a:t>
            </a:r>
            <a:endParaRPr sz="1350"/>
          </a:p>
          <a:p>
            <a:pPr indent="-314325" lvl="1" marL="1371600" rtl="0" algn="l">
              <a:spcBef>
                <a:spcPts val="0"/>
              </a:spcBef>
              <a:spcAft>
                <a:spcPts val="0"/>
              </a:spcAft>
              <a:buSzPts val="1350"/>
              <a:buChar char="○"/>
            </a:pPr>
            <a:r>
              <a:rPr lang="en" sz="1350"/>
              <a:t>Did text summarization on 20 sample dataset provided from CME team.</a:t>
            </a:r>
            <a:endParaRPr sz="1350"/>
          </a:p>
          <a:p>
            <a:pPr indent="0" lvl="0" marL="1828800" rtl="0" algn="l">
              <a:spcBef>
                <a:spcPts val="1600"/>
              </a:spcBef>
              <a:spcAft>
                <a:spcPts val="0"/>
              </a:spcAft>
              <a:buNone/>
            </a:pPr>
            <a:r>
              <a:t/>
            </a:r>
            <a:endParaRPr sz="1350"/>
          </a:p>
          <a:p>
            <a:pPr indent="0" lvl="0" marL="0" rtl="0" algn="l">
              <a:spcBef>
                <a:spcPts val="1600"/>
              </a:spcBef>
              <a:spcAft>
                <a:spcPts val="0"/>
              </a:spcAft>
              <a:buNone/>
            </a:pPr>
            <a:r>
              <a:t/>
            </a:r>
            <a:endParaRPr sz="1350"/>
          </a:p>
          <a:p>
            <a:pPr indent="0" lvl="0" marL="0" rtl="0" algn="l">
              <a:spcBef>
                <a:spcPts val="1600"/>
              </a:spcBef>
              <a:spcAft>
                <a:spcPts val="1600"/>
              </a:spcAft>
              <a:buNone/>
            </a:pPr>
            <a:r>
              <a:rPr lang="en" sz="1350"/>
              <a:t>		</a:t>
            </a:r>
            <a:endParaRPr sz="1350"/>
          </a:p>
        </p:txBody>
      </p:sp>
      <p:pic>
        <p:nvPicPr>
          <p:cNvPr id="297" name="Google Shape;297;p28"/>
          <p:cNvPicPr preferRelativeResize="0"/>
          <p:nvPr/>
        </p:nvPicPr>
        <p:blipFill>
          <a:blip r:embed="rId3">
            <a:alphaModFix/>
          </a:blip>
          <a:stretch>
            <a:fillRect/>
          </a:stretch>
        </p:blipFill>
        <p:spPr>
          <a:xfrm>
            <a:off x="1263025" y="2989750"/>
            <a:ext cx="6621552" cy="18580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1" name="Shape 301"/>
        <p:cNvGrpSpPr/>
        <p:nvPr/>
      </p:nvGrpSpPr>
      <p:grpSpPr>
        <a:xfrm>
          <a:off x="0" y="0"/>
          <a:ext cx="0" cy="0"/>
          <a:chOff x="0" y="0"/>
          <a:chExt cx="0" cy="0"/>
        </a:xfrm>
      </p:grpSpPr>
      <p:sp>
        <p:nvSpPr>
          <p:cNvPr id="302" name="Google Shape;302;p29"/>
          <p:cNvSpPr txBox="1"/>
          <p:nvPr>
            <p:ph type="title"/>
          </p:nvPr>
        </p:nvSpPr>
        <p:spPr>
          <a:xfrm>
            <a:off x="729450" y="6772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pre-processing</a:t>
            </a:r>
            <a:endParaRPr/>
          </a:p>
        </p:txBody>
      </p:sp>
      <p:sp>
        <p:nvSpPr>
          <p:cNvPr id="303" name="Google Shape;303;p29"/>
          <p:cNvSpPr txBox="1"/>
          <p:nvPr>
            <p:ph idx="1" type="body"/>
          </p:nvPr>
        </p:nvSpPr>
        <p:spPr>
          <a:xfrm>
            <a:off x="729450" y="1212450"/>
            <a:ext cx="7688700" cy="2334300"/>
          </a:xfrm>
          <a:prstGeom prst="rect">
            <a:avLst/>
          </a:prstGeom>
        </p:spPr>
        <p:txBody>
          <a:bodyPr anchorCtr="0" anchor="t" bIns="91425" lIns="91425" spcFirstLastPara="1" rIns="91425" wrap="square" tIns="91425">
            <a:noAutofit/>
          </a:bodyPr>
          <a:lstStyle/>
          <a:p>
            <a:pPr indent="-330200" lvl="0" marL="457200" rtl="0" algn="just">
              <a:spcBef>
                <a:spcPts val="0"/>
              </a:spcBef>
              <a:spcAft>
                <a:spcPts val="0"/>
              </a:spcAft>
              <a:buSzPts val="1600"/>
              <a:buChar char="●"/>
            </a:pPr>
            <a:r>
              <a:rPr b="1" lang="en" sz="1600"/>
              <a:t>Eliminate Noise</a:t>
            </a:r>
            <a:endParaRPr b="1" sz="1600"/>
          </a:p>
          <a:p>
            <a:pPr indent="-330200" lvl="1" marL="1371600" rtl="0" algn="just">
              <a:spcBef>
                <a:spcPts val="0"/>
              </a:spcBef>
              <a:spcAft>
                <a:spcPts val="0"/>
              </a:spcAft>
              <a:buSzPts val="1600"/>
              <a:buChar char="○"/>
            </a:pPr>
            <a:r>
              <a:rPr lang="en" sz="1350"/>
              <a:t>There are some garbage characters which may influence the result for text summarization. So we eliminate these garbage characters. (\r, \n, ~, ...)</a:t>
            </a:r>
            <a:endParaRPr b="1" sz="1600"/>
          </a:p>
          <a:p>
            <a:pPr indent="-330200" lvl="0" marL="457200" rtl="0" algn="just">
              <a:spcBef>
                <a:spcPts val="0"/>
              </a:spcBef>
              <a:spcAft>
                <a:spcPts val="0"/>
              </a:spcAft>
              <a:buSzPts val="1600"/>
              <a:buChar char="●"/>
            </a:pPr>
            <a:r>
              <a:rPr b="1" lang="en" sz="1600"/>
              <a:t>Improve Efficiency</a:t>
            </a:r>
            <a:endParaRPr b="1" sz="1600"/>
          </a:p>
          <a:p>
            <a:pPr indent="-314325" lvl="1" marL="1371600" rtl="0" algn="just">
              <a:spcBef>
                <a:spcPts val="0"/>
              </a:spcBef>
              <a:spcAft>
                <a:spcPts val="0"/>
              </a:spcAft>
              <a:buSzPts val="1350"/>
              <a:buChar char="○"/>
            </a:pPr>
            <a:r>
              <a:rPr lang="en" sz="1350"/>
              <a:t>For text file which includes less than 4 sentences, we don’t do any summarization and just copy the original file as the  summary.</a:t>
            </a:r>
            <a:endParaRPr sz="1350"/>
          </a:p>
          <a:p>
            <a:pPr indent="-314325" lvl="1" marL="1371600" rtl="0" algn="just">
              <a:spcBef>
                <a:spcPts val="0"/>
              </a:spcBef>
              <a:spcAft>
                <a:spcPts val="0"/>
              </a:spcAft>
              <a:buSzPts val="1350"/>
              <a:buChar char="○"/>
            </a:pPr>
            <a:r>
              <a:rPr lang="en" sz="1350"/>
              <a:t>For text file which is larger than 1Mb, we cut the whole file and do summarization separately. Otherwise, it might cause memory allocation errors.</a:t>
            </a:r>
            <a:endParaRPr sz="1350"/>
          </a:p>
          <a:p>
            <a:pPr indent="0" lvl="0" marL="1828800" rtl="0" algn="just">
              <a:spcBef>
                <a:spcPts val="1600"/>
              </a:spcBef>
              <a:spcAft>
                <a:spcPts val="0"/>
              </a:spcAft>
              <a:buNone/>
            </a:pPr>
            <a:r>
              <a:t/>
            </a:r>
            <a:endParaRPr sz="1350"/>
          </a:p>
          <a:p>
            <a:pPr indent="0" lvl="0" marL="0" rtl="0" algn="just">
              <a:spcBef>
                <a:spcPts val="1600"/>
              </a:spcBef>
              <a:spcAft>
                <a:spcPts val="0"/>
              </a:spcAft>
              <a:buNone/>
            </a:pPr>
            <a:r>
              <a:t/>
            </a:r>
            <a:endParaRPr sz="1350"/>
          </a:p>
          <a:p>
            <a:pPr indent="0" lvl="0" marL="0" rtl="0" algn="just">
              <a:spcBef>
                <a:spcPts val="1600"/>
              </a:spcBef>
              <a:spcAft>
                <a:spcPts val="1600"/>
              </a:spcAft>
              <a:buNone/>
            </a:pPr>
            <a:r>
              <a:rPr lang="en" sz="1350"/>
              <a:t>		</a:t>
            </a:r>
            <a:endParaRPr sz="135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7" name="Shape 307"/>
        <p:cNvGrpSpPr/>
        <p:nvPr/>
      </p:nvGrpSpPr>
      <p:grpSpPr>
        <a:xfrm>
          <a:off x="0" y="0"/>
          <a:ext cx="0" cy="0"/>
          <a:chOff x="0" y="0"/>
          <a:chExt cx="0" cy="0"/>
        </a:xfrm>
      </p:grpSpPr>
      <p:sp>
        <p:nvSpPr>
          <p:cNvPr id="308" name="Google Shape;308;p30"/>
          <p:cNvSpPr txBox="1"/>
          <p:nvPr>
            <p:ph type="title"/>
          </p:nvPr>
        </p:nvSpPr>
        <p:spPr>
          <a:xfrm>
            <a:off x="729450" y="6772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Three Different Models</a:t>
            </a:r>
            <a:endParaRPr/>
          </a:p>
        </p:txBody>
      </p:sp>
      <p:sp>
        <p:nvSpPr>
          <p:cNvPr id="309" name="Google Shape;309;p30"/>
          <p:cNvSpPr txBox="1"/>
          <p:nvPr>
            <p:ph idx="1" type="body"/>
          </p:nvPr>
        </p:nvSpPr>
        <p:spPr>
          <a:xfrm>
            <a:off x="729450" y="1288650"/>
            <a:ext cx="8310600" cy="1283100"/>
          </a:xfrm>
          <a:prstGeom prst="rect">
            <a:avLst/>
          </a:prstGeom>
        </p:spPr>
        <p:txBody>
          <a:bodyPr anchorCtr="0" anchor="t" bIns="91425" lIns="91425" spcFirstLastPara="1" rIns="91425" wrap="square" tIns="91425">
            <a:noAutofit/>
          </a:bodyPr>
          <a:lstStyle/>
          <a:p>
            <a:pPr indent="-330200" lvl="0" marL="457200" rtl="0" algn="just">
              <a:spcBef>
                <a:spcPts val="0"/>
              </a:spcBef>
              <a:spcAft>
                <a:spcPts val="0"/>
              </a:spcAft>
              <a:buSzPts val="1600"/>
              <a:buChar char="●"/>
            </a:pPr>
            <a:r>
              <a:rPr b="1" lang="en" sz="1600"/>
              <a:t>Feature-based Model</a:t>
            </a:r>
            <a:endParaRPr b="1" sz="1600"/>
          </a:p>
          <a:p>
            <a:pPr indent="-314325" lvl="1" marL="1371600" rtl="0" algn="just">
              <a:spcBef>
                <a:spcPts val="0"/>
              </a:spcBef>
              <a:spcAft>
                <a:spcPts val="0"/>
              </a:spcAft>
              <a:buSzPts val="1350"/>
              <a:buChar char="○"/>
            </a:pPr>
            <a:r>
              <a:rPr lang="en" sz="1350"/>
              <a:t>The feature-based model will extract the features of the sentence, then a summary will be provided based on the evaluated importance. We use Luhn’s algorithm which is based on TF-IDF and assigns high weights to the sentence near the beginning of the documents.</a:t>
            </a:r>
            <a:endParaRPr sz="1350"/>
          </a:p>
          <a:p>
            <a:pPr indent="0" lvl="0" marL="0" rtl="0" algn="just">
              <a:spcBef>
                <a:spcPts val="1600"/>
              </a:spcBef>
              <a:spcAft>
                <a:spcPts val="1600"/>
              </a:spcAft>
              <a:buNone/>
            </a:pPr>
            <a:r>
              <a:rPr lang="en" sz="1350"/>
              <a:t>	</a:t>
            </a:r>
            <a:endParaRPr sz="135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3" name="Shape 313"/>
        <p:cNvGrpSpPr/>
        <p:nvPr/>
      </p:nvGrpSpPr>
      <p:grpSpPr>
        <a:xfrm>
          <a:off x="0" y="0"/>
          <a:ext cx="0" cy="0"/>
          <a:chOff x="0" y="0"/>
          <a:chExt cx="0" cy="0"/>
        </a:xfrm>
      </p:grpSpPr>
      <p:sp>
        <p:nvSpPr>
          <p:cNvPr id="314" name="Google Shape;314;p31"/>
          <p:cNvSpPr txBox="1"/>
          <p:nvPr>
            <p:ph type="title"/>
          </p:nvPr>
        </p:nvSpPr>
        <p:spPr>
          <a:xfrm>
            <a:off x="729450" y="6772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Three Different Models</a:t>
            </a:r>
            <a:endParaRPr/>
          </a:p>
        </p:txBody>
      </p:sp>
      <p:sp>
        <p:nvSpPr>
          <p:cNvPr id="315" name="Google Shape;315;p31"/>
          <p:cNvSpPr txBox="1"/>
          <p:nvPr>
            <p:ph idx="1" type="body"/>
          </p:nvPr>
        </p:nvSpPr>
        <p:spPr>
          <a:xfrm>
            <a:off x="729450" y="764375"/>
            <a:ext cx="8310600" cy="31176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t/>
            </a:r>
            <a:endParaRPr sz="1350"/>
          </a:p>
          <a:p>
            <a:pPr indent="-330200" lvl="0" marL="457200" rtl="0" algn="just">
              <a:spcBef>
                <a:spcPts val="1600"/>
              </a:spcBef>
              <a:spcAft>
                <a:spcPts val="0"/>
              </a:spcAft>
              <a:buSzPts val="1600"/>
              <a:buChar char="●"/>
            </a:pPr>
            <a:r>
              <a:rPr b="1" lang="en" sz="1600"/>
              <a:t>Graph-based Model</a:t>
            </a:r>
            <a:endParaRPr b="1" sz="1600"/>
          </a:p>
          <a:p>
            <a:pPr indent="-314325" lvl="1" marL="1371600" rtl="0" algn="just">
              <a:spcBef>
                <a:spcPts val="0"/>
              </a:spcBef>
              <a:spcAft>
                <a:spcPts val="0"/>
              </a:spcAft>
              <a:buSzPts val="1350"/>
              <a:buChar char="○"/>
            </a:pPr>
            <a:r>
              <a:rPr lang="en" sz="1350"/>
              <a:t>The graph-based model makes the graph from the document, then summarizes it by considering the relation between the nodes. We use TextRank, an unsupervised text summarization technique, to do summarization.</a:t>
            </a:r>
            <a:r>
              <a:rPr lang="en" sz="1350">
                <a:solidFill>
                  <a:srgbClr val="1A1A1A"/>
                </a:solidFill>
              </a:rPr>
              <a:t> </a:t>
            </a:r>
            <a:r>
              <a:rPr lang="en" sz="1350"/>
              <a:t>	</a:t>
            </a:r>
            <a:endParaRPr sz="1350"/>
          </a:p>
        </p:txBody>
      </p:sp>
      <p:pic>
        <p:nvPicPr>
          <p:cNvPr id="316" name="Google Shape;316;p31"/>
          <p:cNvPicPr preferRelativeResize="0"/>
          <p:nvPr/>
        </p:nvPicPr>
        <p:blipFill>
          <a:blip r:embed="rId3">
            <a:alphaModFix/>
          </a:blip>
          <a:stretch>
            <a:fillRect/>
          </a:stretch>
        </p:blipFill>
        <p:spPr>
          <a:xfrm>
            <a:off x="1939212" y="2398250"/>
            <a:ext cx="5891075" cy="27452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14"/>
          <p:cNvSpPr txBox="1"/>
          <p:nvPr>
            <p:ph type="title"/>
          </p:nvPr>
        </p:nvSpPr>
        <p:spPr>
          <a:xfrm>
            <a:off x="683775" y="5512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96" name="Google Shape;96;p14"/>
          <p:cNvSpPr txBox="1"/>
          <p:nvPr>
            <p:ph idx="1" type="body"/>
          </p:nvPr>
        </p:nvSpPr>
        <p:spPr>
          <a:xfrm>
            <a:off x="638100" y="1594650"/>
            <a:ext cx="7688700" cy="2261100"/>
          </a:xfrm>
          <a:prstGeom prst="rect">
            <a:avLst/>
          </a:prstGeom>
        </p:spPr>
        <p:txBody>
          <a:bodyPr anchorCtr="0" anchor="t" bIns="91425" lIns="91425" spcFirstLastPara="1" rIns="91425" wrap="square" tIns="91425">
            <a:noAutofit/>
          </a:bodyPr>
          <a:lstStyle/>
          <a:p>
            <a:pPr indent="-317500" lvl="0" marL="457200" rtl="0" algn="l">
              <a:lnSpc>
                <a:spcPct val="200000"/>
              </a:lnSpc>
              <a:spcBef>
                <a:spcPts val="0"/>
              </a:spcBef>
              <a:spcAft>
                <a:spcPts val="0"/>
              </a:spcAft>
              <a:buSzPts val="1400"/>
              <a:buAutoNum type="arabicPeriod"/>
            </a:pPr>
            <a:r>
              <a:rPr lang="en" sz="1400"/>
              <a:t>System Overview</a:t>
            </a:r>
            <a:endParaRPr sz="1400"/>
          </a:p>
          <a:p>
            <a:pPr indent="-317500" lvl="0" marL="457200" rtl="0" algn="l">
              <a:lnSpc>
                <a:spcPct val="200000"/>
              </a:lnSpc>
              <a:spcBef>
                <a:spcPts val="0"/>
              </a:spcBef>
              <a:spcAft>
                <a:spcPts val="0"/>
              </a:spcAft>
              <a:buSzPts val="1400"/>
              <a:buAutoNum type="arabicPeriod"/>
            </a:pPr>
            <a:r>
              <a:rPr lang="en" sz="1400"/>
              <a:t>Clustering</a:t>
            </a:r>
            <a:endParaRPr sz="1400"/>
          </a:p>
          <a:p>
            <a:pPr indent="-317500" lvl="0" marL="457200" rtl="0" algn="l">
              <a:lnSpc>
                <a:spcPct val="200000"/>
              </a:lnSpc>
              <a:spcBef>
                <a:spcPts val="0"/>
              </a:spcBef>
              <a:spcAft>
                <a:spcPts val="0"/>
              </a:spcAft>
              <a:buSzPts val="1400"/>
              <a:buAutoNum type="arabicPeriod"/>
            </a:pPr>
            <a:r>
              <a:rPr lang="en" sz="1400"/>
              <a:t>Text Summarization</a:t>
            </a:r>
            <a:endParaRPr sz="1400"/>
          </a:p>
          <a:p>
            <a:pPr indent="-317500" lvl="0" marL="457200" rtl="0" algn="l">
              <a:lnSpc>
                <a:spcPct val="200000"/>
              </a:lnSpc>
              <a:spcBef>
                <a:spcPts val="0"/>
              </a:spcBef>
              <a:spcAft>
                <a:spcPts val="0"/>
              </a:spcAft>
              <a:buSzPts val="1400"/>
              <a:buAutoNum type="arabicPeriod"/>
            </a:pPr>
            <a:r>
              <a:rPr lang="en" sz="1400"/>
              <a:t>Named Entity Recognition</a:t>
            </a:r>
            <a:endParaRPr sz="1400"/>
          </a:p>
          <a:p>
            <a:pPr indent="-317500" lvl="0" marL="457200" rtl="0" algn="l">
              <a:lnSpc>
                <a:spcPct val="200000"/>
              </a:lnSpc>
              <a:spcBef>
                <a:spcPts val="0"/>
              </a:spcBef>
              <a:spcAft>
                <a:spcPts val="0"/>
              </a:spcAft>
              <a:buSzPts val="1400"/>
              <a:buAutoNum type="arabicPeriod"/>
            </a:pPr>
            <a:r>
              <a:rPr lang="en" sz="1400"/>
              <a:t>Sentiment Analysis</a:t>
            </a:r>
            <a:endParaRPr sz="1400"/>
          </a:p>
          <a:p>
            <a:pPr indent="-317500" lvl="0" marL="457200" rtl="0" algn="l">
              <a:lnSpc>
                <a:spcPct val="200000"/>
              </a:lnSpc>
              <a:spcBef>
                <a:spcPts val="0"/>
              </a:spcBef>
              <a:spcAft>
                <a:spcPts val="0"/>
              </a:spcAft>
              <a:buSzPts val="1400"/>
              <a:buAutoNum type="arabicPeriod"/>
            </a:pPr>
            <a:r>
              <a:rPr lang="en" sz="1400"/>
              <a:t>Recommender Systems</a:t>
            </a:r>
            <a:endParaRPr sz="1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0" name="Shape 320"/>
        <p:cNvGrpSpPr/>
        <p:nvPr/>
      </p:nvGrpSpPr>
      <p:grpSpPr>
        <a:xfrm>
          <a:off x="0" y="0"/>
          <a:ext cx="0" cy="0"/>
          <a:chOff x="0" y="0"/>
          <a:chExt cx="0" cy="0"/>
        </a:xfrm>
      </p:grpSpPr>
      <p:sp>
        <p:nvSpPr>
          <p:cNvPr id="321" name="Google Shape;321;p32"/>
          <p:cNvSpPr txBox="1"/>
          <p:nvPr>
            <p:ph type="title"/>
          </p:nvPr>
        </p:nvSpPr>
        <p:spPr>
          <a:xfrm>
            <a:off x="729450" y="6772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Three Different Models</a:t>
            </a:r>
            <a:endParaRPr/>
          </a:p>
        </p:txBody>
      </p:sp>
      <p:sp>
        <p:nvSpPr>
          <p:cNvPr id="322" name="Google Shape;322;p32"/>
          <p:cNvSpPr txBox="1"/>
          <p:nvPr>
            <p:ph idx="1" type="body"/>
          </p:nvPr>
        </p:nvSpPr>
        <p:spPr>
          <a:xfrm>
            <a:off x="729450" y="804775"/>
            <a:ext cx="8310600" cy="31176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t/>
            </a:r>
            <a:endParaRPr sz="1350">
              <a:solidFill>
                <a:srgbClr val="1A1A1A"/>
              </a:solidFill>
            </a:endParaRPr>
          </a:p>
          <a:p>
            <a:pPr indent="-330200" lvl="0" marL="457200" rtl="0" algn="just">
              <a:spcBef>
                <a:spcPts val="1600"/>
              </a:spcBef>
              <a:spcAft>
                <a:spcPts val="0"/>
              </a:spcAft>
              <a:buSzPts val="1600"/>
              <a:buChar char="●"/>
            </a:pPr>
            <a:r>
              <a:rPr b="1" lang="en" sz="1600"/>
              <a:t>Topic-based Model</a:t>
            </a:r>
            <a:endParaRPr b="1" sz="1600"/>
          </a:p>
          <a:p>
            <a:pPr indent="-314325" lvl="1" marL="1371600" rtl="0" algn="just">
              <a:spcBef>
                <a:spcPts val="0"/>
              </a:spcBef>
              <a:spcAft>
                <a:spcPts val="0"/>
              </a:spcAft>
              <a:buSzPts val="1350"/>
              <a:buChar char="○"/>
            </a:pPr>
            <a:r>
              <a:rPr lang="en" sz="1350"/>
              <a:t>The topic-based model calculates the topic of the document and evaluates each sentence by the included topics. We use </a:t>
            </a:r>
            <a:r>
              <a:rPr lang="en" sz="1350">
                <a:highlight>
                  <a:srgbClr val="FFFF00"/>
                </a:highlight>
              </a:rPr>
              <a:t>Latent Semantic Analysis</a:t>
            </a:r>
            <a:r>
              <a:rPr lang="en" sz="1350"/>
              <a:t>, which can extract hidden semantic structures of words and sentences to detect topics.		</a:t>
            </a:r>
            <a:endParaRPr sz="1350"/>
          </a:p>
        </p:txBody>
      </p:sp>
      <p:pic>
        <p:nvPicPr>
          <p:cNvPr id="323" name="Google Shape;323;p32"/>
          <p:cNvPicPr preferRelativeResize="0"/>
          <p:nvPr/>
        </p:nvPicPr>
        <p:blipFill>
          <a:blip r:embed="rId3">
            <a:alphaModFix/>
          </a:blip>
          <a:stretch>
            <a:fillRect/>
          </a:stretch>
        </p:blipFill>
        <p:spPr>
          <a:xfrm>
            <a:off x="1878950" y="2359225"/>
            <a:ext cx="6011588" cy="272184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7" name="Shape 327"/>
        <p:cNvGrpSpPr/>
        <p:nvPr/>
      </p:nvGrpSpPr>
      <p:grpSpPr>
        <a:xfrm>
          <a:off x="0" y="0"/>
          <a:ext cx="0" cy="0"/>
          <a:chOff x="0" y="0"/>
          <a:chExt cx="0" cy="0"/>
        </a:xfrm>
      </p:grpSpPr>
      <p:sp>
        <p:nvSpPr>
          <p:cNvPr id="328" name="Google Shape;328;p33"/>
          <p:cNvSpPr txBox="1"/>
          <p:nvPr>
            <p:ph type="title"/>
          </p:nvPr>
        </p:nvSpPr>
        <p:spPr>
          <a:xfrm>
            <a:off x="729450" y="6328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a:t>
            </a:r>
            <a:endParaRPr/>
          </a:p>
        </p:txBody>
      </p:sp>
      <p:sp>
        <p:nvSpPr>
          <p:cNvPr id="329" name="Google Shape;329;p33"/>
          <p:cNvSpPr txBox="1"/>
          <p:nvPr>
            <p:ph idx="1" type="body"/>
          </p:nvPr>
        </p:nvSpPr>
        <p:spPr>
          <a:xfrm>
            <a:off x="258375" y="1809675"/>
            <a:ext cx="2803500" cy="252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50">
                <a:highlight>
                  <a:srgbClr val="FFFF00"/>
                </a:highlight>
                <a:latin typeface="Arial"/>
                <a:ea typeface="Arial"/>
                <a:cs typeface="Arial"/>
                <a:sym typeface="Arial"/>
              </a:rPr>
              <a:t>Shook, Hardy and Bacon</a:t>
            </a:r>
            <a:endParaRPr sz="1350">
              <a:highlight>
                <a:srgbClr val="FFFF00"/>
              </a:highlight>
              <a:latin typeface="Arial"/>
              <a:ea typeface="Arial"/>
              <a:cs typeface="Arial"/>
              <a:sym typeface="Arial"/>
            </a:endParaRPr>
          </a:p>
          <a:p>
            <a:pPr indent="0" lvl="0" marL="0" rtl="0" algn="l">
              <a:spcBef>
                <a:spcPts val="0"/>
              </a:spcBef>
              <a:spcAft>
                <a:spcPts val="0"/>
              </a:spcAft>
              <a:buNone/>
            </a:pPr>
            <a:r>
              <a:rPr b="1" lang="en" sz="1350">
                <a:highlight>
                  <a:srgbClr val="C9DAF8"/>
                </a:highlight>
                <a:latin typeface="Arial"/>
                <a:ea typeface="Arial"/>
                <a:cs typeface="Arial"/>
                <a:sym typeface="Arial"/>
              </a:rPr>
              <a:t>The industry now has</a:t>
            </a:r>
            <a:endParaRPr b="1" sz="1350">
              <a:highlight>
                <a:srgbClr val="C9DAF8"/>
              </a:highlight>
              <a:latin typeface="Arial"/>
              <a:ea typeface="Arial"/>
              <a:cs typeface="Arial"/>
              <a:sym typeface="Arial"/>
            </a:endParaRPr>
          </a:p>
          <a:p>
            <a:pPr indent="0" lvl="0" marL="0" rtl="0" algn="l">
              <a:spcBef>
                <a:spcPts val="0"/>
              </a:spcBef>
              <a:spcAft>
                <a:spcPts val="0"/>
              </a:spcAft>
              <a:buNone/>
            </a:pPr>
            <a:r>
              <a:rPr b="1" lang="en" sz="1350">
                <a:highlight>
                  <a:srgbClr val="F4CCCC"/>
                </a:highlight>
                <a:latin typeface="Arial"/>
                <a:ea typeface="Arial"/>
                <a:cs typeface="Arial"/>
                <a:sym typeface="Arial"/>
              </a:rPr>
              <a:t>That proposal includes the</a:t>
            </a:r>
            <a:endParaRPr b="1" sz="1350">
              <a:highlight>
                <a:srgbClr val="F4CCCC"/>
              </a:highlight>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We understand that there</a:t>
            </a:r>
            <a:endParaRPr sz="1350">
              <a:latin typeface="Arial"/>
              <a:ea typeface="Arial"/>
              <a:cs typeface="Arial"/>
              <a:sym typeface="Arial"/>
            </a:endParaRPr>
          </a:p>
          <a:p>
            <a:pPr indent="0" lvl="0" marL="0" rtl="0" algn="l">
              <a:spcBef>
                <a:spcPts val="0"/>
              </a:spcBef>
              <a:spcAft>
                <a:spcPts val="0"/>
              </a:spcAft>
              <a:buNone/>
            </a:pPr>
            <a:r>
              <a:rPr b="1" lang="en" sz="1350">
                <a:highlight>
                  <a:srgbClr val="D9EAD3"/>
                </a:highlight>
                <a:latin typeface="Arial"/>
                <a:ea typeface="Arial"/>
                <a:cs typeface="Arial"/>
                <a:sym typeface="Arial"/>
              </a:rPr>
              <a:t>During the interim Dr.</a:t>
            </a:r>
            <a:endParaRPr b="1" sz="1350">
              <a:highlight>
                <a:srgbClr val="D9EAD3"/>
              </a:highlight>
              <a:latin typeface="Arial"/>
              <a:ea typeface="Arial"/>
              <a:cs typeface="Arial"/>
              <a:sym typeface="Arial"/>
            </a:endParaRPr>
          </a:p>
          <a:p>
            <a:pPr indent="0" lvl="0" marL="0" rtl="0" algn="l">
              <a:spcBef>
                <a:spcPts val="0"/>
              </a:spcBef>
              <a:spcAft>
                <a:spcPts val="0"/>
              </a:spcAft>
              <a:buNone/>
            </a:pPr>
            <a:r>
              <a:rPr lang="en" sz="1350">
                <a:highlight>
                  <a:srgbClr val="D9D2E9"/>
                </a:highlight>
                <a:latin typeface="Arial"/>
                <a:ea typeface="Arial"/>
                <a:cs typeface="Arial"/>
                <a:sym typeface="Arial"/>
              </a:rPr>
              <a:t>The facilities proposed at </a:t>
            </a:r>
            <a:endParaRPr sz="1350">
              <a:highlight>
                <a:srgbClr val="D9D2E9"/>
              </a:highlight>
              <a:latin typeface="Arial"/>
              <a:ea typeface="Arial"/>
              <a:cs typeface="Arial"/>
              <a:sym typeface="Arial"/>
            </a:endParaRPr>
          </a:p>
          <a:p>
            <a:pPr indent="0" lvl="0" marL="0" rtl="0" algn="l">
              <a:spcBef>
                <a:spcPts val="0"/>
              </a:spcBef>
              <a:spcAft>
                <a:spcPts val="0"/>
              </a:spcAft>
              <a:buNone/>
            </a:pPr>
            <a:r>
              <a:rPr lang="en" sz="1350">
                <a:highlight>
                  <a:srgbClr val="F9CB9C"/>
                </a:highlight>
                <a:latin typeface="Arial"/>
                <a:ea typeface="Arial"/>
                <a:cs typeface="Arial"/>
                <a:sym typeface="Arial"/>
              </a:rPr>
              <a:t>Clinical affiliations and facilities</a:t>
            </a:r>
            <a:endParaRPr sz="1350">
              <a:highlight>
                <a:srgbClr val="F9CB9C"/>
              </a:highlight>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Construction and renovation funds</a:t>
            </a:r>
            <a:endParaRPr sz="1350">
              <a:latin typeface="Arial"/>
              <a:ea typeface="Arial"/>
              <a:cs typeface="Arial"/>
              <a:sym typeface="Arial"/>
            </a:endParaRPr>
          </a:p>
          <a:p>
            <a:pPr indent="0" lvl="0" marL="0" rtl="0" algn="l">
              <a:spcBef>
                <a:spcPts val="0"/>
              </a:spcBef>
              <a:spcAft>
                <a:spcPts val="0"/>
              </a:spcAft>
              <a:buNone/>
            </a:pPr>
            <a:r>
              <a:rPr b="1" lang="en" sz="1350">
                <a:highlight>
                  <a:srgbClr val="E06666"/>
                </a:highlight>
                <a:latin typeface="Arial"/>
                <a:ea typeface="Arial"/>
                <a:cs typeface="Arial"/>
                <a:sym typeface="Arial"/>
              </a:rPr>
              <a:t>In our best judgement</a:t>
            </a:r>
            <a:endParaRPr b="1" sz="1350">
              <a:highlight>
                <a:srgbClr val="E06666"/>
              </a:highlight>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Should the decision be</a:t>
            </a:r>
            <a:endParaRPr/>
          </a:p>
        </p:txBody>
      </p:sp>
      <p:sp>
        <p:nvSpPr>
          <p:cNvPr id="330" name="Google Shape;330;p33"/>
          <p:cNvSpPr txBox="1"/>
          <p:nvPr/>
        </p:nvSpPr>
        <p:spPr>
          <a:xfrm>
            <a:off x="182175" y="1347130"/>
            <a:ext cx="2536200" cy="40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latin typeface="Lato"/>
                <a:ea typeface="Lato"/>
                <a:cs typeface="Lato"/>
                <a:sym typeface="Lato"/>
              </a:rPr>
              <a:t>Feature-based Model</a:t>
            </a:r>
            <a:endParaRPr b="1" sz="1800">
              <a:latin typeface="Lato"/>
              <a:ea typeface="Lato"/>
              <a:cs typeface="Lato"/>
              <a:sym typeface="Lato"/>
            </a:endParaRPr>
          </a:p>
        </p:txBody>
      </p:sp>
      <p:sp>
        <p:nvSpPr>
          <p:cNvPr id="331" name="Google Shape;331;p33"/>
          <p:cNvSpPr txBox="1"/>
          <p:nvPr>
            <p:ph idx="1" type="body"/>
          </p:nvPr>
        </p:nvSpPr>
        <p:spPr>
          <a:xfrm>
            <a:off x="3442875" y="1809675"/>
            <a:ext cx="2536200" cy="252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350">
                <a:highlight>
                  <a:srgbClr val="D9EAD3"/>
                </a:highlight>
                <a:latin typeface="Arial"/>
                <a:ea typeface="Arial"/>
                <a:cs typeface="Arial"/>
                <a:sym typeface="Arial"/>
              </a:rPr>
              <a:t>During the interim Dr</a:t>
            </a:r>
            <a:endParaRPr b="1" sz="1350">
              <a:highlight>
                <a:srgbClr val="D9EAD3"/>
              </a:highlight>
              <a:latin typeface="Arial"/>
              <a:ea typeface="Arial"/>
              <a:cs typeface="Arial"/>
              <a:sym typeface="Arial"/>
            </a:endParaRPr>
          </a:p>
          <a:p>
            <a:pPr indent="0" lvl="0" marL="0" rtl="0" algn="l">
              <a:spcBef>
                <a:spcPts val="0"/>
              </a:spcBef>
              <a:spcAft>
                <a:spcPts val="0"/>
              </a:spcAft>
              <a:buNone/>
            </a:pPr>
            <a:r>
              <a:rPr b="1" lang="en" sz="1350">
                <a:highlight>
                  <a:srgbClr val="C9DAF8"/>
                </a:highlight>
                <a:latin typeface="Arial"/>
                <a:ea typeface="Arial"/>
                <a:cs typeface="Arial"/>
                <a:sym typeface="Arial"/>
              </a:rPr>
              <a:t>The industry now has</a:t>
            </a:r>
            <a:endParaRPr b="1" sz="1350">
              <a:highlight>
                <a:srgbClr val="C9DAF8"/>
              </a:highlight>
              <a:latin typeface="Arial"/>
              <a:ea typeface="Arial"/>
              <a:cs typeface="Arial"/>
              <a:sym typeface="Arial"/>
            </a:endParaRPr>
          </a:p>
          <a:p>
            <a:pPr indent="0" lvl="0" marL="0" rtl="0" algn="l">
              <a:spcBef>
                <a:spcPts val="0"/>
              </a:spcBef>
              <a:spcAft>
                <a:spcPts val="0"/>
              </a:spcAft>
              <a:buNone/>
            </a:pPr>
            <a:r>
              <a:rPr lang="en" sz="1350">
                <a:highlight>
                  <a:srgbClr val="F9CB9C"/>
                </a:highlight>
                <a:latin typeface="Arial"/>
                <a:ea typeface="Arial"/>
                <a:cs typeface="Arial"/>
                <a:sym typeface="Arial"/>
              </a:rPr>
              <a:t>Clinical affiliations and facilities</a:t>
            </a:r>
            <a:endParaRPr sz="1350">
              <a:highlight>
                <a:srgbClr val="F9CB9C"/>
              </a:highlight>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Two methods of financing</a:t>
            </a:r>
            <a:endParaRPr sz="1350">
              <a:latin typeface="Arial"/>
              <a:ea typeface="Arial"/>
              <a:cs typeface="Arial"/>
              <a:sym typeface="Arial"/>
            </a:endParaRPr>
          </a:p>
          <a:p>
            <a:pPr indent="0" lvl="0" marL="0" rtl="0" algn="l">
              <a:spcBef>
                <a:spcPts val="0"/>
              </a:spcBef>
              <a:spcAft>
                <a:spcPts val="0"/>
              </a:spcAft>
              <a:buNone/>
            </a:pPr>
            <a:r>
              <a:rPr lang="en" sz="1350">
                <a:highlight>
                  <a:srgbClr val="D9D2E9"/>
                </a:highlight>
                <a:latin typeface="Arial"/>
                <a:ea typeface="Arial"/>
                <a:cs typeface="Arial"/>
                <a:sym typeface="Arial"/>
              </a:rPr>
              <a:t>The facilities proposed at</a:t>
            </a:r>
            <a:endParaRPr sz="1350">
              <a:highlight>
                <a:srgbClr val="D9D2E9"/>
              </a:highlight>
              <a:latin typeface="Arial"/>
              <a:ea typeface="Arial"/>
              <a:cs typeface="Arial"/>
              <a:sym typeface="Arial"/>
            </a:endParaRPr>
          </a:p>
          <a:p>
            <a:pPr indent="0" lvl="0" marL="0" rtl="0" algn="l">
              <a:spcBef>
                <a:spcPts val="0"/>
              </a:spcBef>
              <a:spcAft>
                <a:spcPts val="0"/>
              </a:spcAft>
              <a:buNone/>
            </a:pPr>
            <a:r>
              <a:rPr lang="en" sz="1350">
                <a:highlight>
                  <a:srgbClr val="6D9EEB"/>
                </a:highlight>
                <a:latin typeface="Arial"/>
                <a:ea typeface="Arial"/>
                <a:cs typeface="Arial"/>
                <a:sym typeface="Arial"/>
              </a:rPr>
              <a:t>The proposal before you</a:t>
            </a:r>
            <a:endParaRPr sz="1350">
              <a:highlight>
                <a:srgbClr val="6D9EEB"/>
              </a:highlight>
              <a:latin typeface="Arial"/>
              <a:ea typeface="Arial"/>
              <a:cs typeface="Arial"/>
              <a:sym typeface="Arial"/>
            </a:endParaRPr>
          </a:p>
          <a:p>
            <a:pPr indent="0" lvl="0" marL="0" rtl="0" algn="l">
              <a:spcBef>
                <a:spcPts val="0"/>
              </a:spcBef>
              <a:spcAft>
                <a:spcPts val="0"/>
              </a:spcAft>
              <a:buNone/>
            </a:pPr>
            <a:r>
              <a:rPr b="1" lang="en" sz="1350">
                <a:highlight>
                  <a:srgbClr val="F4CCCC"/>
                </a:highlight>
                <a:latin typeface="Arial"/>
                <a:ea typeface="Arial"/>
                <a:cs typeface="Arial"/>
                <a:sym typeface="Arial"/>
              </a:rPr>
              <a:t>That proposal includes the</a:t>
            </a:r>
            <a:r>
              <a:rPr b="1" lang="en" sz="1350">
                <a:latin typeface="Arial"/>
                <a:ea typeface="Arial"/>
                <a:cs typeface="Arial"/>
                <a:sym typeface="Arial"/>
              </a:rPr>
              <a:t> </a:t>
            </a:r>
            <a:endParaRPr b="1" sz="1350">
              <a:latin typeface="Arial"/>
              <a:ea typeface="Arial"/>
              <a:cs typeface="Arial"/>
              <a:sym typeface="Arial"/>
            </a:endParaRPr>
          </a:p>
          <a:p>
            <a:pPr indent="0" lvl="0" marL="0" rtl="0" algn="l">
              <a:spcBef>
                <a:spcPts val="0"/>
              </a:spcBef>
              <a:spcAft>
                <a:spcPts val="0"/>
              </a:spcAft>
              <a:buNone/>
            </a:pPr>
            <a:r>
              <a:rPr lang="en" sz="1350">
                <a:highlight>
                  <a:srgbClr val="00FFFF"/>
                </a:highlight>
                <a:latin typeface="Arial"/>
                <a:ea typeface="Arial"/>
                <a:cs typeface="Arial"/>
                <a:sym typeface="Arial"/>
              </a:rPr>
              <a:t>We had hoped that the</a:t>
            </a:r>
            <a:endParaRPr sz="1350">
              <a:highlight>
                <a:srgbClr val="00FFFF"/>
              </a:highlight>
              <a:latin typeface="Arial"/>
              <a:ea typeface="Arial"/>
              <a:cs typeface="Arial"/>
              <a:sym typeface="Arial"/>
            </a:endParaRPr>
          </a:p>
          <a:p>
            <a:pPr indent="0" lvl="0" marL="0" rtl="0" algn="l">
              <a:spcBef>
                <a:spcPts val="0"/>
              </a:spcBef>
              <a:spcAft>
                <a:spcPts val="0"/>
              </a:spcAft>
              <a:buNone/>
            </a:pPr>
            <a:r>
              <a:rPr b="1" lang="en" sz="1350">
                <a:highlight>
                  <a:srgbClr val="E06666"/>
                </a:highlight>
                <a:latin typeface="Arial"/>
                <a:ea typeface="Arial"/>
                <a:cs typeface="Arial"/>
                <a:sym typeface="Arial"/>
              </a:rPr>
              <a:t>In our best judgement</a:t>
            </a:r>
            <a:endParaRPr b="1" sz="1350">
              <a:highlight>
                <a:srgbClr val="E06666"/>
              </a:highlight>
              <a:latin typeface="Arial"/>
              <a:ea typeface="Arial"/>
              <a:cs typeface="Arial"/>
              <a:sym typeface="Arial"/>
            </a:endParaRPr>
          </a:p>
          <a:p>
            <a:pPr indent="0" lvl="0" marL="0" rtl="0" algn="l">
              <a:spcBef>
                <a:spcPts val="0"/>
              </a:spcBef>
              <a:spcAft>
                <a:spcPts val="0"/>
              </a:spcAft>
              <a:buNone/>
            </a:pPr>
            <a:r>
              <a:rPr lang="en" sz="1350">
                <a:highlight>
                  <a:srgbClr val="00FF00"/>
                </a:highlight>
                <a:latin typeface="Arial"/>
                <a:ea typeface="Arial"/>
                <a:cs typeface="Arial"/>
                <a:sym typeface="Arial"/>
              </a:rPr>
              <a:t>In closing, let me</a:t>
            </a:r>
            <a:endParaRPr sz="1350">
              <a:highlight>
                <a:srgbClr val="00FF00"/>
              </a:highlight>
              <a:latin typeface="Arial"/>
              <a:ea typeface="Arial"/>
              <a:cs typeface="Arial"/>
              <a:sym typeface="Arial"/>
            </a:endParaRPr>
          </a:p>
        </p:txBody>
      </p:sp>
      <p:sp>
        <p:nvSpPr>
          <p:cNvPr id="332" name="Google Shape;332;p33"/>
          <p:cNvSpPr txBox="1"/>
          <p:nvPr/>
        </p:nvSpPr>
        <p:spPr>
          <a:xfrm>
            <a:off x="3214275" y="1347130"/>
            <a:ext cx="2536200" cy="40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latin typeface="Lato"/>
                <a:ea typeface="Lato"/>
                <a:cs typeface="Lato"/>
                <a:sym typeface="Lato"/>
              </a:rPr>
              <a:t>Graph-based Model</a:t>
            </a:r>
            <a:endParaRPr b="1" sz="1800">
              <a:latin typeface="Lato"/>
              <a:ea typeface="Lato"/>
              <a:cs typeface="Lato"/>
              <a:sym typeface="Lato"/>
            </a:endParaRPr>
          </a:p>
        </p:txBody>
      </p:sp>
      <p:sp>
        <p:nvSpPr>
          <p:cNvPr id="333" name="Google Shape;333;p33"/>
          <p:cNvSpPr txBox="1"/>
          <p:nvPr>
            <p:ph idx="1" type="body"/>
          </p:nvPr>
        </p:nvSpPr>
        <p:spPr>
          <a:xfrm>
            <a:off x="6360075" y="1809675"/>
            <a:ext cx="3365400" cy="252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50">
                <a:highlight>
                  <a:srgbClr val="FFFF00"/>
                </a:highlight>
                <a:latin typeface="Arial"/>
                <a:ea typeface="Arial"/>
                <a:cs typeface="Arial"/>
                <a:sym typeface="Arial"/>
              </a:rPr>
              <a:t>Shook, Hardy and Bacon</a:t>
            </a:r>
            <a:endParaRPr sz="1350">
              <a:highlight>
                <a:srgbClr val="FFFF00"/>
              </a:highlight>
              <a:latin typeface="Arial"/>
              <a:ea typeface="Arial"/>
              <a:cs typeface="Arial"/>
              <a:sym typeface="Arial"/>
            </a:endParaRPr>
          </a:p>
          <a:p>
            <a:pPr indent="0" lvl="0" marL="0" rtl="0" algn="l">
              <a:spcBef>
                <a:spcPts val="0"/>
              </a:spcBef>
              <a:spcAft>
                <a:spcPts val="0"/>
              </a:spcAft>
              <a:buNone/>
            </a:pPr>
            <a:r>
              <a:rPr lang="en" sz="1350">
                <a:highlight>
                  <a:srgbClr val="00FFFF"/>
                </a:highlight>
                <a:latin typeface="Arial"/>
                <a:ea typeface="Arial"/>
                <a:cs typeface="Arial"/>
                <a:sym typeface="Arial"/>
              </a:rPr>
              <a:t>We had hoped that</a:t>
            </a:r>
            <a:endParaRPr sz="1350">
              <a:highlight>
                <a:srgbClr val="00FFFF"/>
              </a:highlight>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Although no decision was</a:t>
            </a:r>
            <a:endParaRPr sz="1350">
              <a:latin typeface="Arial"/>
              <a:ea typeface="Arial"/>
              <a:cs typeface="Arial"/>
              <a:sym typeface="Arial"/>
            </a:endParaRPr>
          </a:p>
          <a:p>
            <a:pPr indent="0" lvl="0" marL="0" rtl="0" algn="l">
              <a:spcBef>
                <a:spcPts val="0"/>
              </a:spcBef>
              <a:spcAft>
                <a:spcPts val="0"/>
              </a:spcAft>
              <a:buNone/>
            </a:pPr>
            <a:r>
              <a:rPr b="1" lang="en" sz="1350">
                <a:highlight>
                  <a:srgbClr val="C9DAF8"/>
                </a:highlight>
                <a:latin typeface="Arial"/>
                <a:ea typeface="Arial"/>
                <a:cs typeface="Arial"/>
                <a:sym typeface="Arial"/>
              </a:rPr>
              <a:t>The industry now has</a:t>
            </a:r>
            <a:endParaRPr b="1" sz="1350">
              <a:highlight>
                <a:srgbClr val="C9DAF8"/>
              </a:highlight>
              <a:latin typeface="Arial"/>
              <a:ea typeface="Arial"/>
              <a:cs typeface="Arial"/>
              <a:sym typeface="Arial"/>
            </a:endParaRPr>
          </a:p>
          <a:p>
            <a:pPr indent="0" lvl="0" marL="0" rtl="0" algn="l">
              <a:spcBef>
                <a:spcPts val="0"/>
              </a:spcBef>
              <a:spcAft>
                <a:spcPts val="0"/>
              </a:spcAft>
              <a:buNone/>
            </a:pPr>
            <a:r>
              <a:rPr b="1" lang="en" sz="1350">
                <a:highlight>
                  <a:srgbClr val="F4CCCC"/>
                </a:highlight>
                <a:latin typeface="Arial"/>
                <a:ea typeface="Arial"/>
                <a:cs typeface="Arial"/>
                <a:sym typeface="Arial"/>
              </a:rPr>
              <a:t>That proposal includes the</a:t>
            </a:r>
            <a:endParaRPr b="1" sz="1350">
              <a:highlight>
                <a:srgbClr val="F4CCCC"/>
              </a:highlight>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We estimate that such</a:t>
            </a:r>
            <a:endParaRPr sz="1350">
              <a:latin typeface="Arial"/>
              <a:ea typeface="Arial"/>
              <a:cs typeface="Arial"/>
              <a:sym typeface="Arial"/>
            </a:endParaRPr>
          </a:p>
          <a:p>
            <a:pPr indent="0" lvl="0" marL="0" rtl="0" algn="l">
              <a:spcBef>
                <a:spcPts val="0"/>
              </a:spcBef>
              <a:spcAft>
                <a:spcPts val="0"/>
              </a:spcAft>
              <a:buNone/>
            </a:pPr>
            <a:r>
              <a:rPr b="1" lang="en" sz="1350">
                <a:highlight>
                  <a:srgbClr val="D9EAD3"/>
                </a:highlight>
                <a:latin typeface="Arial"/>
                <a:ea typeface="Arial"/>
                <a:cs typeface="Arial"/>
                <a:sym typeface="Arial"/>
              </a:rPr>
              <a:t>During the interim Dr.</a:t>
            </a:r>
            <a:endParaRPr b="1" sz="1350">
              <a:highlight>
                <a:srgbClr val="D9EAD3"/>
              </a:highlight>
              <a:latin typeface="Arial"/>
              <a:ea typeface="Arial"/>
              <a:cs typeface="Arial"/>
              <a:sym typeface="Arial"/>
            </a:endParaRPr>
          </a:p>
          <a:p>
            <a:pPr indent="0" lvl="0" marL="0" rtl="0" algn="l">
              <a:spcBef>
                <a:spcPts val="0"/>
              </a:spcBef>
              <a:spcAft>
                <a:spcPts val="0"/>
              </a:spcAft>
              <a:buNone/>
            </a:pPr>
            <a:r>
              <a:rPr b="1" lang="en" sz="1350">
                <a:highlight>
                  <a:srgbClr val="E06666"/>
                </a:highlight>
                <a:latin typeface="Arial"/>
                <a:ea typeface="Arial"/>
                <a:cs typeface="Arial"/>
                <a:sym typeface="Arial"/>
              </a:rPr>
              <a:t>In our best judgement</a:t>
            </a:r>
            <a:endParaRPr b="1" sz="1350">
              <a:highlight>
                <a:srgbClr val="E06666"/>
              </a:highlight>
              <a:latin typeface="Arial"/>
              <a:ea typeface="Arial"/>
              <a:cs typeface="Arial"/>
              <a:sym typeface="Arial"/>
            </a:endParaRPr>
          </a:p>
          <a:p>
            <a:pPr indent="0" lvl="0" marL="0" rtl="0" algn="l">
              <a:spcBef>
                <a:spcPts val="0"/>
              </a:spcBef>
              <a:spcAft>
                <a:spcPts val="0"/>
              </a:spcAft>
              <a:buNone/>
            </a:pPr>
            <a:r>
              <a:rPr lang="en" sz="1350">
                <a:highlight>
                  <a:srgbClr val="00FF00"/>
                </a:highlight>
                <a:latin typeface="Arial"/>
                <a:ea typeface="Arial"/>
                <a:cs typeface="Arial"/>
                <a:sym typeface="Arial"/>
              </a:rPr>
              <a:t>In closing, let me</a:t>
            </a:r>
            <a:endParaRPr sz="1350">
              <a:highlight>
                <a:srgbClr val="00FF00"/>
              </a:highlight>
              <a:latin typeface="Arial"/>
              <a:ea typeface="Arial"/>
              <a:cs typeface="Arial"/>
              <a:sym typeface="Arial"/>
            </a:endParaRPr>
          </a:p>
          <a:p>
            <a:pPr indent="0" lvl="0" marL="0" rtl="0" algn="l">
              <a:spcBef>
                <a:spcPts val="0"/>
              </a:spcBef>
              <a:spcAft>
                <a:spcPts val="0"/>
              </a:spcAft>
              <a:buNone/>
            </a:pPr>
            <a:r>
              <a:rPr lang="en" sz="1350">
                <a:highlight>
                  <a:srgbClr val="6D9EEB"/>
                </a:highlight>
                <a:latin typeface="Arial"/>
                <a:ea typeface="Arial"/>
                <a:cs typeface="Arial"/>
                <a:sym typeface="Arial"/>
              </a:rPr>
              <a:t>The proposal before you</a:t>
            </a:r>
            <a:endParaRPr sz="1350">
              <a:highlight>
                <a:srgbClr val="6D9EEB"/>
              </a:highlight>
              <a:latin typeface="Arial"/>
              <a:ea typeface="Arial"/>
              <a:cs typeface="Arial"/>
              <a:sym typeface="Arial"/>
            </a:endParaRPr>
          </a:p>
          <a:p>
            <a:pPr indent="0" lvl="0" marL="0" rtl="0" algn="l">
              <a:spcBef>
                <a:spcPts val="0"/>
              </a:spcBef>
              <a:spcAft>
                <a:spcPts val="0"/>
              </a:spcAft>
              <a:buNone/>
            </a:pPr>
            <a:r>
              <a:t/>
            </a:r>
            <a:endParaRPr sz="1350">
              <a:latin typeface="Arial"/>
              <a:ea typeface="Arial"/>
              <a:cs typeface="Arial"/>
              <a:sym typeface="Arial"/>
            </a:endParaRPr>
          </a:p>
        </p:txBody>
      </p:sp>
      <p:sp>
        <p:nvSpPr>
          <p:cNvPr id="334" name="Google Shape;334;p33"/>
          <p:cNvSpPr txBox="1"/>
          <p:nvPr/>
        </p:nvSpPr>
        <p:spPr>
          <a:xfrm>
            <a:off x="6093975" y="1347130"/>
            <a:ext cx="2536200" cy="40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latin typeface="Lato"/>
                <a:ea typeface="Lato"/>
                <a:cs typeface="Lato"/>
                <a:sym typeface="Lato"/>
              </a:rPr>
              <a:t>Topic-based Model</a:t>
            </a:r>
            <a:endParaRPr b="1" sz="1800">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34"/>
          <p:cNvSpPr txBox="1"/>
          <p:nvPr>
            <p:ph type="title"/>
          </p:nvPr>
        </p:nvSpPr>
        <p:spPr>
          <a:xfrm>
            <a:off x="729450" y="6328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New Model (Old Version)</a:t>
            </a:r>
            <a:endParaRPr/>
          </a:p>
        </p:txBody>
      </p:sp>
      <p:sp>
        <p:nvSpPr>
          <p:cNvPr id="340" name="Google Shape;340;p34"/>
          <p:cNvSpPr txBox="1"/>
          <p:nvPr/>
        </p:nvSpPr>
        <p:spPr>
          <a:xfrm>
            <a:off x="1293450" y="4491725"/>
            <a:ext cx="6560700" cy="396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200"/>
              <a:t>Number in red is the parameter which can be easily changed.</a:t>
            </a:r>
            <a:endParaRPr sz="1200"/>
          </a:p>
          <a:p>
            <a:pPr indent="0" lvl="0" marL="0" rtl="0" algn="ctr">
              <a:spcBef>
                <a:spcPts val="0"/>
              </a:spcBef>
              <a:spcAft>
                <a:spcPts val="0"/>
              </a:spcAft>
              <a:buNone/>
            </a:pPr>
            <a:r>
              <a:t/>
            </a:r>
            <a:endParaRPr sz="1200">
              <a:latin typeface="Lato"/>
              <a:ea typeface="Lato"/>
              <a:cs typeface="Lato"/>
              <a:sym typeface="Lato"/>
            </a:endParaRPr>
          </a:p>
        </p:txBody>
      </p:sp>
      <p:pic>
        <p:nvPicPr>
          <p:cNvPr id="341" name="Google Shape;341;p34"/>
          <p:cNvPicPr preferRelativeResize="0"/>
          <p:nvPr/>
        </p:nvPicPr>
        <p:blipFill>
          <a:blip r:embed="rId3">
            <a:alphaModFix/>
          </a:blip>
          <a:stretch>
            <a:fillRect/>
          </a:stretch>
        </p:blipFill>
        <p:spPr>
          <a:xfrm>
            <a:off x="152400" y="1320450"/>
            <a:ext cx="8839198" cy="2981713"/>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5" name="Shape 345"/>
        <p:cNvGrpSpPr/>
        <p:nvPr/>
      </p:nvGrpSpPr>
      <p:grpSpPr>
        <a:xfrm>
          <a:off x="0" y="0"/>
          <a:ext cx="0" cy="0"/>
          <a:chOff x="0" y="0"/>
          <a:chExt cx="0" cy="0"/>
        </a:xfrm>
      </p:grpSpPr>
      <p:sp>
        <p:nvSpPr>
          <p:cNvPr id="346" name="Google Shape;346;p35"/>
          <p:cNvSpPr txBox="1"/>
          <p:nvPr>
            <p:ph type="title"/>
          </p:nvPr>
        </p:nvSpPr>
        <p:spPr>
          <a:xfrm>
            <a:off x="729450" y="6328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a:t>
            </a:r>
            <a:endParaRPr/>
          </a:p>
        </p:txBody>
      </p:sp>
      <p:sp>
        <p:nvSpPr>
          <p:cNvPr id="347" name="Google Shape;347;p35"/>
          <p:cNvSpPr txBox="1"/>
          <p:nvPr>
            <p:ph idx="1" type="body"/>
          </p:nvPr>
        </p:nvSpPr>
        <p:spPr>
          <a:xfrm>
            <a:off x="258375" y="1809675"/>
            <a:ext cx="3184500" cy="252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50">
                <a:latin typeface="Arial"/>
                <a:ea typeface="Arial"/>
                <a:cs typeface="Arial"/>
                <a:sym typeface="Arial"/>
              </a:rPr>
              <a:t>Breed Sacramento Bee: J</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What the really issue</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And what we're looking</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Dr. ERICKSON: What the</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The House is considering</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Sharp was one of </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After a burst of</a:t>
            </a:r>
            <a:endParaRPr sz="1350">
              <a:latin typeface="Arial"/>
              <a:ea typeface="Arial"/>
              <a:cs typeface="Arial"/>
              <a:sym typeface="Arial"/>
            </a:endParaRPr>
          </a:p>
          <a:p>
            <a:pPr indent="0" lvl="0" marL="0" rtl="0" algn="l">
              <a:spcBef>
                <a:spcPts val="0"/>
              </a:spcBef>
              <a:spcAft>
                <a:spcPts val="0"/>
              </a:spcAft>
              <a:buNone/>
            </a:pPr>
            <a:r>
              <a:rPr lang="en" sz="1350">
                <a:highlight>
                  <a:srgbClr val="FFFF00"/>
                </a:highlight>
                <a:latin typeface="Arial"/>
                <a:ea typeface="Arial"/>
                <a:cs typeface="Arial"/>
                <a:sym typeface="Arial"/>
              </a:rPr>
              <a:t>Philip Morris USA had</a:t>
            </a:r>
            <a:endParaRPr sz="1350">
              <a:highlight>
                <a:srgbClr val="FFFF00"/>
              </a:highlight>
              <a:latin typeface="Arial"/>
              <a:ea typeface="Arial"/>
              <a:cs typeface="Arial"/>
              <a:sym typeface="Arial"/>
            </a:endParaRPr>
          </a:p>
          <a:p>
            <a:pPr indent="0" lvl="0" marL="0" rtl="0" algn="l">
              <a:spcBef>
                <a:spcPts val="0"/>
              </a:spcBef>
              <a:spcAft>
                <a:spcPts val="0"/>
              </a:spcAft>
              <a:buNone/>
            </a:pPr>
            <a:r>
              <a:rPr lang="en" sz="1350">
                <a:highlight>
                  <a:srgbClr val="EA9999"/>
                </a:highlight>
                <a:latin typeface="Arial"/>
                <a:ea typeface="Arial"/>
                <a:cs typeface="Arial"/>
                <a:sym typeface="Arial"/>
              </a:rPr>
              <a:t>As often occurs with</a:t>
            </a:r>
            <a:endParaRPr sz="1350">
              <a:highlight>
                <a:srgbClr val="EA9999"/>
              </a:highlight>
              <a:latin typeface="Arial"/>
              <a:ea typeface="Arial"/>
              <a:cs typeface="Arial"/>
              <a:sym typeface="Arial"/>
            </a:endParaRPr>
          </a:p>
          <a:p>
            <a:pPr indent="0" lvl="0" marL="0" rtl="0" algn="l">
              <a:spcBef>
                <a:spcPts val="0"/>
              </a:spcBef>
              <a:spcAft>
                <a:spcPts val="0"/>
              </a:spcAft>
              <a:buNone/>
            </a:pPr>
            <a:r>
              <a:rPr lang="en" sz="1350">
                <a:highlight>
                  <a:srgbClr val="B6D7A8"/>
                </a:highlight>
                <a:latin typeface="Arial"/>
                <a:ea typeface="Arial"/>
                <a:cs typeface="Arial"/>
                <a:sym typeface="Arial"/>
              </a:rPr>
              <a:t>Plan would force small</a:t>
            </a:r>
            <a:endParaRPr sz="1350">
              <a:highlight>
                <a:srgbClr val="B6D7A8"/>
              </a:highlight>
              <a:latin typeface="Arial"/>
              <a:ea typeface="Arial"/>
              <a:cs typeface="Arial"/>
              <a:sym typeface="Arial"/>
            </a:endParaRPr>
          </a:p>
          <a:p>
            <a:pPr indent="0" lvl="0" marL="0" rtl="0" algn="l">
              <a:spcBef>
                <a:spcPts val="0"/>
              </a:spcBef>
              <a:spcAft>
                <a:spcPts val="0"/>
              </a:spcAft>
              <a:buNone/>
            </a:pPr>
            <a:r>
              <a:t/>
            </a:r>
            <a:endParaRPr sz="1350">
              <a:latin typeface="Arial"/>
              <a:ea typeface="Arial"/>
              <a:cs typeface="Arial"/>
              <a:sym typeface="Arial"/>
            </a:endParaRPr>
          </a:p>
          <a:p>
            <a:pPr indent="0" lvl="0" marL="0" rtl="0" algn="l">
              <a:spcBef>
                <a:spcPts val="0"/>
              </a:spcBef>
              <a:spcAft>
                <a:spcPts val="0"/>
              </a:spcAft>
              <a:buNone/>
            </a:pPr>
            <a:r>
              <a:t/>
            </a:r>
            <a:endParaRPr sz="1350">
              <a:latin typeface="Arial"/>
              <a:ea typeface="Arial"/>
              <a:cs typeface="Arial"/>
              <a:sym typeface="Arial"/>
            </a:endParaRPr>
          </a:p>
        </p:txBody>
      </p:sp>
      <p:sp>
        <p:nvSpPr>
          <p:cNvPr id="348" name="Google Shape;348;p35"/>
          <p:cNvSpPr txBox="1"/>
          <p:nvPr/>
        </p:nvSpPr>
        <p:spPr>
          <a:xfrm>
            <a:off x="182175" y="1347130"/>
            <a:ext cx="2536200" cy="40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latin typeface="Lato"/>
                <a:ea typeface="Lato"/>
                <a:cs typeface="Lato"/>
                <a:sym typeface="Lato"/>
              </a:rPr>
              <a:t>Feature-based Model</a:t>
            </a:r>
            <a:endParaRPr b="1" sz="1800">
              <a:latin typeface="Lato"/>
              <a:ea typeface="Lato"/>
              <a:cs typeface="Lato"/>
              <a:sym typeface="Lato"/>
            </a:endParaRPr>
          </a:p>
        </p:txBody>
      </p:sp>
      <p:sp>
        <p:nvSpPr>
          <p:cNvPr id="349" name="Google Shape;349;p35"/>
          <p:cNvSpPr txBox="1"/>
          <p:nvPr>
            <p:ph idx="1" type="body"/>
          </p:nvPr>
        </p:nvSpPr>
        <p:spPr>
          <a:xfrm>
            <a:off x="3442875" y="1809675"/>
            <a:ext cx="2536200" cy="252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50">
                <a:highlight>
                  <a:srgbClr val="B6D7A8"/>
                </a:highlight>
                <a:latin typeface="Arial"/>
                <a:ea typeface="Arial"/>
                <a:cs typeface="Arial"/>
                <a:sym typeface="Arial"/>
              </a:rPr>
              <a:t>Plan would force small</a:t>
            </a:r>
            <a:endParaRPr sz="1350">
              <a:highlight>
                <a:srgbClr val="B6D7A8"/>
              </a:highlight>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It "would grant FDA</a:t>
            </a:r>
            <a:endParaRPr sz="1350">
              <a:latin typeface="Arial"/>
              <a:ea typeface="Arial"/>
              <a:cs typeface="Arial"/>
              <a:sym typeface="Arial"/>
            </a:endParaRPr>
          </a:p>
          <a:p>
            <a:pPr indent="0" lvl="0" marL="0" rtl="0" algn="l">
              <a:spcBef>
                <a:spcPts val="0"/>
              </a:spcBef>
              <a:spcAft>
                <a:spcPts val="0"/>
              </a:spcAft>
              <a:buNone/>
            </a:pPr>
            <a:r>
              <a:rPr lang="en" sz="1350">
                <a:highlight>
                  <a:srgbClr val="A4C2F4"/>
                </a:highlight>
                <a:latin typeface="Arial"/>
                <a:ea typeface="Arial"/>
                <a:cs typeface="Arial"/>
                <a:sym typeface="Arial"/>
              </a:rPr>
              <a:t>So the current effort</a:t>
            </a:r>
            <a:endParaRPr sz="1350">
              <a:highlight>
                <a:srgbClr val="A4C2F4"/>
              </a:highlight>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In exchange for the</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The tobacco buyout measure</a:t>
            </a:r>
            <a:endParaRPr sz="1350">
              <a:latin typeface="Arial"/>
              <a:ea typeface="Arial"/>
              <a:cs typeface="Arial"/>
              <a:sym typeface="Arial"/>
            </a:endParaRPr>
          </a:p>
          <a:p>
            <a:pPr indent="0" lvl="0" marL="0" rtl="0" algn="l">
              <a:spcBef>
                <a:spcPts val="0"/>
              </a:spcBef>
              <a:spcAft>
                <a:spcPts val="0"/>
              </a:spcAft>
              <a:buNone/>
            </a:pPr>
            <a:r>
              <a:rPr lang="en" sz="1350">
                <a:highlight>
                  <a:srgbClr val="EA9999"/>
                </a:highlight>
                <a:latin typeface="Arial"/>
                <a:ea typeface="Arial"/>
                <a:cs typeface="Arial"/>
                <a:sym typeface="Arial"/>
              </a:rPr>
              <a:t>As often occurs with</a:t>
            </a:r>
            <a:endParaRPr sz="1350">
              <a:highlight>
                <a:srgbClr val="EA9999"/>
              </a:highlight>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But Ballin, now a</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The most appealing aspect </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The thinking being that</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Among the key obstacles</a:t>
            </a:r>
            <a:endParaRPr sz="1350">
              <a:latin typeface="Arial"/>
              <a:ea typeface="Arial"/>
              <a:cs typeface="Arial"/>
              <a:sym typeface="Arial"/>
            </a:endParaRPr>
          </a:p>
        </p:txBody>
      </p:sp>
      <p:sp>
        <p:nvSpPr>
          <p:cNvPr id="350" name="Google Shape;350;p35"/>
          <p:cNvSpPr txBox="1"/>
          <p:nvPr/>
        </p:nvSpPr>
        <p:spPr>
          <a:xfrm>
            <a:off x="3214275" y="1347130"/>
            <a:ext cx="2536200" cy="40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latin typeface="Lato"/>
                <a:ea typeface="Lato"/>
                <a:cs typeface="Lato"/>
                <a:sym typeface="Lato"/>
              </a:rPr>
              <a:t>Graph-based Model</a:t>
            </a:r>
            <a:endParaRPr b="1" sz="1800">
              <a:latin typeface="Lato"/>
              <a:ea typeface="Lato"/>
              <a:cs typeface="Lato"/>
              <a:sym typeface="Lato"/>
            </a:endParaRPr>
          </a:p>
        </p:txBody>
      </p:sp>
      <p:sp>
        <p:nvSpPr>
          <p:cNvPr id="351" name="Google Shape;351;p35"/>
          <p:cNvSpPr txBox="1"/>
          <p:nvPr>
            <p:ph idx="1" type="body"/>
          </p:nvPr>
        </p:nvSpPr>
        <p:spPr>
          <a:xfrm>
            <a:off x="6360075" y="1809675"/>
            <a:ext cx="3365400" cy="252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50">
                <a:latin typeface="Arial"/>
                <a:ea typeface="Arial"/>
                <a:cs typeface="Arial"/>
                <a:sym typeface="Arial"/>
              </a:rPr>
              <a:t>David; Fisher, Scott; Gimbel</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He says regulation of</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Relatively quiet until now</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Burr's proposal certainly would</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Staff Photos by John</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Document RNOB000020031018</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Document XSN W000020031018</a:t>
            </a:r>
            <a:endParaRPr sz="1350">
              <a:latin typeface="Arial"/>
              <a:ea typeface="Arial"/>
              <a:cs typeface="Arial"/>
              <a:sym typeface="Arial"/>
            </a:endParaRPr>
          </a:p>
          <a:p>
            <a:pPr indent="0" lvl="0" marL="0" rtl="0" algn="l">
              <a:spcBef>
                <a:spcPts val="0"/>
              </a:spcBef>
              <a:spcAft>
                <a:spcPts val="0"/>
              </a:spcAft>
              <a:buNone/>
            </a:pPr>
            <a:r>
              <a:rPr lang="en" sz="1350">
                <a:highlight>
                  <a:srgbClr val="FFFF00"/>
                </a:highlight>
                <a:latin typeface="Arial"/>
                <a:ea typeface="Arial"/>
                <a:cs typeface="Arial"/>
                <a:sym typeface="Arial"/>
              </a:rPr>
              <a:t>Philip Morris USA had</a:t>
            </a:r>
            <a:endParaRPr sz="1350">
              <a:highlight>
                <a:srgbClr val="FFFF00"/>
              </a:highlight>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While Gregg and Kennedy</a:t>
            </a:r>
            <a:endParaRPr sz="1350">
              <a:latin typeface="Arial"/>
              <a:ea typeface="Arial"/>
              <a:cs typeface="Arial"/>
              <a:sym typeface="Arial"/>
            </a:endParaRPr>
          </a:p>
          <a:p>
            <a:pPr indent="0" lvl="0" marL="0" rtl="0" algn="l">
              <a:spcBef>
                <a:spcPts val="0"/>
              </a:spcBef>
              <a:spcAft>
                <a:spcPts val="0"/>
              </a:spcAft>
              <a:buNone/>
            </a:pPr>
            <a:r>
              <a:rPr lang="en" sz="1350">
                <a:latin typeface="Arial"/>
                <a:ea typeface="Arial"/>
                <a:cs typeface="Arial"/>
                <a:sym typeface="Arial"/>
              </a:rPr>
              <a:t>Most lawmakers agree it</a:t>
            </a:r>
            <a:endParaRPr sz="1350">
              <a:latin typeface="Arial"/>
              <a:ea typeface="Arial"/>
              <a:cs typeface="Arial"/>
              <a:sym typeface="Arial"/>
            </a:endParaRPr>
          </a:p>
          <a:p>
            <a:pPr indent="0" lvl="0" marL="0" rtl="0" algn="l">
              <a:spcBef>
                <a:spcPts val="0"/>
              </a:spcBef>
              <a:spcAft>
                <a:spcPts val="0"/>
              </a:spcAft>
              <a:buNone/>
            </a:pPr>
            <a:r>
              <a:t/>
            </a:r>
            <a:endParaRPr sz="1350">
              <a:latin typeface="Arial"/>
              <a:ea typeface="Arial"/>
              <a:cs typeface="Arial"/>
              <a:sym typeface="Arial"/>
            </a:endParaRPr>
          </a:p>
        </p:txBody>
      </p:sp>
      <p:sp>
        <p:nvSpPr>
          <p:cNvPr id="352" name="Google Shape;352;p35"/>
          <p:cNvSpPr txBox="1"/>
          <p:nvPr/>
        </p:nvSpPr>
        <p:spPr>
          <a:xfrm>
            <a:off x="6093975" y="1347130"/>
            <a:ext cx="2536200" cy="40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latin typeface="Lato"/>
                <a:ea typeface="Lato"/>
                <a:cs typeface="Lato"/>
                <a:sym typeface="Lato"/>
              </a:rPr>
              <a:t>Topic-based Model</a:t>
            </a:r>
            <a:endParaRPr b="1" sz="1800">
              <a:latin typeface="Lato"/>
              <a:ea typeface="Lato"/>
              <a:cs typeface="Lato"/>
              <a:sym typeface="La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6" name="Shape 356"/>
        <p:cNvGrpSpPr/>
        <p:nvPr/>
      </p:nvGrpSpPr>
      <p:grpSpPr>
        <a:xfrm>
          <a:off x="0" y="0"/>
          <a:ext cx="0" cy="0"/>
          <a:chOff x="0" y="0"/>
          <a:chExt cx="0" cy="0"/>
        </a:xfrm>
      </p:grpSpPr>
      <p:sp>
        <p:nvSpPr>
          <p:cNvPr id="357" name="Google Shape;357;p36"/>
          <p:cNvSpPr txBox="1"/>
          <p:nvPr>
            <p:ph type="title"/>
          </p:nvPr>
        </p:nvSpPr>
        <p:spPr>
          <a:xfrm>
            <a:off x="729450" y="6328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New Model</a:t>
            </a:r>
            <a:endParaRPr/>
          </a:p>
        </p:txBody>
      </p:sp>
      <p:sp>
        <p:nvSpPr>
          <p:cNvPr id="358" name="Google Shape;358;p36"/>
          <p:cNvSpPr txBox="1"/>
          <p:nvPr/>
        </p:nvSpPr>
        <p:spPr>
          <a:xfrm>
            <a:off x="1293450" y="4491725"/>
            <a:ext cx="6560700" cy="396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200"/>
              <a:t>Number in red is the parameter which can be easily changed.</a:t>
            </a:r>
            <a:endParaRPr sz="1200"/>
          </a:p>
          <a:p>
            <a:pPr indent="0" lvl="0" marL="0" rtl="0" algn="ctr">
              <a:spcBef>
                <a:spcPts val="0"/>
              </a:spcBef>
              <a:spcAft>
                <a:spcPts val="0"/>
              </a:spcAft>
              <a:buNone/>
            </a:pPr>
            <a:r>
              <a:t/>
            </a:r>
            <a:endParaRPr sz="1200">
              <a:latin typeface="Lato"/>
              <a:ea typeface="Lato"/>
              <a:cs typeface="Lato"/>
              <a:sym typeface="Lato"/>
            </a:endParaRPr>
          </a:p>
        </p:txBody>
      </p:sp>
      <p:pic>
        <p:nvPicPr>
          <p:cNvPr id="359" name="Google Shape;359;p36"/>
          <p:cNvPicPr preferRelativeResize="0"/>
          <p:nvPr/>
        </p:nvPicPr>
        <p:blipFill>
          <a:blip r:embed="rId3">
            <a:alphaModFix/>
          </a:blip>
          <a:stretch>
            <a:fillRect/>
          </a:stretch>
        </p:blipFill>
        <p:spPr>
          <a:xfrm>
            <a:off x="-87912" y="1357600"/>
            <a:ext cx="9319815" cy="29552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3" name="Shape 363"/>
        <p:cNvGrpSpPr/>
        <p:nvPr/>
      </p:nvGrpSpPr>
      <p:grpSpPr>
        <a:xfrm>
          <a:off x="0" y="0"/>
          <a:ext cx="0" cy="0"/>
          <a:chOff x="0" y="0"/>
          <a:chExt cx="0" cy="0"/>
        </a:xfrm>
      </p:grpSpPr>
      <p:sp>
        <p:nvSpPr>
          <p:cNvPr id="364" name="Google Shape;364;p37"/>
          <p:cNvSpPr txBox="1"/>
          <p:nvPr>
            <p:ph type="title"/>
          </p:nvPr>
        </p:nvSpPr>
        <p:spPr>
          <a:xfrm>
            <a:off x="753425" y="62327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Named-Entity Recognition (NER)</a:t>
            </a:r>
            <a:endParaRPr/>
          </a:p>
        </p:txBody>
      </p:sp>
      <p:sp>
        <p:nvSpPr>
          <p:cNvPr id="365" name="Google Shape;365;p37"/>
          <p:cNvSpPr txBox="1"/>
          <p:nvPr>
            <p:ph idx="1" type="body"/>
          </p:nvPr>
        </p:nvSpPr>
        <p:spPr>
          <a:xfrm>
            <a:off x="813375" y="1326325"/>
            <a:ext cx="7688700" cy="289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latin typeface="Georgia"/>
                <a:ea typeface="Georgia"/>
                <a:cs typeface="Georgia"/>
                <a:sym typeface="Georgia"/>
              </a:rPr>
              <a:t>NER</a:t>
            </a:r>
            <a:r>
              <a:rPr lang="en" sz="1500">
                <a:latin typeface="Georgia"/>
                <a:ea typeface="Georgia"/>
                <a:cs typeface="Georgia"/>
                <a:sym typeface="Georgia"/>
              </a:rPr>
              <a:t> is about locating and classifying named entities in texts in order to recognize places, people, dates, values, organizations, etc.</a:t>
            </a:r>
            <a:endParaRPr sz="1500">
              <a:latin typeface="Georgia"/>
              <a:ea typeface="Georgia"/>
              <a:cs typeface="Georgia"/>
              <a:sym typeface="Georgia"/>
            </a:endParaRPr>
          </a:p>
          <a:p>
            <a:pPr indent="-323850" lvl="0" marL="457200" rtl="0" algn="l">
              <a:spcBef>
                <a:spcPts val="1600"/>
              </a:spcBef>
              <a:spcAft>
                <a:spcPts val="0"/>
              </a:spcAft>
              <a:buSzPts val="1500"/>
              <a:buFont typeface="Georgia"/>
              <a:buChar char="●"/>
            </a:pPr>
            <a:r>
              <a:rPr lang="en" sz="1500">
                <a:latin typeface="Georgia"/>
                <a:ea typeface="Georgia"/>
                <a:cs typeface="Georgia"/>
                <a:sym typeface="Georgia"/>
              </a:rPr>
              <a:t>Explored different NER packages :</a:t>
            </a:r>
            <a:endParaRPr sz="1500">
              <a:latin typeface="Georgia"/>
              <a:ea typeface="Georgia"/>
              <a:cs typeface="Georgia"/>
              <a:sym typeface="Georgia"/>
            </a:endParaRPr>
          </a:p>
          <a:p>
            <a:pPr indent="-323850" lvl="0" marL="457200" rtl="0" algn="l">
              <a:spcBef>
                <a:spcPts val="0"/>
              </a:spcBef>
              <a:spcAft>
                <a:spcPts val="0"/>
              </a:spcAft>
              <a:buSzPts val="1500"/>
              <a:buFont typeface="Georgia"/>
              <a:buAutoNum type="arabicPeriod"/>
            </a:pPr>
            <a:r>
              <a:rPr lang="en" sz="1500">
                <a:latin typeface="Georgia"/>
                <a:ea typeface="Georgia"/>
                <a:cs typeface="Georgia"/>
                <a:sym typeface="Georgia"/>
              </a:rPr>
              <a:t>Stanford NER [1]</a:t>
            </a:r>
            <a:endParaRPr sz="1500">
              <a:latin typeface="Georgia"/>
              <a:ea typeface="Georgia"/>
              <a:cs typeface="Georgia"/>
              <a:sym typeface="Georgia"/>
            </a:endParaRPr>
          </a:p>
          <a:p>
            <a:pPr indent="-323850" lvl="0" marL="457200" rtl="0" algn="l">
              <a:spcBef>
                <a:spcPts val="0"/>
              </a:spcBef>
              <a:spcAft>
                <a:spcPts val="0"/>
              </a:spcAft>
              <a:buSzPts val="1500"/>
              <a:buFont typeface="Georgia"/>
              <a:buAutoNum type="arabicPeriod"/>
            </a:pPr>
            <a:r>
              <a:rPr lang="en" sz="1500">
                <a:latin typeface="Georgia"/>
                <a:ea typeface="Georgia"/>
                <a:cs typeface="Georgia"/>
                <a:sym typeface="Georgia"/>
              </a:rPr>
              <a:t>NLTK NE_Chunk [2]</a:t>
            </a:r>
            <a:endParaRPr sz="1500">
              <a:latin typeface="Georgia"/>
              <a:ea typeface="Georgia"/>
              <a:cs typeface="Georgia"/>
              <a:sym typeface="Georgia"/>
            </a:endParaRPr>
          </a:p>
          <a:p>
            <a:pPr indent="-323850" lvl="0" marL="457200" rtl="0" algn="l">
              <a:spcBef>
                <a:spcPts val="0"/>
              </a:spcBef>
              <a:spcAft>
                <a:spcPts val="0"/>
              </a:spcAft>
              <a:buSzPts val="1500"/>
              <a:buFont typeface="Georgia"/>
              <a:buAutoNum type="arabicPeriod"/>
            </a:pPr>
            <a:r>
              <a:rPr lang="en" sz="1500">
                <a:latin typeface="Georgia"/>
                <a:ea typeface="Georgia"/>
                <a:cs typeface="Georgia"/>
                <a:sym typeface="Georgia"/>
              </a:rPr>
              <a:t>spaCy [3]</a:t>
            </a:r>
            <a:endParaRPr sz="1500">
              <a:latin typeface="Georgia"/>
              <a:ea typeface="Georgia"/>
              <a:cs typeface="Georgia"/>
              <a:sym typeface="Georgia"/>
            </a:endParaRPr>
          </a:p>
          <a:p>
            <a:pPr indent="0" lvl="0" marL="457200" rtl="0" algn="l">
              <a:lnSpc>
                <a:spcPct val="200000"/>
              </a:lnSpc>
              <a:spcBef>
                <a:spcPts val="1600"/>
              </a:spcBef>
              <a:spcAft>
                <a:spcPts val="1600"/>
              </a:spcAft>
              <a:buNone/>
            </a:pPr>
            <a:r>
              <a:t/>
            </a:r>
            <a:endParaRPr sz="1500">
              <a:latin typeface="Georgia"/>
              <a:ea typeface="Georgia"/>
              <a:cs typeface="Georgia"/>
              <a:sym typeface="Georgia"/>
            </a:endParaRPr>
          </a:p>
        </p:txBody>
      </p:sp>
      <p:sp>
        <p:nvSpPr>
          <p:cNvPr id="366" name="Google Shape;366;p37"/>
          <p:cNvSpPr txBox="1"/>
          <p:nvPr/>
        </p:nvSpPr>
        <p:spPr>
          <a:xfrm>
            <a:off x="975150" y="3846900"/>
            <a:ext cx="7654500" cy="122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434343"/>
                </a:solidFill>
                <a:latin typeface="Georgia"/>
                <a:ea typeface="Georgia"/>
                <a:cs typeface="Georgia"/>
                <a:sym typeface="Georgia"/>
              </a:rPr>
              <a:t>References:</a:t>
            </a:r>
            <a:endParaRPr sz="12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[1] Stanford Named Entity Recognition (NER) and Information Extraction (IE)		</a:t>
            </a:r>
            <a:r>
              <a:rPr lang="en" sz="900" u="sng">
                <a:solidFill>
                  <a:schemeClr val="hlink"/>
                </a:solidFill>
                <a:latin typeface="Georgia"/>
                <a:ea typeface="Georgia"/>
                <a:cs typeface="Georgia"/>
                <a:sym typeface="Georgia"/>
                <a:hlinkClick r:id="rId3"/>
              </a:rPr>
              <a:t>https://nlp.stanford.edu/ner/</a:t>
            </a:r>
            <a:r>
              <a:rPr lang="en" sz="900">
                <a:solidFill>
                  <a:srgbClr val="434343"/>
                </a:solidFill>
                <a:latin typeface="Georgia"/>
                <a:ea typeface="Georgia"/>
                <a:cs typeface="Georgia"/>
                <a:sym typeface="Georgia"/>
              </a:rPr>
              <a:t> </a:t>
            </a:r>
            <a:endParaRPr sz="9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[2] nltk.chunk package, NLTK 3.4.5 documentation 				</a:t>
            </a:r>
            <a:r>
              <a:rPr lang="en" sz="900" u="sng">
                <a:solidFill>
                  <a:schemeClr val="hlink"/>
                </a:solidFill>
                <a:latin typeface="Georgia"/>
                <a:ea typeface="Georgia"/>
                <a:cs typeface="Georgia"/>
                <a:sym typeface="Georgia"/>
                <a:hlinkClick r:id="rId4"/>
              </a:rPr>
              <a:t>https://www.nltk.org/api/nltk.chunk.html</a:t>
            </a:r>
            <a:r>
              <a:rPr lang="en" sz="900">
                <a:solidFill>
                  <a:srgbClr val="434343"/>
                </a:solidFill>
                <a:latin typeface="Georgia"/>
                <a:ea typeface="Georgia"/>
                <a:cs typeface="Georgia"/>
                <a:sym typeface="Georgia"/>
              </a:rPr>
              <a:t> </a:t>
            </a:r>
            <a:endParaRPr sz="9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[3] spaCy: Industrial-Strength Natural Language Processing			</a:t>
            </a:r>
            <a:r>
              <a:rPr lang="en" sz="900" u="sng">
                <a:solidFill>
                  <a:schemeClr val="hlink"/>
                </a:solidFill>
                <a:latin typeface="Georgia"/>
                <a:ea typeface="Georgia"/>
                <a:cs typeface="Georgia"/>
                <a:sym typeface="Georgia"/>
                <a:hlinkClick r:id="rId5"/>
              </a:rPr>
              <a:t>https://spacy.io/</a:t>
            </a:r>
            <a:endParaRPr sz="9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[4] Blackstone: Model for NLP on unstructured legal text				</a:t>
            </a:r>
            <a:r>
              <a:rPr lang="en" sz="900" u="sng">
                <a:solidFill>
                  <a:schemeClr val="hlink"/>
                </a:solidFill>
                <a:latin typeface="Georgia"/>
                <a:ea typeface="Georgia"/>
                <a:cs typeface="Georgia"/>
                <a:sym typeface="Georgia"/>
                <a:hlinkClick r:id="rId6"/>
              </a:rPr>
              <a:t>https://spacy.io/universe/project/blackstone</a:t>
            </a:r>
            <a:r>
              <a:rPr lang="en" sz="900">
                <a:solidFill>
                  <a:srgbClr val="434343"/>
                </a:solidFill>
                <a:latin typeface="Georgia"/>
                <a:ea typeface="Georgia"/>
                <a:cs typeface="Georgia"/>
                <a:sym typeface="Georgia"/>
              </a:rPr>
              <a:t> </a:t>
            </a:r>
            <a:endParaRPr sz="9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[5] scispaCy: Models for scientific/biomedical documents	 			</a:t>
            </a:r>
            <a:r>
              <a:rPr lang="en" sz="900" u="sng">
                <a:solidFill>
                  <a:schemeClr val="hlink"/>
                </a:solidFill>
                <a:latin typeface="Georgia"/>
                <a:ea typeface="Georgia"/>
                <a:cs typeface="Georgia"/>
                <a:sym typeface="Georgia"/>
                <a:hlinkClick r:id="rId7"/>
              </a:rPr>
              <a:t>https://spacy.io/universe/project/scispacy</a:t>
            </a:r>
            <a:r>
              <a:rPr lang="en" sz="900">
                <a:solidFill>
                  <a:srgbClr val="434343"/>
                </a:solidFill>
                <a:latin typeface="Georgia"/>
                <a:ea typeface="Georgia"/>
                <a:cs typeface="Georgia"/>
                <a:sym typeface="Georgia"/>
              </a:rPr>
              <a:t> </a:t>
            </a:r>
            <a:endParaRPr sz="9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[6] Graphbrain: Automated meaning extraction and text understanding 		</a:t>
            </a:r>
            <a:r>
              <a:rPr lang="en" sz="900" u="sng">
                <a:solidFill>
                  <a:schemeClr val="hlink"/>
                </a:solidFill>
                <a:latin typeface="Georgia"/>
                <a:ea typeface="Georgia"/>
                <a:cs typeface="Georgia"/>
                <a:sym typeface="Georgia"/>
                <a:hlinkClick r:id="rId8"/>
              </a:rPr>
              <a:t>https://spacy.io/universe/project/graphbrain</a:t>
            </a:r>
            <a:r>
              <a:rPr lang="en" sz="900">
                <a:solidFill>
                  <a:srgbClr val="434343"/>
                </a:solidFill>
                <a:latin typeface="Georgia"/>
                <a:ea typeface="Georgia"/>
                <a:cs typeface="Georgia"/>
                <a:sym typeface="Georgia"/>
              </a:rPr>
              <a:t> </a:t>
            </a:r>
            <a:endParaRPr sz="900">
              <a:solidFill>
                <a:srgbClr val="434343"/>
              </a:solidFill>
              <a:latin typeface="Georgia"/>
              <a:ea typeface="Georgia"/>
              <a:cs typeface="Georgia"/>
              <a:sym typeface="Georgia"/>
            </a:endParaRPr>
          </a:p>
        </p:txBody>
      </p:sp>
      <p:sp>
        <p:nvSpPr>
          <p:cNvPr id="367" name="Google Shape;367;p37"/>
          <p:cNvSpPr txBox="1"/>
          <p:nvPr/>
        </p:nvSpPr>
        <p:spPr>
          <a:xfrm>
            <a:off x="5233400" y="2323350"/>
            <a:ext cx="3453000" cy="1282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chemeClr val="accent1"/>
                </a:solidFill>
                <a:latin typeface="Georgia"/>
                <a:ea typeface="Georgia"/>
                <a:cs typeface="Georgia"/>
                <a:sym typeface="Georgia"/>
              </a:rPr>
              <a:t>4. Blackstone [4]</a:t>
            </a:r>
            <a:br>
              <a:rPr lang="en" sz="1500">
                <a:solidFill>
                  <a:schemeClr val="accent1"/>
                </a:solidFill>
                <a:latin typeface="Georgia"/>
                <a:ea typeface="Georgia"/>
                <a:cs typeface="Georgia"/>
                <a:sym typeface="Georgia"/>
              </a:rPr>
            </a:br>
            <a:r>
              <a:rPr lang="en" sz="1500">
                <a:solidFill>
                  <a:schemeClr val="accent1"/>
                </a:solidFill>
                <a:latin typeface="Georgia"/>
                <a:ea typeface="Georgia"/>
                <a:cs typeface="Georgia"/>
                <a:sym typeface="Georgia"/>
              </a:rPr>
              <a:t>5. scispaCy [5]</a:t>
            </a:r>
            <a:br>
              <a:rPr lang="en" sz="1500">
                <a:solidFill>
                  <a:schemeClr val="accent1"/>
                </a:solidFill>
                <a:latin typeface="Georgia"/>
                <a:ea typeface="Georgia"/>
                <a:cs typeface="Georgia"/>
                <a:sym typeface="Georgia"/>
              </a:rPr>
            </a:br>
            <a:r>
              <a:rPr lang="en" sz="1500">
                <a:solidFill>
                  <a:schemeClr val="accent1"/>
                </a:solidFill>
                <a:latin typeface="Georgia"/>
                <a:ea typeface="Georgia"/>
                <a:cs typeface="Georgia"/>
                <a:sym typeface="Georgia"/>
              </a:rPr>
              <a:t>6. Graphbrain [6]</a:t>
            </a:r>
            <a:endParaRPr sz="1500">
              <a:solidFill>
                <a:schemeClr val="accent1"/>
              </a:solidFill>
              <a:latin typeface="Georgia"/>
              <a:ea typeface="Georgia"/>
              <a:cs typeface="Georgia"/>
              <a:sym typeface="Georgia"/>
            </a:endParaRPr>
          </a:p>
          <a:p>
            <a:pPr indent="0" lvl="0" marL="0" rtl="0" algn="l">
              <a:spcBef>
                <a:spcPts val="1600"/>
              </a:spcBef>
              <a:spcAft>
                <a:spcPts val="0"/>
              </a:spcAft>
              <a:buNone/>
            </a:pPr>
            <a:r>
              <a:t/>
            </a:r>
            <a:endParaRPr>
              <a:latin typeface="Lato"/>
              <a:ea typeface="Lato"/>
              <a:cs typeface="Lato"/>
              <a:sym typeface="La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1" name="Shape 371"/>
        <p:cNvGrpSpPr/>
        <p:nvPr/>
      </p:nvGrpSpPr>
      <p:grpSpPr>
        <a:xfrm>
          <a:off x="0" y="0"/>
          <a:ext cx="0" cy="0"/>
          <a:chOff x="0" y="0"/>
          <a:chExt cx="0" cy="0"/>
        </a:xfrm>
      </p:grpSpPr>
      <p:pic>
        <p:nvPicPr>
          <p:cNvPr id="372" name="Google Shape;372;p38"/>
          <p:cNvPicPr preferRelativeResize="0"/>
          <p:nvPr/>
        </p:nvPicPr>
        <p:blipFill>
          <a:blip r:embed="rId3">
            <a:alphaModFix/>
          </a:blip>
          <a:stretch>
            <a:fillRect/>
          </a:stretch>
        </p:blipFill>
        <p:spPr>
          <a:xfrm>
            <a:off x="2417600" y="2739575"/>
            <a:ext cx="1634850" cy="993425"/>
          </a:xfrm>
          <a:prstGeom prst="rect">
            <a:avLst/>
          </a:prstGeom>
          <a:noFill/>
          <a:ln>
            <a:noFill/>
          </a:ln>
        </p:spPr>
      </p:pic>
      <p:sp>
        <p:nvSpPr>
          <p:cNvPr id="373" name="Google Shape;373;p38"/>
          <p:cNvSpPr txBox="1"/>
          <p:nvPr>
            <p:ph idx="1" type="body"/>
          </p:nvPr>
        </p:nvSpPr>
        <p:spPr>
          <a:xfrm>
            <a:off x="789425" y="1296325"/>
            <a:ext cx="7688700" cy="289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latin typeface="Georgia"/>
                <a:ea typeface="Georgia"/>
                <a:cs typeface="Georgia"/>
                <a:sym typeface="Georgia"/>
              </a:rPr>
              <a:t>NER</a:t>
            </a:r>
            <a:r>
              <a:rPr lang="en" sz="1500">
                <a:latin typeface="Georgia"/>
                <a:ea typeface="Georgia"/>
                <a:cs typeface="Georgia"/>
                <a:sym typeface="Georgia"/>
              </a:rPr>
              <a:t> is about locating and classifying named entities in texts in order to recognize places, people, dates, values, organizations, etc.</a:t>
            </a:r>
            <a:endParaRPr sz="1500">
              <a:latin typeface="Georgia"/>
              <a:ea typeface="Georgia"/>
              <a:cs typeface="Georgia"/>
              <a:sym typeface="Georgia"/>
            </a:endParaRPr>
          </a:p>
          <a:p>
            <a:pPr indent="-323850" lvl="0" marL="457200" rtl="0" algn="l">
              <a:spcBef>
                <a:spcPts val="1600"/>
              </a:spcBef>
              <a:spcAft>
                <a:spcPts val="0"/>
              </a:spcAft>
              <a:buSzPts val="1500"/>
              <a:buFont typeface="Georgia"/>
              <a:buChar char="●"/>
            </a:pPr>
            <a:r>
              <a:rPr lang="en" sz="1500">
                <a:latin typeface="Georgia"/>
                <a:ea typeface="Georgia"/>
                <a:cs typeface="Georgia"/>
                <a:sym typeface="Georgia"/>
              </a:rPr>
              <a:t>Explored different NER packages :</a:t>
            </a:r>
            <a:endParaRPr sz="1500">
              <a:latin typeface="Georgia"/>
              <a:ea typeface="Georgia"/>
              <a:cs typeface="Georgia"/>
              <a:sym typeface="Georgia"/>
            </a:endParaRPr>
          </a:p>
          <a:p>
            <a:pPr indent="-323850" lvl="0" marL="457200" rtl="0" algn="l">
              <a:spcBef>
                <a:spcPts val="0"/>
              </a:spcBef>
              <a:spcAft>
                <a:spcPts val="0"/>
              </a:spcAft>
              <a:buSzPts val="1500"/>
              <a:buFont typeface="Georgia"/>
              <a:buAutoNum type="arabicPeriod"/>
            </a:pPr>
            <a:r>
              <a:rPr lang="en" sz="1500">
                <a:latin typeface="Georgia"/>
                <a:ea typeface="Georgia"/>
                <a:cs typeface="Georgia"/>
                <a:sym typeface="Georgia"/>
              </a:rPr>
              <a:t>Stanford NER [1]</a:t>
            </a:r>
            <a:endParaRPr sz="1500">
              <a:latin typeface="Georgia"/>
              <a:ea typeface="Georgia"/>
              <a:cs typeface="Georgia"/>
              <a:sym typeface="Georgia"/>
            </a:endParaRPr>
          </a:p>
          <a:p>
            <a:pPr indent="-323850" lvl="0" marL="457200" rtl="0" algn="l">
              <a:spcBef>
                <a:spcPts val="0"/>
              </a:spcBef>
              <a:spcAft>
                <a:spcPts val="0"/>
              </a:spcAft>
              <a:buSzPts val="1500"/>
              <a:buFont typeface="Georgia"/>
              <a:buAutoNum type="arabicPeriod"/>
            </a:pPr>
            <a:r>
              <a:rPr lang="en" sz="1500">
                <a:latin typeface="Georgia"/>
                <a:ea typeface="Georgia"/>
                <a:cs typeface="Georgia"/>
                <a:sym typeface="Georgia"/>
              </a:rPr>
              <a:t>NLTK NE_Chunk [2]</a:t>
            </a:r>
            <a:endParaRPr sz="1500">
              <a:latin typeface="Georgia"/>
              <a:ea typeface="Georgia"/>
              <a:cs typeface="Georgia"/>
              <a:sym typeface="Georgia"/>
            </a:endParaRPr>
          </a:p>
          <a:p>
            <a:pPr indent="-323850" lvl="0" marL="457200" rtl="0" algn="l">
              <a:spcBef>
                <a:spcPts val="0"/>
              </a:spcBef>
              <a:spcAft>
                <a:spcPts val="0"/>
              </a:spcAft>
              <a:buClr>
                <a:srgbClr val="000000"/>
              </a:buClr>
              <a:buSzPts val="1500"/>
              <a:buFont typeface="Georgia"/>
              <a:buAutoNum type="arabicPeriod"/>
            </a:pPr>
            <a:r>
              <a:rPr b="1" lang="en" sz="1500">
                <a:solidFill>
                  <a:srgbClr val="000000"/>
                </a:solidFill>
                <a:latin typeface="Georgia"/>
                <a:ea typeface="Georgia"/>
                <a:cs typeface="Georgia"/>
                <a:sym typeface="Georgia"/>
              </a:rPr>
              <a:t>spaCy [3]</a:t>
            </a:r>
            <a:endParaRPr b="1" sz="1500">
              <a:solidFill>
                <a:srgbClr val="000000"/>
              </a:solidFill>
              <a:latin typeface="Georgia"/>
              <a:ea typeface="Georgia"/>
              <a:cs typeface="Georgia"/>
              <a:sym typeface="Georgia"/>
            </a:endParaRPr>
          </a:p>
          <a:p>
            <a:pPr indent="0" lvl="0" marL="457200" rtl="0" algn="l">
              <a:lnSpc>
                <a:spcPct val="200000"/>
              </a:lnSpc>
              <a:spcBef>
                <a:spcPts val="1600"/>
              </a:spcBef>
              <a:spcAft>
                <a:spcPts val="1600"/>
              </a:spcAft>
              <a:buNone/>
            </a:pPr>
            <a:r>
              <a:t/>
            </a:r>
            <a:endParaRPr sz="1500">
              <a:latin typeface="Georgia"/>
              <a:ea typeface="Georgia"/>
              <a:cs typeface="Georgia"/>
              <a:sym typeface="Georgia"/>
            </a:endParaRPr>
          </a:p>
        </p:txBody>
      </p:sp>
      <p:sp>
        <p:nvSpPr>
          <p:cNvPr id="374" name="Google Shape;374;p38"/>
          <p:cNvSpPr txBox="1"/>
          <p:nvPr>
            <p:ph type="title"/>
          </p:nvPr>
        </p:nvSpPr>
        <p:spPr>
          <a:xfrm>
            <a:off x="727650" y="67120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Named-Entity Recognition (NER)</a:t>
            </a:r>
            <a:endParaRPr/>
          </a:p>
        </p:txBody>
      </p:sp>
      <p:sp>
        <p:nvSpPr>
          <p:cNvPr id="375" name="Google Shape;375;p38"/>
          <p:cNvSpPr txBox="1"/>
          <p:nvPr/>
        </p:nvSpPr>
        <p:spPr>
          <a:xfrm>
            <a:off x="975150" y="3846900"/>
            <a:ext cx="7654500" cy="122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434343"/>
                </a:solidFill>
                <a:latin typeface="Georgia"/>
                <a:ea typeface="Georgia"/>
                <a:cs typeface="Georgia"/>
                <a:sym typeface="Georgia"/>
              </a:rPr>
              <a:t>References:</a:t>
            </a:r>
            <a:endParaRPr sz="12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[1] Stanford Named Entity Recognition (NER) and Information Extraction (IE)		</a:t>
            </a:r>
            <a:r>
              <a:rPr lang="en" sz="900" u="sng">
                <a:solidFill>
                  <a:schemeClr val="hlink"/>
                </a:solidFill>
                <a:latin typeface="Georgia"/>
                <a:ea typeface="Georgia"/>
                <a:cs typeface="Georgia"/>
                <a:sym typeface="Georgia"/>
                <a:hlinkClick r:id="rId4"/>
              </a:rPr>
              <a:t>https://nlp.stanford.edu/ner/</a:t>
            </a:r>
            <a:r>
              <a:rPr lang="en" sz="900">
                <a:solidFill>
                  <a:srgbClr val="434343"/>
                </a:solidFill>
                <a:latin typeface="Georgia"/>
                <a:ea typeface="Georgia"/>
                <a:cs typeface="Georgia"/>
                <a:sym typeface="Georgia"/>
              </a:rPr>
              <a:t> </a:t>
            </a:r>
            <a:endParaRPr sz="9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[2] nltk.chunk package, NLTK 3.4.5 documentation 				</a:t>
            </a:r>
            <a:r>
              <a:rPr lang="en" sz="900" u="sng">
                <a:solidFill>
                  <a:schemeClr val="hlink"/>
                </a:solidFill>
                <a:latin typeface="Georgia"/>
                <a:ea typeface="Georgia"/>
                <a:cs typeface="Georgia"/>
                <a:sym typeface="Georgia"/>
                <a:hlinkClick r:id="rId5"/>
              </a:rPr>
              <a:t>https://www.nltk.org/api/nltk.chunk.html</a:t>
            </a:r>
            <a:r>
              <a:rPr lang="en" sz="900">
                <a:solidFill>
                  <a:srgbClr val="434343"/>
                </a:solidFill>
                <a:latin typeface="Georgia"/>
                <a:ea typeface="Georgia"/>
                <a:cs typeface="Georgia"/>
                <a:sym typeface="Georgia"/>
              </a:rPr>
              <a:t> </a:t>
            </a:r>
            <a:endParaRPr sz="9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[3] spaCy: Industrial-Strength Natural Language Processing 			</a:t>
            </a:r>
            <a:r>
              <a:rPr lang="en" sz="900" u="sng">
                <a:solidFill>
                  <a:schemeClr val="hlink"/>
                </a:solidFill>
                <a:latin typeface="Georgia"/>
                <a:ea typeface="Georgia"/>
                <a:cs typeface="Georgia"/>
                <a:sym typeface="Georgia"/>
                <a:hlinkClick r:id="rId6"/>
              </a:rPr>
              <a:t>https://spacy.io/</a:t>
            </a:r>
            <a:endParaRPr sz="9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[4] Blackstone: Model for NLP on unstructured legal text				</a:t>
            </a:r>
            <a:r>
              <a:rPr lang="en" sz="900" u="sng">
                <a:solidFill>
                  <a:schemeClr val="hlink"/>
                </a:solidFill>
                <a:latin typeface="Georgia"/>
                <a:ea typeface="Georgia"/>
                <a:cs typeface="Georgia"/>
                <a:sym typeface="Georgia"/>
                <a:hlinkClick r:id="rId7"/>
              </a:rPr>
              <a:t>https://spacy.io/universe/project/blackstone</a:t>
            </a:r>
            <a:r>
              <a:rPr lang="en" sz="900">
                <a:solidFill>
                  <a:srgbClr val="434343"/>
                </a:solidFill>
                <a:latin typeface="Georgia"/>
                <a:ea typeface="Georgia"/>
                <a:cs typeface="Georgia"/>
                <a:sym typeface="Georgia"/>
              </a:rPr>
              <a:t> </a:t>
            </a:r>
            <a:endParaRPr sz="9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[5] scispaCy: Models for scientific/biomedical documents	 			</a:t>
            </a:r>
            <a:r>
              <a:rPr lang="en" sz="900" u="sng">
                <a:solidFill>
                  <a:schemeClr val="hlink"/>
                </a:solidFill>
                <a:latin typeface="Georgia"/>
                <a:ea typeface="Georgia"/>
                <a:cs typeface="Georgia"/>
                <a:sym typeface="Georgia"/>
                <a:hlinkClick r:id="rId8"/>
              </a:rPr>
              <a:t>https://spacy.io/universe/project/scispacy</a:t>
            </a:r>
            <a:r>
              <a:rPr lang="en" sz="900">
                <a:solidFill>
                  <a:srgbClr val="434343"/>
                </a:solidFill>
                <a:latin typeface="Georgia"/>
                <a:ea typeface="Georgia"/>
                <a:cs typeface="Georgia"/>
                <a:sym typeface="Georgia"/>
              </a:rPr>
              <a:t> </a:t>
            </a:r>
            <a:endParaRPr sz="900">
              <a:solidFill>
                <a:srgbClr val="434343"/>
              </a:solidFill>
              <a:latin typeface="Georgia"/>
              <a:ea typeface="Georgia"/>
              <a:cs typeface="Georgia"/>
              <a:sym typeface="Georgia"/>
            </a:endParaRPr>
          </a:p>
          <a:p>
            <a:pPr indent="0" lvl="0" marL="0" rtl="0" algn="l">
              <a:spcBef>
                <a:spcPts val="0"/>
              </a:spcBef>
              <a:spcAft>
                <a:spcPts val="0"/>
              </a:spcAft>
              <a:buNone/>
            </a:pPr>
            <a:r>
              <a:rPr lang="en" sz="900">
                <a:solidFill>
                  <a:srgbClr val="434343"/>
                </a:solidFill>
                <a:latin typeface="Georgia"/>
                <a:ea typeface="Georgia"/>
                <a:cs typeface="Georgia"/>
                <a:sym typeface="Georgia"/>
              </a:rPr>
              <a:t>[6] Graphbrain: Automated meaning extraction and text understanding 		</a:t>
            </a:r>
            <a:r>
              <a:rPr lang="en" sz="900" u="sng">
                <a:solidFill>
                  <a:schemeClr val="hlink"/>
                </a:solidFill>
                <a:latin typeface="Georgia"/>
                <a:ea typeface="Georgia"/>
                <a:cs typeface="Georgia"/>
                <a:sym typeface="Georgia"/>
                <a:hlinkClick r:id="rId9"/>
              </a:rPr>
              <a:t>https://spacy.io/universe/project/graphbrain</a:t>
            </a:r>
            <a:r>
              <a:rPr lang="en" sz="900">
                <a:solidFill>
                  <a:srgbClr val="434343"/>
                </a:solidFill>
                <a:latin typeface="Georgia"/>
                <a:ea typeface="Georgia"/>
                <a:cs typeface="Georgia"/>
                <a:sym typeface="Georgia"/>
              </a:rPr>
              <a:t> </a:t>
            </a:r>
            <a:endParaRPr sz="900">
              <a:solidFill>
                <a:srgbClr val="434343"/>
              </a:solidFill>
              <a:latin typeface="Georgia"/>
              <a:ea typeface="Georgia"/>
              <a:cs typeface="Georgia"/>
              <a:sym typeface="Georgia"/>
            </a:endParaRPr>
          </a:p>
        </p:txBody>
      </p:sp>
      <p:sp>
        <p:nvSpPr>
          <p:cNvPr id="376" name="Google Shape;376;p38"/>
          <p:cNvSpPr txBox="1"/>
          <p:nvPr/>
        </p:nvSpPr>
        <p:spPr>
          <a:xfrm>
            <a:off x="5233425" y="2275375"/>
            <a:ext cx="3453000" cy="1282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500">
                <a:solidFill>
                  <a:schemeClr val="accent1"/>
                </a:solidFill>
                <a:latin typeface="Georgia"/>
                <a:ea typeface="Georgia"/>
                <a:cs typeface="Georgia"/>
                <a:sym typeface="Georgia"/>
              </a:rPr>
              <a:t>4. Blackstone [4]</a:t>
            </a:r>
            <a:br>
              <a:rPr lang="en" sz="1500">
                <a:solidFill>
                  <a:schemeClr val="accent1"/>
                </a:solidFill>
                <a:latin typeface="Georgia"/>
                <a:ea typeface="Georgia"/>
                <a:cs typeface="Georgia"/>
                <a:sym typeface="Georgia"/>
              </a:rPr>
            </a:br>
            <a:r>
              <a:rPr lang="en" sz="1500">
                <a:solidFill>
                  <a:schemeClr val="accent1"/>
                </a:solidFill>
                <a:latin typeface="Georgia"/>
                <a:ea typeface="Georgia"/>
                <a:cs typeface="Georgia"/>
                <a:sym typeface="Georgia"/>
              </a:rPr>
              <a:t>5. scispaCy [5]</a:t>
            </a:r>
            <a:br>
              <a:rPr lang="en" sz="1500">
                <a:solidFill>
                  <a:schemeClr val="accent1"/>
                </a:solidFill>
                <a:latin typeface="Georgia"/>
                <a:ea typeface="Georgia"/>
                <a:cs typeface="Georgia"/>
                <a:sym typeface="Georgia"/>
              </a:rPr>
            </a:br>
            <a:r>
              <a:rPr lang="en" sz="1500">
                <a:solidFill>
                  <a:schemeClr val="accent1"/>
                </a:solidFill>
                <a:latin typeface="Georgia"/>
                <a:ea typeface="Georgia"/>
                <a:cs typeface="Georgia"/>
                <a:sym typeface="Georgia"/>
              </a:rPr>
              <a:t>6. Graphbrain [6]</a:t>
            </a:r>
            <a:endParaRPr>
              <a:latin typeface="Lato"/>
              <a:ea typeface="Lato"/>
              <a:cs typeface="Lato"/>
              <a:sym typeface="La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0" name="Shape 380"/>
        <p:cNvGrpSpPr/>
        <p:nvPr/>
      </p:nvGrpSpPr>
      <p:grpSpPr>
        <a:xfrm>
          <a:off x="0" y="0"/>
          <a:ext cx="0" cy="0"/>
          <a:chOff x="0" y="0"/>
          <a:chExt cx="0" cy="0"/>
        </a:xfrm>
      </p:grpSpPr>
      <p:sp>
        <p:nvSpPr>
          <p:cNvPr id="381" name="Google Shape;381;p39"/>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Named-Entity Recognition (NER)</a:t>
            </a:r>
            <a:endParaRPr/>
          </a:p>
        </p:txBody>
      </p:sp>
      <p:sp>
        <p:nvSpPr>
          <p:cNvPr id="382" name="Google Shape;382;p39"/>
          <p:cNvSpPr txBox="1"/>
          <p:nvPr>
            <p:ph idx="1" type="body"/>
          </p:nvPr>
        </p:nvSpPr>
        <p:spPr>
          <a:xfrm>
            <a:off x="729450" y="2078875"/>
            <a:ext cx="7688700" cy="1447500"/>
          </a:xfrm>
          <a:prstGeom prst="rect">
            <a:avLst/>
          </a:prstGeom>
        </p:spPr>
        <p:txBody>
          <a:bodyPr anchorCtr="0" anchor="t" bIns="91425" lIns="91425" spcFirstLastPara="1" rIns="91425" wrap="square" tIns="91425">
            <a:noAutofit/>
          </a:bodyPr>
          <a:lstStyle/>
          <a:p>
            <a:pPr indent="-323850" lvl="0" marL="457200" rtl="0" algn="l">
              <a:lnSpc>
                <a:spcPct val="200000"/>
              </a:lnSpc>
              <a:spcBef>
                <a:spcPts val="0"/>
              </a:spcBef>
              <a:spcAft>
                <a:spcPts val="0"/>
              </a:spcAft>
              <a:buSzPts val="1500"/>
              <a:buFont typeface="Georgia"/>
              <a:buChar char="➢"/>
            </a:pPr>
            <a:r>
              <a:rPr lang="en" sz="1500">
                <a:latin typeface="Georgia"/>
                <a:ea typeface="Georgia"/>
                <a:cs typeface="Georgia"/>
                <a:sym typeface="Georgia"/>
              </a:rPr>
              <a:t> spaCy provided the best results</a:t>
            </a:r>
            <a:endParaRPr sz="1500">
              <a:latin typeface="Georgia"/>
              <a:ea typeface="Georgia"/>
              <a:cs typeface="Georgia"/>
              <a:sym typeface="Georgia"/>
            </a:endParaRPr>
          </a:p>
          <a:p>
            <a:pPr indent="-323850" lvl="0" marL="457200" rtl="0" algn="l">
              <a:lnSpc>
                <a:spcPct val="200000"/>
              </a:lnSpc>
              <a:spcBef>
                <a:spcPts val="0"/>
              </a:spcBef>
              <a:spcAft>
                <a:spcPts val="0"/>
              </a:spcAft>
              <a:buSzPts val="1500"/>
              <a:buFont typeface="Georgia"/>
              <a:buChar char="➢"/>
            </a:pPr>
            <a:r>
              <a:rPr lang="en" sz="1500">
                <a:latin typeface="Georgia"/>
                <a:ea typeface="Georgia"/>
                <a:cs typeface="Georgia"/>
                <a:sym typeface="Georgia"/>
              </a:rPr>
              <a:t>spaCy is used for Named-Entity Recognition on the entire Tobacco dataset.</a:t>
            </a:r>
            <a:endParaRPr sz="1500">
              <a:latin typeface="Georgia"/>
              <a:ea typeface="Georgia"/>
              <a:cs typeface="Georgia"/>
              <a:sym typeface="Georgia"/>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6" name="Shape 386"/>
        <p:cNvGrpSpPr/>
        <p:nvPr/>
      </p:nvGrpSpPr>
      <p:grpSpPr>
        <a:xfrm>
          <a:off x="0" y="0"/>
          <a:ext cx="0" cy="0"/>
          <a:chOff x="0" y="0"/>
          <a:chExt cx="0" cy="0"/>
        </a:xfrm>
      </p:grpSpPr>
      <p:sp>
        <p:nvSpPr>
          <p:cNvPr id="387" name="Google Shape;387;p40"/>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spaCy</a:t>
            </a:r>
            <a:endParaRPr/>
          </a:p>
        </p:txBody>
      </p:sp>
      <p:sp>
        <p:nvSpPr>
          <p:cNvPr id="388" name="Google Shape;388;p40"/>
          <p:cNvSpPr txBox="1"/>
          <p:nvPr>
            <p:ph idx="1" type="body"/>
          </p:nvPr>
        </p:nvSpPr>
        <p:spPr>
          <a:xfrm>
            <a:off x="729450" y="1909075"/>
            <a:ext cx="7920900" cy="292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0000FF"/>
                </a:solidFill>
              </a:rPr>
              <a:t>Original Sentence: 				</a:t>
            </a:r>
            <a:endParaRPr sz="1000">
              <a:solidFill>
                <a:srgbClr val="0000FF"/>
              </a:solidFill>
            </a:endParaRPr>
          </a:p>
          <a:p>
            <a:pPr indent="0" lvl="0" marL="0" rtl="0" algn="l">
              <a:spcBef>
                <a:spcPts val="1600"/>
              </a:spcBef>
              <a:spcAft>
                <a:spcPts val="0"/>
              </a:spcAft>
              <a:buNone/>
            </a:pPr>
            <a:r>
              <a:rPr lang="en" sz="1000">
                <a:solidFill>
                  <a:srgbClr val="0000FF"/>
                </a:solidFill>
              </a:rPr>
              <a:t>The witness, senior vice-president and controller at R. J. Reynolds Tobacco Holding Inc., was deposed by the plaintiffs. He described the financial status of the holding company and its economic activities. He indicated that industry changes, corporate changes, market changes, structural changes, and some legal developments have all had an adverse effect on the profitability of the company. The witness also noted that advertising and promotion restrictions placed on them in 1998 by the Master Settlement Agreement had caused a drop in sales volume. He said that punitive damage awards would have a devastating effect on the company, although he declined to say whether bankruptcy was being considered.</a:t>
            </a:r>
            <a:endParaRPr sz="1000">
              <a:solidFill>
                <a:srgbClr val="0000FF"/>
              </a:solidFill>
            </a:endParaRPr>
          </a:p>
          <a:p>
            <a:pPr indent="0" lvl="0" marL="0" rtl="0" algn="l">
              <a:spcBef>
                <a:spcPts val="1600"/>
              </a:spcBef>
              <a:spcAft>
                <a:spcPts val="0"/>
              </a:spcAft>
              <a:buNone/>
            </a:pPr>
            <a:r>
              <a:t/>
            </a:r>
            <a:endParaRPr sz="1000"/>
          </a:p>
          <a:p>
            <a:pPr indent="0" lvl="0" marL="0" rtl="0" algn="l">
              <a:spcBef>
                <a:spcPts val="1600"/>
              </a:spcBef>
              <a:spcAft>
                <a:spcPts val="0"/>
              </a:spcAft>
              <a:buNone/>
            </a:pPr>
            <a:r>
              <a:rPr lang="en" sz="1000">
                <a:solidFill>
                  <a:srgbClr val="434343"/>
                </a:solidFill>
              </a:rPr>
              <a:t>Type: ORG, Value: R. J. Reynolds Tobacco Holding Inc.</a:t>
            </a:r>
            <a:br>
              <a:rPr lang="en" sz="1000">
                <a:solidFill>
                  <a:srgbClr val="434343"/>
                </a:solidFill>
              </a:rPr>
            </a:br>
            <a:r>
              <a:rPr lang="en" sz="1000">
                <a:solidFill>
                  <a:srgbClr val="434343"/>
                </a:solidFill>
              </a:rPr>
              <a:t>Type: DATE, Value: 1998</a:t>
            </a:r>
            <a:br>
              <a:rPr lang="en" sz="1000">
                <a:solidFill>
                  <a:srgbClr val="434343"/>
                </a:solidFill>
              </a:rPr>
            </a:br>
            <a:r>
              <a:rPr lang="en" sz="1000">
                <a:solidFill>
                  <a:srgbClr val="434343"/>
                </a:solidFill>
              </a:rPr>
              <a:t>Type: LAW, Value: the Master Settlement Agreement</a:t>
            </a:r>
            <a:endParaRPr sz="1000">
              <a:solidFill>
                <a:srgbClr val="434343"/>
              </a:solidFill>
            </a:endParaRPr>
          </a:p>
          <a:p>
            <a:pPr indent="0" lvl="0" marL="0" rtl="0" algn="l">
              <a:spcBef>
                <a:spcPts val="1600"/>
              </a:spcBef>
              <a:spcAft>
                <a:spcPts val="1600"/>
              </a:spcAft>
              <a:buNone/>
            </a:pPr>
            <a:r>
              <a:t/>
            </a:r>
            <a:endParaRPr sz="1000"/>
          </a:p>
        </p:txBody>
      </p:sp>
      <p:sp>
        <p:nvSpPr>
          <p:cNvPr id="389" name="Google Shape;389;p40"/>
          <p:cNvSpPr txBox="1"/>
          <p:nvPr/>
        </p:nvSpPr>
        <p:spPr>
          <a:xfrm>
            <a:off x="3423000" y="1426750"/>
            <a:ext cx="34530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155CC"/>
                </a:solidFill>
                <a:latin typeface="Lato"/>
                <a:ea typeface="Lato"/>
                <a:cs typeface="Lato"/>
                <a:sym typeface="Lato"/>
              </a:rPr>
              <a:t>Example </a:t>
            </a:r>
            <a:endParaRPr b="1" sz="1700">
              <a:solidFill>
                <a:srgbClr val="1155CC"/>
              </a:solidFill>
              <a:latin typeface="Lato"/>
              <a:ea typeface="Lato"/>
              <a:cs typeface="Lato"/>
              <a:sym typeface="Lato"/>
            </a:endParaRPr>
          </a:p>
        </p:txBody>
      </p:sp>
      <p:sp>
        <p:nvSpPr>
          <p:cNvPr id="390" name="Google Shape;390;p40"/>
          <p:cNvSpPr txBox="1"/>
          <p:nvPr/>
        </p:nvSpPr>
        <p:spPr>
          <a:xfrm>
            <a:off x="3393025" y="3375050"/>
            <a:ext cx="34530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155CC"/>
                </a:solidFill>
                <a:latin typeface="Lato"/>
                <a:ea typeface="Lato"/>
                <a:cs typeface="Lato"/>
                <a:sym typeface="Lato"/>
              </a:rPr>
              <a:t>Extracted Entities</a:t>
            </a:r>
            <a:endParaRPr b="1" sz="1700">
              <a:solidFill>
                <a:srgbClr val="1155CC"/>
              </a:solidFill>
              <a:latin typeface="Lato"/>
              <a:ea typeface="Lato"/>
              <a:cs typeface="Lato"/>
              <a:sym typeface="La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4" name="Shape 394"/>
        <p:cNvGrpSpPr/>
        <p:nvPr/>
      </p:nvGrpSpPr>
      <p:grpSpPr>
        <a:xfrm>
          <a:off x="0" y="0"/>
          <a:ext cx="0" cy="0"/>
          <a:chOff x="0" y="0"/>
          <a:chExt cx="0" cy="0"/>
        </a:xfrm>
      </p:grpSpPr>
      <p:sp>
        <p:nvSpPr>
          <p:cNvPr id="395" name="Google Shape;395;p41"/>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spaCy</a:t>
            </a:r>
            <a:endParaRPr/>
          </a:p>
        </p:txBody>
      </p:sp>
      <p:sp>
        <p:nvSpPr>
          <p:cNvPr id="396" name="Google Shape;396;p41"/>
          <p:cNvSpPr txBox="1"/>
          <p:nvPr>
            <p:ph idx="1" type="body"/>
          </p:nvPr>
        </p:nvSpPr>
        <p:spPr>
          <a:xfrm>
            <a:off x="729450" y="1909075"/>
            <a:ext cx="7920900" cy="292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0000FF"/>
                </a:solidFill>
              </a:rPr>
              <a:t>Original Sentence: 				</a:t>
            </a:r>
            <a:endParaRPr sz="1000">
              <a:solidFill>
                <a:srgbClr val="0000FF"/>
              </a:solidFill>
            </a:endParaRPr>
          </a:p>
          <a:p>
            <a:pPr indent="0" lvl="0" marL="0" rtl="0" algn="l">
              <a:spcBef>
                <a:spcPts val="1600"/>
              </a:spcBef>
              <a:spcAft>
                <a:spcPts val="0"/>
              </a:spcAft>
              <a:buNone/>
            </a:pPr>
            <a:r>
              <a:rPr lang="en" sz="1000">
                <a:solidFill>
                  <a:srgbClr val="0000FF"/>
                </a:solidFill>
              </a:rPr>
              <a:t>The witness, senior vice-president and controller at </a:t>
            </a:r>
            <a:r>
              <a:rPr b="1" lang="en" sz="1000">
                <a:solidFill>
                  <a:srgbClr val="0000FF"/>
                </a:solidFill>
              </a:rPr>
              <a:t>R. J. Reynolds Tobacco Holding Inc.</a:t>
            </a:r>
            <a:r>
              <a:rPr lang="en" sz="1000">
                <a:solidFill>
                  <a:srgbClr val="0000FF"/>
                </a:solidFill>
              </a:rPr>
              <a:t>, was deposed by the plaintiffs. He described the financial status of the holding company and its economic activities. He indicated that industry changes, corporate changes, market changes, structural changes, and some legal developments have all had an adverse effect on the profitability of the company. The witness also noted that advertising and promotion restrictions placed on them in </a:t>
            </a:r>
            <a:r>
              <a:rPr b="1" lang="en" sz="1000">
                <a:solidFill>
                  <a:srgbClr val="0000FF"/>
                </a:solidFill>
              </a:rPr>
              <a:t>1998</a:t>
            </a:r>
            <a:r>
              <a:rPr lang="en" sz="1000">
                <a:solidFill>
                  <a:srgbClr val="0000FF"/>
                </a:solidFill>
              </a:rPr>
              <a:t> by the </a:t>
            </a:r>
            <a:r>
              <a:rPr b="1" lang="en" sz="1000">
                <a:solidFill>
                  <a:srgbClr val="0000FF"/>
                </a:solidFill>
              </a:rPr>
              <a:t>Master Settlement Agreement</a:t>
            </a:r>
            <a:r>
              <a:rPr lang="en" sz="1000">
                <a:solidFill>
                  <a:srgbClr val="0000FF"/>
                </a:solidFill>
              </a:rPr>
              <a:t> had caused a drop in sales volume. He said that punitive damage awards would have a devastating effect on the company, although he declined to say whether bankruptcy was being considered.</a:t>
            </a:r>
            <a:endParaRPr sz="1000">
              <a:solidFill>
                <a:srgbClr val="0000FF"/>
              </a:solidFill>
            </a:endParaRPr>
          </a:p>
          <a:p>
            <a:pPr indent="0" lvl="0" marL="0" rtl="0" algn="l">
              <a:spcBef>
                <a:spcPts val="1600"/>
              </a:spcBef>
              <a:spcAft>
                <a:spcPts val="0"/>
              </a:spcAft>
              <a:buNone/>
            </a:pPr>
            <a:r>
              <a:t/>
            </a:r>
            <a:endParaRPr sz="1000"/>
          </a:p>
          <a:p>
            <a:pPr indent="0" lvl="0" marL="0" rtl="0" algn="l">
              <a:spcBef>
                <a:spcPts val="1600"/>
              </a:spcBef>
              <a:spcAft>
                <a:spcPts val="0"/>
              </a:spcAft>
              <a:buNone/>
            </a:pPr>
            <a:r>
              <a:rPr b="1" lang="en" sz="1000">
                <a:solidFill>
                  <a:schemeClr val="dk1"/>
                </a:solidFill>
              </a:rPr>
              <a:t>Type: ORG, Value: R. J. Reynolds Tobacco Holding Inc. ✔</a:t>
            </a:r>
            <a:br>
              <a:rPr b="1" lang="en" sz="1000">
                <a:solidFill>
                  <a:schemeClr val="dk1"/>
                </a:solidFill>
              </a:rPr>
            </a:br>
            <a:r>
              <a:rPr b="1" lang="en" sz="1000">
                <a:solidFill>
                  <a:schemeClr val="dk1"/>
                </a:solidFill>
              </a:rPr>
              <a:t>Type: DATE, Value: 1998 ✔</a:t>
            </a:r>
            <a:br>
              <a:rPr b="1" lang="en" sz="1000">
                <a:solidFill>
                  <a:schemeClr val="dk1"/>
                </a:solidFill>
              </a:rPr>
            </a:br>
            <a:r>
              <a:rPr b="1" lang="en" sz="1000">
                <a:solidFill>
                  <a:schemeClr val="dk1"/>
                </a:solidFill>
              </a:rPr>
              <a:t>Type: LAW, Value: the Master Settlement Agreement ✔</a:t>
            </a:r>
            <a:endParaRPr b="1" sz="1000">
              <a:solidFill>
                <a:schemeClr val="dk1"/>
              </a:solidFill>
            </a:endParaRPr>
          </a:p>
          <a:p>
            <a:pPr indent="0" lvl="0" marL="0" rtl="0" algn="l">
              <a:spcBef>
                <a:spcPts val="1600"/>
              </a:spcBef>
              <a:spcAft>
                <a:spcPts val="1600"/>
              </a:spcAft>
              <a:buNone/>
            </a:pPr>
            <a:r>
              <a:t/>
            </a:r>
            <a:endParaRPr sz="1000"/>
          </a:p>
        </p:txBody>
      </p:sp>
      <p:sp>
        <p:nvSpPr>
          <p:cNvPr id="397" name="Google Shape;397;p41"/>
          <p:cNvSpPr txBox="1"/>
          <p:nvPr/>
        </p:nvSpPr>
        <p:spPr>
          <a:xfrm>
            <a:off x="3423000" y="1426750"/>
            <a:ext cx="34530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155CC"/>
                </a:solidFill>
                <a:latin typeface="Lato"/>
                <a:ea typeface="Lato"/>
                <a:cs typeface="Lato"/>
                <a:sym typeface="Lato"/>
              </a:rPr>
              <a:t>Example </a:t>
            </a:r>
            <a:endParaRPr b="1" sz="1700">
              <a:solidFill>
                <a:srgbClr val="1155CC"/>
              </a:solidFill>
              <a:latin typeface="Lato"/>
              <a:ea typeface="Lato"/>
              <a:cs typeface="Lato"/>
              <a:sym typeface="Lato"/>
            </a:endParaRPr>
          </a:p>
        </p:txBody>
      </p:sp>
      <p:sp>
        <p:nvSpPr>
          <p:cNvPr id="398" name="Google Shape;398;p41"/>
          <p:cNvSpPr txBox="1"/>
          <p:nvPr/>
        </p:nvSpPr>
        <p:spPr>
          <a:xfrm>
            <a:off x="3393025" y="3375050"/>
            <a:ext cx="34530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155CC"/>
                </a:solidFill>
                <a:latin typeface="Lato"/>
                <a:ea typeface="Lato"/>
                <a:cs typeface="Lato"/>
                <a:sym typeface="Lato"/>
              </a:rPr>
              <a:t>Extracted Entities</a:t>
            </a:r>
            <a:endParaRPr b="1" sz="1700">
              <a:solidFill>
                <a:srgbClr val="1155CC"/>
              </a:solidFill>
              <a:latin typeface="Lato"/>
              <a:ea typeface="Lato"/>
              <a:cs typeface="Lato"/>
              <a:sym typeface="La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15"/>
          <p:cNvSpPr/>
          <p:nvPr/>
        </p:nvSpPr>
        <p:spPr>
          <a:xfrm>
            <a:off x="4048475" y="2488925"/>
            <a:ext cx="1404900" cy="20343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5"/>
          <p:cNvSpPr/>
          <p:nvPr/>
        </p:nvSpPr>
        <p:spPr>
          <a:xfrm>
            <a:off x="76200" y="4004125"/>
            <a:ext cx="3878700" cy="10683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5"/>
          <p:cNvSpPr txBox="1"/>
          <p:nvPr/>
        </p:nvSpPr>
        <p:spPr>
          <a:xfrm>
            <a:off x="1168632" y="4638263"/>
            <a:ext cx="7158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t>CMT</a:t>
            </a:r>
            <a:endParaRPr b="1"/>
          </a:p>
        </p:txBody>
      </p:sp>
      <p:sp>
        <p:nvSpPr>
          <p:cNvPr id="104" name="Google Shape;104;p15"/>
          <p:cNvSpPr/>
          <p:nvPr/>
        </p:nvSpPr>
        <p:spPr>
          <a:xfrm>
            <a:off x="76200" y="2883050"/>
            <a:ext cx="3443400" cy="10683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5"/>
          <p:cNvSpPr/>
          <p:nvPr/>
        </p:nvSpPr>
        <p:spPr>
          <a:xfrm>
            <a:off x="6196850" y="1890075"/>
            <a:ext cx="2517900" cy="3213300"/>
          </a:xfrm>
          <a:prstGeom prst="roundRect">
            <a:avLst>
              <a:gd fmla="val 16667" name="adj"/>
            </a:avLst>
          </a:prstGeom>
          <a:solidFill>
            <a:srgbClr val="EEEEEE"/>
          </a:solidFill>
          <a:ln cap="flat" cmpd="dbl" w="38100">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5"/>
          <p:cNvSpPr/>
          <p:nvPr/>
        </p:nvSpPr>
        <p:spPr>
          <a:xfrm>
            <a:off x="4171950" y="1752600"/>
            <a:ext cx="1085700" cy="457200"/>
          </a:xfrm>
          <a:prstGeom prst="rect">
            <a:avLst/>
          </a:prstGeom>
          <a:solidFill>
            <a:srgbClr val="EFEFEF"/>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t>ELS</a:t>
            </a:r>
            <a:endParaRPr b="1"/>
          </a:p>
        </p:txBody>
      </p:sp>
      <p:sp>
        <p:nvSpPr>
          <p:cNvPr id="107" name="Google Shape;107;p15"/>
          <p:cNvSpPr/>
          <p:nvPr/>
        </p:nvSpPr>
        <p:spPr>
          <a:xfrm>
            <a:off x="4171950" y="895350"/>
            <a:ext cx="1085700" cy="457200"/>
          </a:xfrm>
          <a:prstGeom prst="rect">
            <a:avLst/>
          </a:prstGeom>
          <a:no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Kibana</a:t>
            </a:r>
            <a:endParaRPr/>
          </a:p>
        </p:txBody>
      </p:sp>
      <p:sp>
        <p:nvSpPr>
          <p:cNvPr id="108" name="Google Shape;108;p15"/>
          <p:cNvSpPr/>
          <p:nvPr/>
        </p:nvSpPr>
        <p:spPr>
          <a:xfrm>
            <a:off x="5886450" y="1162050"/>
            <a:ext cx="1085700" cy="457200"/>
          </a:xfrm>
          <a:prstGeom prst="rect">
            <a:avLst/>
          </a:prstGeom>
          <a:solidFill>
            <a:srgbClr val="EFEFEF"/>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FEK</a:t>
            </a:r>
            <a:endParaRPr/>
          </a:p>
        </p:txBody>
      </p:sp>
      <p:sp>
        <p:nvSpPr>
          <p:cNvPr id="109" name="Google Shape;109;p15"/>
          <p:cNvSpPr/>
          <p:nvPr/>
        </p:nvSpPr>
        <p:spPr>
          <a:xfrm>
            <a:off x="2457450" y="1162050"/>
            <a:ext cx="1085700" cy="457200"/>
          </a:xfrm>
          <a:prstGeom prst="rect">
            <a:avLst/>
          </a:prstGeom>
          <a:solidFill>
            <a:srgbClr val="A4C2F4"/>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logs</a:t>
            </a:r>
            <a:endParaRPr/>
          </a:p>
        </p:txBody>
      </p:sp>
      <p:graphicFrame>
        <p:nvGraphicFramePr>
          <p:cNvPr id="110" name="Google Shape;110;p15"/>
          <p:cNvGraphicFramePr/>
          <p:nvPr/>
        </p:nvGraphicFramePr>
        <p:xfrm>
          <a:off x="4171950" y="2609850"/>
          <a:ext cx="3000000" cy="3000000"/>
        </p:xfrm>
        <a:graphic>
          <a:graphicData uri="http://schemas.openxmlformats.org/drawingml/2006/table">
            <a:tbl>
              <a:tblPr>
                <a:noFill/>
                <a:tableStyleId>{02AC4CBD-D3DC-48DE-954F-3CEF7A94F004}</a:tableStyleId>
              </a:tblPr>
              <a:tblGrid>
                <a:gridCol w="1085700"/>
              </a:tblGrid>
              <a:tr h="704850">
                <a:tc>
                  <a:txBody>
                    <a:bodyPr/>
                    <a:lstStyle/>
                    <a:p>
                      <a:pPr indent="0" lvl="0" marL="0" rtl="0" algn="ctr">
                        <a:spcBef>
                          <a:spcPts val="0"/>
                        </a:spcBef>
                        <a:spcAft>
                          <a:spcPts val="0"/>
                        </a:spcAft>
                        <a:buNone/>
                      </a:pPr>
                      <a:r>
                        <a:rPr lang="en"/>
                        <a:t>ETD</a:t>
                      </a:r>
                      <a:endParaRPr/>
                    </a:p>
                    <a:p>
                      <a:pPr indent="0" lvl="0" marL="0" rtl="0" algn="ctr">
                        <a:spcBef>
                          <a:spcPts val="0"/>
                        </a:spcBef>
                        <a:spcAft>
                          <a:spcPts val="0"/>
                        </a:spcAft>
                        <a:buNone/>
                      </a:pPr>
                      <a:r>
                        <a:rPr lang="en"/>
                        <a:t>Storage</a:t>
                      </a:r>
                      <a:endParaRPr/>
                    </a:p>
                  </a:txBody>
                  <a:tcPr marT="91425" marB="91425" marR="91425" marL="91425">
                    <a:lnL cap="flat" cmpd="sng" w="9525">
                      <a:solidFill>
                        <a:srgbClr val="1155CC"/>
                      </a:solidFill>
                      <a:prstDash val="solid"/>
                      <a:round/>
                      <a:headEnd len="sm" w="sm" type="none"/>
                      <a:tailEnd len="sm" w="sm" type="none"/>
                    </a:lnL>
                    <a:lnR cap="flat" cmpd="sng" w="9525">
                      <a:solidFill>
                        <a:srgbClr val="1155CC"/>
                      </a:solidFill>
                      <a:prstDash val="solid"/>
                      <a:round/>
                      <a:headEnd len="sm" w="sm" type="none"/>
                      <a:tailEnd len="sm" w="sm" type="none"/>
                    </a:lnR>
                    <a:lnT cap="flat" cmpd="sng" w="9525">
                      <a:solidFill>
                        <a:srgbClr val="1155CC"/>
                      </a:solidFill>
                      <a:prstDash val="solid"/>
                      <a:round/>
                      <a:headEnd len="sm" w="sm" type="none"/>
                      <a:tailEnd len="sm" w="sm" type="none"/>
                    </a:lnT>
                    <a:lnB cap="flat" cmpd="sng" w="9525">
                      <a:solidFill>
                        <a:srgbClr val="1155CC"/>
                      </a:solidFill>
                      <a:prstDash val="solid"/>
                      <a:round/>
                      <a:headEnd len="sm" w="sm" type="none"/>
                      <a:tailEnd len="sm" w="sm" type="none"/>
                    </a:lnB>
                  </a:tcPr>
                </a:tc>
              </a:tr>
              <a:tr h="704850">
                <a:tc>
                  <a:txBody>
                    <a:bodyPr/>
                    <a:lstStyle/>
                    <a:p>
                      <a:pPr indent="0" lvl="0" marL="0" rtl="0" algn="ctr">
                        <a:spcBef>
                          <a:spcPts val="0"/>
                        </a:spcBef>
                        <a:spcAft>
                          <a:spcPts val="0"/>
                        </a:spcAft>
                        <a:buNone/>
                      </a:pPr>
                      <a:r>
                        <a:rPr lang="en"/>
                        <a:t>Tobacco </a:t>
                      </a:r>
                      <a:endParaRPr/>
                    </a:p>
                    <a:p>
                      <a:pPr indent="0" lvl="0" marL="0" rtl="0" algn="ctr">
                        <a:spcBef>
                          <a:spcPts val="0"/>
                        </a:spcBef>
                        <a:spcAft>
                          <a:spcPts val="0"/>
                        </a:spcAft>
                        <a:buNone/>
                      </a:pPr>
                      <a:r>
                        <a:rPr lang="en"/>
                        <a:t>Files Storage</a:t>
                      </a:r>
                      <a:endParaRPr/>
                    </a:p>
                  </a:txBody>
                  <a:tcPr marT="91425" marB="91425" marR="91425" marL="91425">
                    <a:lnL cap="flat" cmpd="sng" w="9525">
                      <a:solidFill>
                        <a:srgbClr val="1155CC"/>
                      </a:solidFill>
                      <a:prstDash val="solid"/>
                      <a:round/>
                      <a:headEnd len="sm" w="sm" type="none"/>
                      <a:tailEnd len="sm" w="sm" type="none"/>
                    </a:lnL>
                    <a:lnR cap="flat" cmpd="sng" w="9525">
                      <a:solidFill>
                        <a:srgbClr val="1155CC"/>
                      </a:solidFill>
                      <a:prstDash val="solid"/>
                      <a:round/>
                      <a:headEnd len="sm" w="sm" type="none"/>
                      <a:tailEnd len="sm" w="sm" type="none"/>
                    </a:lnR>
                    <a:lnT cap="flat" cmpd="sng" w="9525">
                      <a:solidFill>
                        <a:srgbClr val="1155CC"/>
                      </a:solidFill>
                      <a:prstDash val="solid"/>
                      <a:round/>
                      <a:headEnd len="sm" w="sm" type="none"/>
                      <a:tailEnd len="sm" w="sm" type="none"/>
                    </a:lnT>
                    <a:lnB cap="flat" cmpd="sng" w="9525">
                      <a:solidFill>
                        <a:srgbClr val="1155CC"/>
                      </a:solidFill>
                      <a:prstDash val="solid"/>
                      <a:round/>
                      <a:headEnd len="sm" w="sm" type="none"/>
                      <a:tailEnd len="sm" w="sm" type="none"/>
                    </a:lnB>
                  </a:tcPr>
                </a:tc>
              </a:tr>
            </a:tbl>
          </a:graphicData>
        </a:graphic>
      </p:graphicFrame>
      <p:sp>
        <p:nvSpPr>
          <p:cNvPr id="111" name="Google Shape;111;p15"/>
          <p:cNvSpPr/>
          <p:nvPr/>
        </p:nvSpPr>
        <p:spPr>
          <a:xfrm>
            <a:off x="933450" y="1993475"/>
            <a:ext cx="2057400" cy="666900"/>
          </a:xfrm>
          <a:prstGeom prst="ellipse">
            <a:avLst/>
          </a:prstGeom>
          <a:solidFill>
            <a:srgbClr val="A4C2F4"/>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Recommender System</a:t>
            </a:r>
            <a:endParaRPr/>
          </a:p>
        </p:txBody>
      </p:sp>
      <p:sp>
        <p:nvSpPr>
          <p:cNvPr id="112" name="Google Shape;112;p15"/>
          <p:cNvSpPr/>
          <p:nvPr/>
        </p:nvSpPr>
        <p:spPr>
          <a:xfrm>
            <a:off x="6438750" y="1993463"/>
            <a:ext cx="2057400" cy="666900"/>
          </a:xfrm>
          <a:prstGeom prst="ellipse">
            <a:avLst/>
          </a:prstGeom>
          <a:solidFill>
            <a:srgbClr val="A4C2F4"/>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Clustering</a:t>
            </a:r>
            <a:endParaRPr/>
          </a:p>
        </p:txBody>
      </p:sp>
      <p:sp>
        <p:nvSpPr>
          <p:cNvPr id="113" name="Google Shape;113;p15"/>
          <p:cNvSpPr/>
          <p:nvPr/>
        </p:nvSpPr>
        <p:spPr>
          <a:xfrm>
            <a:off x="1720550" y="3220650"/>
            <a:ext cx="1728000" cy="579300"/>
          </a:xfrm>
          <a:prstGeom prst="ellipse">
            <a:avLst/>
          </a:prstGeom>
          <a:no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Preprocess ETD</a:t>
            </a:r>
            <a:endParaRPr/>
          </a:p>
        </p:txBody>
      </p:sp>
      <p:sp>
        <p:nvSpPr>
          <p:cNvPr id="114" name="Google Shape;114;p15"/>
          <p:cNvSpPr/>
          <p:nvPr/>
        </p:nvSpPr>
        <p:spPr>
          <a:xfrm>
            <a:off x="1720550" y="4150650"/>
            <a:ext cx="2057400" cy="666900"/>
          </a:xfrm>
          <a:prstGeom prst="ellipse">
            <a:avLst/>
          </a:prstGeom>
          <a:no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Preprocess Tobacco Documents</a:t>
            </a:r>
            <a:endParaRPr/>
          </a:p>
        </p:txBody>
      </p:sp>
      <p:sp>
        <p:nvSpPr>
          <p:cNvPr id="115" name="Google Shape;115;p15"/>
          <p:cNvSpPr/>
          <p:nvPr/>
        </p:nvSpPr>
        <p:spPr>
          <a:xfrm>
            <a:off x="109925" y="4004975"/>
            <a:ext cx="1233900" cy="633300"/>
          </a:xfrm>
          <a:prstGeom prst="ellipse">
            <a:avLst/>
          </a:prstGeom>
          <a:no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t>Ingest Tobacco docs</a:t>
            </a:r>
            <a:endParaRPr sz="1100"/>
          </a:p>
        </p:txBody>
      </p:sp>
      <p:sp>
        <p:nvSpPr>
          <p:cNvPr id="116" name="Google Shape;116;p15"/>
          <p:cNvSpPr/>
          <p:nvPr/>
        </p:nvSpPr>
        <p:spPr>
          <a:xfrm rot="-1177645">
            <a:off x="2960375" y="2002056"/>
            <a:ext cx="1226249" cy="235039"/>
          </a:xfrm>
          <a:prstGeom prst="leftRightArrow">
            <a:avLst>
              <a:gd fmla="val 0" name="adj1"/>
              <a:gd fmla="val 28345"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5"/>
          <p:cNvSpPr/>
          <p:nvPr/>
        </p:nvSpPr>
        <p:spPr>
          <a:xfrm rot="8282577">
            <a:off x="1718787" y="1630002"/>
            <a:ext cx="847177" cy="142534"/>
          </a:xfrm>
          <a:prstGeom prst="rightArrow">
            <a:avLst>
              <a:gd fmla="val 0" name="adj1"/>
              <a:gd fmla="val 50000"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5"/>
          <p:cNvSpPr/>
          <p:nvPr/>
        </p:nvSpPr>
        <p:spPr>
          <a:xfrm rot="-5394360">
            <a:off x="4465160" y="1486324"/>
            <a:ext cx="365700" cy="132300"/>
          </a:xfrm>
          <a:prstGeom prst="rightArrow">
            <a:avLst>
              <a:gd fmla="val 0" name="adj1"/>
              <a:gd fmla="val 50000"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5"/>
          <p:cNvSpPr/>
          <p:nvPr/>
        </p:nvSpPr>
        <p:spPr>
          <a:xfrm rot="9659079">
            <a:off x="3537788" y="1093666"/>
            <a:ext cx="655574" cy="133963"/>
          </a:xfrm>
          <a:prstGeom prst="rightArrow">
            <a:avLst>
              <a:gd fmla="val 0" name="adj1"/>
              <a:gd fmla="val 50000"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5"/>
          <p:cNvSpPr/>
          <p:nvPr/>
        </p:nvSpPr>
        <p:spPr>
          <a:xfrm rot="-8797675">
            <a:off x="3502213" y="1579945"/>
            <a:ext cx="734629" cy="157261"/>
          </a:xfrm>
          <a:prstGeom prst="rightArrow">
            <a:avLst>
              <a:gd fmla="val 0" name="adj1"/>
              <a:gd fmla="val 50000"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5"/>
          <p:cNvSpPr/>
          <p:nvPr/>
        </p:nvSpPr>
        <p:spPr>
          <a:xfrm rot="1119813">
            <a:off x="2653164" y="2681028"/>
            <a:ext cx="1569324" cy="239070"/>
          </a:xfrm>
          <a:prstGeom prst="rightArrow">
            <a:avLst>
              <a:gd fmla="val 0" name="adj1"/>
              <a:gd fmla="val 50000"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5"/>
          <p:cNvSpPr/>
          <p:nvPr/>
        </p:nvSpPr>
        <p:spPr>
          <a:xfrm rot="8282348">
            <a:off x="5176785" y="1528422"/>
            <a:ext cx="824232" cy="140416"/>
          </a:xfrm>
          <a:prstGeom prst="rightArrow">
            <a:avLst>
              <a:gd fmla="val 0" name="adj1"/>
              <a:gd fmla="val 50000"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5"/>
          <p:cNvSpPr/>
          <p:nvPr/>
        </p:nvSpPr>
        <p:spPr>
          <a:xfrm rot="-734463">
            <a:off x="3310529" y="3158732"/>
            <a:ext cx="861691" cy="216487"/>
          </a:xfrm>
          <a:prstGeom prst="rightArrow">
            <a:avLst>
              <a:gd fmla="val 0" name="adj1"/>
              <a:gd fmla="val 50000"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5"/>
          <p:cNvSpPr/>
          <p:nvPr/>
        </p:nvSpPr>
        <p:spPr>
          <a:xfrm rot="-8324186">
            <a:off x="2458550" y="3173723"/>
            <a:ext cx="1936852" cy="92906"/>
          </a:xfrm>
          <a:prstGeom prst="rightArrow">
            <a:avLst>
              <a:gd fmla="val 0" name="adj1"/>
              <a:gd fmla="val 153992"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5"/>
          <p:cNvSpPr/>
          <p:nvPr/>
        </p:nvSpPr>
        <p:spPr>
          <a:xfrm rot="-848721">
            <a:off x="6553597" y="827656"/>
            <a:ext cx="1222673" cy="187869"/>
          </a:xfrm>
          <a:prstGeom prst="leftArrow">
            <a:avLst>
              <a:gd fmla="val 50000" name="adj1"/>
              <a:gd fmla="val 50000"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5"/>
          <p:cNvSpPr/>
          <p:nvPr/>
        </p:nvSpPr>
        <p:spPr>
          <a:xfrm rot="5732279">
            <a:off x="1447258" y="4223804"/>
            <a:ext cx="158540" cy="438006"/>
          </a:xfrm>
          <a:prstGeom prst="upArrow">
            <a:avLst>
              <a:gd fmla="val 0" name="adj1"/>
              <a:gd fmla="val 64503"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5"/>
          <p:cNvSpPr/>
          <p:nvPr/>
        </p:nvSpPr>
        <p:spPr>
          <a:xfrm rot="-1776900">
            <a:off x="3439981" y="3977538"/>
            <a:ext cx="804380" cy="177903"/>
          </a:xfrm>
          <a:prstGeom prst="rightArrow">
            <a:avLst>
              <a:gd fmla="val 0" name="adj1"/>
              <a:gd fmla="val 50000"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5"/>
          <p:cNvSpPr/>
          <p:nvPr/>
        </p:nvSpPr>
        <p:spPr>
          <a:xfrm>
            <a:off x="6453575" y="2747450"/>
            <a:ext cx="2057400" cy="666900"/>
          </a:xfrm>
          <a:prstGeom prst="ellipse">
            <a:avLst/>
          </a:prstGeom>
          <a:solidFill>
            <a:srgbClr val="A4C2F4"/>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Text Summarization</a:t>
            </a:r>
            <a:endParaRPr/>
          </a:p>
        </p:txBody>
      </p:sp>
      <p:sp>
        <p:nvSpPr>
          <p:cNvPr id="129" name="Google Shape;129;p15"/>
          <p:cNvSpPr/>
          <p:nvPr/>
        </p:nvSpPr>
        <p:spPr>
          <a:xfrm>
            <a:off x="6453575" y="4190088"/>
            <a:ext cx="2057400" cy="666900"/>
          </a:xfrm>
          <a:prstGeom prst="ellipse">
            <a:avLst/>
          </a:prstGeom>
          <a:solidFill>
            <a:srgbClr val="A4C2F4"/>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Sentiment Analysis</a:t>
            </a:r>
            <a:endParaRPr/>
          </a:p>
        </p:txBody>
      </p:sp>
      <p:grpSp>
        <p:nvGrpSpPr>
          <p:cNvPr id="130" name="Google Shape;130;p15"/>
          <p:cNvGrpSpPr/>
          <p:nvPr/>
        </p:nvGrpSpPr>
        <p:grpSpPr>
          <a:xfrm>
            <a:off x="7654600" y="48100"/>
            <a:ext cx="571500" cy="1179600"/>
            <a:chOff x="7506975" y="725550"/>
            <a:chExt cx="571500" cy="1179600"/>
          </a:xfrm>
        </p:grpSpPr>
        <p:sp>
          <p:nvSpPr>
            <p:cNvPr id="131" name="Google Shape;131;p15"/>
            <p:cNvSpPr/>
            <p:nvPr/>
          </p:nvSpPr>
          <p:spPr>
            <a:xfrm>
              <a:off x="7539675" y="725550"/>
              <a:ext cx="506100" cy="512700"/>
            </a:xfrm>
            <a:prstGeom prst="ellipse">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5"/>
            <p:cNvSpPr/>
            <p:nvPr/>
          </p:nvSpPr>
          <p:spPr>
            <a:xfrm>
              <a:off x="7506975" y="1238250"/>
              <a:ext cx="571500" cy="666900"/>
            </a:xfrm>
            <a:prstGeom prst="triangle">
              <a:avLst>
                <a:gd fmla="val 50000" name="adj"/>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3" name="Google Shape;133;p15"/>
          <p:cNvSpPr txBox="1"/>
          <p:nvPr/>
        </p:nvSpPr>
        <p:spPr>
          <a:xfrm>
            <a:off x="7654600" y="1269125"/>
            <a:ext cx="571500" cy="399900"/>
          </a:xfrm>
          <a:prstGeom prst="rect">
            <a:avLst/>
          </a:prstGeom>
          <a:noFill/>
          <a:ln cap="flat" cmpd="sng" w="9525">
            <a:solidFill>
              <a:srgbClr val="1155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t>User</a:t>
            </a:r>
            <a:endParaRPr/>
          </a:p>
        </p:txBody>
      </p:sp>
      <p:sp>
        <p:nvSpPr>
          <p:cNvPr id="134" name="Google Shape;134;p15"/>
          <p:cNvSpPr/>
          <p:nvPr/>
        </p:nvSpPr>
        <p:spPr>
          <a:xfrm>
            <a:off x="6438750" y="3468763"/>
            <a:ext cx="2057400" cy="666900"/>
          </a:xfrm>
          <a:prstGeom prst="ellipse">
            <a:avLst/>
          </a:prstGeom>
          <a:solidFill>
            <a:srgbClr val="A4C2F4"/>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Named-Entity Recognition</a:t>
            </a:r>
            <a:endParaRPr/>
          </a:p>
        </p:txBody>
      </p:sp>
      <p:sp>
        <p:nvSpPr>
          <p:cNvPr id="135" name="Google Shape;135;p15"/>
          <p:cNvSpPr/>
          <p:nvPr/>
        </p:nvSpPr>
        <p:spPr>
          <a:xfrm>
            <a:off x="109925" y="3090575"/>
            <a:ext cx="1233900" cy="633300"/>
          </a:xfrm>
          <a:prstGeom prst="ellipse">
            <a:avLst/>
          </a:prstGeom>
          <a:no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t>Ingest ETD</a:t>
            </a:r>
            <a:endParaRPr sz="1100"/>
          </a:p>
        </p:txBody>
      </p:sp>
      <p:sp>
        <p:nvSpPr>
          <p:cNvPr id="136" name="Google Shape;136;p15"/>
          <p:cNvSpPr/>
          <p:nvPr/>
        </p:nvSpPr>
        <p:spPr>
          <a:xfrm rot="5732279">
            <a:off x="1447258" y="3309404"/>
            <a:ext cx="158540" cy="438006"/>
          </a:xfrm>
          <a:prstGeom prst="upArrow">
            <a:avLst>
              <a:gd fmla="val 0" name="adj1"/>
              <a:gd fmla="val 64503"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5"/>
          <p:cNvSpPr txBox="1"/>
          <p:nvPr/>
        </p:nvSpPr>
        <p:spPr>
          <a:xfrm>
            <a:off x="1168625" y="3601213"/>
            <a:ext cx="6354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t>CME</a:t>
            </a:r>
            <a:endParaRPr b="1"/>
          </a:p>
        </p:txBody>
      </p:sp>
      <p:sp>
        <p:nvSpPr>
          <p:cNvPr id="138" name="Google Shape;138;p15"/>
          <p:cNvSpPr txBox="1"/>
          <p:nvPr/>
        </p:nvSpPr>
        <p:spPr>
          <a:xfrm>
            <a:off x="4438994" y="4120163"/>
            <a:ext cx="7158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t>CEPH</a:t>
            </a:r>
            <a:endParaRPr b="1"/>
          </a:p>
        </p:txBody>
      </p:sp>
      <p:sp>
        <p:nvSpPr>
          <p:cNvPr id="139" name="Google Shape;139;p15"/>
          <p:cNvSpPr txBox="1"/>
          <p:nvPr/>
        </p:nvSpPr>
        <p:spPr>
          <a:xfrm>
            <a:off x="7276769" y="4817538"/>
            <a:ext cx="7158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t>TML</a:t>
            </a:r>
            <a:endParaRPr b="1"/>
          </a:p>
        </p:txBody>
      </p:sp>
      <p:sp>
        <p:nvSpPr>
          <p:cNvPr id="140" name="Google Shape;140;p15"/>
          <p:cNvSpPr/>
          <p:nvPr/>
        </p:nvSpPr>
        <p:spPr>
          <a:xfrm rot="-5400000">
            <a:off x="4527825" y="2257775"/>
            <a:ext cx="310800" cy="194700"/>
          </a:xfrm>
          <a:prstGeom prst="leftRightArrow">
            <a:avLst>
              <a:gd fmla="val 0" name="adj1"/>
              <a:gd fmla="val 28345"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5"/>
          <p:cNvSpPr/>
          <p:nvPr/>
        </p:nvSpPr>
        <p:spPr>
          <a:xfrm rot="-1633687">
            <a:off x="5211613" y="2600236"/>
            <a:ext cx="1310066" cy="194685"/>
          </a:xfrm>
          <a:prstGeom prst="leftRightArrow">
            <a:avLst>
              <a:gd fmla="val 0" name="adj1"/>
              <a:gd fmla="val 28345"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5"/>
          <p:cNvSpPr/>
          <p:nvPr/>
        </p:nvSpPr>
        <p:spPr>
          <a:xfrm rot="-1880402">
            <a:off x="5142298" y="2968505"/>
            <a:ext cx="1801906" cy="194691"/>
          </a:xfrm>
          <a:prstGeom prst="leftRightArrow">
            <a:avLst>
              <a:gd fmla="val 0" name="adj1"/>
              <a:gd fmla="val 28345"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5"/>
          <p:cNvSpPr/>
          <p:nvPr/>
        </p:nvSpPr>
        <p:spPr>
          <a:xfrm rot="-1880206">
            <a:off x="5140746" y="3369380"/>
            <a:ext cx="1422508" cy="194691"/>
          </a:xfrm>
          <a:prstGeom prst="leftRightArrow">
            <a:avLst>
              <a:gd fmla="val 0" name="adj1"/>
              <a:gd fmla="val 28345"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15"/>
          <p:cNvSpPr/>
          <p:nvPr/>
        </p:nvSpPr>
        <p:spPr>
          <a:xfrm rot="-506126">
            <a:off x="5234302" y="3766454"/>
            <a:ext cx="1265895" cy="144380"/>
          </a:xfrm>
          <a:prstGeom prst="leftRightArrow">
            <a:avLst>
              <a:gd fmla="val 0" name="adj1"/>
              <a:gd fmla="val 28345"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5"/>
          <p:cNvSpPr/>
          <p:nvPr/>
        </p:nvSpPr>
        <p:spPr>
          <a:xfrm rot="803011">
            <a:off x="5229553" y="4083803"/>
            <a:ext cx="1417907" cy="162195"/>
          </a:xfrm>
          <a:prstGeom prst="leftRightArrow">
            <a:avLst>
              <a:gd fmla="val 0" name="adj1"/>
              <a:gd fmla="val 28345" name="adj2"/>
            </a:avLst>
          </a:prstGeom>
          <a:solidFill>
            <a:srgbClr val="EEEEEE"/>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5"/>
          <p:cNvSpPr txBox="1"/>
          <p:nvPr>
            <p:ph type="title"/>
          </p:nvPr>
        </p:nvSpPr>
        <p:spPr>
          <a:xfrm>
            <a:off x="759975" y="4750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System Architecture</a:t>
            </a:r>
            <a:endParaRPr/>
          </a:p>
        </p:txBody>
      </p:sp>
      <p:sp>
        <p:nvSpPr>
          <p:cNvPr id="147" name="Google Shape;147;p15"/>
          <p:cNvSpPr txBox="1"/>
          <p:nvPr/>
        </p:nvSpPr>
        <p:spPr>
          <a:xfrm>
            <a:off x="8714144" y="3166563"/>
            <a:ext cx="7158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t>INT</a:t>
            </a:r>
            <a:endParaRPr b="1"/>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2" name="Shape 402"/>
        <p:cNvGrpSpPr/>
        <p:nvPr/>
      </p:nvGrpSpPr>
      <p:grpSpPr>
        <a:xfrm>
          <a:off x="0" y="0"/>
          <a:ext cx="0" cy="0"/>
          <a:chOff x="0" y="0"/>
          <a:chExt cx="0" cy="0"/>
        </a:xfrm>
      </p:grpSpPr>
      <p:sp>
        <p:nvSpPr>
          <p:cNvPr id="403" name="Google Shape;403;p42"/>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spaCy</a:t>
            </a:r>
            <a:endParaRPr/>
          </a:p>
        </p:txBody>
      </p:sp>
      <p:sp>
        <p:nvSpPr>
          <p:cNvPr id="404" name="Google Shape;404;p42"/>
          <p:cNvSpPr txBox="1"/>
          <p:nvPr>
            <p:ph idx="1" type="body"/>
          </p:nvPr>
        </p:nvSpPr>
        <p:spPr>
          <a:xfrm>
            <a:off x="729450" y="1909075"/>
            <a:ext cx="7920900" cy="194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0000FF"/>
                </a:solidFill>
              </a:rPr>
              <a:t>Original Sentence: 				</a:t>
            </a:r>
            <a:endParaRPr sz="1000">
              <a:solidFill>
                <a:srgbClr val="0000FF"/>
              </a:solidFill>
            </a:endParaRPr>
          </a:p>
          <a:p>
            <a:pPr indent="0" lvl="0" marL="0" rtl="0" algn="l">
              <a:spcBef>
                <a:spcPts val="1600"/>
              </a:spcBef>
              <a:spcAft>
                <a:spcPts val="0"/>
              </a:spcAft>
              <a:buNone/>
            </a:pPr>
            <a:r>
              <a:rPr lang="en" sz="1000">
                <a:solidFill>
                  <a:srgbClr val="0000FF"/>
                </a:solidFill>
              </a:rPr>
              <a:t>The witness, Director of Marketing Research at Philip Morris, was deposed by the plaintiffs. He reviewed his previous depositions and trail testimony, as well as the contract work that he has done for Philip Morris. He explained that the contract work consisted of showing advertising or packaging and obtaining information on consumer reactions. He reviewed the organizational structure of the Marketing and Research department of Philip Morris. The witness listed the various companies from which Philip Morris obtained consumer information. He maintained that Philip Morris only conducted studies on people over the age of 18. He explained the importance of having highly reliable information about legal age smokers in order to accurately project future industry sales and brand sales. He described Philip Morris' use of publicly available information and studies on smoking behavior. He commented on surveys in which adults were asked about their age of smoking initiation.; Roper</a:t>
            </a:r>
            <a:endParaRPr sz="1000">
              <a:solidFill>
                <a:srgbClr val="0000FF"/>
              </a:solidFill>
            </a:endParaRPr>
          </a:p>
          <a:p>
            <a:pPr indent="0" lvl="0" marL="0" rtl="0" algn="l">
              <a:spcBef>
                <a:spcPts val="1600"/>
              </a:spcBef>
              <a:spcAft>
                <a:spcPts val="0"/>
              </a:spcAft>
              <a:buNone/>
            </a:pPr>
            <a:r>
              <a:t/>
            </a:r>
            <a:endParaRPr sz="1000">
              <a:solidFill>
                <a:srgbClr val="434343"/>
              </a:solidFill>
            </a:endParaRPr>
          </a:p>
          <a:p>
            <a:pPr indent="0" lvl="0" marL="0" rtl="0" algn="l">
              <a:spcBef>
                <a:spcPts val="1600"/>
              </a:spcBef>
              <a:spcAft>
                <a:spcPts val="1600"/>
              </a:spcAft>
              <a:buNone/>
            </a:pPr>
            <a:r>
              <a:t/>
            </a:r>
            <a:endParaRPr sz="1000"/>
          </a:p>
        </p:txBody>
      </p:sp>
      <p:sp>
        <p:nvSpPr>
          <p:cNvPr id="405" name="Google Shape;405;p42"/>
          <p:cNvSpPr txBox="1"/>
          <p:nvPr/>
        </p:nvSpPr>
        <p:spPr>
          <a:xfrm>
            <a:off x="3423000" y="1426750"/>
            <a:ext cx="34530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155CC"/>
                </a:solidFill>
                <a:latin typeface="Lato"/>
                <a:ea typeface="Lato"/>
                <a:cs typeface="Lato"/>
                <a:sym typeface="Lato"/>
              </a:rPr>
              <a:t>Example</a:t>
            </a:r>
            <a:endParaRPr b="1" sz="1700">
              <a:solidFill>
                <a:srgbClr val="1155CC"/>
              </a:solidFill>
              <a:latin typeface="Lato"/>
              <a:ea typeface="Lato"/>
              <a:cs typeface="Lato"/>
              <a:sym typeface="Lato"/>
            </a:endParaRPr>
          </a:p>
        </p:txBody>
      </p:sp>
      <p:sp>
        <p:nvSpPr>
          <p:cNvPr id="406" name="Google Shape;406;p42"/>
          <p:cNvSpPr txBox="1"/>
          <p:nvPr/>
        </p:nvSpPr>
        <p:spPr>
          <a:xfrm>
            <a:off x="3387025" y="3680775"/>
            <a:ext cx="34530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155CC"/>
                </a:solidFill>
                <a:latin typeface="Lato"/>
                <a:ea typeface="Lato"/>
                <a:cs typeface="Lato"/>
                <a:sym typeface="Lato"/>
              </a:rPr>
              <a:t>Extracted Entities</a:t>
            </a:r>
            <a:endParaRPr b="1" sz="1700">
              <a:solidFill>
                <a:srgbClr val="1155CC"/>
              </a:solidFill>
              <a:latin typeface="Lato"/>
              <a:ea typeface="Lato"/>
              <a:cs typeface="Lato"/>
              <a:sym typeface="Lato"/>
            </a:endParaRPr>
          </a:p>
        </p:txBody>
      </p:sp>
      <p:sp>
        <p:nvSpPr>
          <p:cNvPr id="407" name="Google Shape;407;p42"/>
          <p:cNvSpPr txBox="1"/>
          <p:nvPr/>
        </p:nvSpPr>
        <p:spPr>
          <a:xfrm>
            <a:off x="839275" y="4133750"/>
            <a:ext cx="3453000" cy="94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Lato"/>
                <a:ea typeface="Lato"/>
                <a:cs typeface="Lato"/>
                <a:sym typeface="Lato"/>
              </a:rPr>
              <a:t>Type: ORG, Value: Marketing Research</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Type: ORG, Value: Philip Morris</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Type: ORG, Value: Philip Morris</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Type: ORG, Value: the Marketing and Research</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Type: ORG, Value: Philip Morris</a:t>
            </a:r>
            <a:endParaRPr sz="1000">
              <a:latin typeface="Lato"/>
              <a:ea typeface="Lato"/>
              <a:cs typeface="Lato"/>
              <a:sym typeface="Lato"/>
            </a:endParaRPr>
          </a:p>
          <a:p>
            <a:pPr indent="0" lvl="0" marL="0" rtl="0" algn="l">
              <a:spcBef>
                <a:spcPts val="0"/>
              </a:spcBef>
              <a:spcAft>
                <a:spcPts val="0"/>
              </a:spcAft>
              <a:buNone/>
            </a:pPr>
            <a:r>
              <a:t/>
            </a:r>
            <a:endParaRPr sz="1000">
              <a:latin typeface="Lato"/>
              <a:ea typeface="Lato"/>
              <a:cs typeface="Lato"/>
              <a:sym typeface="Lato"/>
            </a:endParaRPr>
          </a:p>
          <a:p>
            <a:pPr indent="0" lvl="0" marL="0" rtl="0" algn="l">
              <a:spcBef>
                <a:spcPts val="0"/>
              </a:spcBef>
              <a:spcAft>
                <a:spcPts val="0"/>
              </a:spcAft>
              <a:buNone/>
            </a:pPr>
            <a:r>
              <a:t/>
            </a:r>
            <a:endParaRPr sz="1000">
              <a:latin typeface="Lato"/>
              <a:ea typeface="Lato"/>
              <a:cs typeface="Lato"/>
              <a:sym typeface="Lato"/>
            </a:endParaRPr>
          </a:p>
        </p:txBody>
      </p:sp>
      <p:sp>
        <p:nvSpPr>
          <p:cNvPr id="408" name="Google Shape;408;p42"/>
          <p:cNvSpPr txBox="1"/>
          <p:nvPr/>
        </p:nvSpPr>
        <p:spPr>
          <a:xfrm>
            <a:off x="4751850" y="4133750"/>
            <a:ext cx="3453000" cy="94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Lato"/>
                <a:ea typeface="Lato"/>
                <a:cs typeface="Lato"/>
                <a:sym typeface="Lato"/>
              </a:rPr>
              <a:t>Type: ORG, Value: Philip Morris</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Type: ORG, Value: Philip Morris</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Type: DATE, Value: the age of 18</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Type: ORG, Value: Philip Morris'</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Type: PERSON, Value: Roper</a:t>
            </a:r>
            <a:endParaRPr sz="1000">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2" name="Shape 412"/>
        <p:cNvGrpSpPr/>
        <p:nvPr/>
      </p:nvGrpSpPr>
      <p:grpSpPr>
        <a:xfrm>
          <a:off x="0" y="0"/>
          <a:ext cx="0" cy="0"/>
          <a:chOff x="0" y="0"/>
          <a:chExt cx="0" cy="0"/>
        </a:xfrm>
      </p:grpSpPr>
      <p:sp>
        <p:nvSpPr>
          <p:cNvPr id="413" name="Google Shape;413;p43"/>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spaCy</a:t>
            </a:r>
            <a:endParaRPr/>
          </a:p>
        </p:txBody>
      </p:sp>
      <p:sp>
        <p:nvSpPr>
          <p:cNvPr id="414" name="Google Shape;414;p43"/>
          <p:cNvSpPr txBox="1"/>
          <p:nvPr>
            <p:ph idx="1" type="body"/>
          </p:nvPr>
        </p:nvSpPr>
        <p:spPr>
          <a:xfrm>
            <a:off x="729450" y="1909075"/>
            <a:ext cx="7920900" cy="194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0000FF"/>
                </a:solidFill>
              </a:rPr>
              <a:t>Original Sentence: 				</a:t>
            </a:r>
            <a:endParaRPr sz="1000">
              <a:solidFill>
                <a:srgbClr val="0000FF"/>
              </a:solidFill>
            </a:endParaRPr>
          </a:p>
          <a:p>
            <a:pPr indent="0" lvl="0" marL="0" rtl="0" algn="l">
              <a:spcBef>
                <a:spcPts val="1600"/>
              </a:spcBef>
              <a:spcAft>
                <a:spcPts val="0"/>
              </a:spcAft>
              <a:buNone/>
            </a:pPr>
            <a:r>
              <a:rPr lang="en" sz="1000">
                <a:solidFill>
                  <a:srgbClr val="0000FF"/>
                </a:solidFill>
              </a:rPr>
              <a:t>The witness, Director of </a:t>
            </a:r>
            <a:r>
              <a:rPr b="1" lang="en" sz="1000">
                <a:solidFill>
                  <a:srgbClr val="0000FF"/>
                </a:solidFill>
              </a:rPr>
              <a:t>Marketing Research</a:t>
            </a:r>
            <a:r>
              <a:rPr lang="en" sz="1000">
                <a:solidFill>
                  <a:srgbClr val="0000FF"/>
                </a:solidFill>
              </a:rPr>
              <a:t> at </a:t>
            </a:r>
            <a:r>
              <a:rPr b="1" lang="en" sz="1000">
                <a:solidFill>
                  <a:srgbClr val="0000FF"/>
                </a:solidFill>
              </a:rPr>
              <a:t>Philip Morris</a:t>
            </a:r>
            <a:r>
              <a:rPr lang="en" sz="1000">
                <a:solidFill>
                  <a:srgbClr val="0000FF"/>
                </a:solidFill>
              </a:rPr>
              <a:t>, was deposed by the plaintiffs. He reviewed his previous depositions and trail testimony, as well as the contract work that he has done for </a:t>
            </a:r>
            <a:r>
              <a:rPr b="1" lang="en" sz="1000">
                <a:solidFill>
                  <a:srgbClr val="0000FF"/>
                </a:solidFill>
              </a:rPr>
              <a:t>Philip Morris</a:t>
            </a:r>
            <a:r>
              <a:rPr lang="en" sz="1000">
                <a:solidFill>
                  <a:srgbClr val="0000FF"/>
                </a:solidFill>
              </a:rPr>
              <a:t>. He explained that the contract work consisted of showing advertising or packaging and obtaining information on consumer reactions. He reviewed the organizational structure of </a:t>
            </a:r>
            <a:r>
              <a:rPr b="1" lang="en" sz="1000">
                <a:solidFill>
                  <a:srgbClr val="0000FF"/>
                </a:solidFill>
              </a:rPr>
              <a:t>the Marketing and Research</a:t>
            </a:r>
            <a:r>
              <a:rPr lang="en" sz="1000">
                <a:solidFill>
                  <a:srgbClr val="0000FF"/>
                </a:solidFill>
              </a:rPr>
              <a:t> department of </a:t>
            </a:r>
            <a:r>
              <a:rPr b="1" lang="en" sz="1000">
                <a:solidFill>
                  <a:srgbClr val="0000FF"/>
                </a:solidFill>
              </a:rPr>
              <a:t>Philip Morris</a:t>
            </a:r>
            <a:r>
              <a:rPr lang="en" sz="1000">
                <a:solidFill>
                  <a:srgbClr val="0000FF"/>
                </a:solidFill>
              </a:rPr>
              <a:t>. The witness listed the various companies from which </a:t>
            </a:r>
            <a:r>
              <a:rPr b="1" lang="en" sz="1000">
                <a:solidFill>
                  <a:srgbClr val="0000FF"/>
                </a:solidFill>
              </a:rPr>
              <a:t>Philip Morris</a:t>
            </a:r>
            <a:r>
              <a:rPr lang="en" sz="1000">
                <a:solidFill>
                  <a:srgbClr val="0000FF"/>
                </a:solidFill>
              </a:rPr>
              <a:t> obtained consumer information. He maintained that </a:t>
            </a:r>
            <a:r>
              <a:rPr b="1" lang="en" sz="1000">
                <a:solidFill>
                  <a:srgbClr val="0000FF"/>
                </a:solidFill>
              </a:rPr>
              <a:t>Philip Morris</a:t>
            </a:r>
            <a:r>
              <a:rPr lang="en" sz="1000">
                <a:solidFill>
                  <a:srgbClr val="0000FF"/>
                </a:solidFill>
              </a:rPr>
              <a:t> only conducted studies on people over </a:t>
            </a:r>
            <a:r>
              <a:rPr b="1" lang="en" sz="1000">
                <a:solidFill>
                  <a:srgbClr val="0000FF"/>
                </a:solidFill>
              </a:rPr>
              <a:t>the age of 18</a:t>
            </a:r>
            <a:r>
              <a:rPr lang="en" sz="1000">
                <a:solidFill>
                  <a:srgbClr val="0000FF"/>
                </a:solidFill>
              </a:rPr>
              <a:t>. He explained the importance of having highly reliable information about legal age smokers in order to accurately project future industry sales and brand sales. He described </a:t>
            </a:r>
            <a:r>
              <a:rPr b="1" lang="en" sz="1000">
                <a:solidFill>
                  <a:srgbClr val="0000FF"/>
                </a:solidFill>
              </a:rPr>
              <a:t>Philip Morris'</a:t>
            </a:r>
            <a:r>
              <a:rPr lang="en" sz="1000">
                <a:solidFill>
                  <a:srgbClr val="0000FF"/>
                </a:solidFill>
              </a:rPr>
              <a:t> use of publicly available information and studies on smoking behavior. He commented on surveys in which adults were asked about their age of smoking initiation.; </a:t>
            </a:r>
            <a:r>
              <a:rPr b="1" lang="en" sz="1000">
                <a:solidFill>
                  <a:srgbClr val="0000FF"/>
                </a:solidFill>
              </a:rPr>
              <a:t>Roper</a:t>
            </a:r>
            <a:endParaRPr b="1" sz="1000">
              <a:solidFill>
                <a:srgbClr val="0000FF"/>
              </a:solidFill>
            </a:endParaRPr>
          </a:p>
          <a:p>
            <a:pPr indent="0" lvl="0" marL="0" rtl="0" algn="l">
              <a:spcBef>
                <a:spcPts val="1600"/>
              </a:spcBef>
              <a:spcAft>
                <a:spcPts val="0"/>
              </a:spcAft>
              <a:buNone/>
            </a:pPr>
            <a:r>
              <a:t/>
            </a:r>
            <a:endParaRPr sz="1000">
              <a:solidFill>
                <a:srgbClr val="434343"/>
              </a:solidFill>
            </a:endParaRPr>
          </a:p>
          <a:p>
            <a:pPr indent="0" lvl="0" marL="0" rtl="0" algn="l">
              <a:spcBef>
                <a:spcPts val="1600"/>
              </a:spcBef>
              <a:spcAft>
                <a:spcPts val="1600"/>
              </a:spcAft>
              <a:buNone/>
            </a:pPr>
            <a:r>
              <a:t/>
            </a:r>
            <a:endParaRPr sz="1000"/>
          </a:p>
        </p:txBody>
      </p:sp>
      <p:sp>
        <p:nvSpPr>
          <p:cNvPr id="415" name="Google Shape;415;p43"/>
          <p:cNvSpPr txBox="1"/>
          <p:nvPr/>
        </p:nvSpPr>
        <p:spPr>
          <a:xfrm>
            <a:off x="3423000" y="1426750"/>
            <a:ext cx="34530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155CC"/>
                </a:solidFill>
                <a:latin typeface="Lato"/>
                <a:ea typeface="Lato"/>
                <a:cs typeface="Lato"/>
                <a:sym typeface="Lato"/>
              </a:rPr>
              <a:t>Example</a:t>
            </a:r>
            <a:endParaRPr b="1" sz="1700">
              <a:solidFill>
                <a:srgbClr val="1155CC"/>
              </a:solidFill>
              <a:latin typeface="Lato"/>
              <a:ea typeface="Lato"/>
              <a:cs typeface="Lato"/>
              <a:sym typeface="Lato"/>
            </a:endParaRPr>
          </a:p>
        </p:txBody>
      </p:sp>
      <p:sp>
        <p:nvSpPr>
          <p:cNvPr id="416" name="Google Shape;416;p43"/>
          <p:cNvSpPr txBox="1"/>
          <p:nvPr/>
        </p:nvSpPr>
        <p:spPr>
          <a:xfrm>
            <a:off x="3387025" y="3680775"/>
            <a:ext cx="3453000" cy="40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155CC"/>
                </a:solidFill>
                <a:latin typeface="Lato"/>
                <a:ea typeface="Lato"/>
                <a:cs typeface="Lato"/>
                <a:sym typeface="Lato"/>
              </a:rPr>
              <a:t>Extracted Entities</a:t>
            </a:r>
            <a:endParaRPr b="1" sz="1700">
              <a:solidFill>
                <a:srgbClr val="1155CC"/>
              </a:solidFill>
              <a:latin typeface="Lato"/>
              <a:ea typeface="Lato"/>
              <a:cs typeface="Lato"/>
              <a:sym typeface="Lato"/>
            </a:endParaRPr>
          </a:p>
        </p:txBody>
      </p:sp>
      <p:sp>
        <p:nvSpPr>
          <p:cNvPr id="417" name="Google Shape;417;p43"/>
          <p:cNvSpPr txBox="1"/>
          <p:nvPr/>
        </p:nvSpPr>
        <p:spPr>
          <a:xfrm>
            <a:off x="839275" y="4133750"/>
            <a:ext cx="3453000" cy="94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Lato"/>
                <a:ea typeface="Lato"/>
                <a:cs typeface="Lato"/>
                <a:sym typeface="Lato"/>
              </a:rPr>
              <a:t>Type: ORG, Value: Marketing Research ✔</a:t>
            </a:r>
            <a:endParaRPr b="1" sz="1000">
              <a:solidFill>
                <a:schemeClr val="dk1"/>
              </a:solidFill>
              <a:latin typeface="Lato"/>
              <a:ea typeface="Lato"/>
              <a:cs typeface="Lato"/>
              <a:sym typeface="Lato"/>
            </a:endParaRPr>
          </a:p>
          <a:p>
            <a:pPr indent="0" lvl="0" marL="0" rtl="0" algn="l">
              <a:spcBef>
                <a:spcPts val="0"/>
              </a:spcBef>
              <a:spcAft>
                <a:spcPts val="0"/>
              </a:spcAft>
              <a:buNone/>
            </a:pPr>
            <a:r>
              <a:rPr b="1" lang="en" sz="1000">
                <a:solidFill>
                  <a:schemeClr val="dk1"/>
                </a:solidFill>
                <a:latin typeface="Lato"/>
                <a:ea typeface="Lato"/>
                <a:cs typeface="Lato"/>
                <a:sym typeface="Lato"/>
              </a:rPr>
              <a:t>Type: ORG, Value: Philip Morris ✔</a:t>
            </a:r>
            <a:endParaRPr b="1" sz="1000">
              <a:solidFill>
                <a:schemeClr val="dk1"/>
              </a:solidFill>
              <a:latin typeface="Lato"/>
              <a:ea typeface="Lato"/>
              <a:cs typeface="Lato"/>
              <a:sym typeface="Lato"/>
            </a:endParaRPr>
          </a:p>
          <a:p>
            <a:pPr indent="0" lvl="0" marL="0" rtl="0" algn="l">
              <a:spcBef>
                <a:spcPts val="0"/>
              </a:spcBef>
              <a:spcAft>
                <a:spcPts val="0"/>
              </a:spcAft>
              <a:buNone/>
            </a:pPr>
            <a:r>
              <a:rPr b="1" lang="en" sz="1000">
                <a:solidFill>
                  <a:schemeClr val="dk1"/>
                </a:solidFill>
                <a:latin typeface="Lato"/>
                <a:ea typeface="Lato"/>
                <a:cs typeface="Lato"/>
                <a:sym typeface="Lato"/>
              </a:rPr>
              <a:t>Type: ORG, Value: Philip Morris ✔</a:t>
            </a:r>
            <a:endParaRPr b="1" sz="1000">
              <a:solidFill>
                <a:schemeClr val="dk1"/>
              </a:solidFill>
              <a:latin typeface="Lato"/>
              <a:ea typeface="Lato"/>
              <a:cs typeface="Lato"/>
              <a:sym typeface="Lato"/>
            </a:endParaRPr>
          </a:p>
          <a:p>
            <a:pPr indent="0" lvl="0" marL="0" rtl="0" algn="l">
              <a:spcBef>
                <a:spcPts val="0"/>
              </a:spcBef>
              <a:spcAft>
                <a:spcPts val="0"/>
              </a:spcAft>
              <a:buNone/>
            </a:pPr>
            <a:r>
              <a:rPr b="1" lang="en" sz="1000">
                <a:solidFill>
                  <a:schemeClr val="dk1"/>
                </a:solidFill>
                <a:latin typeface="Lato"/>
                <a:ea typeface="Lato"/>
                <a:cs typeface="Lato"/>
                <a:sym typeface="Lato"/>
              </a:rPr>
              <a:t>Type: ORG, Value: the Marketing and Research ✔</a:t>
            </a:r>
            <a:endParaRPr b="1" sz="1000">
              <a:solidFill>
                <a:schemeClr val="dk1"/>
              </a:solidFill>
              <a:latin typeface="Lato"/>
              <a:ea typeface="Lato"/>
              <a:cs typeface="Lato"/>
              <a:sym typeface="Lato"/>
            </a:endParaRPr>
          </a:p>
          <a:p>
            <a:pPr indent="0" lvl="0" marL="0" rtl="0" algn="l">
              <a:spcBef>
                <a:spcPts val="0"/>
              </a:spcBef>
              <a:spcAft>
                <a:spcPts val="0"/>
              </a:spcAft>
              <a:buNone/>
            </a:pPr>
            <a:r>
              <a:rPr b="1" lang="en" sz="1000">
                <a:solidFill>
                  <a:schemeClr val="dk1"/>
                </a:solidFill>
                <a:latin typeface="Lato"/>
                <a:ea typeface="Lato"/>
                <a:cs typeface="Lato"/>
                <a:sym typeface="Lato"/>
              </a:rPr>
              <a:t>Type: ORG, Value: Philip Morris ✔</a:t>
            </a:r>
            <a:endParaRPr b="1" sz="1000">
              <a:solidFill>
                <a:schemeClr val="dk1"/>
              </a:solidFill>
              <a:latin typeface="Lato"/>
              <a:ea typeface="Lato"/>
              <a:cs typeface="Lato"/>
              <a:sym typeface="Lato"/>
            </a:endParaRPr>
          </a:p>
          <a:p>
            <a:pPr indent="0" lvl="0" marL="0" rtl="0" algn="l">
              <a:spcBef>
                <a:spcPts val="0"/>
              </a:spcBef>
              <a:spcAft>
                <a:spcPts val="0"/>
              </a:spcAft>
              <a:buNone/>
            </a:pPr>
            <a:r>
              <a:t/>
            </a:r>
            <a:endParaRPr sz="1000">
              <a:latin typeface="Lato"/>
              <a:ea typeface="Lato"/>
              <a:cs typeface="Lato"/>
              <a:sym typeface="Lato"/>
            </a:endParaRPr>
          </a:p>
          <a:p>
            <a:pPr indent="0" lvl="0" marL="0" rtl="0" algn="l">
              <a:spcBef>
                <a:spcPts val="0"/>
              </a:spcBef>
              <a:spcAft>
                <a:spcPts val="0"/>
              </a:spcAft>
              <a:buNone/>
            </a:pPr>
            <a:r>
              <a:t/>
            </a:r>
            <a:endParaRPr sz="1000">
              <a:latin typeface="Lato"/>
              <a:ea typeface="Lato"/>
              <a:cs typeface="Lato"/>
              <a:sym typeface="Lato"/>
            </a:endParaRPr>
          </a:p>
        </p:txBody>
      </p:sp>
      <p:sp>
        <p:nvSpPr>
          <p:cNvPr id="418" name="Google Shape;418;p43"/>
          <p:cNvSpPr txBox="1"/>
          <p:nvPr/>
        </p:nvSpPr>
        <p:spPr>
          <a:xfrm>
            <a:off x="4751850" y="4133750"/>
            <a:ext cx="3453000" cy="94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Lato"/>
                <a:ea typeface="Lato"/>
                <a:cs typeface="Lato"/>
                <a:sym typeface="Lato"/>
              </a:rPr>
              <a:t>Type: ORG, Value: Philip Morris ✔</a:t>
            </a:r>
            <a:endParaRPr b="1" sz="1000">
              <a:solidFill>
                <a:schemeClr val="dk1"/>
              </a:solidFill>
              <a:latin typeface="Lato"/>
              <a:ea typeface="Lato"/>
              <a:cs typeface="Lato"/>
              <a:sym typeface="Lato"/>
            </a:endParaRPr>
          </a:p>
          <a:p>
            <a:pPr indent="0" lvl="0" marL="0" rtl="0" algn="l">
              <a:spcBef>
                <a:spcPts val="0"/>
              </a:spcBef>
              <a:spcAft>
                <a:spcPts val="0"/>
              </a:spcAft>
              <a:buNone/>
            </a:pPr>
            <a:r>
              <a:rPr b="1" lang="en" sz="1000">
                <a:solidFill>
                  <a:schemeClr val="dk1"/>
                </a:solidFill>
                <a:latin typeface="Lato"/>
                <a:ea typeface="Lato"/>
                <a:cs typeface="Lato"/>
                <a:sym typeface="Lato"/>
              </a:rPr>
              <a:t>Type: ORG, Value: Philip Morris ✔</a:t>
            </a:r>
            <a:endParaRPr b="1" sz="1000">
              <a:solidFill>
                <a:schemeClr val="dk1"/>
              </a:solidFill>
              <a:latin typeface="Lato"/>
              <a:ea typeface="Lato"/>
              <a:cs typeface="Lato"/>
              <a:sym typeface="Lato"/>
            </a:endParaRPr>
          </a:p>
          <a:p>
            <a:pPr indent="0" lvl="0" marL="0" rtl="0" algn="l">
              <a:spcBef>
                <a:spcPts val="0"/>
              </a:spcBef>
              <a:spcAft>
                <a:spcPts val="0"/>
              </a:spcAft>
              <a:buNone/>
            </a:pPr>
            <a:r>
              <a:rPr b="1" lang="en" sz="1000">
                <a:solidFill>
                  <a:schemeClr val="dk1"/>
                </a:solidFill>
                <a:latin typeface="Lato"/>
                <a:ea typeface="Lato"/>
                <a:cs typeface="Lato"/>
                <a:sym typeface="Lato"/>
              </a:rPr>
              <a:t>Type: DATE, Value: the age of 18 ✔</a:t>
            </a:r>
            <a:endParaRPr b="1" sz="1000">
              <a:solidFill>
                <a:schemeClr val="dk1"/>
              </a:solidFill>
              <a:latin typeface="Lato"/>
              <a:ea typeface="Lato"/>
              <a:cs typeface="Lato"/>
              <a:sym typeface="Lato"/>
            </a:endParaRPr>
          </a:p>
          <a:p>
            <a:pPr indent="0" lvl="0" marL="0" rtl="0" algn="l">
              <a:spcBef>
                <a:spcPts val="0"/>
              </a:spcBef>
              <a:spcAft>
                <a:spcPts val="0"/>
              </a:spcAft>
              <a:buNone/>
            </a:pPr>
            <a:r>
              <a:rPr b="1" lang="en" sz="1000">
                <a:solidFill>
                  <a:schemeClr val="dk1"/>
                </a:solidFill>
                <a:latin typeface="Lato"/>
                <a:ea typeface="Lato"/>
                <a:cs typeface="Lato"/>
                <a:sym typeface="Lato"/>
              </a:rPr>
              <a:t>Type: ORG, Value: Philip Morris' ✔</a:t>
            </a:r>
            <a:endParaRPr b="1" sz="1000">
              <a:solidFill>
                <a:schemeClr val="dk1"/>
              </a:solidFill>
              <a:latin typeface="Lato"/>
              <a:ea typeface="Lato"/>
              <a:cs typeface="Lato"/>
              <a:sym typeface="Lato"/>
            </a:endParaRPr>
          </a:p>
          <a:p>
            <a:pPr indent="0" lvl="0" marL="0" rtl="0" algn="l">
              <a:spcBef>
                <a:spcPts val="0"/>
              </a:spcBef>
              <a:spcAft>
                <a:spcPts val="0"/>
              </a:spcAft>
              <a:buNone/>
            </a:pPr>
            <a:r>
              <a:rPr b="1" lang="en" sz="1000">
                <a:solidFill>
                  <a:schemeClr val="dk1"/>
                </a:solidFill>
                <a:latin typeface="Lato"/>
                <a:ea typeface="Lato"/>
                <a:cs typeface="Lato"/>
                <a:sym typeface="Lato"/>
              </a:rPr>
              <a:t>Type: PERSON, Value: Roper ✔</a:t>
            </a:r>
            <a:endParaRPr b="1" sz="1000">
              <a:solidFill>
                <a:schemeClr val="dk1"/>
              </a:solidFill>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2" name="Shape 422"/>
        <p:cNvGrpSpPr/>
        <p:nvPr/>
      </p:nvGrpSpPr>
      <p:grpSpPr>
        <a:xfrm>
          <a:off x="0" y="0"/>
          <a:ext cx="0" cy="0"/>
          <a:chOff x="0" y="0"/>
          <a:chExt cx="0" cy="0"/>
        </a:xfrm>
      </p:grpSpPr>
      <p:sp>
        <p:nvSpPr>
          <p:cNvPr id="423" name="Google Shape;423;p4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spaCy Models</a:t>
            </a:r>
            <a:endParaRPr/>
          </a:p>
        </p:txBody>
      </p:sp>
      <p:sp>
        <p:nvSpPr>
          <p:cNvPr id="424" name="Google Shape;424;p4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AutoNum type="arabicPeriod"/>
            </a:pPr>
            <a:r>
              <a:rPr lang="en"/>
              <a:t>e</a:t>
            </a:r>
            <a:r>
              <a:rPr lang="en"/>
              <a:t>n_core_web_sm									11 MB</a:t>
            </a:r>
            <a:endParaRPr/>
          </a:p>
          <a:p>
            <a:pPr indent="-311150" lvl="0" marL="457200" rtl="0" algn="l">
              <a:spcBef>
                <a:spcPts val="0"/>
              </a:spcBef>
              <a:spcAft>
                <a:spcPts val="0"/>
              </a:spcAft>
              <a:buSzPts val="1300"/>
              <a:buAutoNum type="arabicPeriod"/>
            </a:pPr>
            <a:r>
              <a:rPr lang="en"/>
              <a:t>en_core_web_md 									91 MB</a:t>
            </a:r>
            <a:endParaRPr/>
          </a:p>
          <a:p>
            <a:pPr indent="-311150" lvl="0" marL="457200" rtl="0" algn="l">
              <a:spcBef>
                <a:spcPts val="0"/>
              </a:spcBef>
              <a:spcAft>
                <a:spcPts val="0"/>
              </a:spcAft>
              <a:buSzPts val="1300"/>
              <a:buAutoNum type="arabicPeriod"/>
            </a:pPr>
            <a:r>
              <a:rPr lang="en"/>
              <a:t>en_core_web_lg 									789 MB</a:t>
            </a:r>
            <a:endParaRPr/>
          </a:p>
          <a:p>
            <a:pPr indent="-311150" lvl="0" marL="457200" rtl="0" algn="l">
              <a:spcBef>
                <a:spcPts val="0"/>
              </a:spcBef>
              <a:spcAft>
                <a:spcPts val="0"/>
              </a:spcAft>
              <a:buSzPts val="1300"/>
              <a:buAutoNum type="arabicPeriod"/>
            </a:pPr>
            <a:r>
              <a:rPr lang="en"/>
              <a:t>en_trf_bertbaseuncased_lg 	(Google &amp; Hugging Face) 			387 MB</a:t>
            </a:r>
            <a:endParaRPr/>
          </a:p>
          <a:p>
            <a:pPr indent="-311150" lvl="0" marL="457200" rtl="0" algn="l">
              <a:spcBef>
                <a:spcPts val="0"/>
              </a:spcBef>
              <a:spcAft>
                <a:spcPts val="0"/>
              </a:spcAft>
              <a:buSzPts val="1300"/>
              <a:buAutoNum type="arabicPeriod"/>
            </a:pPr>
            <a:r>
              <a:rPr lang="en"/>
              <a:t>en_trf_robertabase_lg 		(Facebook &amp; Hugging Face) 		278 MB</a:t>
            </a:r>
            <a:endParaRPr/>
          </a:p>
          <a:p>
            <a:pPr indent="-311150" lvl="0" marL="457200" rtl="0" algn="l">
              <a:spcBef>
                <a:spcPts val="0"/>
              </a:spcBef>
              <a:spcAft>
                <a:spcPts val="0"/>
              </a:spcAft>
              <a:buSzPts val="1300"/>
              <a:buAutoNum type="arabicPeriod"/>
            </a:pPr>
            <a:r>
              <a:rPr lang="en"/>
              <a:t>en_trf_distilbertbaseuncased_lg 	(Hugging Face) 			233 MB</a:t>
            </a:r>
            <a:endParaRPr/>
          </a:p>
          <a:p>
            <a:pPr indent="-311150" lvl="0" marL="457200" rtl="0" algn="l">
              <a:spcBef>
                <a:spcPts val="0"/>
              </a:spcBef>
              <a:spcAft>
                <a:spcPts val="0"/>
              </a:spcAft>
              <a:buSzPts val="1300"/>
              <a:buAutoNum type="arabicPeriod"/>
            </a:pPr>
            <a:r>
              <a:rPr lang="en"/>
              <a:t>e</a:t>
            </a:r>
            <a:r>
              <a:rPr lang="en"/>
              <a:t>n_trf_xlnetbasecased_lg 		(CMU &amp; Google Brain) 			413 MB</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8" name="Shape 428"/>
        <p:cNvGrpSpPr/>
        <p:nvPr/>
      </p:nvGrpSpPr>
      <p:grpSpPr>
        <a:xfrm>
          <a:off x="0" y="0"/>
          <a:ext cx="0" cy="0"/>
          <a:chOff x="0" y="0"/>
          <a:chExt cx="0" cy="0"/>
        </a:xfrm>
      </p:grpSpPr>
      <p:sp>
        <p:nvSpPr>
          <p:cNvPr id="429" name="Google Shape;429;p45"/>
          <p:cNvSpPr/>
          <p:nvPr/>
        </p:nvSpPr>
        <p:spPr>
          <a:xfrm>
            <a:off x="798700" y="1392775"/>
            <a:ext cx="6455700" cy="24060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45"/>
          <p:cNvSpPr/>
          <p:nvPr/>
        </p:nvSpPr>
        <p:spPr>
          <a:xfrm>
            <a:off x="3364100" y="3975075"/>
            <a:ext cx="1517100" cy="9243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t>CEPH</a:t>
            </a:r>
            <a:endParaRPr b="1"/>
          </a:p>
        </p:txBody>
      </p:sp>
      <p:sp>
        <p:nvSpPr>
          <p:cNvPr id="431" name="Google Shape;431;p45"/>
          <p:cNvSpPr/>
          <p:nvPr/>
        </p:nvSpPr>
        <p:spPr>
          <a:xfrm>
            <a:off x="1186750" y="2564000"/>
            <a:ext cx="1389900" cy="8466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t>Pre-processing + filename extraction</a:t>
            </a:r>
            <a:endParaRPr sz="1300"/>
          </a:p>
        </p:txBody>
      </p:sp>
      <p:sp>
        <p:nvSpPr>
          <p:cNvPr id="432" name="Google Shape;432;p45"/>
          <p:cNvSpPr/>
          <p:nvPr/>
        </p:nvSpPr>
        <p:spPr>
          <a:xfrm>
            <a:off x="3364100" y="2564000"/>
            <a:ext cx="1389900" cy="8466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t>Run NER model (spaCy)</a:t>
            </a:r>
            <a:endParaRPr sz="1300"/>
          </a:p>
        </p:txBody>
      </p:sp>
      <p:sp>
        <p:nvSpPr>
          <p:cNvPr id="433" name="Google Shape;433;p45"/>
          <p:cNvSpPr/>
          <p:nvPr/>
        </p:nvSpPr>
        <p:spPr>
          <a:xfrm>
            <a:off x="5365050" y="2564000"/>
            <a:ext cx="1389900" cy="8466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t>Output by filename</a:t>
            </a:r>
            <a:endParaRPr sz="1300"/>
          </a:p>
        </p:txBody>
      </p:sp>
      <p:cxnSp>
        <p:nvCxnSpPr>
          <p:cNvPr id="434" name="Google Shape;434;p45"/>
          <p:cNvCxnSpPr>
            <a:stCxn id="430" idx="1"/>
            <a:endCxn id="431" idx="2"/>
          </p:cNvCxnSpPr>
          <p:nvPr/>
        </p:nvCxnSpPr>
        <p:spPr>
          <a:xfrm rot="10800000">
            <a:off x="1881800" y="3410625"/>
            <a:ext cx="1482300" cy="1026600"/>
          </a:xfrm>
          <a:prstGeom prst="straightConnector1">
            <a:avLst/>
          </a:prstGeom>
          <a:noFill/>
          <a:ln cap="flat" cmpd="sng" w="9525">
            <a:solidFill>
              <a:srgbClr val="595959"/>
            </a:solidFill>
            <a:prstDash val="solid"/>
            <a:round/>
            <a:headEnd len="med" w="med" type="none"/>
            <a:tailEnd len="med" w="med" type="triangle"/>
          </a:ln>
        </p:spPr>
      </p:cxnSp>
      <p:cxnSp>
        <p:nvCxnSpPr>
          <p:cNvPr id="435" name="Google Shape;435;p45"/>
          <p:cNvCxnSpPr>
            <a:stCxn id="431" idx="3"/>
            <a:endCxn id="432" idx="1"/>
          </p:cNvCxnSpPr>
          <p:nvPr/>
        </p:nvCxnSpPr>
        <p:spPr>
          <a:xfrm>
            <a:off x="2576650" y="2987300"/>
            <a:ext cx="787500" cy="0"/>
          </a:xfrm>
          <a:prstGeom prst="straightConnector1">
            <a:avLst/>
          </a:prstGeom>
          <a:noFill/>
          <a:ln cap="flat" cmpd="sng" w="9525">
            <a:solidFill>
              <a:srgbClr val="595959"/>
            </a:solidFill>
            <a:prstDash val="solid"/>
            <a:round/>
            <a:headEnd len="med" w="med" type="none"/>
            <a:tailEnd len="med" w="med" type="triangle"/>
          </a:ln>
        </p:spPr>
      </p:cxnSp>
      <p:cxnSp>
        <p:nvCxnSpPr>
          <p:cNvPr id="436" name="Google Shape;436;p45"/>
          <p:cNvCxnSpPr>
            <a:endCxn id="433" idx="1"/>
          </p:cNvCxnSpPr>
          <p:nvPr/>
        </p:nvCxnSpPr>
        <p:spPr>
          <a:xfrm>
            <a:off x="4753950" y="2987300"/>
            <a:ext cx="611100" cy="0"/>
          </a:xfrm>
          <a:prstGeom prst="straightConnector1">
            <a:avLst/>
          </a:prstGeom>
          <a:noFill/>
          <a:ln cap="flat" cmpd="sng" w="9525">
            <a:solidFill>
              <a:srgbClr val="595959"/>
            </a:solidFill>
            <a:prstDash val="solid"/>
            <a:round/>
            <a:headEnd len="med" w="med" type="none"/>
            <a:tailEnd len="med" w="med" type="triangle"/>
          </a:ln>
        </p:spPr>
      </p:cxnSp>
      <p:cxnSp>
        <p:nvCxnSpPr>
          <p:cNvPr id="437" name="Google Shape;437;p45"/>
          <p:cNvCxnSpPr>
            <a:stCxn id="433" idx="2"/>
            <a:endCxn id="430" idx="3"/>
          </p:cNvCxnSpPr>
          <p:nvPr/>
        </p:nvCxnSpPr>
        <p:spPr>
          <a:xfrm flipH="1">
            <a:off x="4881300" y="3410600"/>
            <a:ext cx="1178700" cy="1026600"/>
          </a:xfrm>
          <a:prstGeom prst="straightConnector1">
            <a:avLst/>
          </a:prstGeom>
          <a:noFill/>
          <a:ln cap="flat" cmpd="sng" w="9525">
            <a:solidFill>
              <a:srgbClr val="595959"/>
            </a:solidFill>
            <a:prstDash val="solid"/>
            <a:round/>
            <a:headEnd len="med" w="med" type="none"/>
            <a:tailEnd len="med" w="med" type="triangle"/>
          </a:ln>
        </p:spPr>
      </p:cxnSp>
      <p:sp>
        <p:nvSpPr>
          <p:cNvPr id="438" name="Google Shape;438;p45"/>
          <p:cNvSpPr/>
          <p:nvPr/>
        </p:nvSpPr>
        <p:spPr>
          <a:xfrm>
            <a:off x="3364100" y="1467575"/>
            <a:ext cx="1389900" cy="8466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t>Unit Testing</a:t>
            </a:r>
            <a:endParaRPr sz="1300"/>
          </a:p>
        </p:txBody>
      </p:sp>
      <p:cxnSp>
        <p:nvCxnSpPr>
          <p:cNvPr id="439" name="Google Shape;439;p45"/>
          <p:cNvCxnSpPr>
            <a:stCxn id="431" idx="0"/>
            <a:endCxn id="438" idx="1"/>
          </p:cNvCxnSpPr>
          <p:nvPr/>
        </p:nvCxnSpPr>
        <p:spPr>
          <a:xfrm rot="-5400000">
            <a:off x="2286250" y="1486250"/>
            <a:ext cx="673200" cy="1482300"/>
          </a:xfrm>
          <a:prstGeom prst="curvedConnector2">
            <a:avLst/>
          </a:prstGeom>
          <a:noFill/>
          <a:ln cap="flat" cmpd="sng" w="9525">
            <a:solidFill>
              <a:srgbClr val="595959"/>
            </a:solidFill>
            <a:prstDash val="solid"/>
            <a:round/>
            <a:headEnd len="med" w="med" type="none"/>
            <a:tailEnd len="med" w="med" type="none"/>
          </a:ln>
        </p:spPr>
      </p:cxnSp>
      <p:cxnSp>
        <p:nvCxnSpPr>
          <p:cNvPr id="440" name="Google Shape;440;p45"/>
          <p:cNvCxnSpPr>
            <a:stCxn id="438" idx="3"/>
            <a:endCxn id="433" idx="0"/>
          </p:cNvCxnSpPr>
          <p:nvPr/>
        </p:nvCxnSpPr>
        <p:spPr>
          <a:xfrm>
            <a:off x="4754000" y="1890875"/>
            <a:ext cx="1305900" cy="673200"/>
          </a:xfrm>
          <a:prstGeom prst="curvedConnector2">
            <a:avLst/>
          </a:prstGeom>
          <a:noFill/>
          <a:ln cap="flat" cmpd="sng" w="9525">
            <a:solidFill>
              <a:srgbClr val="595959"/>
            </a:solidFill>
            <a:prstDash val="solid"/>
            <a:round/>
            <a:headEnd len="med" w="med" type="none"/>
            <a:tailEnd len="med" w="med" type="none"/>
          </a:ln>
        </p:spPr>
      </p:cxnSp>
      <p:cxnSp>
        <p:nvCxnSpPr>
          <p:cNvPr id="441" name="Google Shape;441;p45"/>
          <p:cNvCxnSpPr>
            <a:stCxn id="438" idx="2"/>
            <a:endCxn id="432" idx="0"/>
          </p:cNvCxnSpPr>
          <p:nvPr/>
        </p:nvCxnSpPr>
        <p:spPr>
          <a:xfrm>
            <a:off x="4059050" y="2314175"/>
            <a:ext cx="0" cy="249900"/>
          </a:xfrm>
          <a:prstGeom prst="straightConnector1">
            <a:avLst/>
          </a:prstGeom>
          <a:noFill/>
          <a:ln cap="flat" cmpd="sng" w="9525">
            <a:solidFill>
              <a:srgbClr val="595959"/>
            </a:solidFill>
            <a:prstDash val="solid"/>
            <a:round/>
            <a:headEnd len="med" w="med" type="none"/>
            <a:tailEnd len="med" w="med" type="none"/>
          </a:ln>
        </p:spPr>
      </p:cxnSp>
      <p:sp>
        <p:nvSpPr>
          <p:cNvPr id="442" name="Google Shape;442;p45"/>
          <p:cNvSpPr txBox="1"/>
          <p:nvPr/>
        </p:nvSpPr>
        <p:spPr>
          <a:xfrm>
            <a:off x="763425" y="828325"/>
            <a:ext cx="4064100" cy="47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t>NER System Architecture</a:t>
            </a:r>
            <a:endParaRPr sz="1500"/>
          </a:p>
        </p:txBody>
      </p:sp>
      <p:sp>
        <p:nvSpPr>
          <p:cNvPr id="443" name="Google Shape;443;p45"/>
          <p:cNvSpPr txBox="1"/>
          <p:nvPr/>
        </p:nvSpPr>
        <p:spPr>
          <a:xfrm>
            <a:off x="3317300" y="3455838"/>
            <a:ext cx="4064100" cy="47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Automated Process</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7" name="Shape 447"/>
        <p:cNvGrpSpPr/>
        <p:nvPr/>
      </p:nvGrpSpPr>
      <p:grpSpPr>
        <a:xfrm>
          <a:off x="0" y="0"/>
          <a:ext cx="0" cy="0"/>
          <a:chOff x="0" y="0"/>
          <a:chExt cx="0" cy="0"/>
        </a:xfrm>
      </p:grpSpPr>
      <p:sp>
        <p:nvSpPr>
          <p:cNvPr id="448" name="Google Shape;448;p46"/>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NER Automation</a:t>
            </a:r>
            <a:endParaRPr/>
          </a:p>
        </p:txBody>
      </p:sp>
      <p:sp>
        <p:nvSpPr>
          <p:cNvPr id="449" name="Google Shape;449;p46"/>
          <p:cNvSpPr txBox="1"/>
          <p:nvPr>
            <p:ph idx="1" type="body"/>
          </p:nvPr>
        </p:nvSpPr>
        <p:spPr>
          <a:xfrm>
            <a:off x="729450" y="2078875"/>
            <a:ext cx="7688700" cy="2565900"/>
          </a:xfrm>
          <a:prstGeom prst="rect">
            <a:avLst/>
          </a:prstGeom>
        </p:spPr>
        <p:txBody>
          <a:bodyPr anchorCtr="0" anchor="t" bIns="91425" lIns="91425" spcFirstLastPara="1" rIns="91425" wrap="square" tIns="91425">
            <a:noAutofit/>
          </a:bodyPr>
          <a:lstStyle/>
          <a:p>
            <a:pPr indent="-342900" lvl="0" marL="457200" rtl="0" algn="just">
              <a:lnSpc>
                <a:spcPct val="130000"/>
              </a:lnSpc>
              <a:spcBef>
                <a:spcPts val="0"/>
              </a:spcBef>
              <a:spcAft>
                <a:spcPts val="0"/>
              </a:spcAft>
              <a:buSzPts val="1800"/>
              <a:buChar char="●"/>
            </a:pPr>
            <a:r>
              <a:rPr lang="en" sz="1800"/>
              <a:t>Scripts for automation of  NER on tobacco dataset</a:t>
            </a:r>
            <a:endParaRPr sz="1800"/>
          </a:p>
          <a:p>
            <a:pPr indent="-342900" lvl="0" marL="457200" rtl="0" algn="just">
              <a:lnSpc>
                <a:spcPct val="130000"/>
              </a:lnSpc>
              <a:spcBef>
                <a:spcPts val="0"/>
              </a:spcBef>
              <a:spcAft>
                <a:spcPts val="0"/>
              </a:spcAft>
              <a:buSzPts val="1800"/>
              <a:buChar char="●"/>
            </a:pPr>
            <a:r>
              <a:rPr lang="en" sz="1800"/>
              <a:t>Automation  has been performed on a sample dataset on local machine.</a:t>
            </a:r>
            <a:endParaRPr sz="1800"/>
          </a:p>
          <a:p>
            <a:pPr indent="-342900" lvl="0" marL="457200" rtl="0" algn="just">
              <a:lnSpc>
                <a:spcPct val="130000"/>
              </a:lnSpc>
              <a:spcBef>
                <a:spcPts val="0"/>
              </a:spcBef>
              <a:spcAft>
                <a:spcPts val="0"/>
              </a:spcAft>
              <a:buSzPts val="1800"/>
              <a:buChar char="●"/>
            </a:pPr>
            <a:r>
              <a:rPr lang="en" sz="1800"/>
              <a:t>Results of NER is stored in a text file for ingestion by  ELS team.</a:t>
            </a:r>
            <a:endParaRPr sz="1800"/>
          </a:p>
          <a:p>
            <a:pPr indent="-342900" lvl="0" marL="457200" rtl="0" algn="just">
              <a:lnSpc>
                <a:spcPct val="130000"/>
              </a:lnSpc>
              <a:spcBef>
                <a:spcPts val="0"/>
              </a:spcBef>
              <a:spcAft>
                <a:spcPts val="0"/>
              </a:spcAft>
              <a:buSzPts val="1800"/>
              <a:buChar char="●"/>
            </a:pPr>
            <a:r>
              <a:rPr lang="en" sz="1800"/>
              <a:t>Kev value pairs of NER </a:t>
            </a:r>
            <a:endParaRPr sz="1800"/>
          </a:p>
          <a:p>
            <a:pPr indent="0" lvl="0" marL="457200" rtl="0" algn="just">
              <a:lnSpc>
                <a:spcPct val="130000"/>
              </a:lnSpc>
              <a:spcBef>
                <a:spcPts val="0"/>
              </a:spcBef>
              <a:spcAft>
                <a:spcPts val="0"/>
              </a:spcAft>
              <a:buNone/>
            </a:pPr>
            <a:r>
              <a:t/>
            </a:r>
            <a:endParaRPr b="1"/>
          </a:p>
          <a:p>
            <a:pPr indent="0" lvl="0" marL="0" rtl="0" algn="just">
              <a:spcBef>
                <a:spcPts val="0"/>
              </a:spcBef>
              <a:spcAft>
                <a:spcPts val="1600"/>
              </a:spcAft>
              <a:buNone/>
            </a:pPr>
            <a:r>
              <a:t/>
            </a:r>
            <a:endParaRPr b="1" sz="14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3" name="Shape 453"/>
        <p:cNvGrpSpPr/>
        <p:nvPr/>
      </p:nvGrpSpPr>
      <p:grpSpPr>
        <a:xfrm>
          <a:off x="0" y="0"/>
          <a:ext cx="0" cy="0"/>
          <a:chOff x="0" y="0"/>
          <a:chExt cx="0" cy="0"/>
        </a:xfrm>
      </p:grpSpPr>
      <p:sp>
        <p:nvSpPr>
          <p:cNvPr id="454" name="Google Shape;454;p47"/>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Example: Document ID: jtvf0005</a:t>
            </a:r>
            <a:endParaRPr sz="1600"/>
          </a:p>
        </p:txBody>
      </p:sp>
      <p:sp>
        <p:nvSpPr>
          <p:cNvPr id="455" name="Google Shape;455;p47"/>
          <p:cNvSpPr txBox="1"/>
          <p:nvPr>
            <p:ph idx="1" type="body"/>
          </p:nvPr>
        </p:nvSpPr>
        <p:spPr>
          <a:xfrm>
            <a:off x="819925" y="1881000"/>
            <a:ext cx="7688700" cy="1378200"/>
          </a:xfrm>
          <a:prstGeom prst="rect">
            <a:avLst/>
          </a:prstGeom>
        </p:spPr>
        <p:txBody>
          <a:bodyPr anchorCtr="0" anchor="t" bIns="91425" lIns="91425" spcFirstLastPara="1" rIns="91425" wrap="square" tIns="91425">
            <a:noAutofit/>
          </a:bodyPr>
          <a:lstStyle/>
          <a:p>
            <a:pPr indent="0" lvl="0" marL="0" rtl="0" algn="just">
              <a:spcBef>
                <a:spcPts val="0"/>
              </a:spcBef>
              <a:spcAft>
                <a:spcPts val="1600"/>
              </a:spcAft>
              <a:buNone/>
            </a:pPr>
            <a:r>
              <a:rPr lang="en" sz="1200"/>
              <a:t>Attendance at PR meeting September 10, 1958; James P. Richards Robert K. He~jnann 0. D. Campbell 6ene L. Cooper W. S. Cutchins Margaret Carson H. C. Robinson Jr. Dan Provost James C. Bowling Jokm Scott Fones Rex Lardner John Jones Richard W. Darrow Carl C. Thompson Leonard S. Zatm Kenneth L. Austin D7alco'-m Jo'nnson W. T. Hoyt The Tobacco Institute, Inc, The Amer:can Tobacco Company Braun and Company, Inc. Braun and Company, Inc. Brown and Williamson Tobacco Corp. M. Carson, Inc. Liggett &amp; Myers Tobacco Company D:cCann-Erickson, Inc. Philip Morris, Inc. Benjamin Sonnenberg Sidney J. Wain, Inc. Sidney J. Wain, Inc. Hill end Hnowlton, Inc. F.111 and Knowlton, Inc. Hill and Knowlton, Inc. Hil'_ and Knowlton, Inc. Hi1= and Kaowlton, Inc. Tobacco Industry Research Conmittee </a:t>
            </a:r>
            <a:endParaRPr sz="12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9" name="Shape 459"/>
        <p:cNvGrpSpPr/>
        <p:nvPr/>
      </p:nvGrpSpPr>
      <p:grpSpPr>
        <a:xfrm>
          <a:off x="0" y="0"/>
          <a:ext cx="0" cy="0"/>
          <a:chOff x="0" y="0"/>
          <a:chExt cx="0" cy="0"/>
        </a:xfrm>
      </p:grpSpPr>
      <p:sp>
        <p:nvSpPr>
          <p:cNvPr id="460" name="Google Shape;460;p48"/>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Example: Document ID: jtvf0005 - NER results</a:t>
            </a:r>
            <a:endParaRPr sz="1600"/>
          </a:p>
        </p:txBody>
      </p:sp>
      <p:sp>
        <p:nvSpPr>
          <p:cNvPr id="461" name="Google Shape;461;p48"/>
          <p:cNvSpPr txBox="1"/>
          <p:nvPr>
            <p:ph idx="1" type="body"/>
          </p:nvPr>
        </p:nvSpPr>
        <p:spPr>
          <a:xfrm>
            <a:off x="729450" y="1767825"/>
            <a:ext cx="7688700" cy="31695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b="1" lang="en" sz="1600"/>
              <a:t>jtvf0005.txt:</a:t>
            </a:r>
            <a:endParaRPr b="1" sz="1600"/>
          </a:p>
          <a:p>
            <a:pPr indent="0" lvl="0" marL="0" rtl="0" algn="l">
              <a:spcBef>
                <a:spcPts val="1600"/>
              </a:spcBef>
              <a:spcAft>
                <a:spcPts val="1600"/>
              </a:spcAft>
              <a:buNone/>
            </a:pPr>
            <a:r>
              <a:rPr lang="en" sz="1200"/>
              <a:t>[('DATE', September 10, 1958), ('PERSON', James P. Richards), ('PERSON', Robert K.), ('NORP', D.), ('ORG', Campbell), ('PERSON', James C. Bowling), ('PERSON', John Jones Richard W. Darrow), ('PERSON', Carl C. Thompson), ('ORG', The Tobacco Institute), ('PERSON', Inc), ('ORG', The Amer:can Tobacco Company Braun and Company), ('PERSON', M. Carson), ('ORG', Liggett &amp; Myers Tobacco Company D), ('ORG', cCann-Erickson), ('ORG', Philip Morris), ('PERSON', Benjamin Sonnenberg Sidney J. Wain), ('PERSON', Sidney J. Wain), ('ORG', Inc. Hill end), ('GPE', Hnowlton), ('ORG', Inc. F.111), ('GPE', Knowlton), ('ORG', Inc. Hill), ('GPE', Knowlton), ('ORG', Inc. Hil'), ('WORK_OF_ART', _ and Knowlton, Inc. Hi1=), ('GPE', Kaowlton)]</a:t>
            </a:r>
            <a:endParaRPr sz="12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5" name="Shape 465"/>
        <p:cNvGrpSpPr/>
        <p:nvPr/>
      </p:nvGrpSpPr>
      <p:grpSpPr>
        <a:xfrm>
          <a:off x="0" y="0"/>
          <a:ext cx="0" cy="0"/>
          <a:chOff x="0" y="0"/>
          <a:chExt cx="0" cy="0"/>
        </a:xfrm>
      </p:grpSpPr>
      <p:sp>
        <p:nvSpPr>
          <p:cNvPr id="466" name="Google Shape;466;p49"/>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Sentiment Analysis</a:t>
            </a:r>
            <a:endParaRPr/>
          </a:p>
        </p:txBody>
      </p:sp>
      <p:sp>
        <p:nvSpPr>
          <p:cNvPr id="467" name="Google Shape;467;p49"/>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Clr>
                <a:srgbClr val="434343"/>
              </a:buClr>
              <a:buSzPts val="1300"/>
              <a:buChar char="●"/>
            </a:pPr>
            <a:r>
              <a:rPr lang="en">
                <a:solidFill>
                  <a:srgbClr val="434343"/>
                </a:solidFill>
              </a:rPr>
              <a:t>Flair [1]</a:t>
            </a:r>
            <a:endParaRPr>
              <a:solidFill>
                <a:srgbClr val="434343"/>
              </a:solidFill>
            </a:endParaRPr>
          </a:p>
          <a:p>
            <a:pPr indent="-311150" lvl="0" marL="457200" rtl="0" algn="l">
              <a:spcBef>
                <a:spcPts val="0"/>
              </a:spcBef>
              <a:spcAft>
                <a:spcPts val="0"/>
              </a:spcAft>
              <a:buClr>
                <a:srgbClr val="434343"/>
              </a:buClr>
              <a:buSzPts val="1300"/>
              <a:buChar char="●"/>
            </a:pPr>
            <a:r>
              <a:rPr lang="en">
                <a:solidFill>
                  <a:srgbClr val="434343"/>
                </a:solidFill>
              </a:rPr>
              <a:t>Twitter Emotion Recognition [2]</a:t>
            </a:r>
            <a:endParaRPr>
              <a:solidFill>
                <a:srgbClr val="434343"/>
              </a:solidFill>
            </a:endParaRPr>
          </a:p>
          <a:p>
            <a:pPr indent="-311150" lvl="0" marL="457200" rtl="0" algn="l">
              <a:spcBef>
                <a:spcPts val="0"/>
              </a:spcBef>
              <a:spcAft>
                <a:spcPts val="0"/>
              </a:spcAft>
              <a:buClr>
                <a:srgbClr val="434343"/>
              </a:buClr>
              <a:buSzPts val="1300"/>
              <a:buChar char="●"/>
            </a:pPr>
            <a:r>
              <a:rPr lang="en">
                <a:solidFill>
                  <a:srgbClr val="434343"/>
                </a:solidFill>
              </a:rPr>
              <a:t>Empath [3]</a:t>
            </a:r>
            <a:endParaRPr>
              <a:solidFill>
                <a:srgbClr val="434343"/>
              </a:solidFill>
            </a:endParaRPr>
          </a:p>
          <a:p>
            <a:pPr indent="-311150" lvl="0" marL="457200" rtl="0" algn="l">
              <a:spcBef>
                <a:spcPts val="0"/>
              </a:spcBef>
              <a:spcAft>
                <a:spcPts val="0"/>
              </a:spcAft>
              <a:buClr>
                <a:srgbClr val="434343"/>
              </a:buClr>
              <a:buSzPts val="1300"/>
              <a:buChar char="●"/>
            </a:pPr>
            <a:r>
              <a:rPr lang="en">
                <a:solidFill>
                  <a:srgbClr val="434343"/>
                </a:solidFill>
              </a:rPr>
              <a:t>SenticNet [4]</a:t>
            </a:r>
            <a:endParaRPr>
              <a:solidFill>
                <a:srgbClr val="434343"/>
              </a:solidFill>
            </a:endParaRPr>
          </a:p>
          <a:p>
            <a:pPr indent="0" lvl="0" marL="0" rtl="0" algn="l">
              <a:spcBef>
                <a:spcPts val="1600"/>
              </a:spcBef>
              <a:spcAft>
                <a:spcPts val="1600"/>
              </a:spcAft>
              <a:buNone/>
            </a:pPr>
            <a:r>
              <a:t/>
            </a:r>
            <a:endParaRPr/>
          </a:p>
        </p:txBody>
      </p:sp>
      <p:sp>
        <p:nvSpPr>
          <p:cNvPr id="468" name="Google Shape;468;p49"/>
          <p:cNvSpPr txBox="1"/>
          <p:nvPr/>
        </p:nvSpPr>
        <p:spPr>
          <a:xfrm>
            <a:off x="869250" y="3734750"/>
            <a:ext cx="7799100" cy="109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latin typeface="Lato"/>
                <a:ea typeface="Lato"/>
                <a:cs typeface="Lato"/>
                <a:sym typeface="Lato"/>
              </a:rPr>
              <a:t>[1] Flair: Pooled Contextualized Embeddings for Named Entity Recognition, 	</a:t>
            </a:r>
            <a:r>
              <a:rPr lang="en" sz="800" u="sng">
                <a:solidFill>
                  <a:schemeClr val="hlink"/>
                </a:solidFill>
                <a:latin typeface="Lato"/>
                <a:ea typeface="Lato"/>
                <a:cs typeface="Lato"/>
                <a:sym typeface="Lato"/>
                <a:hlinkClick r:id="rId3"/>
              </a:rPr>
              <a:t>https://github.com/zalandoresearch/flair</a:t>
            </a:r>
            <a:r>
              <a:rPr lang="en" sz="800">
                <a:latin typeface="Lato"/>
                <a:ea typeface="Lato"/>
                <a:cs typeface="Lato"/>
                <a:sym typeface="Lato"/>
              </a:rPr>
              <a:t> </a:t>
            </a:r>
            <a:endParaRPr sz="800">
              <a:latin typeface="Lato"/>
              <a:ea typeface="Lato"/>
              <a:cs typeface="Lato"/>
              <a:sym typeface="Lato"/>
            </a:endParaRPr>
          </a:p>
          <a:p>
            <a:pPr indent="0" lvl="0" marL="0" rtl="0" algn="l">
              <a:spcBef>
                <a:spcPts val="0"/>
              </a:spcBef>
              <a:spcAft>
                <a:spcPts val="0"/>
              </a:spcAft>
              <a:buNone/>
            </a:pPr>
            <a:r>
              <a:rPr lang="en" sz="800">
                <a:latin typeface="Lato"/>
                <a:ea typeface="Lato"/>
                <a:cs typeface="Lato"/>
                <a:sym typeface="Lato"/>
              </a:rPr>
              <a:t>[2] Twitter Emotion Recognition, 					</a:t>
            </a:r>
            <a:r>
              <a:rPr lang="en" sz="800" u="sng">
                <a:solidFill>
                  <a:schemeClr val="hlink"/>
                </a:solidFill>
                <a:latin typeface="Lato"/>
                <a:ea typeface="Lato"/>
                <a:cs typeface="Lato"/>
                <a:sym typeface="Lato"/>
                <a:hlinkClick r:id="rId4"/>
              </a:rPr>
              <a:t>https://github.com/nikicc/twitter-emotion-recognition</a:t>
            </a:r>
            <a:r>
              <a:rPr lang="en" sz="800">
                <a:latin typeface="Lato"/>
                <a:ea typeface="Lato"/>
                <a:cs typeface="Lato"/>
                <a:sym typeface="Lato"/>
              </a:rPr>
              <a:t>  </a:t>
            </a:r>
            <a:endParaRPr sz="800">
              <a:latin typeface="Lato"/>
              <a:ea typeface="Lato"/>
              <a:cs typeface="Lato"/>
              <a:sym typeface="Lato"/>
            </a:endParaRPr>
          </a:p>
          <a:p>
            <a:pPr indent="0" lvl="0" marL="0" rtl="0" algn="l">
              <a:spcBef>
                <a:spcPts val="0"/>
              </a:spcBef>
              <a:spcAft>
                <a:spcPts val="0"/>
              </a:spcAft>
              <a:buNone/>
            </a:pPr>
            <a:r>
              <a:rPr lang="en" sz="800">
                <a:latin typeface="Lato"/>
                <a:ea typeface="Lato"/>
                <a:cs typeface="Lato"/>
                <a:sym typeface="Lato"/>
              </a:rPr>
              <a:t>[3] Empath: Understanding Topic Signals in Large-Scale Text, 			</a:t>
            </a:r>
            <a:r>
              <a:rPr lang="en" sz="800" u="sng">
                <a:solidFill>
                  <a:schemeClr val="hlink"/>
                </a:solidFill>
                <a:latin typeface="Lato"/>
                <a:ea typeface="Lato"/>
                <a:cs typeface="Lato"/>
                <a:sym typeface="Lato"/>
                <a:hlinkClick r:id="rId5"/>
              </a:rPr>
              <a:t>https://hci.stanford.edu/publications/2016/ethan/empath-chi-2016.pdf</a:t>
            </a:r>
            <a:endParaRPr sz="800">
              <a:latin typeface="Lato"/>
              <a:ea typeface="Lato"/>
              <a:cs typeface="Lato"/>
              <a:sym typeface="Lato"/>
            </a:endParaRPr>
          </a:p>
          <a:p>
            <a:pPr indent="0" lvl="0" marL="0" rtl="0" algn="l">
              <a:spcBef>
                <a:spcPts val="0"/>
              </a:spcBef>
              <a:spcAft>
                <a:spcPts val="0"/>
              </a:spcAft>
              <a:buNone/>
            </a:pPr>
            <a:r>
              <a:rPr lang="en" sz="800">
                <a:latin typeface="Lato"/>
                <a:ea typeface="Lato"/>
                <a:cs typeface="Lato"/>
                <a:sym typeface="Lato"/>
              </a:rPr>
              <a:t>[4] SenticNet: Emotion Recognition in Conversations, 			</a:t>
            </a:r>
            <a:r>
              <a:rPr lang="en" sz="800" u="sng">
                <a:solidFill>
                  <a:schemeClr val="hlink"/>
                </a:solidFill>
                <a:latin typeface="Lato"/>
                <a:ea typeface="Lato"/>
                <a:cs typeface="Lato"/>
                <a:sym typeface="Lato"/>
                <a:hlinkClick r:id="rId6"/>
              </a:rPr>
              <a:t>https://github.com/SenticNet/conv-emotion</a:t>
            </a:r>
            <a:r>
              <a:rPr lang="en" sz="800">
                <a:latin typeface="Lato"/>
                <a:ea typeface="Lato"/>
                <a:cs typeface="Lato"/>
                <a:sym typeface="Lato"/>
              </a:rPr>
              <a:t> </a:t>
            </a:r>
            <a:endParaRPr sz="800">
              <a:latin typeface="Lato"/>
              <a:ea typeface="Lato"/>
              <a:cs typeface="Lato"/>
              <a:sym typeface="Lato"/>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2" name="Shape 472"/>
        <p:cNvGrpSpPr/>
        <p:nvPr/>
      </p:nvGrpSpPr>
      <p:grpSpPr>
        <a:xfrm>
          <a:off x="0" y="0"/>
          <a:ext cx="0" cy="0"/>
          <a:chOff x="0" y="0"/>
          <a:chExt cx="0" cy="0"/>
        </a:xfrm>
      </p:grpSpPr>
      <p:pic>
        <p:nvPicPr>
          <p:cNvPr id="473" name="Google Shape;473;p50"/>
          <p:cNvPicPr preferRelativeResize="0"/>
          <p:nvPr/>
        </p:nvPicPr>
        <p:blipFill>
          <a:blip r:embed="rId3">
            <a:alphaModFix/>
          </a:blip>
          <a:stretch>
            <a:fillRect/>
          </a:stretch>
        </p:blipFill>
        <p:spPr>
          <a:xfrm>
            <a:off x="2427900" y="2571743"/>
            <a:ext cx="1017375" cy="618205"/>
          </a:xfrm>
          <a:prstGeom prst="rect">
            <a:avLst/>
          </a:prstGeom>
          <a:noFill/>
          <a:ln>
            <a:noFill/>
          </a:ln>
        </p:spPr>
      </p:pic>
      <p:sp>
        <p:nvSpPr>
          <p:cNvPr id="474" name="Google Shape;474;p50"/>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Sentiment Analysis</a:t>
            </a:r>
            <a:endParaRPr/>
          </a:p>
        </p:txBody>
      </p:sp>
      <p:sp>
        <p:nvSpPr>
          <p:cNvPr id="475" name="Google Shape;475;p50"/>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Clr>
                <a:srgbClr val="434343"/>
              </a:buClr>
              <a:buSzPts val="1300"/>
              <a:buChar char="●"/>
            </a:pPr>
            <a:r>
              <a:rPr lang="en">
                <a:solidFill>
                  <a:srgbClr val="434343"/>
                </a:solidFill>
              </a:rPr>
              <a:t>Flair [1]</a:t>
            </a:r>
            <a:endParaRPr>
              <a:solidFill>
                <a:srgbClr val="434343"/>
              </a:solidFill>
            </a:endParaRPr>
          </a:p>
          <a:p>
            <a:pPr indent="-311150" lvl="0" marL="457200" rtl="0" algn="l">
              <a:spcBef>
                <a:spcPts val="0"/>
              </a:spcBef>
              <a:spcAft>
                <a:spcPts val="0"/>
              </a:spcAft>
              <a:buClr>
                <a:srgbClr val="434343"/>
              </a:buClr>
              <a:buSzPts val="1300"/>
              <a:buChar char="●"/>
            </a:pPr>
            <a:r>
              <a:rPr lang="en">
                <a:solidFill>
                  <a:srgbClr val="434343"/>
                </a:solidFill>
              </a:rPr>
              <a:t>Twitter Emotion Recognition [2]</a:t>
            </a:r>
            <a:endParaRPr>
              <a:solidFill>
                <a:srgbClr val="434343"/>
              </a:solidFill>
            </a:endParaRPr>
          </a:p>
          <a:p>
            <a:pPr indent="-311150" lvl="0" marL="457200" rtl="0" algn="l">
              <a:spcBef>
                <a:spcPts val="0"/>
              </a:spcBef>
              <a:spcAft>
                <a:spcPts val="0"/>
              </a:spcAft>
              <a:buClr>
                <a:srgbClr val="000000"/>
              </a:buClr>
              <a:buSzPts val="1300"/>
              <a:buChar char="●"/>
            </a:pPr>
            <a:r>
              <a:rPr b="1" lang="en">
                <a:solidFill>
                  <a:srgbClr val="000000"/>
                </a:solidFill>
              </a:rPr>
              <a:t>Empath [3]</a:t>
            </a:r>
            <a:endParaRPr b="1">
              <a:solidFill>
                <a:srgbClr val="000000"/>
              </a:solidFill>
            </a:endParaRPr>
          </a:p>
          <a:p>
            <a:pPr indent="-311150" lvl="0" marL="457200" rtl="0" algn="l">
              <a:spcBef>
                <a:spcPts val="0"/>
              </a:spcBef>
              <a:spcAft>
                <a:spcPts val="0"/>
              </a:spcAft>
              <a:buClr>
                <a:srgbClr val="434343"/>
              </a:buClr>
              <a:buSzPts val="1300"/>
              <a:buChar char="●"/>
            </a:pPr>
            <a:r>
              <a:rPr lang="en">
                <a:solidFill>
                  <a:srgbClr val="434343"/>
                </a:solidFill>
              </a:rPr>
              <a:t>SenticNet [4]</a:t>
            </a:r>
            <a:endParaRPr>
              <a:solidFill>
                <a:srgbClr val="434343"/>
              </a:solidFill>
            </a:endParaRPr>
          </a:p>
          <a:p>
            <a:pPr indent="0" lvl="0" marL="0" rtl="0" algn="l">
              <a:spcBef>
                <a:spcPts val="1600"/>
              </a:spcBef>
              <a:spcAft>
                <a:spcPts val="1600"/>
              </a:spcAft>
              <a:buNone/>
            </a:pPr>
            <a:r>
              <a:t/>
            </a:r>
            <a:endParaRPr/>
          </a:p>
        </p:txBody>
      </p:sp>
      <p:sp>
        <p:nvSpPr>
          <p:cNvPr id="476" name="Google Shape;476;p50"/>
          <p:cNvSpPr txBox="1"/>
          <p:nvPr/>
        </p:nvSpPr>
        <p:spPr>
          <a:xfrm>
            <a:off x="869250" y="3734750"/>
            <a:ext cx="7799100" cy="109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latin typeface="Lato"/>
                <a:ea typeface="Lato"/>
                <a:cs typeface="Lato"/>
                <a:sym typeface="Lato"/>
              </a:rPr>
              <a:t>[1] Flair: Pooled Contextualized Embeddings for Named Entity Recognition, 	</a:t>
            </a:r>
            <a:r>
              <a:rPr lang="en" sz="800" u="sng">
                <a:solidFill>
                  <a:schemeClr val="hlink"/>
                </a:solidFill>
                <a:latin typeface="Lato"/>
                <a:ea typeface="Lato"/>
                <a:cs typeface="Lato"/>
                <a:sym typeface="Lato"/>
                <a:hlinkClick r:id="rId4"/>
              </a:rPr>
              <a:t>https://github.com/zalandoresearch/flair</a:t>
            </a:r>
            <a:r>
              <a:rPr lang="en" sz="800">
                <a:latin typeface="Lato"/>
                <a:ea typeface="Lato"/>
                <a:cs typeface="Lato"/>
                <a:sym typeface="Lato"/>
              </a:rPr>
              <a:t> </a:t>
            </a:r>
            <a:endParaRPr sz="800">
              <a:latin typeface="Lato"/>
              <a:ea typeface="Lato"/>
              <a:cs typeface="Lato"/>
              <a:sym typeface="Lato"/>
            </a:endParaRPr>
          </a:p>
          <a:p>
            <a:pPr indent="0" lvl="0" marL="0" rtl="0" algn="l">
              <a:spcBef>
                <a:spcPts val="0"/>
              </a:spcBef>
              <a:spcAft>
                <a:spcPts val="0"/>
              </a:spcAft>
              <a:buNone/>
            </a:pPr>
            <a:r>
              <a:rPr lang="en" sz="800">
                <a:latin typeface="Lato"/>
                <a:ea typeface="Lato"/>
                <a:cs typeface="Lato"/>
                <a:sym typeface="Lato"/>
              </a:rPr>
              <a:t>[2] Twitter Emotion Recognition, 					</a:t>
            </a:r>
            <a:r>
              <a:rPr lang="en" sz="800" u="sng">
                <a:solidFill>
                  <a:schemeClr val="hlink"/>
                </a:solidFill>
                <a:latin typeface="Lato"/>
                <a:ea typeface="Lato"/>
                <a:cs typeface="Lato"/>
                <a:sym typeface="Lato"/>
                <a:hlinkClick r:id="rId5"/>
              </a:rPr>
              <a:t>https://github.com/nikicc/twitter-emotion-recognition</a:t>
            </a:r>
            <a:r>
              <a:rPr lang="en" sz="800">
                <a:latin typeface="Lato"/>
                <a:ea typeface="Lato"/>
                <a:cs typeface="Lato"/>
                <a:sym typeface="Lato"/>
              </a:rPr>
              <a:t>  </a:t>
            </a:r>
            <a:endParaRPr sz="800">
              <a:latin typeface="Lato"/>
              <a:ea typeface="Lato"/>
              <a:cs typeface="Lato"/>
              <a:sym typeface="Lato"/>
            </a:endParaRPr>
          </a:p>
          <a:p>
            <a:pPr indent="0" lvl="0" marL="0" rtl="0" algn="l">
              <a:spcBef>
                <a:spcPts val="0"/>
              </a:spcBef>
              <a:spcAft>
                <a:spcPts val="0"/>
              </a:spcAft>
              <a:buNone/>
            </a:pPr>
            <a:r>
              <a:rPr lang="en" sz="800">
                <a:latin typeface="Lato"/>
                <a:ea typeface="Lato"/>
                <a:cs typeface="Lato"/>
                <a:sym typeface="Lato"/>
              </a:rPr>
              <a:t>[3] Empath: Understanding Topic Signals in Large-Scale Text, 			</a:t>
            </a:r>
            <a:r>
              <a:rPr lang="en" sz="800" u="sng">
                <a:solidFill>
                  <a:schemeClr val="hlink"/>
                </a:solidFill>
                <a:latin typeface="Lato"/>
                <a:ea typeface="Lato"/>
                <a:cs typeface="Lato"/>
                <a:sym typeface="Lato"/>
                <a:hlinkClick r:id="rId6"/>
              </a:rPr>
              <a:t>https://hci.stanford.edu/publications/2016/ethan/empath-chi-2016.pdf</a:t>
            </a:r>
            <a:endParaRPr sz="800">
              <a:latin typeface="Lato"/>
              <a:ea typeface="Lato"/>
              <a:cs typeface="Lato"/>
              <a:sym typeface="Lato"/>
            </a:endParaRPr>
          </a:p>
          <a:p>
            <a:pPr indent="0" lvl="0" marL="0" rtl="0" algn="l">
              <a:spcBef>
                <a:spcPts val="0"/>
              </a:spcBef>
              <a:spcAft>
                <a:spcPts val="0"/>
              </a:spcAft>
              <a:buNone/>
            </a:pPr>
            <a:r>
              <a:rPr lang="en" sz="800">
                <a:latin typeface="Lato"/>
                <a:ea typeface="Lato"/>
                <a:cs typeface="Lato"/>
                <a:sym typeface="Lato"/>
              </a:rPr>
              <a:t>[4] SenticNet: Emotion Recognition in Conversations, 			</a:t>
            </a:r>
            <a:r>
              <a:rPr lang="en" sz="800" u="sng">
                <a:solidFill>
                  <a:schemeClr val="hlink"/>
                </a:solidFill>
                <a:latin typeface="Lato"/>
                <a:ea typeface="Lato"/>
                <a:cs typeface="Lato"/>
                <a:sym typeface="Lato"/>
                <a:hlinkClick r:id="rId7"/>
              </a:rPr>
              <a:t>https://github.com/SenticNet/conv-emotion</a:t>
            </a:r>
            <a:r>
              <a:rPr lang="en" sz="800">
                <a:latin typeface="Lato"/>
                <a:ea typeface="Lato"/>
                <a:cs typeface="Lato"/>
                <a:sym typeface="Lato"/>
              </a:rPr>
              <a:t> </a:t>
            </a:r>
            <a:endParaRPr sz="800">
              <a:latin typeface="Lato"/>
              <a:ea typeface="Lato"/>
              <a:cs typeface="Lato"/>
              <a:sym typeface="Lato"/>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0" name="Shape 480"/>
        <p:cNvGrpSpPr/>
        <p:nvPr/>
      </p:nvGrpSpPr>
      <p:grpSpPr>
        <a:xfrm>
          <a:off x="0" y="0"/>
          <a:ext cx="0" cy="0"/>
          <a:chOff x="0" y="0"/>
          <a:chExt cx="0" cy="0"/>
        </a:xfrm>
      </p:grpSpPr>
      <p:sp>
        <p:nvSpPr>
          <p:cNvPr id="481" name="Google Shape;481;p51"/>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Empath: Categories</a:t>
            </a:r>
            <a:endParaRPr/>
          </a:p>
        </p:txBody>
      </p:sp>
      <p:pic>
        <p:nvPicPr>
          <p:cNvPr id="482" name="Google Shape;482;p51"/>
          <p:cNvPicPr preferRelativeResize="0"/>
          <p:nvPr/>
        </p:nvPicPr>
        <p:blipFill>
          <a:blip r:embed="rId3">
            <a:alphaModFix/>
          </a:blip>
          <a:stretch>
            <a:fillRect/>
          </a:stretch>
        </p:blipFill>
        <p:spPr>
          <a:xfrm>
            <a:off x="437513" y="2078863"/>
            <a:ext cx="8201025" cy="1590675"/>
          </a:xfrm>
          <a:prstGeom prst="rect">
            <a:avLst/>
          </a:prstGeom>
          <a:noFill/>
          <a:ln>
            <a:noFill/>
          </a:ln>
        </p:spPr>
      </p:pic>
      <p:sp>
        <p:nvSpPr>
          <p:cNvPr id="483" name="Google Shape;483;p51"/>
          <p:cNvSpPr txBox="1"/>
          <p:nvPr/>
        </p:nvSpPr>
        <p:spPr>
          <a:xfrm>
            <a:off x="606700" y="4002500"/>
            <a:ext cx="2689500" cy="60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Total categories: 194</a:t>
            </a:r>
            <a:endParaRPr>
              <a:latin typeface="Lato"/>
              <a:ea typeface="Lato"/>
              <a:cs typeface="Lato"/>
              <a:sym typeface="Lato"/>
            </a:endParaRPr>
          </a:p>
          <a:p>
            <a:pPr indent="0" lvl="0" marL="0" rtl="0" algn="l">
              <a:spcBef>
                <a:spcPts val="0"/>
              </a:spcBef>
              <a:spcAft>
                <a:spcPts val="0"/>
              </a:spcAft>
              <a:buNone/>
            </a:pPr>
            <a:r>
              <a:rPr lang="en">
                <a:latin typeface="Lato"/>
                <a:ea typeface="Lato"/>
                <a:cs typeface="Lato"/>
                <a:sym typeface="Lato"/>
              </a:rPr>
              <a:t>Total models: 3</a:t>
            </a:r>
            <a:endParaRPr>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grpSp>
        <p:nvGrpSpPr>
          <p:cNvPr id="152" name="Google Shape;152;p16"/>
          <p:cNvGrpSpPr/>
          <p:nvPr/>
        </p:nvGrpSpPr>
        <p:grpSpPr>
          <a:xfrm>
            <a:off x="853675" y="448875"/>
            <a:ext cx="4911325" cy="2345375"/>
            <a:chOff x="625075" y="982275"/>
            <a:chExt cx="4911325" cy="2345375"/>
          </a:xfrm>
        </p:grpSpPr>
        <p:sp>
          <p:nvSpPr>
            <p:cNvPr id="153" name="Google Shape;153;p16"/>
            <p:cNvSpPr/>
            <p:nvPr/>
          </p:nvSpPr>
          <p:spPr>
            <a:xfrm rot="10800000">
              <a:off x="904875" y="1821650"/>
              <a:ext cx="3810000" cy="1506000"/>
            </a:xfrm>
            <a:prstGeom prst="snip1Rect">
              <a:avLst>
                <a:gd fmla="val 19369"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6"/>
            <p:cNvSpPr txBox="1"/>
            <p:nvPr/>
          </p:nvSpPr>
          <p:spPr>
            <a:xfrm>
              <a:off x="625075" y="982275"/>
              <a:ext cx="3429000" cy="39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a:t>Search Results:</a:t>
              </a:r>
              <a:endParaRPr i="1"/>
            </a:p>
          </p:txBody>
        </p:sp>
        <p:grpSp>
          <p:nvGrpSpPr>
            <p:cNvPr id="155" name="Google Shape;155;p16"/>
            <p:cNvGrpSpPr/>
            <p:nvPr/>
          </p:nvGrpSpPr>
          <p:grpSpPr>
            <a:xfrm>
              <a:off x="703650" y="1414450"/>
              <a:ext cx="4832750" cy="1735800"/>
              <a:chOff x="703650" y="1414450"/>
              <a:chExt cx="4832750" cy="1735800"/>
            </a:xfrm>
          </p:grpSpPr>
          <p:sp>
            <p:nvSpPr>
              <p:cNvPr id="156" name="Google Shape;156;p16"/>
              <p:cNvSpPr txBox="1"/>
              <p:nvPr/>
            </p:nvSpPr>
            <p:spPr>
              <a:xfrm>
                <a:off x="735800" y="1414450"/>
                <a:ext cx="3979200" cy="399900"/>
              </a:xfrm>
              <a:prstGeom prst="rect">
                <a:avLst/>
              </a:prstGeom>
              <a:noFill/>
              <a:ln cap="flat" cmpd="sng" w="9525">
                <a:solidFill>
                  <a:srgbClr val="1C4587"/>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spcBef>
                    <a:spcPts val="0"/>
                  </a:spcBef>
                  <a:spcAft>
                    <a:spcPts val="0"/>
                  </a:spcAft>
                  <a:buClr>
                    <a:srgbClr val="1C4587"/>
                  </a:buClr>
                  <a:buSzPts val="1400"/>
                  <a:buAutoNum type="arabicPeriod"/>
                </a:pPr>
                <a:r>
                  <a:rPr lang="en">
                    <a:solidFill>
                      <a:srgbClr val="1C4587"/>
                    </a:solidFill>
                  </a:rPr>
                  <a:t>Document Title</a:t>
                </a:r>
                <a:endParaRPr>
                  <a:solidFill>
                    <a:srgbClr val="1C4587"/>
                  </a:solidFill>
                </a:endParaRPr>
              </a:p>
            </p:txBody>
          </p:sp>
          <p:sp>
            <p:nvSpPr>
              <p:cNvPr id="157" name="Google Shape;157;p16"/>
              <p:cNvSpPr txBox="1"/>
              <p:nvPr/>
            </p:nvSpPr>
            <p:spPr>
              <a:xfrm>
                <a:off x="735800" y="1912125"/>
                <a:ext cx="4800600" cy="3999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i="1" lang="en"/>
                  <a:t>keywords: person, location, date, etc.</a:t>
                </a:r>
                <a:endParaRPr i="1"/>
              </a:p>
            </p:txBody>
          </p:sp>
          <p:sp>
            <p:nvSpPr>
              <p:cNvPr id="158" name="Google Shape;158;p16"/>
              <p:cNvSpPr txBox="1"/>
              <p:nvPr/>
            </p:nvSpPr>
            <p:spPr>
              <a:xfrm>
                <a:off x="703650" y="2312025"/>
                <a:ext cx="3429000" cy="3999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i="1" lang="en"/>
                  <a:t>more like this…</a:t>
                </a:r>
                <a:r>
                  <a:rPr lang="en"/>
                  <a:t>		sentiment</a:t>
                </a:r>
                <a:endParaRPr/>
              </a:p>
            </p:txBody>
          </p:sp>
          <p:sp>
            <p:nvSpPr>
              <p:cNvPr id="159" name="Google Shape;159;p16"/>
              <p:cNvSpPr txBox="1"/>
              <p:nvPr/>
            </p:nvSpPr>
            <p:spPr>
              <a:xfrm>
                <a:off x="703650" y="2750350"/>
                <a:ext cx="4511400" cy="3999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en"/>
                  <a:t>Summary of the Document in 2 lines</a:t>
                </a:r>
                <a:endParaRPr/>
              </a:p>
            </p:txBody>
          </p:sp>
        </p:grpSp>
        <p:cxnSp>
          <p:nvCxnSpPr>
            <p:cNvPr id="160" name="Google Shape;160;p16"/>
            <p:cNvCxnSpPr/>
            <p:nvPr/>
          </p:nvCxnSpPr>
          <p:spPr>
            <a:xfrm>
              <a:off x="910825" y="2297900"/>
              <a:ext cx="3810000" cy="0"/>
            </a:xfrm>
            <a:prstGeom prst="straightConnector1">
              <a:avLst/>
            </a:prstGeom>
            <a:noFill/>
            <a:ln cap="flat" cmpd="sng" w="9525">
              <a:solidFill>
                <a:srgbClr val="595959"/>
              </a:solidFill>
              <a:prstDash val="solid"/>
              <a:round/>
              <a:headEnd len="med" w="med" type="none"/>
              <a:tailEnd len="med" w="med" type="none"/>
            </a:ln>
          </p:spPr>
        </p:cxnSp>
        <p:cxnSp>
          <p:nvCxnSpPr>
            <p:cNvPr id="161" name="Google Shape;161;p16"/>
            <p:cNvCxnSpPr/>
            <p:nvPr/>
          </p:nvCxnSpPr>
          <p:spPr>
            <a:xfrm>
              <a:off x="904875" y="2694375"/>
              <a:ext cx="3810000" cy="0"/>
            </a:xfrm>
            <a:prstGeom prst="straightConnector1">
              <a:avLst/>
            </a:prstGeom>
            <a:noFill/>
            <a:ln cap="flat" cmpd="sng" w="9525">
              <a:solidFill>
                <a:srgbClr val="595959"/>
              </a:solidFill>
              <a:prstDash val="solid"/>
              <a:round/>
              <a:headEnd len="med" w="med" type="none"/>
              <a:tailEnd len="med" w="med" type="none"/>
            </a:ln>
          </p:spPr>
        </p:cxnSp>
      </p:grpSp>
      <p:grpSp>
        <p:nvGrpSpPr>
          <p:cNvPr id="162" name="Google Shape;162;p16"/>
          <p:cNvGrpSpPr/>
          <p:nvPr/>
        </p:nvGrpSpPr>
        <p:grpSpPr>
          <a:xfrm>
            <a:off x="932250" y="2938450"/>
            <a:ext cx="4832750" cy="1913200"/>
            <a:chOff x="703650" y="1414450"/>
            <a:chExt cx="4832750" cy="1913200"/>
          </a:xfrm>
        </p:grpSpPr>
        <p:sp>
          <p:nvSpPr>
            <p:cNvPr id="163" name="Google Shape;163;p16"/>
            <p:cNvSpPr/>
            <p:nvPr/>
          </p:nvSpPr>
          <p:spPr>
            <a:xfrm rot="10800000">
              <a:off x="904875" y="1821650"/>
              <a:ext cx="3810000" cy="1506000"/>
            </a:xfrm>
            <a:prstGeom prst="snip1Rect">
              <a:avLst>
                <a:gd fmla="val 19369"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4" name="Google Shape;164;p16"/>
            <p:cNvGrpSpPr/>
            <p:nvPr/>
          </p:nvGrpSpPr>
          <p:grpSpPr>
            <a:xfrm>
              <a:off x="703650" y="1414450"/>
              <a:ext cx="4832750" cy="1735800"/>
              <a:chOff x="703650" y="1414450"/>
              <a:chExt cx="4832750" cy="1735800"/>
            </a:xfrm>
          </p:grpSpPr>
          <p:sp>
            <p:nvSpPr>
              <p:cNvPr id="165" name="Google Shape;165;p16"/>
              <p:cNvSpPr txBox="1"/>
              <p:nvPr/>
            </p:nvSpPr>
            <p:spPr>
              <a:xfrm>
                <a:off x="735800" y="1414450"/>
                <a:ext cx="3979200" cy="399900"/>
              </a:xfrm>
              <a:prstGeom prst="rect">
                <a:avLst/>
              </a:prstGeom>
              <a:noFill/>
              <a:ln cap="flat" cmpd="sng" w="9525">
                <a:solidFill>
                  <a:srgbClr val="1C458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1C4587"/>
                    </a:solidFill>
                  </a:rPr>
                  <a:t>2.	Document Title</a:t>
                </a:r>
                <a:endParaRPr>
                  <a:solidFill>
                    <a:srgbClr val="1C4587"/>
                  </a:solidFill>
                </a:endParaRPr>
              </a:p>
            </p:txBody>
          </p:sp>
          <p:sp>
            <p:nvSpPr>
              <p:cNvPr id="166" name="Google Shape;166;p16"/>
              <p:cNvSpPr txBox="1"/>
              <p:nvPr/>
            </p:nvSpPr>
            <p:spPr>
              <a:xfrm>
                <a:off x="735800" y="1912125"/>
                <a:ext cx="4800600" cy="3999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i="1" lang="en"/>
                  <a:t>keywords: person, location, date, etc.</a:t>
                </a:r>
                <a:endParaRPr i="1"/>
              </a:p>
            </p:txBody>
          </p:sp>
          <p:sp>
            <p:nvSpPr>
              <p:cNvPr id="167" name="Google Shape;167;p16"/>
              <p:cNvSpPr txBox="1"/>
              <p:nvPr/>
            </p:nvSpPr>
            <p:spPr>
              <a:xfrm>
                <a:off x="703650" y="2312025"/>
                <a:ext cx="3429000" cy="3999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i="1" lang="en">
                    <a:solidFill>
                      <a:srgbClr val="000000"/>
                    </a:solidFill>
                  </a:rPr>
                  <a:t>more like this…</a:t>
                </a:r>
                <a:r>
                  <a:rPr lang="en">
                    <a:solidFill>
                      <a:srgbClr val="000000"/>
                    </a:solidFill>
                  </a:rPr>
                  <a:t>		sentiment</a:t>
                </a:r>
                <a:endParaRPr i="1"/>
              </a:p>
            </p:txBody>
          </p:sp>
          <p:sp>
            <p:nvSpPr>
              <p:cNvPr id="168" name="Google Shape;168;p16"/>
              <p:cNvSpPr txBox="1"/>
              <p:nvPr/>
            </p:nvSpPr>
            <p:spPr>
              <a:xfrm>
                <a:off x="703650" y="2750350"/>
                <a:ext cx="4511400" cy="3999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en"/>
                  <a:t>Summary of the Document in 2 lines</a:t>
                </a:r>
                <a:endParaRPr/>
              </a:p>
            </p:txBody>
          </p:sp>
        </p:grpSp>
        <p:cxnSp>
          <p:nvCxnSpPr>
            <p:cNvPr id="169" name="Google Shape;169;p16"/>
            <p:cNvCxnSpPr/>
            <p:nvPr/>
          </p:nvCxnSpPr>
          <p:spPr>
            <a:xfrm>
              <a:off x="910825" y="2297900"/>
              <a:ext cx="3810000" cy="0"/>
            </a:xfrm>
            <a:prstGeom prst="straightConnector1">
              <a:avLst/>
            </a:prstGeom>
            <a:noFill/>
            <a:ln cap="flat" cmpd="sng" w="9525">
              <a:solidFill>
                <a:srgbClr val="595959"/>
              </a:solidFill>
              <a:prstDash val="solid"/>
              <a:round/>
              <a:headEnd len="med" w="med" type="none"/>
              <a:tailEnd len="med" w="med" type="none"/>
            </a:ln>
          </p:spPr>
        </p:cxnSp>
        <p:cxnSp>
          <p:nvCxnSpPr>
            <p:cNvPr id="170" name="Google Shape;170;p16"/>
            <p:cNvCxnSpPr/>
            <p:nvPr/>
          </p:nvCxnSpPr>
          <p:spPr>
            <a:xfrm>
              <a:off x="904875" y="2694375"/>
              <a:ext cx="3810000" cy="0"/>
            </a:xfrm>
            <a:prstGeom prst="straightConnector1">
              <a:avLst/>
            </a:prstGeom>
            <a:noFill/>
            <a:ln cap="flat" cmpd="sng" w="9525">
              <a:solidFill>
                <a:srgbClr val="595959"/>
              </a:solidFill>
              <a:prstDash val="solid"/>
              <a:round/>
              <a:headEnd len="med" w="med" type="none"/>
              <a:tailEnd len="med" w="med" type="none"/>
            </a:ln>
          </p:spPr>
        </p:cxnSp>
      </p:grpSp>
      <p:sp>
        <p:nvSpPr>
          <p:cNvPr id="171" name="Google Shape;171;p16"/>
          <p:cNvSpPr/>
          <p:nvPr/>
        </p:nvSpPr>
        <p:spPr>
          <a:xfrm>
            <a:off x="5765000" y="648625"/>
            <a:ext cx="2399100" cy="708300"/>
          </a:xfrm>
          <a:prstGeom prst="roundRect">
            <a:avLst>
              <a:gd fmla="val 16667" name="adj"/>
            </a:avLst>
          </a:prstGeom>
          <a:solidFill>
            <a:srgbClr val="C9DAF8"/>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Result list prioritized by Recommender Systems</a:t>
            </a:r>
            <a:endParaRPr/>
          </a:p>
        </p:txBody>
      </p:sp>
      <p:cxnSp>
        <p:nvCxnSpPr>
          <p:cNvPr id="172" name="Google Shape;172;p16"/>
          <p:cNvCxnSpPr>
            <a:stCxn id="171" idx="1"/>
            <a:endCxn id="156" idx="3"/>
          </p:cNvCxnSpPr>
          <p:nvPr/>
        </p:nvCxnSpPr>
        <p:spPr>
          <a:xfrm flipH="1">
            <a:off x="4943600" y="1002775"/>
            <a:ext cx="821400" cy="78300"/>
          </a:xfrm>
          <a:prstGeom prst="straightConnector1">
            <a:avLst/>
          </a:prstGeom>
          <a:noFill/>
          <a:ln cap="flat" cmpd="sng" w="9525">
            <a:solidFill>
              <a:srgbClr val="595959"/>
            </a:solidFill>
            <a:prstDash val="solid"/>
            <a:round/>
            <a:headEnd len="med" w="med" type="none"/>
            <a:tailEnd len="med" w="med" type="triangle"/>
          </a:ln>
        </p:spPr>
      </p:cxnSp>
      <p:sp>
        <p:nvSpPr>
          <p:cNvPr id="173" name="Google Shape;173;p16"/>
          <p:cNvSpPr/>
          <p:nvPr/>
        </p:nvSpPr>
        <p:spPr>
          <a:xfrm>
            <a:off x="5765000" y="1468850"/>
            <a:ext cx="2399100" cy="708300"/>
          </a:xfrm>
          <a:prstGeom prst="roundRect">
            <a:avLst>
              <a:gd fmla="val 16667" name="adj"/>
            </a:avLst>
          </a:prstGeom>
          <a:solidFill>
            <a:srgbClr val="C9DAF8"/>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Keywords received by Name Entity Recognition (NER)</a:t>
            </a:r>
            <a:endParaRPr/>
          </a:p>
        </p:txBody>
      </p:sp>
      <p:cxnSp>
        <p:nvCxnSpPr>
          <p:cNvPr id="174" name="Google Shape;174;p16"/>
          <p:cNvCxnSpPr>
            <a:stCxn id="173" idx="1"/>
          </p:cNvCxnSpPr>
          <p:nvPr/>
        </p:nvCxnSpPr>
        <p:spPr>
          <a:xfrm rot="10800000">
            <a:off x="4951700" y="1544300"/>
            <a:ext cx="813300" cy="278700"/>
          </a:xfrm>
          <a:prstGeom prst="straightConnector1">
            <a:avLst/>
          </a:prstGeom>
          <a:noFill/>
          <a:ln cap="flat" cmpd="sng" w="9525">
            <a:solidFill>
              <a:srgbClr val="595959"/>
            </a:solidFill>
            <a:prstDash val="solid"/>
            <a:round/>
            <a:headEnd len="med" w="med" type="none"/>
            <a:tailEnd len="med" w="med" type="triangle"/>
          </a:ln>
        </p:spPr>
      </p:cxnSp>
      <p:sp>
        <p:nvSpPr>
          <p:cNvPr id="175" name="Google Shape;175;p16"/>
          <p:cNvSpPr/>
          <p:nvPr/>
        </p:nvSpPr>
        <p:spPr>
          <a:xfrm>
            <a:off x="5765000" y="2289075"/>
            <a:ext cx="2399100" cy="708300"/>
          </a:xfrm>
          <a:prstGeom prst="roundRect">
            <a:avLst>
              <a:gd fmla="val 16667" name="adj"/>
            </a:avLst>
          </a:prstGeom>
          <a:solidFill>
            <a:srgbClr val="C9DAF8"/>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Sentiment of the document</a:t>
            </a:r>
            <a:endParaRPr/>
          </a:p>
        </p:txBody>
      </p:sp>
      <p:cxnSp>
        <p:nvCxnSpPr>
          <p:cNvPr id="176" name="Google Shape;176;p16"/>
          <p:cNvCxnSpPr>
            <a:endCxn id="153" idx="2"/>
          </p:cNvCxnSpPr>
          <p:nvPr/>
        </p:nvCxnSpPr>
        <p:spPr>
          <a:xfrm rot="10800000">
            <a:off x="4943475" y="2041250"/>
            <a:ext cx="813300" cy="573600"/>
          </a:xfrm>
          <a:prstGeom prst="straightConnector1">
            <a:avLst/>
          </a:prstGeom>
          <a:noFill/>
          <a:ln cap="flat" cmpd="sng" w="9525">
            <a:solidFill>
              <a:srgbClr val="595959"/>
            </a:solidFill>
            <a:prstDash val="solid"/>
            <a:round/>
            <a:headEnd len="med" w="med" type="none"/>
            <a:tailEnd len="med" w="med" type="triangle"/>
          </a:ln>
        </p:spPr>
      </p:cxnSp>
      <p:sp>
        <p:nvSpPr>
          <p:cNvPr id="177" name="Google Shape;177;p16"/>
          <p:cNvSpPr/>
          <p:nvPr/>
        </p:nvSpPr>
        <p:spPr>
          <a:xfrm>
            <a:off x="5796075" y="3961800"/>
            <a:ext cx="2399100" cy="708300"/>
          </a:xfrm>
          <a:prstGeom prst="roundRect">
            <a:avLst>
              <a:gd fmla="val 16667" name="adj"/>
            </a:avLst>
          </a:prstGeom>
          <a:solidFill>
            <a:srgbClr val="C9DAF8"/>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Showing a 2 line summary using Text Summarization</a:t>
            </a:r>
            <a:endParaRPr/>
          </a:p>
        </p:txBody>
      </p:sp>
      <p:cxnSp>
        <p:nvCxnSpPr>
          <p:cNvPr id="178" name="Google Shape;178;p16"/>
          <p:cNvCxnSpPr>
            <a:stCxn id="179" idx="1"/>
          </p:cNvCxnSpPr>
          <p:nvPr/>
        </p:nvCxnSpPr>
        <p:spPr>
          <a:xfrm rot="10800000">
            <a:off x="2856975" y="2111050"/>
            <a:ext cx="2939100" cy="1352400"/>
          </a:xfrm>
          <a:prstGeom prst="straightConnector1">
            <a:avLst/>
          </a:prstGeom>
          <a:noFill/>
          <a:ln cap="flat" cmpd="sng" w="9525">
            <a:solidFill>
              <a:srgbClr val="595959"/>
            </a:solidFill>
            <a:prstDash val="solid"/>
            <a:round/>
            <a:headEnd len="med" w="med" type="none"/>
            <a:tailEnd len="med" w="med" type="triangle"/>
          </a:ln>
        </p:spPr>
      </p:cxnSp>
      <p:sp>
        <p:nvSpPr>
          <p:cNvPr id="180" name="Google Shape;180;p16"/>
          <p:cNvSpPr/>
          <p:nvPr/>
        </p:nvSpPr>
        <p:spPr>
          <a:xfrm>
            <a:off x="2651850" y="5056575"/>
            <a:ext cx="89400" cy="77400"/>
          </a:xfrm>
          <a:prstGeom prst="ellipse">
            <a:avLst/>
          </a:prstGeom>
          <a:solidFill>
            <a:srgbClr val="00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6"/>
          <p:cNvSpPr/>
          <p:nvPr/>
        </p:nvSpPr>
        <p:spPr>
          <a:xfrm>
            <a:off x="2851525" y="5056575"/>
            <a:ext cx="89400" cy="77400"/>
          </a:xfrm>
          <a:prstGeom prst="ellipse">
            <a:avLst/>
          </a:prstGeom>
          <a:solidFill>
            <a:srgbClr val="00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6"/>
          <p:cNvSpPr/>
          <p:nvPr/>
        </p:nvSpPr>
        <p:spPr>
          <a:xfrm>
            <a:off x="3051200" y="5056575"/>
            <a:ext cx="89400" cy="77400"/>
          </a:xfrm>
          <a:prstGeom prst="ellipse">
            <a:avLst/>
          </a:prstGeom>
          <a:solidFill>
            <a:srgbClr val="00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83" name="Google Shape;183;p16"/>
          <p:cNvCxnSpPr/>
          <p:nvPr/>
        </p:nvCxnSpPr>
        <p:spPr>
          <a:xfrm>
            <a:off x="3030950" y="1769250"/>
            <a:ext cx="6000" cy="395700"/>
          </a:xfrm>
          <a:prstGeom prst="straightConnector1">
            <a:avLst/>
          </a:prstGeom>
          <a:noFill/>
          <a:ln cap="flat" cmpd="sng" w="9525">
            <a:solidFill>
              <a:srgbClr val="595959"/>
            </a:solidFill>
            <a:prstDash val="solid"/>
            <a:round/>
            <a:headEnd len="med" w="med" type="none"/>
            <a:tailEnd len="med" w="med" type="none"/>
          </a:ln>
        </p:spPr>
      </p:cxnSp>
      <p:cxnSp>
        <p:nvCxnSpPr>
          <p:cNvPr id="184" name="Google Shape;184;p16"/>
          <p:cNvCxnSpPr/>
          <p:nvPr/>
        </p:nvCxnSpPr>
        <p:spPr>
          <a:xfrm>
            <a:off x="3030950" y="3804000"/>
            <a:ext cx="6000" cy="395700"/>
          </a:xfrm>
          <a:prstGeom prst="straightConnector1">
            <a:avLst/>
          </a:prstGeom>
          <a:noFill/>
          <a:ln cap="flat" cmpd="sng" w="9525">
            <a:solidFill>
              <a:srgbClr val="595959"/>
            </a:solidFill>
            <a:prstDash val="solid"/>
            <a:round/>
            <a:headEnd len="med" w="med" type="none"/>
            <a:tailEnd len="med" w="med" type="none"/>
          </a:ln>
        </p:spPr>
      </p:cxnSp>
      <p:sp>
        <p:nvSpPr>
          <p:cNvPr id="179" name="Google Shape;179;p16"/>
          <p:cNvSpPr/>
          <p:nvPr/>
        </p:nvSpPr>
        <p:spPr>
          <a:xfrm>
            <a:off x="5796075" y="3109300"/>
            <a:ext cx="2399100" cy="708300"/>
          </a:xfrm>
          <a:prstGeom prst="roundRect">
            <a:avLst>
              <a:gd fmla="val 16667" name="adj"/>
            </a:avLst>
          </a:prstGeom>
          <a:solidFill>
            <a:srgbClr val="C9DAF8"/>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Similar documents suggested by Clustering</a:t>
            </a:r>
            <a:endParaRPr/>
          </a:p>
        </p:txBody>
      </p:sp>
      <p:cxnSp>
        <p:nvCxnSpPr>
          <p:cNvPr id="185" name="Google Shape;185;p16"/>
          <p:cNvCxnSpPr/>
          <p:nvPr/>
        </p:nvCxnSpPr>
        <p:spPr>
          <a:xfrm rot="10800000">
            <a:off x="4955175" y="2716500"/>
            <a:ext cx="840900" cy="1608600"/>
          </a:xfrm>
          <a:prstGeom prst="straightConnector1">
            <a:avLst/>
          </a:prstGeom>
          <a:noFill/>
          <a:ln cap="flat" cmpd="sng" w="9525">
            <a:solidFill>
              <a:srgbClr val="595959"/>
            </a:solidFill>
            <a:prstDash val="solid"/>
            <a:round/>
            <a:headEnd len="med" w="med" type="none"/>
            <a:tailEnd len="med" w="med" type="triangle"/>
          </a:ln>
        </p:spPr>
      </p:cxnSp>
      <p:sp>
        <p:nvSpPr>
          <p:cNvPr id="186" name="Google Shape;186;p16"/>
          <p:cNvSpPr txBox="1"/>
          <p:nvPr>
            <p:ph idx="4294967295" type="ctrTitle"/>
          </p:nvPr>
        </p:nvSpPr>
        <p:spPr>
          <a:xfrm>
            <a:off x="727650" y="3147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700"/>
              <a:t>System Diagram</a:t>
            </a:r>
            <a:endParaRPr sz="270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7" name="Shape 487"/>
        <p:cNvGrpSpPr/>
        <p:nvPr/>
      </p:nvGrpSpPr>
      <p:grpSpPr>
        <a:xfrm>
          <a:off x="0" y="0"/>
          <a:ext cx="0" cy="0"/>
          <a:chOff x="0" y="0"/>
          <a:chExt cx="0" cy="0"/>
        </a:xfrm>
      </p:grpSpPr>
      <p:sp>
        <p:nvSpPr>
          <p:cNvPr id="488" name="Google Shape;488;p52"/>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Empath: Lexical Categorization</a:t>
            </a:r>
            <a:endParaRPr/>
          </a:p>
        </p:txBody>
      </p:sp>
      <p:sp>
        <p:nvSpPr>
          <p:cNvPr id="489" name="Google Shape;489;p52"/>
          <p:cNvSpPr txBox="1"/>
          <p:nvPr>
            <p:ph idx="1" type="body"/>
          </p:nvPr>
        </p:nvSpPr>
        <p:spPr>
          <a:xfrm>
            <a:off x="729450" y="2078875"/>
            <a:ext cx="7688700" cy="2978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700"/>
              <a:t>[('achievement', 0.0), ('affection', 0.002036659877800407), ('aggression', 0.002036659877800407), ('air_travel', 0.0), ('alcohol', 0.0), ('ancient', 0.0), ('anger', 0.0), ('animal', 0.0), ('anonymity', 0.0), ('anticipation', 0.0), ('appearance', 0.0), ('art', 0.012219959266802444), ('attractive', 0.0), ('banking', 0.0), ('beach', 0.0), ('beauty', 0.0), ('blue_collar_job', 0.0), ('body', 0.0), ('breaking', 0.0), ('business', 0.0), ('car', 0.0), ('celebration', 0.0), ('cheerfulness', 0.0), ('childish', 0.0), ('children', 0.0), ('cleaning', 0.0), ('clothing', 0.0), ('cold', 0.0), ('college', 0.006109979633401222), ('communication', 0.008146639511201629), ('competing', 0.0), ('computer', 0.006109979633401222), ('confusion', 0.0), ('contentment', 0.002036659877800407), ('cooking', 0.0), ('crime', 0.0), ('dance', 0.002036659877800407), ('death', 0.0), ('deception', 0.0), ('disappointment', 0.0), ('disgust', 0.0), ('dispute', 0.004073319755600814), ('divine', 0.0), ('domestic_work', 0.0), ('dominant_heirarchical', 0.0), ('dominant_personality', 0.0), ('driving', 0.0), ('eating', 0.0), ('economics', 0.002036659877800407), ('emotional', 0.0), ('envy', 0.0), ('exasperation', 0.0), ('exercise', 0.004073319755600814), ('exotic', 0.0), ('fabric', 0.0), ('family', 0.0), ('farming', 0.0), ('fashion', 0.0), ('fear', 0.004073319755600814), ('feminine', 0.0), ('fight', 0.006109979633401222), ('fire', 0.0), ('friends', 0.002036659877800407), ('fun', 0.0), ('furniture', 0.0), ('gain', 0.002036659877800407), ('giving', 0.0), ('government', 0.0), ('hate', 0.002036659877800407), ('healing', 0.006109979633401222), ('health', 0.0), ('hearing', 0.0), ('help', 0.004073319755600814), ('heroic', 0.004073319755600814), ('hiking', 0.0), ('hipster', 0.006109979633401222), ('home', 0.0), ('horror', 0.0), ('hygiene', 0.0), ('independence', 0.002036659877800407), ('injury', 0.0), ('internet', 0.006109979633401222), ('irritability', 0.0), ('journalism', 0.002036659877800407), ('joy', 0.002036659877800407), ('kill', 0.0), ('law', 0.0), ('leader', 0.0), ('legend', 0.0), ('leisure', 0.0), ('liquid', 0.0), ('listen', 0.002036659877800407), ('love', 0.002036659877800407), ('lust', 0.002036659877800407), ('magic', 0.0), ('masculine', 0.0), ('medical_emergency', 0.0), ('medieval', 0.0), ('meeting', 0.018329938900203666), ('messaging', 0.0), ('military', 0.004073319755600814), ('money', 0.002036659877800407), ('monster', 0.0), ('morning', 0.0), ('movement', 0.008146639511201629), ('music', 0.002036659877800407), ('musical', 0.002036659877800407), ('negative_emotion', 0.0), ('neglect', 0.0), ('negotiate', 0.0), ('nervousness', 0.002036659877800407), ('night', 0.0), ('noise', 0.0), ('occupation', 0.0), ('ocean', 0.0), ('office', 0.0), ('optimism', 0.008146639511201629), ('order', 0.0), ('pain', 0.002036659877800407), ('party', 0.0), ('payment', 0.002036659877800407), ('pet', 0.0), ('philosophy', 0.004073319755600814), ('phone', 0.0), ('plant', 0.0), ('play', 0.0), ('politeness', 0.002036659877800407), ('politics', 0.0), ('poor', 0.0), ('positive_emotion', 0.010183299389002037), ('power', 0.004073319755600814), ('pride', 0.0), ('prison', 0.0), ('programming', 0.006109979633401222), ('rage', 0.0), ('reading', 0.008146639511201629), ('real_estate', 0.0), ('religion', 0.0), ('restaurant', 0.0), ('ridicule', 0.0), ('royalty', 0.0), ('rural', 0.0), ('sadness', 0.002036659877800407), ('sailing', 0.0), ('school', 0.014256619144602852), ('science', 0.006109979633401222), ('sexual', 0.0), ('shame', 0.002036659877800407), ('shape_and_size', 0.002036659877800407), ('ship', 0.0), ('shopping', 0.0), ('sleep', 0.0), ('smell', 0.0), ('social_media', 0.016293279022403257), ('sound', 0.0), ('speaking', 0.008146639511201629), ('sports', 0.0), ('stealing', 0.0), ('strength', 0.002036659877800407), ('suffering', 0.002036659877800407), ('superhero', 0.0), ('surprise', 0.0), ('swearing_terms', 0.0), ('swimming', 0.0), ('sympathy', 0.004073319755600814), ('technology', 0.006109979633401222), ('terrorism', 0.0), ('timidity', 0.0), ('tool', 0.0), ('torment', 0.0), ('tourism', 0.0), ('toy', 0.0), ('traveling', 0.0), ('trust', 0.002036659877800407), ('ugliness', 0.0), ('urban', 0.0), ('vacation', 0.0), ('valuable', 0.002036659877800407), ('vehicle', 0.0), ('violence', 0.0), ('war', 0.0), ('warmth', 0.0), ('water', 0.0), ('weakness', 0.0), ('wealthy', 0.004073319755600814), ('weapon', 0.0), ('weather', 0.0), ('wedding', 0.0), ('white_collar_job', 0.0), ('work', 0.0), ('worship', 0.0), ('writing', 0.002036659877800407), ('youth', 0.0), ('zest', 0.002036659877800407)]</a:t>
            </a:r>
            <a:endParaRPr sz="700"/>
          </a:p>
          <a:p>
            <a:pPr indent="0" lvl="0" marL="0" rtl="0" algn="l">
              <a:spcBef>
                <a:spcPts val="1600"/>
              </a:spcBef>
              <a:spcAft>
                <a:spcPts val="0"/>
              </a:spcAft>
              <a:buNone/>
            </a:pPr>
            <a:r>
              <a:t/>
            </a:r>
            <a:endParaRPr sz="700"/>
          </a:p>
          <a:p>
            <a:pPr indent="0" lvl="0" marL="0" rtl="0" algn="l">
              <a:spcBef>
                <a:spcPts val="1600"/>
              </a:spcBef>
              <a:spcAft>
                <a:spcPts val="1600"/>
              </a:spcAft>
              <a:buNone/>
            </a:pPr>
            <a:r>
              <a:t/>
            </a:r>
            <a:endParaRPr sz="7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3" name="Shape 493"/>
        <p:cNvGrpSpPr/>
        <p:nvPr/>
      </p:nvGrpSpPr>
      <p:grpSpPr>
        <a:xfrm>
          <a:off x="0" y="0"/>
          <a:ext cx="0" cy="0"/>
          <a:chOff x="0" y="0"/>
          <a:chExt cx="0" cy="0"/>
        </a:xfrm>
      </p:grpSpPr>
      <p:sp>
        <p:nvSpPr>
          <p:cNvPr id="494" name="Google Shape;494;p53"/>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Empath: Lexical Categorization</a:t>
            </a:r>
            <a:endParaRPr/>
          </a:p>
        </p:txBody>
      </p:sp>
      <p:sp>
        <p:nvSpPr>
          <p:cNvPr id="495" name="Google Shape;495;p53"/>
          <p:cNvSpPr txBox="1"/>
          <p:nvPr>
            <p:ph idx="1" type="body"/>
          </p:nvPr>
        </p:nvSpPr>
        <p:spPr>
          <a:xfrm>
            <a:off x="729450" y="2078875"/>
            <a:ext cx="7688700" cy="2978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700"/>
              <a:t>[('meeting', 0.018329938900203666), ('social_media', 0.016293279022403257), ('school', 0.014256619144602852), ('art', 0.012219959266802444), ('positive_emotion', 0.010183299389002037), ('optimism', 0.008146639511201629), ('reading', 0.008146639511201629), ('movement', 0.008146639511201629), ('communication', 0.008146639511201629), ('speaking', 0.008146639511201629), ('computer', 0.006109979633401222), ('college', 0.006109979633401222), ('hipster', 0.006109979633401222), ('internet', 0.006109979633401222), ('healing', 0.006109979633401222), ('programming', 0.006109979633401222), ('fight', 0.006109979633401222), ('science', 0.006109979633401222), ('technology', 0.006109979633401222), ('help', 0.004073319755600814), ('dispute', 0.004073319755600814), ('wealthy', 0.004073319755600814), ('exercise', 0.004073319755600814), ('fear', 0.004073319755600814), ('heroic', 0.004073319755600814), ('military', 0.004073319755600814), ('sympathy', 0.004073319755600814), ('power', 0.004073319755600814), ('philosophy', 0.004073319755600814), ('dance', 0.002036659877800407), ('money', 0.002036659877800407), ('hate', 0.002036659877800407), ('aggression', 0.002036659877800407), ('nervousness', 0.002036659877800407), ('suffering', 0.002036659877800407), ('journalism', 0.002036659877800407), ('independence', 0.002036659877800407), ('zest', 0.002036659877800407), ('love', 0.002036659877800407), ('trust', 0.002036659877800407), ('music', 0.002036659877800407), ('politeness', 0.002036659877800407), ('listen', 0.002036659877800407), ('gain', 0.002036659877800407), ('valuable', 0.002036659877800407), ('sadness', 0.002036659877800407), ('joy', 0.002036659877800407), ('affection', 0.002036659877800407), ('lust', 0.002036659877800407), ('shame', 0.002036659877800407), ('economics', 0.002036659877800407), ('strength', 0.002036659877800407), ('shape_and_size', 0.002036659877800407), ('pain', 0.002036659877800407), ('friends', 0.002036659877800407), ('payment', 0.002036659877800407), ('contentment', 0.002036659877800407), ('writing', 0.002036659877800407), ('musical', 0.002036659877800407), ('office', 0.0), ('wedding', 0.0), ('domestic_work', 0.0), ('sleep', 0.0), ('medical_emergency', 0.0), ('cold', 0.0), ('cheerfulness', 0.0), ('occupation', 0.0), ('envy', 0.0), ('anticipation', 0.0), ('family', 0.0), ('vacation', 0.0), ('crime', 0.0), ('attractive', 0.0), ('masculine', 0.0), ('prison', 0.0), ('health', 0.0), ('pride', 0.0), ('government', 0.0), ('weakness', 0.0), ('horror', 0.0), ('swearing_terms', 0.0), ('leisure', 0.0), ('royalty', 0.0), ('tourism', 0.0), ('furniture', 0.0), ('magic', 0.0), ('beach', 0.0), ('morning', 0.0), ('banking', 0.0), ('night', 0.0), ('kill', 0.0), ('blue_collar_job', 0.0), ('ridicule', 0.0), ('play', 0.0), ('stealing', 0.0), ('real_estate', 0.0), ('home', 0.0), ('divine', 0.0), ('sexual', 0.0), ('irritability', 0.0), ('superhero', 0.0), ('business', 0.0), ('driving', 0.0), ('pet', 0.0), ('childish', 0.0), ('cooking', 0.0), ('exasperation', 0.0), ('religion', 0.0), ('surprise', 0.0), ('worship', 0.0), ('leader', 0.0), ('body', 0.0), ('noise', 0.0), ('eating', 0.0), ('medieval', 0.0), ('confusion', 0.0), ('water', 0.0), ('sports', 0.0), ('death', 0.0), ('legend', 0.0), ('celebration', 0.0), ('restaurant', 0.0), ('violence', 0.0), ('dominant_heirarchical', 0.0), ('neglect', 0.0), ('swimming', 0.0), ('exotic', 0.0), ('hiking', 0.0), ('hearing', 0.0), ('order', 0.0), ('hygiene', 0.0), ('weather', 0.0), ('anonymity', 0.0), ('ancient', 0.0), ('deception', 0.0), ('fabric', 0.0), ('air_travel', 0.0), ('dominant_personality', 0.0), ('vehicle', 0.0), ('toy', 0.0), ('farming', 0.0), ('war', 0.0), ('urban', 0.0), ('shopping', 0.0), ('disgust', 0.0), ('fire', 0.0), ('tool', 0.0), ('phone', 0.0), ('sound', 0.0), ('injury', 0.0), ('sailing', 0.0), ('rage', 0.0), ('work', 0.0), ('appearance', 0.0), ('warmth', 0.0), ('youth', 0.0), ('fun', 0.0), ('emotional', 0.0), ('traveling', 0.0), ('fashion', 0.0), ('ugliness', 0.0), ('torment', 0.0), ('anger', 0.0), ('politics', 0.0), ('ship', 0.0), ('clothing', 0.0), ('car', 0.0), ('breaking', 0.0), ('white_collar_job', 0.0), ('animal', 0.0), ('party', 0.0), ('terrorism', 0.0), ('smell', 0.0), ('disappointment', 0.0), ('poor', 0.0), ('plant', 0.0), ('beauty', 0.0), ('timidity', 0.0), ('negotiate', 0.0), ('negative_emotion', 0.0), ('cleaning', 0.0), ('messaging', 0.0), ('competing', 0.0), ('law', 0.0), ('achievement', 0.0), ('alcohol', 0.0), ('liquid', 0.0), ('feminine', 0.0), ('weapon', 0.0), ('children', 0.0), ('monster', 0.0), ('ocean', 0.0), ('giving', 0.0), ('rural', 0.0)]</a:t>
            </a:r>
            <a:endParaRPr sz="700"/>
          </a:p>
          <a:p>
            <a:pPr indent="0" lvl="0" marL="0" rtl="0" algn="l">
              <a:spcBef>
                <a:spcPts val="1600"/>
              </a:spcBef>
              <a:spcAft>
                <a:spcPts val="0"/>
              </a:spcAft>
              <a:buNone/>
            </a:pPr>
            <a:r>
              <a:t/>
            </a:r>
            <a:endParaRPr sz="700"/>
          </a:p>
          <a:p>
            <a:pPr indent="0" lvl="0" marL="0" rtl="0" algn="l">
              <a:spcBef>
                <a:spcPts val="1600"/>
              </a:spcBef>
              <a:spcAft>
                <a:spcPts val="1600"/>
              </a:spcAft>
              <a:buNone/>
            </a:pPr>
            <a:r>
              <a:t/>
            </a:r>
            <a:endParaRPr sz="70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9" name="Shape 499"/>
        <p:cNvGrpSpPr/>
        <p:nvPr/>
      </p:nvGrpSpPr>
      <p:grpSpPr>
        <a:xfrm>
          <a:off x="0" y="0"/>
          <a:ext cx="0" cy="0"/>
          <a:chOff x="0" y="0"/>
          <a:chExt cx="0" cy="0"/>
        </a:xfrm>
      </p:grpSpPr>
      <p:sp>
        <p:nvSpPr>
          <p:cNvPr id="500" name="Google Shape;500;p5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Empath: Lexical Categorization</a:t>
            </a:r>
            <a:endParaRPr/>
          </a:p>
        </p:txBody>
      </p:sp>
      <p:sp>
        <p:nvSpPr>
          <p:cNvPr id="501" name="Google Shape;501;p54"/>
          <p:cNvSpPr txBox="1"/>
          <p:nvPr>
            <p:ph idx="1" type="body"/>
          </p:nvPr>
        </p:nvSpPr>
        <p:spPr>
          <a:xfrm>
            <a:off x="729450" y="2078875"/>
            <a:ext cx="7688700" cy="163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700"/>
              <a:t>[('meeting', 0.018329938900203666), ('social_media', 0.016293279022403257), ('school', 0.014256619144602852), ('art', 0.012219959266802444), ('positive_emotion', 0.010183299389002037), ('optimism', 0.008146639511201629), ('reading', 0.008146639511201629), ('movement', 0.008146639511201629), ('communication', 0.008146639511201629), ('speaking', 0.008146639511201629), ('computer', 0.006109979633401222), ('college', 0.006109979633401222), ('hipster', 0.006109979633401222), ('internet', 0.006109979633401222), ('healing', 0.006109979633401222), ('programming', 0.006109979633401222), ('fight', 0.006109979633401222), ('science', 0.006109979633401222), ('technology', 0.006109979633401222), ('help', 0.004073319755600814), ('dispute', 0.004073319755600814), ('wealthy', 0.004073319755600814), ('exercise', 0.004073319755600814), ('fear', 0.004073319755600814), ('heroic', 0.004073319755600814), ('military', 0.004073319755600814), ('sympathy', 0.004073319755600814), ('power', 0.004073319755600814), ('philosophy', 0.004073319755600814), ('dance', 0.002036659877800407), ('money', 0.002036659877800407), ('hate', 0.002036659877800407), ('aggression', 0.002036659877800407), ('nervousness', 0.002036659877800407), ('suffering', 0.002036659877800407), ('journalism', 0.002036659877800407), ('independence', 0.002036659877800407), ('zest', 0.002036659877800407), ('love', 0.002036659877800407), ('trust', 0.002036659877800407), ('music', 0.002036659877800407), ('politeness', 0.002036659877800407), ('listen', 0.002036659877800407), ('gain', 0.002036659877800407), ('valuable', 0.002036659877800407), ('sadness', 0.002036659877800407), ('joy', 0.002036659877800407), ('affection', 0.002036659877800407), ('lust', 0.002036659877800407), ('shame', 0.002036659877800407), ('economics', 0.002036659877800407), ('strength', 0.002036659877800407), ('shape_and_size', 0.002036659877800407), ('pain', 0.002036659877800407), ('friends', 0.002036659877800407), ('payment', 0.002036659877800407), ('contentment', 0.002036659877800407), ('writing', 0.002036659877800407), ('musical', 0.002036659877800407)]</a:t>
            </a:r>
            <a:endParaRPr sz="700"/>
          </a:p>
          <a:p>
            <a:pPr indent="0" lvl="0" marL="0" rtl="0" algn="l">
              <a:spcBef>
                <a:spcPts val="1600"/>
              </a:spcBef>
              <a:spcAft>
                <a:spcPts val="0"/>
              </a:spcAft>
              <a:buNone/>
            </a:pPr>
            <a:r>
              <a:t/>
            </a:r>
            <a:endParaRPr sz="700"/>
          </a:p>
          <a:p>
            <a:pPr indent="0" lvl="0" marL="0" rtl="0" algn="l">
              <a:spcBef>
                <a:spcPts val="1600"/>
              </a:spcBef>
              <a:spcAft>
                <a:spcPts val="1600"/>
              </a:spcAft>
              <a:buNone/>
            </a:pPr>
            <a:r>
              <a:t/>
            </a:r>
            <a:endParaRPr sz="700"/>
          </a:p>
        </p:txBody>
      </p:sp>
      <p:sp>
        <p:nvSpPr>
          <p:cNvPr id="502" name="Google Shape;502;p54"/>
          <p:cNvSpPr txBox="1"/>
          <p:nvPr/>
        </p:nvSpPr>
        <p:spPr>
          <a:xfrm>
            <a:off x="787825" y="4129300"/>
            <a:ext cx="5215800" cy="60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How many categories to consider?</a:t>
            </a:r>
            <a:endParaRPr>
              <a:latin typeface="Lato"/>
              <a:ea typeface="Lato"/>
              <a:cs typeface="Lato"/>
              <a:sym typeface="Lato"/>
            </a:endParaRPr>
          </a:p>
        </p:txBody>
      </p:sp>
      <p:sp>
        <p:nvSpPr>
          <p:cNvPr id="503" name="Google Shape;503;p54"/>
          <p:cNvSpPr txBox="1"/>
          <p:nvPr/>
        </p:nvSpPr>
        <p:spPr>
          <a:xfrm>
            <a:off x="5254275" y="4053375"/>
            <a:ext cx="2689500" cy="60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Total categories: 194</a:t>
            </a:r>
            <a:endParaRPr>
              <a:latin typeface="Lato"/>
              <a:ea typeface="Lato"/>
              <a:cs typeface="Lato"/>
              <a:sym typeface="Lato"/>
            </a:endParaRPr>
          </a:p>
          <a:p>
            <a:pPr indent="0" lvl="0" marL="0" rtl="0" algn="l">
              <a:spcBef>
                <a:spcPts val="0"/>
              </a:spcBef>
              <a:spcAft>
                <a:spcPts val="0"/>
              </a:spcAft>
              <a:buNone/>
            </a:pPr>
            <a:r>
              <a:rPr lang="en">
                <a:latin typeface="Lato"/>
                <a:ea typeface="Lato"/>
                <a:cs typeface="Lato"/>
                <a:sym typeface="Lato"/>
              </a:rPr>
              <a:t>Total models: 3</a:t>
            </a:r>
            <a:endParaRPr>
              <a:latin typeface="Lato"/>
              <a:ea typeface="Lato"/>
              <a:cs typeface="Lato"/>
              <a:sym typeface="Lato"/>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7" name="Shape 507"/>
        <p:cNvGrpSpPr/>
        <p:nvPr/>
      </p:nvGrpSpPr>
      <p:grpSpPr>
        <a:xfrm>
          <a:off x="0" y="0"/>
          <a:ext cx="0" cy="0"/>
          <a:chOff x="0" y="0"/>
          <a:chExt cx="0" cy="0"/>
        </a:xfrm>
      </p:grpSpPr>
      <p:sp>
        <p:nvSpPr>
          <p:cNvPr id="508" name="Google Shape;508;p55"/>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Basic Emotions</a:t>
            </a:r>
            <a:endParaRPr/>
          </a:p>
        </p:txBody>
      </p:sp>
      <p:sp>
        <p:nvSpPr>
          <p:cNvPr id="509" name="Google Shape;509;p55"/>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Ekman's six basic emotions [1]</a:t>
            </a:r>
            <a:endParaRPr/>
          </a:p>
          <a:p>
            <a:pPr indent="-311150" lvl="0" marL="457200" rtl="0" algn="l">
              <a:spcBef>
                <a:spcPts val="0"/>
              </a:spcBef>
              <a:spcAft>
                <a:spcPts val="0"/>
              </a:spcAft>
              <a:buSzPts val="1300"/>
              <a:buChar char="●"/>
            </a:pPr>
            <a:r>
              <a:rPr lang="en"/>
              <a:t>Plutchik's</a:t>
            </a:r>
            <a:r>
              <a:rPr lang="en"/>
              <a:t> eight basic emotions [2]</a:t>
            </a:r>
            <a:endParaRPr/>
          </a:p>
          <a:p>
            <a:pPr indent="-311150" lvl="0" marL="457200" rtl="0" algn="l">
              <a:spcBef>
                <a:spcPts val="0"/>
              </a:spcBef>
              <a:spcAft>
                <a:spcPts val="0"/>
              </a:spcAft>
              <a:buSzPts val="1300"/>
              <a:buChar char="●"/>
            </a:pPr>
            <a:r>
              <a:rPr lang="en"/>
              <a:t>Profile of Mood States (POMS) six mood states [3]</a:t>
            </a:r>
            <a:endParaRPr/>
          </a:p>
          <a:p>
            <a:pPr indent="0" lvl="0" marL="457200" rtl="0" algn="l">
              <a:spcBef>
                <a:spcPts val="1600"/>
              </a:spcBef>
              <a:spcAft>
                <a:spcPts val="1600"/>
              </a:spcAft>
              <a:buNone/>
            </a:pPr>
            <a:r>
              <a:t/>
            </a:r>
            <a:endParaRPr/>
          </a:p>
        </p:txBody>
      </p:sp>
      <p:sp>
        <p:nvSpPr>
          <p:cNvPr id="510" name="Google Shape;510;p55"/>
          <p:cNvSpPr txBox="1"/>
          <p:nvPr/>
        </p:nvSpPr>
        <p:spPr>
          <a:xfrm>
            <a:off x="729450" y="4262275"/>
            <a:ext cx="7813200" cy="82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rgbClr val="434343"/>
                </a:solidFill>
                <a:latin typeface="Lato"/>
                <a:ea typeface="Lato"/>
                <a:cs typeface="Lato"/>
                <a:sym typeface="Lato"/>
              </a:rPr>
              <a:t>References:</a:t>
            </a:r>
            <a:endParaRPr sz="900">
              <a:solidFill>
                <a:srgbClr val="434343"/>
              </a:solidFill>
              <a:latin typeface="Lato"/>
              <a:ea typeface="Lato"/>
              <a:cs typeface="Lato"/>
              <a:sym typeface="Lato"/>
            </a:endParaRPr>
          </a:p>
          <a:p>
            <a:pPr indent="0" lvl="0" marL="0" rtl="0" algn="l">
              <a:spcBef>
                <a:spcPts val="0"/>
              </a:spcBef>
              <a:spcAft>
                <a:spcPts val="0"/>
              </a:spcAft>
              <a:buNone/>
            </a:pPr>
            <a:r>
              <a:rPr lang="en" sz="900">
                <a:solidFill>
                  <a:srgbClr val="434343"/>
                </a:solidFill>
                <a:latin typeface="Lato"/>
                <a:ea typeface="Lato"/>
                <a:cs typeface="Lato"/>
                <a:sym typeface="Lato"/>
              </a:rPr>
              <a:t>[1] Ekman, Paul. "Basic emotions." Handbook of cognition and emotion 98.45-60 (1999): 16.</a:t>
            </a:r>
            <a:endParaRPr sz="900">
              <a:solidFill>
                <a:srgbClr val="434343"/>
              </a:solidFill>
              <a:latin typeface="Lato"/>
              <a:ea typeface="Lato"/>
              <a:cs typeface="Lato"/>
              <a:sym typeface="Lato"/>
            </a:endParaRPr>
          </a:p>
          <a:p>
            <a:pPr indent="0" lvl="0" marL="0" rtl="0" algn="l">
              <a:spcBef>
                <a:spcPts val="0"/>
              </a:spcBef>
              <a:spcAft>
                <a:spcPts val="0"/>
              </a:spcAft>
              <a:buNone/>
            </a:pPr>
            <a:r>
              <a:rPr lang="en" sz="900">
                <a:solidFill>
                  <a:srgbClr val="434343"/>
                </a:solidFill>
                <a:latin typeface="Lato"/>
                <a:ea typeface="Lato"/>
                <a:cs typeface="Lato"/>
                <a:sym typeface="Lato"/>
              </a:rPr>
              <a:t>[2] Plutchik, Robert. "Emotions: A general psychoevolutionary theory." Approaches to emotion 1984 (1984): 197-219.</a:t>
            </a:r>
            <a:endParaRPr sz="900">
              <a:solidFill>
                <a:srgbClr val="434343"/>
              </a:solidFill>
              <a:latin typeface="Lato"/>
              <a:ea typeface="Lato"/>
              <a:cs typeface="Lato"/>
              <a:sym typeface="Lato"/>
            </a:endParaRPr>
          </a:p>
          <a:p>
            <a:pPr indent="0" lvl="0" marL="0" rtl="0" algn="l">
              <a:spcBef>
                <a:spcPts val="0"/>
              </a:spcBef>
              <a:spcAft>
                <a:spcPts val="0"/>
              </a:spcAft>
              <a:buNone/>
            </a:pPr>
            <a:r>
              <a:rPr lang="en" sz="900">
                <a:solidFill>
                  <a:srgbClr val="434343"/>
                </a:solidFill>
                <a:latin typeface="Lato"/>
                <a:ea typeface="Lato"/>
                <a:cs typeface="Lato"/>
                <a:sym typeface="Lato"/>
              </a:rPr>
              <a:t>[3] Curran, Shelly L., Michael A. Andrykowski, and Jamie L. Studts. "Short form of the profile of mood states (POMS-SF): psychometric information." Psychological assessment 7.1 (1995): 80.</a:t>
            </a:r>
            <a:endParaRPr sz="900">
              <a:solidFill>
                <a:srgbClr val="434343"/>
              </a:solidFill>
              <a:latin typeface="Lato"/>
              <a:ea typeface="Lato"/>
              <a:cs typeface="Lato"/>
              <a:sym typeface="Lato"/>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4" name="Shape 514"/>
        <p:cNvGrpSpPr/>
        <p:nvPr/>
      </p:nvGrpSpPr>
      <p:grpSpPr>
        <a:xfrm>
          <a:off x="0" y="0"/>
          <a:ext cx="0" cy="0"/>
          <a:chOff x="0" y="0"/>
          <a:chExt cx="0" cy="0"/>
        </a:xfrm>
      </p:grpSpPr>
      <p:sp>
        <p:nvSpPr>
          <p:cNvPr id="515" name="Google Shape;515;p56"/>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Six basic emotions</a:t>
            </a:r>
            <a:endParaRPr/>
          </a:p>
        </p:txBody>
      </p:sp>
      <p:sp>
        <p:nvSpPr>
          <p:cNvPr id="516" name="Google Shape;516;p56"/>
          <p:cNvSpPr txBox="1"/>
          <p:nvPr/>
        </p:nvSpPr>
        <p:spPr>
          <a:xfrm>
            <a:off x="857250" y="2008250"/>
            <a:ext cx="3453000" cy="25239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rgbClr val="434343"/>
              </a:buClr>
              <a:buSzPts val="1400"/>
              <a:buFont typeface="Lato"/>
              <a:buChar char="●"/>
            </a:pPr>
            <a:r>
              <a:rPr lang="en">
                <a:solidFill>
                  <a:srgbClr val="434343"/>
                </a:solidFill>
                <a:latin typeface="Lato"/>
                <a:ea typeface="Lato"/>
                <a:cs typeface="Lato"/>
                <a:sym typeface="Lato"/>
              </a:rPr>
              <a:t>Love</a:t>
            </a:r>
            <a:endParaRPr>
              <a:solidFill>
                <a:srgbClr val="434343"/>
              </a:solidFill>
              <a:latin typeface="Lato"/>
              <a:ea typeface="Lato"/>
              <a:cs typeface="Lato"/>
              <a:sym typeface="Lato"/>
            </a:endParaRPr>
          </a:p>
          <a:p>
            <a:pPr indent="-317500" lvl="0" marL="457200" rtl="0" algn="l">
              <a:spcBef>
                <a:spcPts val="0"/>
              </a:spcBef>
              <a:spcAft>
                <a:spcPts val="0"/>
              </a:spcAft>
              <a:buClr>
                <a:srgbClr val="434343"/>
              </a:buClr>
              <a:buSzPts val="1400"/>
              <a:buFont typeface="Lato"/>
              <a:buChar char="●"/>
            </a:pPr>
            <a:r>
              <a:rPr lang="en">
                <a:solidFill>
                  <a:srgbClr val="434343"/>
                </a:solidFill>
                <a:latin typeface="Lato"/>
                <a:ea typeface="Lato"/>
                <a:cs typeface="Lato"/>
                <a:sym typeface="Lato"/>
              </a:rPr>
              <a:t>Hate</a:t>
            </a:r>
            <a:endParaRPr>
              <a:solidFill>
                <a:srgbClr val="434343"/>
              </a:solidFill>
              <a:latin typeface="Lato"/>
              <a:ea typeface="Lato"/>
              <a:cs typeface="Lato"/>
              <a:sym typeface="Lato"/>
            </a:endParaRPr>
          </a:p>
          <a:p>
            <a:pPr indent="-317500" lvl="0" marL="457200" rtl="0" algn="l">
              <a:spcBef>
                <a:spcPts val="0"/>
              </a:spcBef>
              <a:spcAft>
                <a:spcPts val="0"/>
              </a:spcAft>
              <a:buClr>
                <a:srgbClr val="434343"/>
              </a:buClr>
              <a:buSzPts val="1400"/>
              <a:buFont typeface="Lato"/>
              <a:buChar char="●"/>
            </a:pPr>
            <a:r>
              <a:rPr lang="en">
                <a:solidFill>
                  <a:srgbClr val="434343"/>
                </a:solidFill>
                <a:latin typeface="Lato"/>
                <a:ea typeface="Lato"/>
                <a:cs typeface="Lato"/>
                <a:sym typeface="Lato"/>
              </a:rPr>
              <a:t>Joy</a:t>
            </a:r>
            <a:endParaRPr>
              <a:solidFill>
                <a:srgbClr val="434343"/>
              </a:solidFill>
              <a:latin typeface="Lato"/>
              <a:ea typeface="Lato"/>
              <a:cs typeface="Lato"/>
              <a:sym typeface="Lato"/>
            </a:endParaRPr>
          </a:p>
          <a:p>
            <a:pPr indent="-317500" lvl="0" marL="457200" rtl="0" algn="l">
              <a:spcBef>
                <a:spcPts val="0"/>
              </a:spcBef>
              <a:spcAft>
                <a:spcPts val="0"/>
              </a:spcAft>
              <a:buClr>
                <a:srgbClr val="434343"/>
              </a:buClr>
              <a:buSzPts val="1400"/>
              <a:buFont typeface="Lato"/>
              <a:buChar char="●"/>
            </a:pPr>
            <a:r>
              <a:rPr lang="en">
                <a:solidFill>
                  <a:srgbClr val="434343"/>
                </a:solidFill>
                <a:latin typeface="Lato"/>
                <a:ea typeface="Lato"/>
                <a:cs typeface="Lato"/>
                <a:sym typeface="Lato"/>
              </a:rPr>
              <a:t>Fear</a:t>
            </a:r>
            <a:endParaRPr>
              <a:solidFill>
                <a:srgbClr val="434343"/>
              </a:solidFill>
              <a:latin typeface="Lato"/>
              <a:ea typeface="Lato"/>
              <a:cs typeface="Lato"/>
              <a:sym typeface="Lato"/>
            </a:endParaRPr>
          </a:p>
          <a:p>
            <a:pPr indent="-317500" lvl="0" marL="457200" rtl="0" algn="l">
              <a:spcBef>
                <a:spcPts val="0"/>
              </a:spcBef>
              <a:spcAft>
                <a:spcPts val="0"/>
              </a:spcAft>
              <a:buClr>
                <a:srgbClr val="434343"/>
              </a:buClr>
              <a:buSzPts val="1400"/>
              <a:buFont typeface="Lato"/>
              <a:buChar char="●"/>
            </a:pPr>
            <a:r>
              <a:rPr lang="en">
                <a:solidFill>
                  <a:srgbClr val="434343"/>
                </a:solidFill>
                <a:latin typeface="Lato"/>
                <a:ea typeface="Lato"/>
                <a:cs typeface="Lato"/>
                <a:sym typeface="Lato"/>
              </a:rPr>
              <a:t>Surprise</a:t>
            </a:r>
            <a:endParaRPr>
              <a:solidFill>
                <a:srgbClr val="434343"/>
              </a:solidFill>
              <a:latin typeface="Lato"/>
              <a:ea typeface="Lato"/>
              <a:cs typeface="Lato"/>
              <a:sym typeface="Lato"/>
            </a:endParaRPr>
          </a:p>
          <a:p>
            <a:pPr indent="-317500" lvl="0" marL="457200" rtl="0" algn="l">
              <a:spcBef>
                <a:spcPts val="0"/>
              </a:spcBef>
              <a:spcAft>
                <a:spcPts val="0"/>
              </a:spcAft>
              <a:buClr>
                <a:srgbClr val="434343"/>
              </a:buClr>
              <a:buSzPts val="1400"/>
              <a:buFont typeface="Lato"/>
              <a:buChar char="●"/>
            </a:pPr>
            <a:r>
              <a:rPr lang="en">
                <a:solidFill>
                  <a:srgbClr val="434343"/>
                </a:solidFill>
                <a:latin typeface="Lato"/>
                <a:ea typeface="Lato"/>
                <a:cs typeface="Lato"/>
                <a:sym typeface="Lato"/>
              </a:rPr>
              <a:t>Envy</a:t>
            </a:r>
            <a:endParaRPr>
              <a:solidFill>
                <a:srgbClr val="434343"/>
              </a:solidFill>
              <a:latin typeface="Lato"/>
              <a:ea typeface="Lato"/>
              <a:cs typeface="Lato"/>
              <a:sym typeface="Lato"/>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0" name="Shape 520"/>
        <p:cNvGrpSpPr/>
        <p:nvPr/>
      </p:nvGrpSpPr>
      <p:grpSpPr>
        <a:xfrm>
          <a:off x="0" y="0"/>
          <a:ext cx="0" cy="0"/>
          <a:chOff x="0" y="0"/>
          <a:chExt cx="0" cy="0"/>
        </a:xfrm>
      </p:grpSpPr>
      <p:sp>
        <p:nvSpPr>
          <p:cNvPr id="521" name="Google Shape;521;p57"/>
          <p:cNvSpPr/>
          <p:nvPr/>
        </p:nvSpPr>
        <p:spPr>
          <a:xfrm>
            <a:off x="225775" y="1392775"/>
            <a:ext cx="8805300" cy="24060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57"/>
          <p:cNvSpPr/>
          <p:nvPr/>
        </p:nvSpPr>
        <p:spPr>
          <a:xfrm>
            <a:off x="3821300" y="3975075"/>
            <a:ext cx="1517100" cy="9243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t>CEPH</a:t>
            </a:r>
            <a:endParaRPr b="1"/>
          </a:p>
        </p:txBody>
      </p:sp>
      <p:sp>
        <p:nvSpPr>
          <p:cNvPr id="523" name="Google Shape;523;p57"/>
          <p:cNvSpPr/>
          <p:nvPr/>
        </p:nvSpPr>
        <p:spPr>
          <a:xfrm>
            <a:off x="366900" y="2564025"/>
            <a:ext cx="1389900" cy="8466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t>Pre-processing + filename extraction</a:t>
            </a:r>
            <a:endParaRPr sz="1300"/>
          </a:p>
        </p:txBody>
      </p:sp>
      <p:sp>
        <p:nvSpPr>
          <p:cNvPr id="524" name="Google Shape;524;p57"/>
          <p:cNvSpPr/>
          <p:nvPr/>
        </p:nvSpPr>
        <p:spPr>
          <a:xfrm>
            <a:off x="2243825" y="2564025"/>
            <a:ext cx="1389900" cy="8466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t>Run Sentiment Analysis (empath)</a:t>
            </a:r>
            <a:endParaRPr sz="1300"/>
          </a:p>
        </p:txBody>
      </p:sp>
      <p:sp>
        <p:nvSpPr>
          <p:cNvPr id="525" name="Google Shape;525;p57"/>
          <p:cNvSpPr/>
          <p:nvPr/>
        </p:nvSpPr>
        <p:spPr>
          <a:xfrm>
            <a:off x="7564975" y="2528725"/>
            <a:ext cx="1389900" cy="8466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t>Output by filename</a:t>
            </a:r>
            <a:endParaRPr sz="1300"/>
          </a:p>
        </p:txBody>
      </p:sp>
      <p:cxnSp>
        <p:nvCxnSpPr>
          <p:cNvPr id="526" name="Google Shape;526;p57"/>
          <p:cNvCxnSpPr>
            <a:stCxn id="522" idx="1"/>
            <a:endCxn id="523" idx="2"/>
          </p:cNvCxnSpPr>
          <p:nvPr/>
        </p:nvCxnSpPr>
        <p:spPr>
          <a:xfrm rot="10800000">
            <a:off x="1061900" y="3410625"/>
            <a:ext cx="2759400" cy="1026600"/>
          </a:xfrm>
          <a:prstGeom prst="straightConnector1">
            <a:avLst/>
          </a:prstGeom>
          <a:noFill/>
          <a:ln cap="flat" cmpd="sng" w="9525">
            <a:solidFill>
              <a:srgbClr val="595959"/>
            </a:solidFill>
            <a:prstDash val="solid"/>
            <a:round/>
            <a:headEnd len="med" w="med" type="none"/>
            <a:tailEnd len="med" w="med" type="triangle"/>
          </a:ln>
        </p:spPr>
      </p:cxnSp>
      <p:cxnSp>
        <p:nvCxnSpPr>
          <p:cNvPr id="527" name="Google Shape;527;p57"/>
          <p:cNvCxnSpPr>
            <a:stCxn id="523" idx="3"/>
            <a:endCxn id="524" idx="1"/>
          </p:cNvCxnSpPr>
          <p:nvPr/>
        </p:nvCxnSpPr>
        <p:spPr>
          <a:xfrm>
            <a:off x="1756800" y="2987325"/>
            <a:ext cx="486900" cy="0"/>
          </a:xfrm>
          <a:prstGeom prst="straightConnector1">
            <a:avLst/>
          </a:prstGeom>
          <a:noFill/>
          <a:ln cap="flat" cmpd="sng" w="9525">
            <a:solidFill>
              <a:srgbClr val="595959"/>
            </a:solidFill>
            <a:prstDash val="solid"/>
            <a:round/>
            <a:headEnd len="med" w="med" type="none"/>
            <a:tailEnd len="med" w="med" type="triangle"/>
          </a:ln>
        </p:spPr>
      </p:cxnSp>
      <p:cxnSp>
        <p:nvCxnSpPr>
          <p:cNvPr id="528" name="Google Shape;528;p57"/>
          <p:cNvCxnSpPr>
            <a:endCxn id="525" idx="1"/>
          </p:cNvCxnSpPr>
          <p:nvPr/>
        </p:nvCxnSpPr>
        <p:spPr>
          <a:xfrm>
            <a:off x="6949675" y="2952025"/>
            <a:ext cx="615300" cy="0"/>
          </a:xfrm>
          <a:prstGeom prst="straightConnector1">
            <a:avLst/>
          </a:prstGeom>
          <a:noFill/>
          <a:ln cap="flat" cmpd="sng" w="9525">
            <a:solidFill>
              <a:srgbClr val="595959"/>
            </a:solidFill>
            <a:prstDash val="solid"/>
            <a:round/>
            <a:headEnd len="med" w="med" type="none"/>
            <a:tailEnd len="med" w="med" type="triangle"/>
          </a:ln>
        </p:spPr>
      </p:cxnSp>
      <p:cxnSp>
        <p:nvCxnSpPr>
          <p:cNvPr id="529" name="Google Shape;529;p57"/>
          <p:cNvCxnSpPr>
            <a:stCxn id="525" idx="2"/>
            <a:endCxn id="522" idx="3"/>
          </p:cNvCxnSpPr>
          <p:nvPr/>
        </p:nvCxnSpPr>
        <p:spPr>
          <a:xfrm flipH="1">
            <a:off x="5338525" y="3375325"/>
            <a:ext cx="2921400" cy="1062000"/>
          </a:xfrm>
          <a:prstGeom prst="straightConnector1">
            <a:avLst/>
          </a:prstGeom>
          <a:noFill/>
          <a:ln cap="flat" cmpd="sng" w="9525">
            <a:solidFill>
              <a:srgbClr val="595959"/>
            </a:solidFill>
            <a:prstDash val="solid"/>
            <a:round/>
            <a:headEnd len="med" w="med" type="none"/>
            <a:tailEnd len="med" w="med" type="triangle"/>
          </a:ln>
        </p:spPr>
      </p:cxnSp>
      <p:sp>
        <p:nvSpPr>
          <p:cNvPr id="530" name="Google Shape;530;p57"/>
          <p:cNvSpPr/>
          <p:nvPr/>
        </p:nvSpPr>
        <p:spPr>
          <a:xfrm>
            <a:off x="3821300" y="1467575"/>
            <a:ext cx="1389900" cy="8466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t>Unit Testing</a:t>
            </a:r>
            <a:endParaRPr sz="1300"/>
          </a:p>
        </p:txBody>
      </p:sp>
      <p:cxnSp>
        <p:nvCxnSpPr>
          <p:cNvPr id="531" name="Google Shape;531;p57"/>
          <p:cNvCxnSpPr>
            <a:stCxn id="523" idx="0"/>
            <a:endCxn id="530" idx="1"/>
          </p:cNvCxnSpPr>
          <p:nvPr/>
        </p:nvCxnSpPr>
        <p:spPr>
          <a:xfrm rot="-5400000">
            <a:off x="2104950" y="847725"/>
            <a:ext cx="673200" cy="2759400"/>
          </a:xfrm>
          <a:prstGeom prst="curvedConnector2">
            <a:avLst/>
          </a:prstGeom>
          <a:noFill/>
          <a:ln cap="flat" cmpd="sng" w="9525">
            <a:solidFill>
              <a:srgbClr val="595959"/>
            </a:solidFill>
            <a:prstDash val="solid"/>
            <a:round/>
            <a:headEnd len="med" w="med" type="none"/>
            <a:tailEnd len="med" w="med" type="none"/>
          </a:ln>
        </p:spPr>
      </p:cxnSp>
      <p:cxnSp>
        <p:nvCxnSpPr>
          <p:cNvPr id="532" name="Google Shape;532;p57"/>
          <p:cNvCxnSpPr>
            <a:stCxn id="530" idx="3"/>
            <a:endCxn id="525" idx="0"/>
          </p:cNvCxnSpPr>
          <p:nvPr/>
        </p:nvCxnSpPr>
        <p:spPr>
          <a:xfrm>
            <a:off x="5211200" y="1890875"/>
            <a:ext cx="3048600" cy="637800"/>
          </a:xfrm>
          <a:prstGeom prst="curvedConnector2">
            <a:avLst/>
          </a:prstGeom>
          <a:noFill/>
          <a:ln cap="flat" cmpd="sng" w="9525">
            <a:solidFill>
              <a:srgbClr val="595959"/>
            </a:solidFill>
            <a:prstDash val="solid"/>
            <a:round/>
            <a:headEnd len="med" w="med" type="none"/>
            <a:tailEnd len="med" w="med" type="none"/>
          </a:ln>
        </p:spPr>
      </p:cxnSp>
      <p:cxnSp>
        <p:nvCxnSpPr>
          <p:cNvPr id="533" name="Google Shape;533;p57"/>
          <p:cNvCxnSpPr>
            <a:stCxn id="530" idx="2"/>
            <a:endCxn id="524" idx="0"/>
          </p:cNvCxnSpPr>
          <p:nvPr/>
        </p:nvCxnSpPr>
        <p:spPr>
          <a:xfrm flipH="1">
            <a:off x="2938850" y="2314175"/>
            <a:ext cx="1577400" cy="249900"/>
          </a:xfrm>
          <a:prstGeom prst="straightConnector1">
            <a:avLst/>
          </a:prstGeom>
          <a:noFill/>
          <a:ln cap="flat" cmpd="sng" w="9525">
            <a:solidFill>
              <a:srgbClr val="595959"/>
            </a:solidFill>
            <a:prstDash val="solid"/>
            <a:round/>
            <a:headEnd len="med" w="med" type="none"/>
            <a:tailEnd len="med" w="med" type="none"/>
          </a:ln>
        </p:spPr>
      </p:cxnSp>
      <p:sp>
        <p:nvSpPr>
          <p:cNvPr id="534" name="Google Shape;534;p57"/>
          <p:cNvSpPr txBox="1"/>
          <p:nvPr/>
        </p:nvSpPr>
        <p:spPr>
          <a:xfrm>
            <a:off x="717050" y="816325"/>
            <a:ext cx="4064100" cy="47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t>Sentiment Analysis System Architecture</a:t>
            </a:r>
            <a:endParaRPr sz="1600"/>
          </a:p>
        </p:txBody>
      </p:sp>
      <p:sp>
        <p:nvSpPr>
          <p:cNvPr id="535" name="Google Shape;535;p57"/>
          <p:cNvSpPr txBox="1"/>
          <p:nvPr/>
        </p:nvSpPr>
        <p:spPr>
          <a:xfrm>
            <a:off x="3774500" y="3455838"/>
            <a:ext cx="4064100" cy="47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Automated Process</a:t>
            </a:r>
            <a:endParaRPr/>
          </a:p>
        </p:txBody>
      </p:sp>
      <p:sp>
        <p:nvSpPr>
          <p:cNvPr id="536" name="Google Shape;536;p57"/>
          <p:cNvSpPr/>
          <p:nvPr/>
        </p:nvSpPr>
        <p:spPr>
          <a:xfrm>
            <a:off x="4209388" y="2568963"/>
            <a:ext cx="1389900" cy="8466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t>Select sentiment categories</a:t>
            </a:r>
            <a:endParaRPr sz="1300"/>
          </a:p>
        </p:txBody>
      </p:sp>
      <p:cxnSp>
        <p:nvCxnSpPr>
          <p:cNvPr id="537" name="Google Shape;537;p57"/>
          <p:cNvCxnSpPr>
            <a:stCxn id="524" idx="3"/>
            <a:endCxn id="536" idx="1"/>
          </p:cNvCxnSpPr>
          <p:nvPr/>
        </p:nvCxnSpPr>
        <p:spPr>
          <a:xfrm>
            <a:off x="3633725" y="2987325"/>
            <a:ext cx="575700" cy="4800"/>
          </a:xfrm>
          <a:prstGeom prst="straightConnector1">
            <a:avLst/>
          </a:prstGeom>
          <a:noFill/>
          <a:ln cap="flat" cmpd="sng" w="9525">
            <a:solidFill>
              <a:srgbClr val="595959"/>
            </a:solidFill>
            <a:prstDash val="solid"/>
            <a:round/>
            <a:headEnd len="med" w="med" type="none"/>
            <a:tailEnd len="med" w="med" type="triangle"/>
          </a:ln>
        </p:spPr>
      </p:cxnSp>
      <p:cxnSp>
        <p:nvCxnSpPr>
          <p:cNvPr id="538" name="Google Shape;538;p57"/>
          <p:cNvCxnSpPr>
            <a:stCxn id="530" idx="2"/>
            <a:endCxn id="536" idx="0"/>
          </p:cNvCxnSpPr>
          <p:nvPr/>
        </p:nvCxnSpPr>
        <p:spPr>
          <a:xfrm>
            <a:off x="4516250" y="2314175"/>
            <a:ext cx="388200" cy="254700"/>
          </a:xfrm>
          <a:prstGeom prst="straightConnector1">
            <a:avLst/>
          </a:prstGeom>
          <a:noFill/>
          <a:ln cap="flat" cmpd="sng" w="9525">
            <a:solidFill>
              <a:srgbClr val="595959"/>
            </a:solidFill>
            <a:prstDash val="solid"/>
            <a:round/>
            <a:headEnd len="med" w="med" type="none"/>
            <a:tailEnd len="med" w="med" type="none"/>
          </a:ln>
        </p:spPr>
      </p:cxnSp>
      <p:sp>
        <p:nvSpPr>
          <p:cNvPr id="539" name="Google Shape;539;p57"/>
          <p:cNvSpPr/>
          <p:nvPr/>
        </p:nvSpPr>
        <p:spPr>
          <a:xfrm>
            <a:off x="5924300" y="2564075"/>
            <a:ext cx="1389900" cy="8466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300"/>
              <a:t>Select the highest sentiments</a:t>
            </a:r>
            <a:endParaRPr sz="1300"/>
          </a:p>
        </p:txBody>
      </p:sp>
      <p:cxnSp>
        <p:nvCxnSpPr>
          <p:cNvPr id="540" name="Google Shape;540;p57"/>
          <p:cNvCxnSpPr>
            <a:stCxn id="536" idx="3"/>
            <a:endCxn id="539" idx="1"/>
          </p:cNvCxnSpPr>
          <p:nvPr/>
        </p:nvCxnSpPr>
        <p:spPr>
          <a:xfrm flipH="1" rot="10800000">
            <a:off x="5599288" y="2987463"/>
            <a:ext cx="324900" cy="4800"/>
          </a:xfrm>
          <a:prstGeom prst="straightConnector1">
            <a:avLst/>
          </a:prstGeom>
          <a:noFill/>
          <a:ln cap="flat" cmpd="sng" w="9525">
            <a:solidFill>
              <a:srgbClr val="595959"/>
            </a:solidFill>
            <a:prstDash val="solid"/>
            <a:round/>
            <a:headEnd len="med" w="med" type="none"/>
            <a:tailEnd len="med" w="med" type="triangle"/>
          </a:ln>
        </p:spPr>
      </p:cxnSp>
      <p:cxnSp>
        <p:nvCxnSpPr>
          <p:cNvPr id="541" name="Google Shape;541;p57"/>
          <p:cNvCxnSpPr>
            <a:stCxn id="530" idx="2"/>
            <a:endCxn id="539" idx="0"/>
          </p:cNvCxnSpPr>
          <p:nvPr/>
        </p:nvCxnSpPr>
        <p:spPr>
          <a:xfrm>
            <a:off x="4516250" y="2314175"/>
            <a:ext cx="2103000" cy="249900"/>
          </a:xfrm>
          <a:prstGeom prst="straightConnector1">
            <a:avLst/>
          </a:prstGeom>
          <a:noFill/>
          <a:ln cap="flat" cmpd="sng" w="9525">
            <a:solidFill>
              <a:srgbClr val="595959"/>
            </a:solidFill>
            <a:prstDash val="solid"/>
            <a:round/>
            <a:headEnd len="med" w="med" type="none"/>
            <a:tailEnd len="med" w="med" type="none"/>
          </a:ln>
        </p:spPr>
      </p:cxn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5" name="Shape 545"/>
        <p:cNvGrpSpPr/>
        <p:nvPr/>
      </p:nvGrpSpPr>
      <p:grpSpPr>
        <a:xfrm>
          <a:off x="0" y="0"/>
          <a:ext cx="0" cy="0"/>
          <a:chOff x="0" y="0"/>
          <a:chExt cx="0" cy="0"/>
        </a:xfrm>
      </p:grpSpPr>
      <p:sp>
        <p:nvSpPr>
          <p:cNvPr id="546" name="Google Shape;546;p58"/>
          <p:cNvSpPr txBox="1"/>
          <p:nvPr>
            <p:ph type="title"/>
          </p:nvPr>
        </p:nvSpPr>
        <p:spPr>
          <a:xfrm>
            <a:off x="247850" y="63897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Recommender System</a:t>
            </a:r>
            <a:endParaRPr/>
          </a:p>
        </p:txBody>
      </p:sp>
      <p:sp>
        <p:nvSpPr>
          <p:cNvPr id="547" name="Google Shape;547;p58"/>
          <p:cNvSpPr txBox="1"/>
          <p:nvPr>
            <p:ph idx="1" type="body"/>
          </p:nvPr>
        </p:nvSpPr>
        <p:spPr>
          <a:xfrm>
            <a:off x="428400" y="1663125"/>
            <a:ext cx="8495400" cy="2488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rgbClr val="000000"/>
              </a:buClr>
              <a:buSzPts val="1400"/>
              <a:buFont typeface="Georgia"/>
              <a:buChar char="●"/>
            </a:pPr>
            <a:r>
              <a:rPr lang="en" sz="1400">
                <a:solidFill>
                  <a:srgbClr val="000000"/>
                </a:solidFill>
                <a:highlight>
                  <a:schemeClr val="lt1"/>
                </a:highlight>
                <a:latin typeface="Georgia"/>
                <a:ea typeface="Georgia"/>
                <a:cs typeface="Georgia"/>
                <a:sym typeface="Georgia"/>
              </a:rPr>
              <a:t>System that is capable of predicting the future preference of a set of items for a user, and recommend the top items. </a:t>
            </a:r>
            <a:endParaRPr sz="1400">
              <a:solidFill>
                <a:srgbClr val="000000"/>
              </a:solidFill>
            </a:endParaRPr>
          </a:p>
          <a:p>
            <a:pPr indent="0" lvl="0" marL="0" rtl="0" algn="just">
              <a:spcBef>
                <a:spcPts val="1600"/>
              </a:spcBef>
              <a:spcAft>
                <a:spcPts val="0"/>
              </a:spcAft>
              <a:buNone/>
            </a:pPr>
            <a:r>
              <a:rPr b="1" lang="en" sz="1350">
                <a:solidFill>
                  <a:srgbClr val="000000"/>
                </a:solidFill>
              </a:rPr>
              <a:t>Implementation details :</a:t>
            </a:r>
            <a:endParaRPr b="1" sz="1350">
              <a:solidFill>
                <a:srgbClr val="000000"/>
              </a:solidFill>
            </a:endParaRPr>
          </a:p>
          <a:p>
            <a:pPr indent="-314325" lvl="0" marL="457200" rtl="0" algn="just">
              <a:spcBef>
                <a:spcPts val="1600"/>
              </a:spcBef>
              <a:spcAft>
                <a:spcPts val="0"/>
              </a:spcAft>
              <a:buClr>
                <a:srgbClr val="000000"/>
              </a:buClr>
              <a:buSzPts val="1350"/>
              <a:buChar char="●"/>
            </a:pPr>
            <a:r>
              <a:rPr lang="en" sz="1350">
                <a:solidFill>
                  <a:srgbClr val="000000"/>
                </a:solidFill>
              </a:rPr>
              <a:t>Identified a sample dataset of user logs</a:t>
            </a:r>
            <a:endParaRPr sz="1350">
              <a:solidFill>
                <a:srgbClr val="000000"/>
              </a:solidFill>
            </a:endParaRPr>
          </a:p>
          <a:p>
            <a:pPr indent="-314325" lvl="0" marL="457200" rtl="0" algn="just">
              <a:spcBef>
                <a:spcPts val="0"/>
              </a:spcBef>
              <a:spcAft>
                <a:spcPts val="0"/>
              </a:spcAft>
              <a:buClr>
                <a:srgbClr val="000000"/>
              </a:buClr>
              <a:buSzPts val="1350"/>
              <a:buChar char="●"/>
            </a:pPr>
            <a:r>
              <a:rPr lang="en" sz="1350">
                <a:solidFill>
                  <a:srgbClr val="000000"/>
                </a:solidFill>
              </a:rPr>
              <a:t>Implemented content based and collaborative filtering  recommendation techniques on this sample dataset</a:t>
            </a:r>
            <a:endParaRPr sz="1350">
              <a:solidFill>
                <a:srgbClr val="000000"/>
              </a:solidFill>
            </a:endParaRPr>
          </a:p>
          <a:p>
            <a:pPr indent="0" lvl="0" marL="0" rtl="0" algn="just">
              <a:spcBef>
                <a:spcPts val="1600"/>
              </a:spcBef>
              <a:spcAft>
                <a:spcPts val="1600"/>
              </a:spcAft>
              <a:buNone/>
            </a:pPr>
            <a:r>
              <a:t/>
            </a:r>
            <a:endParaRPr>
              <a:solidFill>
                <a:srgbClr val="00000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1" name="Shape 551"/>
        <p:cNvGrpSpPr/>
        <p:nvPr/>
      </p:nvGrpSpPr>
      <p:grpSpPr>
        <a:xfrm>
          <a:off x="0" y="0"/>
          <a:ext cx="0" cy="0"/>
          <a:chOff x="0" y="0"/>
          <a:chExt cx="0" cy="0"/>
        </a:xfrm>
      </p:grpSpPr>
      <p:sp>
        <p:nvSpPr>
          <p:cNvPr id="552" name="Google Shape;552;p59"/>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this sample dataset ?</a:t>
            </a:r>
            <a:endParaRPr/>
          </a:p>
        </p:txBody>
      </p:sp>
      <p:sp>
        <p:nvSpPr>
          <p:cNvPr id="553" name="Google Shape;553;p59"/>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4325" lvl="0" marL="457200" rtl="0" algn="l">
              <a:spcBef>
                <a:spcPts val="0"/>
              </a:spcBef>
              <a:spcAft>
                <a:spcPts val="0"/>
              </a:spcAft>
              <a:buSzPts val="1350"/>
              <a:buChar char="●"/>
            </a:pPr>
            <a:r>
              <a:rPr lang="en" sz="1350"/>
              <a:t>O</a:t>
            </a:r>
            <a:r>
              <a:rPr lang="en" sz="1350"/>
              <a:t>ur entire search engine  was not completely integrated at that time and we wanted to show a prototype of implementation</a:t>
            </a:r>
            <a:endParaRPr sz="1350"/>
          </a:p>
          <a:p>
            <a:pPr indent="-314325" lvl="0" marL="457200" rtl="0" algn="l">
              <a:spcBef>
                <a:spcPts val="0"/>
              </a:spcBef>
              <a:spcAft>
                <a:spcPts val="0"/>
              </a:spcAft>
              <a:buSzPts val="1350"/>
              <a:buChar char="●"/>
            </a:pPr>
            <a:r>
              <a:rPr lang="en" sz="1350"/>
              <a:t>The selected dataset is based on real logs and has fields similar to our search logs</a:t>
            </a:r>
            <a:endParaRPr sz="1350"/>
          </a:p>
          <a:p>
            <a:pPr indent="0" lvl="0" marL="457200" rtl="0" algn="just">
              <a:spcBef>
                <a:spcPts val="1600"/>
              </a:spcBef>
              <a:spcAft>
                <a:spcPts val="0"/>
              </a:spcAft>
              <a:buNone/>
            </a:pPr>
            <a:r>
              <a:rPr b="1" lang="en">
                <a:solidFill>
                  <a:srgbClr val="000000"/>
                </a:solidFill>
              </a:rPr>
              <a:t>SAMPLE DATASET:  </a:t>
            </a:r>
            <a:r>
              <a:rPr b="1" lang="en" sz="1400">
                <a:solidFill>
                  <a:srgbClr val="000000"/>
                </a:solidFill>
                <a:highlight>
                  <a:schemeClr val="lt1"/>
                </a:highlight>
                <a:latin typeface="Arial"/>
                <a:ea typeface="Arial"/>
                <a:cs typeface="Arial"/>
                <a:sym typeface="Arial"/>
              </a:rPr>
              <a:t>CI&amp;T's Internal Communication platform (DeskDrop)[1]</a:t>
            </a:r>
            <a:endParaRPr b="1" sz="1400">
              <a:solidFill>
                <a:srgbClr val="000000"/>
              </a:solidFill>
              <a:highlight>
                <a:schemeClr val="lt1"/>
              </a:highlight>
              <a:latin typeface="Arial"/>
              <a:ea typeface="Arial"/>
              <a:cs typeface="Arial"/>
              <a:sym typeface="Arial"/>
            </a:endParaRPr>
          </a:p>
          <a:p>
            <a:pPr indent="-311150" lvl="0" marL="457200" rtl="0" algn="just">
              <a:spcBef>
                <a:spcPts val="1600"/>
              </a:spcBef>
              <a:spcAft>
                <a:spcPts val="0"/>
              </a:spcAft>
              <a:buClr>
                <a:srgbClr val="000000"/>
              </a:buClr>
              <a:buSzPts val="1300"/>
              <a:buChar char="●"/>
            </a:pPr>
            <a:r>
              <a:rPr lang="en">
                <a:solidFill>
                  <a:srgbClr val="000000"/>
                </a:solidFill>
                <a:highlight>
                  <a:schemeClr val="lt1"/>
                </a:highlight>
              </a:rPr>
              <a:t>Contains a real sample of 12 months logs (Mar. 2016 - Feb. 2017) and 73k logged users interactions</a:t>
            </a:r>
            <a:endParaRPr>
              <a:solidFill>
                <a:srgbClr val="000000"/>
              </a:solidFill>
            </a:endParaRPr>
          </a:p>
          <a:p>
            <a:pPr indent="-311150" lvl="0" marL="457200" rtl="0" algn="just">
              <a:spcBef>
                <a:spcPts val="0"/>
              </a:spcBef>
              <a:spcAft>
                <a:spcPts val="0"/>
              </a:spcAft>
              <a:buClr>
                <a:srgbClr val="000000"/>
              </a:buClr>
              <a:buSzPts val="1300"/>
              <a:buChar char="●"/>
            </a:pPr>
            <a:r>
              <a:rPr lang="en">
                <a:solidFill>
                  <a:srgbClr val="000000"/>
                </a:solidFill>
              </a:rPr>
              <a:t>1140 total users, 2926 documents</a:t>
            </a:r>
            <a:endParaRPr>
              <a:solidFill>
                <a:srgbClr val="000000"/>
              </a:solidFill>
            </a:endParaRPr>
          </a:p>
          <a:p>
            <a:pPr indent="-311150" lvl="0" marL="457200" rtl="0" algn="just">
              <a:spcBef>
                <a:spcPts val="0"/>
              </a:spcBef>
              <a:spcAft>
                <a:spcPts val="0"/>
              </a:spcAft>
              <a:buClr>
                <a:srgbClr val="000000"/>
              </a:buClr>
              <a:buSzPts val="1300"/>
              <a:buChar char="●"/>
            </a:pPr>
            <a:r>
              <a:rPr lang="en">
                <a:solidFill>
                  <a:srgbClr val="000000"/>
                </a:solidFill>
              </a:rPr>
              <a:t>Has fields such as Person ID, Content ID, Session ID, Timestamp, etc</a:t>
            </a:r>
            <a:endParaRPr>
              <a:solidFill>
                <a:srgbClr val="000000"/>
              </a:solidFill>
            </a:endParaRPr>
          </a:p>
          <a:p>
            <a:pPr indent="0" lvl="0" marL="0" rtl="0" algn="just">
              <a:spcBef>
                <a:spcPts val="1600"/>
              </a:spcBef>
              <a:spcAft>
                <a:spcPts val="0"/>
              </a:spcAft>
              <a:buNone/>
            </a:pPr>
            <a:r>
              <a:rPr lang="en" sz="1100">
                <a:solidFill>
                  <a:srgbClr val="000000"/>
                </a:solidFill>
              </a:rPr>
              <a:t>[1] </a:t>
            </a:r>
            <a:r>
              <a:rPr lang="en" sz="1100">
                <a:solidFill>
                  <a:schemeClr val="accent5"/>
                </a:solidFill>
                <a:uFill>
                  <a:noFill/>
                </a:uFill>
                <a:latin typeface="Arial"/>
                <a:ea typeface="Arial"/>
                <a:cs typeface="Arial"/>
                <a:sym typeface="Arial"/>
                <a:hlinkClick r:id="rId3"/>
              </a:rPr>
              <a:t>https://www.kaggle.com/gspmoreira/articles-sharing-reading-from-cit-deskdrop</a:t>
            </a:r>
            <a:r>
              <a:rPr lang="en" sz="1100">
                <a:solidFill>
                  <a:srgbClr val="000000"/>
                </a:solidFill>
              </a:rPr>
              <a:t> </a:t>
            </a:r>
            <a:endParaRPr sz="1100">
              <a:solidFill>
                <a:srgbClr val="000000"/>
              </a:solidFill>
            </a:endParaRPr>
          </a:p>
          <a:p>
            <a:pPr indent="-314325" lvl="0" marL="457200" rtl="0" algn="l">
              <a:spcBef>
                <a:spcPts val="1600"/>
              </a:spcBef>
              <a:spcAft>
                <a:spcPts val="0"/>
              </a:spcAft>
              <a:buSzPts val="1350"/>
              <a:buChar char="●"/>
            </a:pPr>
            <a:r>
              <a:t/>
            </a:r>
            <a:endParaRPr sz="1350"/>
          </a:p>
          <a:p>
            <a:pPr indent="0" lvl="0" marL="457200" rtl="0" algn="l">
              <a:spcBef>
                <a:spcPts val="1600"/>
              </a:spcBef>
              <a:spcAft>
                <a:spcPts val="1600"/>
              </a:spcAft>
              <a:buNone/>
            </a:pPr>
            <a:r>
              <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7" name="Shape 557"/>
        <p:cNvGrpSpPr/>
        <p:nvPr/>
      </p:nvGrpSpPr>
      <p:grpSpPr>
        <a:xfrm>
          <a:off x="0" y="0"/>
          <a:ext cx="0" cy="0"/>
          <a:chOff x="0" y="0"/>
          <a:chExt cx="0" cy="0"/>
        </a:xfrm>
      </p:grpSpPr>
      <p:sp>
        <p:nvSpPr>
          <p:cNvPr id="558" name="Google Shape;558;p60"/>
          <p:cNvSpPr txBox="1"/>
          <p:nvPr>
            <p:ph type="title"/>
          </p:nvPr>
        </p:nvSpPr>
        <p:spPr>
          <a:xfrm>
            <a:off x="316325" y="6163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Content based recommendation</a:t>
            </a:r>
            <a:endParaRPr/>
          </a:p>
        </p:txBody>
      </p:sp>
      <p:sp>
        <p:nvSpPr>
          <p:cNvPr id="559" name="Google Shape;559;p60"/>
          <p:cNvSpPr txBox="1"/>
          <p:nvPr>
            <p:ph idx="1" type="body"/>
          </p:nvPr>
        </p:nvSpPr>
        <p:spPr>
          <a:xfrm>
            <a:off x="407475" y="1563825"/>
            <a:ext cx="7688700" cy="19182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solidFill>
                  <a:srgbClr val="000000"/>
                </a:solidFill>
                <a:highlight>
                  <a:srgbClr val="FFFFFF"/>
                </a:highlight>
                <a:latin typeface="Arial"/>
                <a:ea typeface="Arial"/>
                <a:cs typeface="Arial"/>
                <a:sym typeface="Arial"/>
              </a:rPr>
              <a:t>Recommends  items that are similar to those that a user liked in the past </a:t>
            </a:r>
            <a:endParaRPr>
              <a:solidFill>
                <a:srgbClr val="000000"/>
              </a:solidFill>
              <a:highlight>
                <a:srgbClr val="FFFFFF"/>
              </a:highlight>
              <a:latin typeface="Arial"/>
              <a:ea typeface="Arial"/>
              <a:cs typeface="Arial"/>
              <a:sym typeface="Arial"/>
            </a:endParaRPr>
          </a:p>
          <a:p>
            <a:pPr indent="0" lvl="0" marL="457200" rtl="0" algn="l">
              <a:spcBef>
                <a:spcPts val="1600"/>
              </a:spcBef>
              <a:spcAft>
                <a:spcPts val="0"/>
              </a:spcAft>
              <a:buNone/>
            </a:pPr>
            <a:r>
              <a:rPr b="1" lang="en" sz="1200">
                <a:solidFill>
                  <a:srgbClr val="000000"/>
                </a:solidFill>
                <a:highlight>
                  <a:srgbClr val="FFFFFF"/>
                </a:highlight>
                <a:latin typeface="Arial"/>
                <a:ea typeface="Arial"/>
                <a:cs typeface="Arial"/>
                <a:sym typeface="Arial"/>
              </a:rPr>
              <a:t>STEPS:</a:t>
            </a:r>
            <a:endParaRPr b="1" sz="1200">
              <a:solidFill>
                <a:srgbClr val="000000"/>
              </a:solidFill>
              <a:highlight>
                <a:srgbClr val="FFFFFF"/>
              </a:highlight>
              <a:latin typeface="Arial"/>
              <a:ea typeface="Arial"/>
              <a:cs typeface="Arial"/>
              <a:sym typeface="Arial"/>
            </a:endParaRPr>
          </a:p>
          <a:p>
            <a:pPr indent="-304800" lvl="0" marL="457200" rtl="0" algn="l">
              <a:spcBef>
                <a:spcPts val="0"/>
              </a:spcBef>
              <a:spcAft>
                <a:spcPts val="0"/>
              </a:spcAft>
              <a:buClr>
                <a:srgbClr val="000000"/>
              </a:buClr>
              <a:buSzPts val="1200"/>
              <a:buFont typeface="Arial"/>
              <a:buAutoNum type="arabicParenR"/>
            </a:pPr>
            <a:r>
              <a:rPr lang="en" sz="1200">
                <a:solidFill>
                  <a:srgbClr val="000000"/>
                </a:solidFill>
                <a:highlight>
                  <a:srgbClr val="FFFFFF"/>
                </a:highlight>
                <a:latin typeface="Arial"/>
                <a:ea typeface="Arial"/>
                <a:cs typeface="Arial"/>
                <a:sym typeface="Arial"/>
              </a:rPr>
              <a:t>Build user profile by constructing item profile for all the items the user has interacted with using TF-IDF.</a:t>
            </a:r>
            <a:endParaRPr sz="1200">
              <a:solidFill>
                <a:srgbClr val="000000"/>
              </a:solidFill>
              <a:highlight>
                <a:srgbClr val="FFFFFF"/>
              </a:highlight>
              <a:latin typeface="Arial"/>
              <a:ea typeface="Arial"/>
              <a:cs typeface="Arial"/>
              <a:sym typeface="Arial"/>
            </a:endParaRPr>
          </a:p>
          <a:p>
            <a:pPr indent="-304800" lvl="0" marL="457200" rtl="0" algn="l">
              <a:spcBef>
                <a:spcPts val="0"/>
              </a:spcBef>
              <a:spcAft>
                <a:spcPts val="0"/>
              </a:spcAft>
              <a:buClr>
                <a:srgbClr val="000000"/>
              </a:buClr>
              <a:buSzPts val="1200"/>
              <a:buFont typeface="Arial"/>
              <a:buAutoNum type="arabicParenR"/>
            </a:pPr>
            <a:r>
              <a:rPr lang="en" sz="1200">
                <a:solidFill>
                  <a:srgbClr val="000000"/>
                </a:solidFill>
                <a:highlight>
                  <a:srgbClr val="FFFFFF"/>
                </a:highlight>
                <a:latin typeface="Arial"/>
                <a:ea typeface="Arial"/>
                <a:cs typeface="Arial"/>
                <a:sym typeface="Arial"/>
              </a:rPr>
              <a:t>Get items which are similar to the user profile - Cosine Similarity between user profile and TF-IDF Matrix</a:t>
            </a:r>
            <a:endParaRPr sz="1200">
              <a:solidFill>
                <a:srgbClr val="000000"/>
              </a:solidFill>
              <a:highlight>
                <a:srgbClr val="FFFFFF"/>
              </a:highlight>
              <a:latin typeface="Arial"/>
              <a:ea typeface="Arial"/>
              <a:cs typeface="Arial"/>
              <a:sym typeface="Arial"/>
            </a:endParaRPr>
          </a:p>
          <a:p>
            <a:pPr indent="-304800" lvl="0" marL="457200" rtl="0" algn="l">
              <a:spcBef>
                <a:spcPts val="0"/>
              </a:spcBef>
              <a:spcAft>
                <a:spcPts val="0"/>
              </a:spcAft>
              <a:buClr>
                <a:srgbClr val="000000"/>
              </a:buClr>
              <a:buSzPts val="1200"/>
              <a:buFont typeface="Arial"/>
              <a:buAutoNum type="arabicParenR"/>
            </a:pPr>
            <a:r>
              <a:rPr lang="en" sz="1200">
                <a:solidFill>
                  <a:srgbClr val="000000"/>
                </a:solidFill>
                <a:highlight>
                  <a:srgbClr val="FFFFFF"/>
                </a:highlight>
                <a:latin typeface="Arial"/>
                <a:ea typeface="Arial"/>
                <a:cs typeface="Arial"/>
                <a:sym typeface="Arial"/>
              </a:rPr>
              <a:t>Sort the similar items and recommend items to the user.</a:t>
            </a:r>
            <a:endParaRPr sz="1200">
              <a:solidFill>
                <a:srgbClr val="000000"/>
              </a:solidFill>
              <a:highlight>
                <a:srgbClr val="FFFFFF"/>
              </a:highlight>
              <a:latin typeface="Arial"/>
              <a:ea typeface="Arial"/>
              <a:cs typeface="Arial"/>
              <a:sym typeface="Arial"/>
            </a:endParaRPr>
          </a:p>
          <a:p>
            <a:pPr indent="0" lvl="0" marL="0" rtl="0" algn="l">
              <a:lnSpc>
                <a:spcPct val="100000"/>
              </a:lnSpc>
              <a:spcBef>
                <a:spcPts val="1600"/>
              </a:spcBef>
              <a:spcAft>
                <a:spcPts val="0"/>
              </a:spcAft>
              <a:buNone/>
            </a:pPr>
            <a:r>
              <a:t/>
            </a:r>
            <a:endParaRPr b="1" sz="1200">
              <a:solidFill>
                <a:schemeClr val="dk2"/>
              </a:solidFill>
              <a:latin typeface="Raleway"/>
              <a:ea typeface="Raleway"/>
              <a:cs typeface="Raleway"/>
              <a:sym typeface="Raleway"/>
            </a:endParaRPr>
          </a:p>
          <a:p>
            <a:pPr indent="457200" lvl="0" marL="0" rtl="0" algn="l">
              <a:lnSpc>
                <a:spcPct val="100000"/>
              </a:lnSpc>
              <a:spcBef>
                <a:spcPts val="0"/>
              </a:spcBef>
              <a:spcAft>
                <a:spcPts val="0"/>
              </a:spcAft>
              <a:buNone/>
            </a:pPr>
            <a:r>
              <a:rPr b="1" lang="en" sz="1200">
                <a:solidFill>
                  <a:schemeClr val="dk2"/>
                </a:solidFill>
                <a:latin typeface="Raleway"/>
                <a:ea typeface="Raleway"/>
                <a:cs typeface="Raleway"/>
                <a:sym typeface="Raleway"/>
              </a:rPr>
              <a:t>Evaluation result of Content based filtering : </a:t>
            </a:r>
            <a:endParaRPr b="1" sz="1200">
              <a:solidFill>
                <a:schemeClr val="dk2"/>
              </a:solidFill>
              <a:latin typeface="Raleway"/>
              <a:ea typeface="Raleway"/>
              <a:cs typeface="Raleway"/>
              <a:sym typeface="Raleway"/>
            </a:endParaRPr>
          </a:p>
          <a:p>
            <a:pPr indent="0" lvl="0" marL="0" rtl="0" algn="l">
              <a:lnSpc>
                <a:spcPct val="100000"/>
              </a:lnSpc>
              <a:spcBef>
                <a:spcPts val="0"/>
              </a:spcBef>
              <a:spcAft>
                <a:spcPts val="0"/>
              </a:spcAft>
              <a:buNone/>
            </a:pPr>
            <a:r>
              <a:t/>
            </a:r>
            <a:endParaRPr b="1" sz="1200">
              <a:solidFill>
                <a:schemeClr val="dk2"/>
              </a:solidFill>
              <a:latin typeface="Raleway"/>
              <a:ea typeface="Raleway"/>
              <a:cs typeface="Raleway"/>
              <a:sym typeface="Raleway"/>
            </a:endParaRPr>
          </a:p>
        </p:txBody>
      </p:sp>
      <p:sp>
        <p:nvSpPr>
          <p:cNvPr id="560" name="Google Shape;560;p60"/>
          <p:cNvSpPr txBox="1"/>
          <p:nvPr/>
        </p:nvSpPr>
        <p:spPr>
          <a:xfrm>
            <a:off x="1001675" y="3665725"/>
            <a:ext cx="1873200" cy="535200"/>
          </a:xfrm>
          <a:prstGeom prst="rect">
            <a:avLst/>
          </a:prstGeom>
          <a:noFill/>
          <a:ln>
            <a:noFill/>
          </a:ln>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000000"/>
              </a:buClr>
              <a:buSzPts val="1050"/>
              <a:buFont typeface="Arial"/>
              <a:buChar char="●"/>
            </a:pPr>
            <a:r>
              <a:rPr b="1" lang="en" sz="1050">
                <a:highlight>
                  <a:schemeClr val="lt1"/>
                </a:highlight>
              </a:rPr>
              <a:t>Recall@5</a:t>
            </a:r>
            <a:r>
              <a:rPr lang="en" sz="1050">
                <a:highlight>
                  <a:schemeClr val="lt1"/>
                </a:highlight>
              </a:rPr>
              <a:t> = </a:t>
            </a:r>
            <a:r>
              <a:rPr b="1" lang="en" sz="1050">
                <a:highlight>
                  <a:schemeClr val="lt1"/>
                </a:highlight>
              </a:rPr>
              <a:t>0.4145</a:t>
            </a:r>
            <a:r>
              <a:rPr lang="en" sz="1050">
                <a:highlight>
                  <a:schemeClr val="lt1"/>
                </a:highlight>
              </a:rPr>
              <a:t> </a:t>
            </a:r>
            <a:endParaRPr sz="1050">
              <a:highlight>
                <a:schemeClr val="lt1"/>
              </a:highlight>
            </a:endParaRPr>
          </a:p>
          <a:p>
            <a:pPr indent="-295275" lvl="0" marL="457200" rtl="0" algn="l">
              <a:lnSpc>
                <a:spcPct val="115000"/>
              </a:lnSpc>
              <a:spcBef>
                <a:spcPts val="0"/>
              </a:spcBef>
              <a:spcAft>
                <a:spcPts val="0"/>
              </a:spcAft>
              <a:buClr>
                <a:srgbClr val="000000"/>
              </a:buClr>
              <a:buSzPts val="1050"/>
              <a:buFont typeface="Arial"/>
              <a:buChar char="●"/>
            </a:pPr>
            <a:r>
              <a:rPr b="1" lang="en" sz="1050">
                <a:highlight>
                  <a:schemeClr val="lt1"/>
                </a:highlight>
              </a:rPr>
              <a:t>Recall@10</a:t>
            </a:r>
            <a:r>
              <a:rPr lang="en" sz="1050">
                <a:highlight>
                  <a:schemeClr val="lt1"/>
                </a:highlight>
              </a:rPr>
              <a:t> = </a:t>
            </a:r>
            <a:r>
              <a:rPr b="1" lang="en" sz="1050">
                <a:highlight>
                  <a:schemeClr val="lt1"/>
                </a:highlight>
              </a:rPr>
              <a:t>0.5241 </a:t>
            </a:r>
            <a:endParaRPr>
              <a:latin typeface="Lato"/>
              <a:ea typeface="Lato"/>
              <a:cs typeface="Lato"/>
              <a:sym typeface="Lato"/>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4" name="Shape 564"/>
        <p:cNvGrpSpPr/>
        <p:nvPr/>
      </p:nvGrpSpPr>
      <p:grpSpPr>
        <a:xfrm>
          <a:off x="0" y="0"/>
          <a:ext cx="0" cy="0"/>
          <a:chOff x="0" y="0"/>
          <a:chExt cx="0" cy="0"/>
        </a:xfrm>
      </p:grpSpPr>
      <p:sp>
        <p:nvSpPr>
          <p:cNvPr id="565" name="Google Shape;565;p61"/>
          <p:cNvSpPr txBox="1"/>
          <p:nvPr>
            <p:ph type="title"/>
          </p:nvPr>
        </p:nvSpPr>
        <p:spPr>
          <a:xfrm>
            <a:off x="274075" y="5735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Collaborative Filtering Model</a:t>
            </a:r>
            <a:endParaRPr/>
          </a:p>
        </p:txBody>
      </p:sp>
      <p:sp>
        <p:nvSpPr>
          <p:cNvPr id="566" name="Google Shape;566;p61"/>
          <p:cNvSpPr txBox="1"/>
          <p:nvPr>
            <p:ph idx="1" type="body"/>
          </p:nvPr>
        </p:nvSpPr>
        <p:spPr>
          <a:xfrm>
            <a:off x="298950" y="1504225"/>
            <a:ext cx="8698500" cy="2261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b="1" lang="en"/>
              <a:t>User-based Approach: </a:t>
            </a:r>
            <a:r>
              <a:rPr lang="en"/>
              <a:t>Uses memory of previous users interactions to compute similarity based on items they have interacted with. </a:t>
            </a:r>
            <a:endParaRPr/>
          </a:p>
          <a:p>
            <a:pPr indent="-311150" lvl="0" marL="457200" rtl="0" algn="l">
              <a:spcBef>
                <a:spcPts val="0"/>
              </a:spcBef>
              <a:spcAft>
                <a:spcPts val="0"/>
              </a:spcAft>
              <a:buSzPts val="1300"/>
              <a:buChar char="●"/>
            </a:pPr>
            <a:r>
              <a:rPr b="1" lang="en"/>
              <a:t>Item-based Approach</a:t>
            </a:r>
            <a:r>
              <a:rPr lang="en"/>
              <a:t>: Compute item similarities based on users that have interacted with them. </a:t>
            </a:r>
            <a:endParaRPr/>
          </a:p>
          <a:p>
            <a:pPr indent="0" lvl="0" marL="0" rtl="0" algn="l">
              <a:spcBef>
                <a:spcPts val="1600"/>
              </a:spcBef>
              <a:spcAft>
                <a:spcPts val="0"/>
              </a:spcAft>
              <a:buNone/>
            </a:pPr>
            <a:r>
              <a:rPr b="1" lang="en" sz="1200"/>
              <a:t>    Matrix Factorization:</a:t>
            </a:r>
            <a:endParaRPr b="1" sz="1200"/>
          </a:p>
          <a:p>
            <a:pPr indent="-311150" lvl="0" marL="457200" rtl="0" algn="l">
              <a:spcBef>
                <a:spcPts val="0"/>
              </a:spcBef>
              <a:spcAft>
                <a:spcPts val="0"/>
              </a:spcAft>
              <a:buSzPts val="1300"/>
              <a:buChar char="●"/>
            </a:pPr>
            <a:r>
              <a:rPr lang="en"/>
              <a:t>User-item matrix is compressed to low-dimensional representation in terms of latent factors. </a:t>
            </a:r>
            <a:endParaRPr/>
          </a:p>
          <a:p>
            <a:pPr indent="-311150" lvl="0" marL="457200" rtl="0" algn="l">
              <a:spcBef>
                <a:spcPts val="0"/>
              </a:spcBef>
              <a:spcAft>
                <a:spcPts val="0"/>
              </a:spcAft>
              <a:buSzPts val="1300"/>
              <a:buChar char="●"/>
            </a:pPr>
            <a:r>
              <a:rPr lang="en"/>
              <a:t>SVD (Singular value decomposition)  Latent factor model is used. </a:t>
            </a:r>
            <a:endParaRPr/>
          </a:p>
          <a:p>
            <a:pPr indent="0" lvl="0" marL="0" rtl="0" algn="l">
              <a:lnSpc>
                <a:spcPct val="100000"/>
              </a:lnSpc>
              <a:spcBef>
                <a:spcPts val="1600"/>
              </a:spcBef>
              <a:spcAft>
                <a:spcPts val="0"/>
              </a:spcAft>
              <a:buNone/>
            </a:pPr>
            <a:r>
              <a:t/>
            </a:r>
            <a:endParaRPr b="1" sz="1200">
              <a:solidFill>
                <a:schemeClr val="dk2"/>
              </a:solidFill>
              <a:latin typeface="Raleway"/>
              <a:ea typeface="Raleway"/>
              <a:cs typeface="Raleway"/>
              <a:sym typeface="Raleway"/>
            </a:endParaRPr>
          </a:p>
          <a:p>
            <a:pPr indent="0" lvl="0" marL="0" rtl="0" algn="l">
              <a:lnSpc>
                <a:spcPct val="100000"/>
              </a:lnSpc>
              <a:spcBef>
                <a:spcPts val="0"/>
              </a:spcBef>
              <a:spcAft>
                <a:spcPts val="0"/>
              </a:spcAft>
              <a:buNone/>
            </a:pPr>
            <a:r>
              <a:rPr b="1" lang="en" sz="1200">
                <a:solidFill>
                  <a:schemeClr val="dk2"/>
                </a:solidFill>
                <a:latin typeface="Raleway"/>
                <a:ea typeface="Raleway"/>
                <a:cs typeface="Raleway"/>
                <a:sym typeface="Raleway"/>
              </a:rPr>
              <a:t>Evaluation Result of Collaborative Filtering</a:t>
            </a:r>
            <a:endParaRPr sz="1200"/>
          </a:p>
          <a:p>
            <a:pPr indent="0" lvl="0" marL="0" rtl="0" algn="l">
              <a:spcBef>
                <a:spcPts val="0"/>
              </a:spcBef>
              <a:spcAft>
                <a:spcPts val="1600"/>
              </a:spcAft>
              <a:buNone/>
            </a:pPr>
            <a:r>
              <a:t/>
            </a:r>
            <a:endParaRPr/>
          </a:p>
        </p:txBody>
      </p:sp>
      <p:sp>
        <p:nvSpPr>
          <p:cNvPr id="567" name="Google Shape;567;p61"/>
          <p:cNvSpPr txBox="1"/>
          <p:nvPr/>
        </p:nvSpPr>
        <p:spPr>
          <a:xfrm>
            <a:off x="572950" y="3761250"/>
            <a:ext cx="2720700" cy="3270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Lato"/>
              <a:buChar char="●"/>
            </a:pPr>
            <a:r>
              <a:rPr b="1" lang="en">
                <a:latin typeface="Lato"/>
                <a:ea typeface="Lato"/>
                <a:cs typeface="Lato"/>
                <a:sym typeface="Lato"/>
              </a:rPr>
              <a:t>Recall@5  =  </a:t>
            </a:r>
            <a:r>
              <a:rPr lang="en">
                <a:latin typeface="Lato"/>
                <a:ea typeface="Lato"/>
                <a:cs typeface="Lato"/>
                <a:sym typeface="Lato"/>
              </a:rPr>
              <a:t>33.4% </a:t>
            </a:r>
            <a:endParaRPr>
              <a:latin typeface="Lato"/>
              <a:ea typeface="Lato"/>
              <a:cs typeface="Lato"/>
              <a:sym typeface="Lato"/>
            </a:endParaRPr>
          </a:p>
        </p:txBody>
      </p:sp>
      <p:sp>
        <p:nvSpPr>
          <p:cNvPr id="568" name="Google Shape;568;p61"/>
          <p:cNvSpPr txBox="1"/>
          <p:nvPr/>
        </p:nvSpPr>
        <p:spPr>
          <a:xfrm>
            <a:off x="579550" y="3998525"/>
            <a:ext cx="2411700" cy="3270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Lato"/>
              <a:buChar char="●"/>
            </a:pPr>
            <a:r>
              <a:rPr b="1" lang="en">
                <a:latin typeface="Lato"/>
                <a:ea typeface="Lato"/>
                <a:cs typeface="Lato"/>
                <a:sym typeface="Lato"/>
              </a:rPr>
              <a:t>Recall@10 =  </a:t>
            </a:r>
            <a:r>
              <a:rPr lang="en">
                <a:latin typeface="Lato"/>
                <a:ea typeface="Lato"/>
                <a:cs typeface="Lato"/>
                <a:sym typeface="Lato"/>
              </a:rPr>
              <a:t>46.81%</a:t>
            </a:r>
            <a:endParaRPr>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17"/>
          <p:cNvSpPr txBox="1"/>
          <p:nvPr/>
        </p:nvSpPr>
        <p:spPr>
          <a:xfrm>
            <a:off x="128100" y="4586800"/>
            <a:ext cx="7755900" cy="35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Lato"/>
                <a:ea typeface="Lato"/>
                <a:cs typeface="Lato"/>
                <a:sym typeface="Lato"/>
              </a:rPr>
              <a:t>*TSRs: Tobacco Settlement Records</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Doc2Vec: Le, Quoc, and Tomas Mikolov. "Distributed representations of sentences and documents." International conference on machine learning. 2014.</a:t>
            </a:r>
            <a:endParaRPr sz="1000">
              <a:latin typeface="Lato"/>
              <a:ea typeface="Lato"/>
              <a:cs typeface="Lato"/>
              <a:sym typeface="Lato"/>
            </a:endParaRPr>
          </a:p>
        </p:txBody>
      </p:sp>
      <p:sp>
        <p:nvSpPr>
          <p:cNvPr id="192" name="Google Shape;192;p17"/>
          <p:cNvSpPr txBox="1"/>
          <p:nvPr>
            <p:ph type="title"/>
          </p:nvPr>
        </p:nvSpPr>
        <p:spPr>
          <a:xfrm>
            <a:off x="455375" y="569500"/>
            <a:ext cx="70818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Clustering Workflow - A bird’s eye-view!</a:t>
            </a:r>
            <a:endParaRPr/>
          </a:p>
        </p:txBody>
      </p:sp>
      <p:sp>
        <p:nvSpPr>
          <p:cNvPr id="193" name="Google Shape;193;p17"/>
          <p:cNvSpPr/>
          <p:nvPr/>
        </p:nvSpPr>
        <p:spPr>
          <a:xfrm>
            <a:off x="379175" y="1742650"/>
            <a:ext cx="831300" cy="420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ETDs</a:t>
            </a:r>
            <a:endParaRPr/>
          </a:p>
        </p:txBody>
      </p:sp>
      <p:sp>
        <p:nvSpPr>
          <p:cNvPr id="194" name="Google Shape;194;p17"/>
          <p:cNvSpPr/>
          <p:nvPr/>
        </p:nvSpPr>
        <p:spPr>
          <a:xfrm>
            <a:off x="1210475" y="2546600"/>
            <a:ext cx="1461900" cy="648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Cleaning &amp; Pre-processing</a:t>
            </a:r>
            <a:endParaRPr/>
          </a:p>
        </p:txBody>
      </p:sp>
      <p:sp>
        <p:nvSpPr>
          <p:cNvPr id="195" name="Google Shape;195;p17"/>
          <p:cNvSpPr/>
          <p:nvPr/>
        </p:nvSpPr>
        <p:spPr>
          <a:xfrm>
            <a:off x="3163725" y="2542100"/>
            <a:ext cx="1608000" cy="657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Vectorization</a:t>
            </a:r>
            <a:endParaRPr/>
          </a:p>
          <a:p>
            <a:pPr indent="0" lvl="0" marL="0" rtl="0" algn="l">
              <a:spcBef>
                <a:spcPts val="0"/>
              </a:spcBef>
              <a:spcAft>
                <a:spcPts val="0"/>
              </a:spcAft>
              <a:buNone/>
            </a:pPr>
            <a:r>
              <a:rPr lang="en"/>
              <a:t>TFIDF, Doc2Vec</a:t>
            </a:r>
            <a:endParaRPr/>
          </a:p>
        </p:txBody>
      </p:sp>
      <p:sp>
        <p:nvSpPr>
          <p:cNvPr id="196" name="Google Shape;196;p17"/>
          <p:cNvSpPr/>
          <p:nvPr/>
        </p:nvSpPr>
        <p:spPr>
          <a:xfrm>
            <a:off x="5263075" y="2574200"/>
            <a:ext cx="1047000" cy="593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Clustering</a:t>
            </a:r>
            <a:endParaRPr/>
          </a:p>
        </p:txBody>
      </p:sp>
      <p:sp>
        <p:nvSpPr>
          <p:cNvPr id="197" name="Google Shape;197;p17"/>
          <p:cNvSpPr/>
          <p:nvPr/>
        </p:nvSpPr>
        <p:spPr>
          <a:xfrm>
            <a:off x="379175" y="3423650"/>
            <a:ext cx="785700" cy="420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TSRs*</a:t>
            </a:r>
            <a:endParaRPr/>
          </a:p>
        </p:txBody>
      </p:sp>
      <p:sp>
        <p:nvSpPr>
          <p:cNvPr id="198" name="Google Shape;198;p17"/>
          <p:cNvSpPr/>
          <p:nvPr/>
        </p:nvSpPr>
        <p:spPr>
          <a:xfrm>
            <a:off x="6654200" y="1450300"/>
            <a:ext cx="876900" cy="876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Elastic</a:t>
            </a:r>
            <a:endParaRPr/>
          </a:p>
          <a:p>
            <a:pPr indent="0" lvl="0" marL="0" rtl="0" algn="ctr">
              <a:spcBef>
                <a:spcPts val="0"/>
              </a:spcBef>
              <a:spcAft>
                <a:spcPts val="0"/>
              </a:spcAft>
              <a:buNone/>
            </a:pPr>
            <a:r>
              <a:rPr lang="en"/>
              <a:t>Search</a:t>
            </a:r>
            <a:endParaRPr/>
          </a:p>
        </p:txBody>
      </p:sp>
      <p:sp>
        <p:nvSpPr>
          <p:cNvPr id="199" name="Google Shape;199;p17"/>
          <p:cNvSpPr/>
          <p:nvPr/>
        </p:nvSpPr>
        <p:spPr>
          <a:xfrm>
            <a:off x="6474500" y="3502800"/>
            <a:ext cx="1236300" cy="648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Containerize</a:t>
            </a:r>
            <a:endParaRPr/>
          </a:p>
        </p:txBody>
      </p:sp>
      <p:sp>
        <p:nvSpPr>
          <p:cNvPr id="200" name="Google Shape;200;p17"/>
          <p:cNvSpPr/>
          <p:nvPr/>
        </p:nvSpPr>
        <p:spPr>
          <a:xfrm>
            <a:off x="7701125" y="2574200"/>
            <a:ext cx="962400" cy="593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Frontend</a:t>
            </a:r>
            <a:endParaRPr/>
          </a:p>
        </p:txBody>
      </p:sp>
      <p:cxnSp>
        <p:nvCxnSpPr>
          <p:cNvPr id="201" name="Google Shape;201;p17"/>
          <p:cNvCxnSpPr>
            <a:endCxn id="194" idx="0"/>
          </p:cNvCxnSpPr>
          <p:nvPr/>
        </p:nvCxnSpPr>
        <p:spPr>
          <a:xfrm>
            <a:off x="1184825" y="2190200"/>
            <a:ext cx="756600" cy="356400"/>
          </a:xfrm>
          <a:prstGeom prst="straightConnector1">
            <a:avLst/>
          </a:prstGeom>
          <a:noFill/>
          <a:ln cap="flat" cmpd="sng" w="9525">
            <a:solidFill>
              <a:schemeClr val="dk2"/>
            </a:solidFill>
            <a:prstDash val="solid"/>
            <a:round/>
            <a:headEnd len="med" w="med" type="none"/>
            <a:tailEnd len="med" w="med" type="triangle"/>
          </a:ln>
        </p:spPr>
      </p:cxnSp>
      <p:cxnSp>
        <p:nvCxnSpPr>
          <p:cNvPr id="202" name="Google Shape;202;p17"/>
          <p:cNvCxnSpPr>
            <a:endCxn id="194" idx="2"/>
          </p:cNvCxnSpPr>
          <p:nvPr/>
        </p:nvCxnSpPr>
        <p:spPr>
          <a:xfrm flipH="1" rot="10800000">
            <a:off x="1184825" y="3195500"/>
            <a:ext cx="756600" cy="219000"/>
          </a:xfrm>
          <a:prstGeom prst="straightConnector1">
            <a:avLst/>
          </a:prstGeom>
          <a:noFill/>
          <a:ln cap="flat" cmpd="sng" w="9525">
            <a:solidFill>
              <a:schemeClr val="dk2"/>
            </a:solidFill>
            <a:prstDash val="solid"/>
            <a:round/>
            <a:headEnd len="med" w="med" type="none"/>
            <a:tailEnd len="med" w="med" type="triangle"/>
          </a:ln>
        </p:spPr>
      </p:cxnSp>
      <p:cxnSp>
        <p:nvCxnSpPr>
          <p:cNvPr id="203" name="Google Shape;203;p17"/>
          <p:cNvCxnSpPr>
            <a:stCxn id="194" idx="3"/>
            <a:endCxn id="195" idx="1"/>
          </p:cNvCxnSpPr>
          <p:nvPr/>
        </p:nvCxnSpPr>
        <p:spPr>
          <a:xfrm>
            <a:off x="2672375" y="2871050"/>
            <a:ext cx="491400" cy="0"/>
          </a:xfrm>
          <a:prstGeom prst="straightConnector1">
            <a:avLst/>
          </a:prstGeom>
          <a:noFill/>
          <a:ln cap="flat" cmpd="sng" w="9525">
            <a:solidFill>
              <a:schemeClr val="dk2"/>
            </a:solidFill>
            <a:prstDash val="solid"/>
            <a:round/>
            <a:headEnd len="med" w="med" type="none"/>
            <a:tailEnd len="med" w="med" type="triangle"/>
          </a:ln>
        </p:spPr>
      </p:cxnSp>
      <p:cxnSp>
        <p:nvCxnSpPr>
          <p:cNvPr id="204" name="Google Shape;204;p17"/>
          <p:cNvCxnSpPr>
            <a:stCxn id="195" idx="3"/>
            <a:endCxn id="196" idx="1"/>
          </p:cNvCxnSpPr>
          <p:nvPr/>
        </p:nvCxnSpPr>
        <p:spPr>
          <a:xfrm>
            <a:off x="4771725" y="2871050"/>
            <a:ext cx="491400" cy="0"/>
          </a:xfrm>
          <a:prstGeom prst="straightConnector1">
            <a:avLst/>
          </a:prstGeom>
          <a:noFill/>
          <a:ln cap="flat" cmpd="sng" w="9525">
            <a:solidFill>
              <a:schemeClr val="dk2"/>
            </a:solidFill>
            <a:prstDash val="solid"/>
            <a:round/>
            <a:headEnd len="med" w="med" type="none"/>
            <a:tailEnd len="med" w="med" type="triangle"/>
          </a:ln>
        </p:spPr>
      </p:cxnSp>
      <p:cxnSp>
        <p:nvCxnSpPr>
          <p:cNvPr id="205" name="Google Shape;205;p17"/>
          <p:cNvCxnSpPr>
            <a:stCxn id="196" idx="3"/>
            <a:endCxn id="198" idx="1"/>
          </p:cNvCxnSpPr>
          <p:nvPr/>
        </p:nvCxnSpPr>
        <p:spPr>
          <a:xfrm flipH="1" rot="10800000">
            <a:off x="6310075" y="1888850"/>
            <a:ext cx="344100" cy="982200"/>
          </a:xfrm>
          <a:prstGeom prst="straightConnector1">
            <a:avLst/>
          </a:prstGeom>
          <a:noFill/>
          <a:ln cap="flat" cmpd="sng" w="9525">
            <a:solidFill>
              <a:schemeClr val="dk2"/>
            </a:solidFill>
            <a:prstDash val="solid"/>
            <a:round/>
            <a:headEnd len="med" w="med" type="none"/>
            <a:tailEnd len="med" w="med" type="triangle"/>
          </a:ln>
        </p:spPr>
      </p:cxnSp>
      <p:cxnSp>
        <p:nvCxnSpPr>
          <p:cNvPr id="206" name="Google Shape;206;p17"/>
          <p:cNvCxnSpPr>
            <a:stCxn id="196" idx="3"/>
            <a:endCxn id="199" idx="0"/>
          </p:cNvCxnSpPr>
          <p:nvPr/>
        </p:nvCxnSpPr>
        <p:spPr>
          <a:xfrm>
            <a:off x="6310075" y="2871050"/>
            <a:ext cx="782700" cy="631800"/>
          </a:xfrm>
          <a:prstGeom prst="straightConnector1">
            <a:avLst/>
          </a:prstGeom>
          <a:noFill/>
          <a:ln cap="flat" cmpd="sng" w="9525">
            <a:solidFill>
              <a:schemeClr val="dk2"/>
            </a:solidFill>
            <a:prstDash val="solid"/>
            <a:round/>
            <a:headEnd len="med" w="med" type="none"/>
            <a:tailEnd len="med" w="med" type="triangle"/>
          </a:ln>
        </p:spPr>
      </p:cxnSp>
      <p:cxnSp>
        <p:nvCxnSpPr>
          <p:cNvPr id="207" name="Google Shape;207;p17"/>
          <p:cNvCxnSpPr>
            <a:stCxn id="198" idx="3"/>
            <a:endCxn id="200" idx="0"/>
          </p:cNvCxnSpPr>
          <p:nvPr/>
        </p:nvCxnSpPr>
        <p:spPr>
          <a:xfrm>
            <a:off x="7531100" y="1888750"/>
            <a:ext cx="651300" cy="685500"/>
          </a:xfrm>
          <a:prstGeom prst="straightConnector1">
            <a:avLst/>
          </a:prstGeom>
          <a:noFill/>
          <a:ln cap="flat" cmpd="sng" w="9525">
            <a:solidFill>
              <a:schemeClr val="dk2"/>
            </a:solidFill>
            <a:prstDash val="solid"/>
            <a:round/>
            <a:headEnd len="med" w="med" type="none"/>
            <a:tailEnd len="med" w="med" type="triangle"/>
          </a:ln>
        </p:spPr>
      </p:cxnSp>
      <p:cxnSp>
        <p:nvCxnSpPr>
          <p:cNvPr id="208" name="Google Shape;208;p17"/>
          <p:cNvCxnSpPr>
            <a:stCxn id="199" idx="3"/>
            <a:endCxn id="200" idx="2"/>
          </p:cNvCxnSpPr>
          <p:nvPr/>
        </p:nvCxnSpPr>
        <p:spPr>
          <a:xfrm flipH="1" rot="10800000">
            <a:off x="7710800" y="3167850"/>
            <a:ext cx="471600" cy="6594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2" name="Shape 572"/>
        <p:cNvGrpSpPr/>
        <p:nvPr/>
      </p:nvGrpSpPr>
      <p:grpSpPr>
        <a:xfrm>
          <a:off x="0" y="0"/>
          <a:ext cx="0" cy="0"/>
          <a:chOff x="0" y="0"/>
          <a:chExt cx="0" cy="0"/>
        </a:xfrm>
      </p:grpSpPr>
      <p:sp>
        <p:nvSpPr>
          <p:cNvPr id="573" name="Google Shape;573;p62"/>
          <p:cNvSpPr txBox="1"/>
          <p:nvPr>
            <p:ph type="title"/>
          </p:nvPr>
        </p:nvSpPr>
        <p:spPr>
          <a:xfrm>
            <a:off x="441250" y="59810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Performance comparison:</a:t>
            </a:r>
            <a:endParaRPr/>
          </a:p>
        </p:txBody>
      </p:sp>
      <p:pic>
        <p:nvPicPr>
          <p:cNvPr id="574" name="Google Shape;574;p62"/>
          <p:cNvPicPr preferRelativeResize="0"/>
          <p:nvPr/>
        </p:nvPicPr>
        <p:blipFill>
          <a:blip r:embed="rId3">
            <a:alphaModFix/>
          </a:blip>
          <a:stretch>
            <a:fillRect/>
          </a:stretch>
        </p:blipFill>
        <p:spPr>
          <a:xfrm>
            <a:off x="1914525" y="1529750"/>
            <a:ext cx="4843649" cy="2632675"/>
          </a:xfrm>
          <a:prstGeom prst="rect">
            <a:avLst/>
          </a:prstGeom>
          <a:noFill/>
          <a:ln>
            <a:noFill/>
          </a:ln>
        </p:spPr>
      </p:pic>
      <p:sp>
        <p:nvSpPr>
          <p:cNvPr id="575" name="Google Shape;575;p62"/>
          <p:cNvSpPr txBox="1"/>
          <p:nvPr/>
        </p:nvSpPr>
        <p:spPr>
          <a:xfrm>
            <a:off x="731625" y="4312125"/>
            <a:ext cx="7398300" cy="5985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Lato"/>
              <a:buChar char="●"/>
            </a:pPr>
            <a:r>
              <a:rPr b="1" lang="en">
                <a:latin typeface="Lato"/>
                <a:ea typeface="Lato"/>
                <a:cs typeface="Lato"/>
                <a:sym typeface="Lato"/>
              </a:rPr>
              <a:t>Content based</a:t>
            </a:r>
            <a:r>
              <a:rPr lang="en">
                <a:latin typeface="Lato"/>
                <a:ea typeface="Lato"/>
                <a:cs typeface="Lato"/>
                <a:sym typeface="Lato"/>
              </a:rPr>
              <a:t> : Clustering </a:t>
            </a:r>
            <a:r>
              <a:rPr lang="en" sz="1600">
                <a:latin typeface="Lato"/>
                <a:ea typeface="Lato"/>
                <a:cs typeface="Lato"/>
                <a:sym typeface="Lato"/>
              </a:rPr>
              <a:t> </a:t>
            </a:r>
            <a:r>
              <a:rPr lang="en" sz="1600">
                <a:solidFill>
                  <a:srgbClr val="222222"/>
                </a:solidFill>
                <a:highlight>
                  <a:srgbClr val="FFFFFF"/>
                </a:highlight>
              </a:rPr>
              <a:t>✔</a:t>
            </a:r>
            <a:r>
              <a:rPr lang="en" sz="1600">
                <a:latin typeface="Lato"/>
                <a:ea typeface="Lato"/>
                <a:cs typeface="Lato"/>
                <a:sym typeface="Lato"/>
              </a:rPr>
              <a:t> </a:t>
            </a:r>
            <a:r>
              <a:rPr lang="en">
                <a:latin typeface="Lato"/>
                <a:ea typeface="Lato"/>
                <a:cs typeface="Lato"/>
                <a:sym typeface="Lato"/>
              </a:rPr>
              <a:t> </a:t>
            </a:r>
            <a:endParaRPr>
              <a:latin typeface="Lato"/>
              <a:ea typeface="Lato"/>
              <a:cs typeface="Lato"/>
              <a:sym typeface="Lato"/>
            </a:endParaRPr>
          </a:p>
          <a:p>
            <a:pPr indent="-317500" lvl="0" marL="457200" rtl="0" algn="l">
              <a:spcBef>
                <a:spcPts val="0"/>
              </a:spcBef>
              <a:spcAft>
                <a:spcPts val="0"/>
              </a:spcAft>
              <a:buSzPts val="1400"/>
              <a:buFont typeface="Lato"/>
              <a:buChar char="●"/>
            </a:pPr>
            <a:r>
              <a:rPr b="1" lang="en">
                <a:latin typeface="Lato"/>
                <a:ea typeface="Lato"/>
                <a:cs typeface="Lato"/>
                <a:sym typeface="Lato"/>
              </a:rPr>
              <a:t>Collaborative filtering</a:t>
            </a:r>
            <a:r>
              <a:rPr lang="en">
                <a:latin typeface="Lato"/>
                <a:ea typeface="Lato"/>
                <a:cs typeface="Lato"/>
                <a:sym typeface="Lato"/>
              </a:rPr>
              <a:t> : User logs</a:t>
            </a:r>
            <a:endParaRPr>
              <a:latin typeface="Lato"/>
              <a:ea typeface="Lato"/>
              <a:cs typeface="Lato"/>
              <a:sym typeface="Lato"/>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9" name="Shape 579"/>
        <p:cNvGrpSpPr/>
        <p:nvPr/>
      </p:nvGrpSpPr>
      <p:grpSpPr>
        <a:xfrm>
          <a:off x="0" y="0"/>
          <a:ext cx="0" cy="0"/>
          <a:chOff x="0" y="0"/>
          <a:chExt cx="0" cy="0"/>
        </a:xfrm>
      </p:grpSpPr>
      <p:sp>
        <p:nvSpPr>
          <p:cNvPr id="580" name="Google Shape;580;p63"/>
          <p:cNvSpPr txBox="1"/>
          <p:nvPr>
            <p:ph type="title"/>
          </p:nvPr>
        </p:nvSpPr>
        <p:spPr>
          <a:xfrm>
            <a:off x="413650" y="685800"/>
            <a:ext cx="7688700" cy="419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User Logs:</a:t>
            </a:r>
            <a:r>
              <a:rPr lang="en" sz="1600"/>
              <a:t> </a:t>
            </a:r>
            <a:r>
              <a:rPr lang="en" sz="1400">
                <a:solidFill>
                  <a:schemeClr val="accent1"/>
                </a:solidFill>
                <a:latin typeface="Lato"/>
                <a:ea typeface="Lato"/>
                <a:cs typeface="Lato"/>
                <a:sym typeface="Lato"/>
              </a:rPr>
              <a:t>What we have currently</a:t>
            </a:r>
            <a:endParaRPr sz="1600"/>
          </a:p>
        </p:txBody>
      </p:sp>
      <p:sp>
        <p:nvSpPr>
          <p:cNvPr id="581" name="Google Shape;581;p63"/>
          <p:cNvSpPr txBox="1"/>
          <p:nvPr>
            <p:ph idx="1" type="body"/>
          </p:nvPr>
        </p:nvSpPr>
        <p:spPr>
          <a:xfrm>
            <a:off x="239400" y="1176925"/>
            <a:ext cx="8665200" cy="340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1D1C1D"/>
                </a:solidFill>
                <a:highlight>
                  <a:schemeClr val="lt1"/>
                </a:highlight>
                <a:latin typeface="Arial"/>
                <a:ea typeface="Arial"/>
                <a:cs typeface="Arial"/>
                <a:sym typeface="Arial"/>
              </a:rPr>
              <a:t>FEK Logs : </a:t>
            </a:r>
            <a:endParaRPr b="1" sz="1000">
              <a:solidFill>
                <a:srgbClr val="1D1C1D"/>
              </a:solidFill>
              <a:highlight>
                <a:srgbClr val="FFFFFF"/>
              </a:highlight>
              <a:latin typeface="Arial"/>
              <a:ea typeface="Arial"/>
              <a:cs typeface="Arial"/>
              <a:sym typeface="Arial"/>
            </a:endParaRPr>
          </a:p>
          <a:p>
            <a:pPr indent="0" lvl="0" marL="0" rtl="0" algn="l">
              <a:spcBef>
                <a:spcPts val="1600"/>
              </a:spcBef>
              <a:spcAft>
                <a:spcPts val="0"/>
              </a:spcAft>
              <a:buNone/>
            </a:pPr>
            <a:r>
              <a:t/>
            </a:r>
            <a:endParaRPr b="1" sz="1000">
              <a:solidFill>
                <a:srgbClr val="1D1C1D"/>
              </a:solidFill>
              <a:highlight>
                <a:srgbClr val="FFFFFF"/>
              </a:highlight>
              <a:latin typeface="Arial"/>
              <a:ea typeface="Arial"/>
              <a:cs typeface="Arial"/>
              <a:sym typeface="Arial"/>
            </a:endParaRPr>
          </a:p>
          <a:p>
            <a:pPr indent="0" lvl="0" marL="0" rtl="0" algn="l">
              <a:spcBef>
                <a:spcPts val="1600"/>
              </a:spcBef>
              <a:spcAft>
                <a:spcPts val="0"/>
              </a:spcAft>
              <a:buNone/>
            </a:pPr>
            <a:r>
              <a:t/>
            </a:r>
            <a:endParaRPr sz="1000">
              <a:solidFill>
                <a:srgbClr val="1D1C1D"/>
              </a:solidFill>
              <a:highlight>
                <a:srgbClr val="FFFFFF"/>
              </a:highlight>
              <a:latin typeface="Arial"/>
              <a:ea typeface="Arial"/>
              <a:cs typeface="Arial"/>
              <a:sym typeface="Arial"/>
            </a:endParaRPr>
          </a:p>
          <a:p>
            <a:pPr indent="0" lvl="0" marL="0" rtl="0" algn="l">
              <a:spcBef>
                <a:spcPts val="1600"/>
              </a:spcBef>
              <a:spcAft>
                <a:spcPts val="0"/>
              </a:spcAft>
              <a:buNone/>
            </a:pPr>
            <a:r>
              <a:t/>
            </a:r>
            <a:endParaRPr sz="1000">
              <a:solidFill>
                <a:srgbClr val="1D1C1D"/>
              </a:solidFill>
              <a:highlight>
                <a:srgbClr val="FFFFFF"/>
              </a:highlight>
              <a:latin typeface="Arial"/>
              <a:ea typeface="Arial"/>
              <a:cs typeface="Arial"/>
              <a:sym typeface="Arial"/>
            </a:endParaRPr>
          </a:p>
          <a:p>
            <a:pPr indent="0" lvl="0" marL="0" rtl="0" algn="l">
              <a:spcBef>
                <a:spcPts val="1600"/>
              </a:spcBef>
              <a:spcAft>
                <a:spcPts val="0"/>
              </a:spcAft>
              <a:buNone/>
            </a:pPr>
            <a:r>
              <a:t/>
            </a:r>
            <a:endParaRPr sz="1000">
              <a:solidFill>
                <a:srgbClr val="1D1C1D"/>
              </a:solidFill>
              <a:highlight>
                <a:srgbClr val="FFFFFF"/>
              </a:highlight>
              <a:latin typeface="Courier New"/>
              <a:ea typeface="Courier New"/>
              <a:cs typeface="Courier New"/>
              <a:sym typeface="Courier New"/>
            </a:endParaRPr>
          </a:p>
          <a:p>
            <a:pPr indent="0" lvl="0" marL="381000" marR="76200" rtl="0" algn="l">
              <a:spcBef>
                <a:spcPts val="1600"/>
              </a:spcBef>
              <a:spcAft>
                <a:spcPts val="0"/>
              </a:spcAft>
              <a:buNone/>
            </a:pPr>
            <a:r>
              <a:t/>
            </a:r>
            <a:endParaRPr sz="1000">
              <a:solidFill>
                <a:srgbClr val="1D1C1D"/>
              </a:solidFill>
              <a:highlight>
                <a:srgbClr val="FFFFFF"/>
              </a:highlight>
              <a:latin typeface="Courier New"/>
              <a:ea typeface="Courier New"/>
              <a:cs typeface="Courier New"/>
              <a:sym typeface="Courier New"/>
            </a:endParaRPr>
          </a:p>
          <a:p>
            <a:pPr indent="0" lvl="0" marL="0" rtl="0" algn="l">
              <a:spcBef>
                <a:spcPts val="0"/>
              </a:spcBef>
              <a:spcAft>
                <a:spcPts val="1600"/>
              </a:spcAft>
              <a:buNone/>
            </a:pPr>
            <a:r>
              <a:t/>
            </a:r>
            <a:endParaRPr b="1" sz="1600"/>
          </a:p>
        </p:txBody>
      </p:sp>
      <p:sp>
        <p:nvSpPr>
          <p:cNvPr id="582" name="Google Shape;582;p63"/>
          <p:cNvSpPr txBox="1"/>
          <p:nvPr/>
        </p:nvSpPr>
        <p:spPr>
          <a:xfrm>
            <a:off x="239400" y="1531225"/>
            <a:ext cx="4591200" cy="269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"status": 200,</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"message": "Success",</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"data": {</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"user": {</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a:t>
            </a:r>
            <a:r>
              <a:rPr lang="en" sz="1000">
                <a:solidFill>
                  <a:srgbClr val="FF0000"/>
                </a:solidFill>
                <a:latin typeface="Lato"/>
                <a:ea typeface="Lato"/>
                <a:cs typeface="Lato"/>
                <a:sym typeface="Lato"/>
              </a:rPr>
              <a:t>"username": "Eddy",</a:t>
            </a:r>
            <a:endParaRPr sz="1000">
              <a:solidFill>
                <a:srgbClr val="FF0000"/>
              </a:solidFill>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"email": "no email given"</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"activity": {</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"url": "http://localhost:9200/etd_metadata/_msearch?",</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a:t>
            </a:r>
            <a:r>
              <a:rPr lang="en" sz="1000">
                <a:solidFill>
                  <a:srgbClr val="FF0000"/>
                </a:solidFill>
                <a:latin typeface="Lato"/>
                <a:ea typeface="Lato"/>
                <a:cs typeface="Lato"/>
                <a:sym typeface="Lato"/>
              </a:rPr>
              <a:t>search_text": "title-none: Immersion</a:t>
            </a:r>
            <a:r>
              <a:rPr lang="en" sz="1000">
                <a:latin typeface="Lato"/>
                <a:ea typeface="Lato"/>
                <a:cs typeface="Lato"/>
                <a:sym typeface="Lato"/>
              </a:rPr>
              <a:t>",</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"filters": {}</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a:t>
            </a:r>
            <a:r>
              <a:rPr lang="en" sz="1000">
                <a:solidFill>
                  <a:srgbClr val="FF0000"/>
                </a:solidFill>
                <a:latin typeface="Lato"/>
                <a:ea typeface="Lato"/>
                <a:cs typeface="Lato"/>
                <a:sym typeface="Lato"/>
              </a:rPr>
              <a:t>dataset": "etd"</a:t>
            </a:r>
            <a:r>
              <a:rPr lang="en" sz="1000">
                <a:latin typeface="Lato"/>
                <a:ea typeface="Lato"/>
                <a:cs typeface="Lato"/>
                <a:sym typeface="Lato"/>
              </a:rPr>
              <a:t>,</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"time": "2019-11-08 19:26:49.530631",</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"ip": "127.0.0.1"</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	}</a:t>
            </a:r>
            <a:endParaRPr sz="1000">
              <a:latin typeface="Lato"/>
              <a:ea typeface="Lato"/>
              <a:cs typeface="Lato"/>
              <a:sym typeface="Lato"/>
            </a:endParaRPr>
          </a:p>
          <a:p>
            <a:pPr indent="0" lvl="0" marL="0" rtl="0" algn="l">
              <a:spcBef>
                <a:spcPts val="0"/>
              </a:spcBef>
              <a:spcAft>
                <a:spcPts val="0"/>
              </a:spcAft>
              <a:buNone/>
            </a:pPr>
            <a:r>
              <a:rPr lang="en" sz="1000">
                <a:latin typeface="Lato"/>
                <a:ea typeface="Lato"/>
                <a:cs typeface="Lato"/>
                <a:sym typeface="Lato"/>
              </a:rPr>
              <a:t>}</a:t>
            </a:r>
            <a:endParaRPr sz="1000">
              <a:latin typeface="Lato"/>
              <a:ea typeface="Lato"/>
              <a:cs typeface="Lato"/>
              <a:sym typeface="Lato"/>
            </a:endParaRPr>
          </a:p>
          <a:p>
            <a:pPr indent="0" lvl="0" marL="0" rtl="0" algn="l">
              <a:spcBef>
                <a:spcPts val="0"/>
              </a:spcBef>
              <a:spcAft>
                <a:spcPts val="0"/>
              </a:spcAft>
              <a:buNone/>
            </a:pPr>
            <a:r>
              <a:t/>
            </a:r>
            <a:endParaRPr sz="1000">
              <a:latin typeface="Lato"/>
              <a:ea typeface="Lato"/>
              <a:cs typeface="Lato"/>
              <a:sym typeface="Lato"/>
            </a:endParaRPr>
          </a:p>
        </p:txBody>
      </p:sp>
      <p:sp>
        <p:nvSpPr>
          <p:cNvPr id="583" name="Google Shape;583;p63"/>
          <p:cNvSpPr txBox="1"/>
          <p:nvPr/>
        </p:nvSpPr>
        <p:spPr>
          <a:xfrm>
            <a:off x="5287925" y="1104900"/>
            <a:ext cx="3432600" cy="390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Lato"/>
                <a:ea typeface="Lato"/>
                <a:cs typeface="Lato"/>
                <a:sym typeface="Lato"/>
              </a:rPr>
              <a:t>ELS Logs:</a:t>
            </a:r>
            <a:endParaRPr b="1" sz="1200">
              <a:latin typeface="Lato"/>
              <a:ea typeface="Lato"/>
              <a:cs typeface="Lato"/>
              <a:sym typeface="Lato"/>
            </a:endParaRPr>
          </a:p>
          <a:p>
            <a:pPr indent="0" lvl="0" marL="0" rtl="0" algn="l">
              <a:spcBef>
                <a:spcPts val="0"/>
              </a:spcBef>
              <a:spcAft>
                <a:spcPts val="0"/>
              </a:spcAft>
              <a:buNone/>
            </a:pPr>
            <a:r>
              <a:t/>
            </a:r>
            <a:endParaRPr b="1" sz="800">
              <a:latin typeface="Lato"/>
              <a:ea typeface="Lato"/>
              <a:cs typeface="Lato"/>
              <a:sym typeface="Lato"/>
            </a:endParaRPr>
          </a:p>
          <a:p>
            <a:pPr indent="0" lvl="0" marL="0" rtl="0" algn="l">
              <a:lnSpc>
                <a:spcPct val="10000"/>
              </a:lnSpc>
              <a:spcBef>
                <a:spcPts val="0"/>
              </a:spcBef>
              <a:spcAft>
                <a:spcPts val="0"/>
              </a:spcAft>
              <a:buNone/>
            </a:pPr>
            <a:r>
              <a:rPr lang="en" sz="800">
                <a:latin typeface="Lato"/>
                <a:ea typeface="Lato"/>
                <a:cs typeface="Lato"/>
                <a:sym typeface="Lato"/>
              </a:rPr>
              <a:t>{   "type": "index_search_slowlog",</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"timestamp": "2019-12-04T01:09:09,002Z",</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"level": "WARN",</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"component": "i.s.s.query",</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"cluster.name": "elasticsearch",</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"node.name": "elasticsearch-master-0",</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"message": "[etd_metadata][0]",</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"took": "930.9ms",</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"took_millis": "930",</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"total_hits": "19 hits",</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"search_type": "QUERY_THEN_FETCH",</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"total_shards": "1",</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"source": "{\"query\"</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:{\"term\":{\"title-none\":{\"value\":\"data\",\"boost\":1.0}}}}",</a:t>
            </a:r>
            <a:endParaRPr sz="800">
              <a:latin typeface="Lato"/>
              <a:ea typeface="Lato"/>
              <a:cs typeface="Lato"/>
              <a:sym typeface="Lato"/>
            </a:endParaRPr>
          </a:p>
          <a:p>
            <a:pPr indent="0" lvl="0" marL="0" rtl="0" algn="l">
              <a:lnSpc>
                <a:spcPct val="10000"/>
              </a:lnSpc>
              <a:spcBef>
                <a:spcPts val="1600"/>
              </a:spcBef>
              <a:spcAft>
                <a:spcPts val="0"/>
              </a:spcAft>
              <a:buNone/>
            </a:pPr>
            <a:r>
              <a:rPr lang="en" sz="800">
                <a:latin typeface="Lato"/>
                <a:ea typeface="Lato"/>
                <a:cs typeface="Lato"/>
                <a:sym typeface="Lato"/>
              </a:rPr>
              <a:t>	"cluster.uuid": "M7gJSQVkSYi3THDYCTvIew",</a:t>
            </a:r>
            <a:endParaRPr sz="800">
              <a:latin typeface="Lato"/>
              <a:ea typeface="Lato"/>
              <a:cs typeface="Lato"/>
              <a:sym typeface="Lato"/>
            </a:endParaRPr>
          </a:p>
          <a:p>
            <a:pPr indent="0" lvl="0" marL="0" rtl="0" algn="l">
              <a:lnSpc>
                <a:spcPct val="10000"/>
              </a:lnSpc>
              <a:spcBef>
                <a:spcPts val="1600"/>
              </a:spcBef>
              <a:spcAft>
                <a:spcPts val="0"/>
              </a:spcAft>
              <a:buNone/>
            </a:pPr>
            <a:r>
              <a:rPr lang="en" sz="700">
                <a:latin typeface="Lato"/>
                <a:ea typeface="Lato"/>
                <a:cs typeface="Lato"/>
                <a:sym typeface="Lato"/>
              </a:rPr>
              <a:t>	"node.id": "nXkX9qONS2y0g5WB8NGezQ"}</a:t>
            </a:r>
            <a:endParaRPr sz="700">
              <a:latin typeface="Lato"/>
              <a:ea typeface="Lato"/>
              <a:cs typeface="Lato"/>
              <a:sym typeface="Lato"/>
            </a:endParaRPr>
          </a:p>
          <a:p>
            <a:pPr indent="0" lvl="0" marL="0" rtl="0" algn="l">
              <a:lnSpc>
                <a:spcPct val="115000"/>
              </a:lnSpc>
              <a:spcBef>
                <a:spcPts val="1600"/>
              </a:spcBef>
              <a:spcAft>
                <a:spcPts val="1600"/>
              </a:spcAft>
              <a:buNone/>
            </a:pPr>
            <a:r>
              <a:t/>
            </a:r>
            <a:endParaRPr sz="1200">
              <a:latin typeface="Lato"/>
              <a:ea typeface="Lato"/>
              <a:cs typeface="Lato"/>
              <a:sym typeface="Lato"/>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7" name="Shape 587"/>
        <p:cNvGrpSpPr/>
        <p:nvPr/>
      </p:nvGrpSpPr>
      <p:grpSpPr>
        <a:xfrm>
          <a:off x="0" y="0"/>
          <a:ext cx="0" cy="0"/>
          <a:chOff x="0" y="0"/>
          <a:chExt cx="0" cy="0"/>
        </a:xfrm>
      </p:grpSpPr>
      <p:sp>
        <p:nvSpPr>
          <p:cNvPr id="588" name="Google Shape;588;p64"/>
          <p:cNvSpPr txBox="1"/>
          <p:nvPr>
            <p:ph type="title"/>
          </p:nvPr>
        </p:nvSpPr>
        <p:spPr>
          <a:xfrm>
            <a:off x="727800" y="575700"/>
            <a:ext cx="7688400" cy="535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Comparison between log fields</a:t>
            </a:r>
            <a:endParaRPr/>
          </a:p>
        </p:txBody>
      </p:sp>
      <p:sp>
        <p:nvSpPr>
          <p:cNvPr id="589" name="Google Shape;589;p64"/>
          <p:cNvSpPr txBox="1"/>
          <p:nvPr>
            <p:ph idx="1" type="body"/>
          </p:nvPr>
        </p:nvSpPr>
        <p:spPr>
          <a:xfrm>
            <a:off x="304800" y="1485900"/>
            <a:ext cx="4197300" cy="19431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600"/>
              <a:t>User logs from sample datasets:</a:t>
            </a:r>
            <a:endParaRPr b="1" sz="1600"/>
          </a:p>
        </p:txBody>
      </p:sp>
      <p:sp>
        <p:nvSpPr>
          <p:cNvPr id="590" name="Google Shape;590;p64"/>
          <p:cNvSpPr txBox="1"/>
          <p:nvPr>
            <p:ph idx="2" type="body"/>
          </p:nvPr>
        </p:nvSpPr>
        <p:spPr>
          <a:xfrm>
            <a:off x="4643600" y="1485900"/>
            <a:ext cx="4357500" cy="194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t>User Log F</a:t>
            </a:r>
            <a:r>
              <a:rPr b="1" lang="en" sz="1600"/>
              <a:t>ields obtained from FEK and ELS logs:</a:t>
            </a:r>
            <a:endParaRPr b="1" sz="1600"/>
          </a:p>
          <a:p>
            <a:pPr indent="0" lvl="0" marL="0" rtl="0" algn="l">
              <a:spcBef>
                <a:spcPts val="1600"/>
              </a:spcBef>
              <a:spcAft>
                <a:spcPts val="1600"/>
              </a:spcAft>
              <a:buNone/>
            </a:pPr>
            <a:r>
              <a:t/>
            </a:r>
            <a:endParaRPr/>
          </a:p>
        </p:txBody>
      </p:sp>
      <p:graphicFrame>
        <p:nvGraphicFramePr>
          <p:cNvPr id="591" name="Google Shape;591;p64"/>
          <p:cNvGraphicFramePr/>
          <p:nvPr/>
        </p:nvGraphicFramePr>
        <p:xfrm>
          <a:off x="466700" y="1999350"/>
          <a:ext cx="3000000" cy="3000000"/>
        </p:xfrm>
        <a:graphic>
          <a:graphicData uri="http://schemas.openxmlformats.org/drawingml/2006/table">
            <a:tbl>
              <a:tblPr>
                <a:noFill/>
                <a:tableStyleId>{02AC4CBD-D3DC-48DE-954F-3CEF7A94F004}</a:tableStyleId>
              </a:tblPr>
              <a:tblGrid>
                <a:gridCol w="1515850"/>
                <a:gridCol w="844750"/>
                <a:gridCol w="780250"/>
                <a:gridCol w="894550"/>
              </a:tblGrid>
              <a:tr h="1088325">
                <a:tc>
                  <a:txBody>
                    <a:bodyPr/>
                    <a:lstStyle/>
                    <a:p>
                      <a:pPr indent="0" lvl="0" marL="0" rtl="0" algn="l">
                        <a:spcBef>
                          <a:spcPts val="0"/>
                        </a:spcBef>
                        <a:spcAft>
                          <a:spcPts val="0"/>
                        </a:spcAft>
                        <a:buNone/>
                      </a:pPr>
                      <a:r>
                        <a:rPr lang="en"/>
                        <a:t>Event Type</a:t>
                      </a:r>
                      <a:endParaRPr/>
                    </a:p>
                    <a:p>
                      <a:pPr indent="0" lvl="0" marL="0" rtl="0" algn="l">
                        <a:spcBef>
                          <a:spcPts val="0"/>
                        </a:spcBef>
                        <a:spcAft>
                          <a:spcPts val="0"/>
                        </a:spcAft>
                        <a:buNone/>
                      </a:pPr>
                      <a:r>
                        <a:rPr lang="en" sz="900"/>
                        <a:t>{</a:t>
                      </a:r>
                      <a:r>
                        <a:rPr lang="en"/>
                        <a:t> </a:t>
                      </a:r>
                      <a:r>
                        <a:rPr lang="en" sz="900">
                          <a:solidFill>
                            <a:schemeClr val="accent3"/>
                          </a:solidFill>
                        </a:rPr>
                        <a:t>‘View’</a:t>
                      </a:r>
                      <a:r>
                        <a:rPr lang="en" sz="900"/>
                        <a:t> : 1.0,</a:t>
                      </a:r>
                      <a:endParaRPr sz="900"/>
                    </a:p>
                    <a:p>
                      <a:pPr indent="0" lvl="0" marL="0" rtl="0" algn="l">
                        <a:spcBef>
                          <a:spcPts val="0"/>
                        </a:spcBef>
                        <a:spcAft>
                          <a:spcPts val="0"/>
                        </a:spcAft>
                        <a:buNone/>
                      </a:pPr>
                      <a:r>
                        <a:rPr lang="en" sz="900"/>
                        <a:t>   </a:t>
                      </a:r>
                      <a:r>
                        <a:rPr lang="en" sz="900">
                          <a:solidFill>
                            <a:schemeClr val="accent3"/>
                          </a:solidFill>
                        </a:rPr>
                        <a:t>‘Like’</a:t>
                      </a:r>
                      <a:r>
                        <a:rPr lang="en" sz="900"/>
                        <a:t> : 2.0,</a:t>
                      </a:r>
                      <a:endParaRPr sz="900"/>
                    </a:p>
                    <a:p>
                      <a:pPr indent="0" lvl="0" marL="0" rtl="0" algn="l">
                        <a:spcBef>
                          <a:spcPts val="0"/>
                        </a:spcBef>
                        <a:spcAft>
                          <a:spcPts val="0"/>
                        </a:spcAft>
                        <a:buNone/>
                      </a:pPr>
                      <a:r>
                        <a:rPr lang="en" sz="900">
                          <a:solidFill>
                            <a:schemeClr val="accent3"/>
                          </a:solidFill>
                        </a:rPr>
                        <a:t>‘Bookmark’</a:t>
                      </a:r>
                      <a:r>
                        <a:rPr lang="en" sz="900"/>
                        <a:t>:2.5,</a:t>
                      </a:r>
                      <a:endParaRPr sz="900"/>
                    </a:p>
                    <a:p>
                      <a:pPr indent="0" lvl="0" marL="0" rtl="0" algn="l">
                        <a:spcBef>
                          <a:spcPts val="0"/>
                        </a:spcBef>
                        <a:spcAft>
                          <a:spcPts val="0"/>
                        </a:spcAft>
                        <a:buNone/>
                      </a:pPr>
                      <a:r>
                        <a:rPr lang="en" sz="900">
                          <a:solidFill>
                            <a:schemeClr val="accent3"/>
                          </a:solidFill>
                        </a:rPr>
                        <a:t>‘Follow’</a:t>
                      </a:r>
                      <a:r>
                        <a:rPr lang="en" sz="900"/>
                        <a:t>: 3.0,</a:t>
                      </a:r>
                      <a:endParaRPr sz="900"/>
                    </a:p>
                    <a:p>
                      <a:pPr indent="0" lvl="0" marL="0" rtl="0" algn="l">
                        <a:spcBef>
                          <a:spcPts val="0"/>
                        </a:spcBef>
                        <a:spcAft>
                          <a:spcPts val="0"/>
                        </a:spcAft>
                        <a:buNone/>
                      </a:pPr>
                      <a:r>
                        <a:rPr lang="en" sz="900"/>
                        <a:t>‘</a:t>
                      </a:r>
                      <a:r>
                        <a:rPr lang="en" sz="900">
                          <a:solidFill>
                            <a:schemeClr val="accent3"/>
                          </a:solidFill>
                        </a:rPr>
                        <a:t>Comment Created’</a:t>
                      </a:r>
                      <a:r>
                        <a:rPr lang="en" sz="900"/>
                        <a:t>: 4.0}</a:t>
                      </a:r>
                      <a:endParaRPr sz="9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t>Content </a:t>
                      </a:r>
                      <a:endParaRPr/>
                    </a:p>
                    <a:p>
                      <a:pPr indent="0" lvl="0" marL="0" rtl="0" algn="l">
                        <a:spcBef>
                          <a:spcPts val="0"/>
                        </a:spcBef>
                        <a:spcAft>
                          <a:spcPts val="0"/>
                        </a:spcAft>
                        <a:buNone/>
                      </a:pPr>
                      <a:r>
                        <a:rPr lang="en"/>
                        <a:t>ID</a:t>
                      </a: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t>Person </a:t>
                      </a:r>
                      <a:endParaRPr/>
                    </a:p>
                    <a:p>
                      <a:pPr indent="0" lvl="0" marL="0" rtl="0" algn="l">
                        <a:spcBef>
                          <a:spcPts val="0"/>
                        </a:spcBef>
                        <a:spcAft>
                          <a:spcPts val="0"/>
                        </a:spcAft>
                        <a:buNone/>
                      </a:pPr>
                      <a:r>
                        <a:rPr lang="en"/>
                        <a:t>ID</a:t>
                      </a: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t>Session </a:t>
                      </a:r>
                      <a:endParaRPr/>
                    </a:p>
                    <a:p>
                      <a:pPr indent="0" lvl="0" marL="0" rtl="0" algn="l">
                        <a:spcBef>
                          <a:spcPts val="0"/>
                        </a:spcBef>
                        <a:spcAft>
                          <a:spcPts val="0"/>
                        </a:spcAft>
                        <a:buNone/>
                      </a:pPr>
                      <a:r>
                        <a:rPr lang="en"/>
                        <a:t>ID</a:t>
                      </a: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592" name="Google Shape;592;p64"/>
          <p:cNvGraphicFramePr/>
          <p:nvPr/>
        </p:nvGraphicFramePr>
        <p:xfrm>
          <a:off x="4949600" y="2375550"/>
          <a:ext cx="3000000" cy="3000000"/>
        </p:xfrm>
        <a:graphic>
          <a:graphicData uri="http://schemas.openxmlformats.org/drawingml/2006/table">
            <a:tbl>
              <a:tblPr>
                <a:noFill/>
                <a:tableStyleId>{02AC4CBD-D3DC-48DE-954F-3CEF7A94F004}</a:tableStyleId>
              </a:tblPr>
              <a:tblGrid>
                <a:gridCol w="1628775"/>
                <a:gridCol w="1628775"/>
              </a:tblGrid>
              <a:tr h="374925">
                <a:tc>
                  <a:txBody>
                    <a:bodyPr/>
                    <a:lstStyle/>
                    <a:p>
                      <a:pPr indent="0" lvl="0" marL="0" rtl="0" algn="l">
                        <a:spcBef>
                          <a:spcPts val="0"/>
                        </a:spcBef>
                        <a:spcAft>
                          <a:spcPts val="0"/>
                        </a:spcAft>
                        <a:buNone/>
                      </a:pPr>
                      <a:r>
                        <a:rPr lang="en"/>
                        <a:t>User ID</a:t>
                      </a: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t>Search Query</a:t>
                      </a: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593" name="Google Shape;593;p64"/>
          <p:cNvSpPr txBox="1"/>
          <p:nvPr/>
        </p:nvSpPr>
        <p:spPr>
          <a:xfrm>
            <a:off x="552450" y="3581400"/>
            <a:ext cx="8048700" cy="114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u="sng">
                <a:solidFill>
                  <a:schemeClr val="accent1"/>
                </a:solidFill>
                <a:latin typeface="Lato"/>
                <a:ea typeface="Lato"/>
                <a:cs typeface="Lato"/>
                <a:sym typeface="Lato"/>
              </a:rPr>
              <a:t>Missing  Field:</a:t>
            </a:r>
            <a:endParaRPr b="1" sz="1600" u="sng">
              <a:solidFill>
                <a:schemeClr val="accent1"/>
              </a:solidFill>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rPr lang="en">
                <a:latin typeface="Lato"/>
                <a:ea typeface="Lato"/>
                <a:cs typeface="Lato"/>
                <a:sym typeface="Lato"/>
              </a:rPr>
              <a:t> </a:t>
            </a:r>
            <a:endParaRPr>
              <a:latin typeface="Lato"/>
              <a:ea typeface="Lato"/>
              <a:cs typeface="Lato"/>
              <a:sym typeface="Lato"/>
            </a:endParaRPr>
          </a:p>
        </p:txBody>
      </p:sp>
      <p:graphicFrame>
        <p:nvGraphicFramePr>
          <p:cNvPr id="594" name="Google Shape;594;p64"/>
          <p:cNvGraphicFramePr/>
          <p:nvPr/>
        </p:nvGraphicFramePr>
        <p:xfrm>
          <a:off x="3161825" y="4122450"/>
          <a:ext cx="3000000" cy="3000000"/>
        </p:xfrm>
        <a:graphic>
          <a:graphicData uri="http://schemas.openxmlformats.org/drawingml/2006/table">
            <a:tbl>
              <a:tblPr>
                <a:noFill/>
                <a:tableStyleId>{02AC4CBD-D3DC-48DE-954F-3CEF7A94F004}</a:tableStyleId>
              </a:tblPr>
              <a:tblGrid>
                <a:gridCol w="2533050"/>
              </a:tblGrid>
              <a:tr h="204800">
                <a:tc>
                  <a:txBody>
                    <a:bodyPr/>
                    <a:lstStyle/>
                    <a:p>
                      <a:pPr indent="0" lvl="0" marL="0" rtl="0" algn="l">
                        <a:spcBef>
                          <a:spcPts val="0"/>
                        </a:spcBef>
                        <a:spcAft>
                          <a:spcPts val="0"/>
                        </a:spcAft>
                        <a:buNone/>
                      </a:pPr>
                      <a:r>
                        <a:rPr lang="en"/>
                        <a:t>Document ID/ List of Documents viewed per query</a:t>
                      </a: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8" name="Shape 598"/>
        <p:cNvGrpSpPr/>
        <p:nvPr/>
      </p:nvGrpSpPr>
      <p:grpSpPr>
        <a:xfrm>
          <a:off x="0" y="0"/>
          <a:ext cx="0" cy="0"/>
          <a:chOff x="0" y="0"/>
          <a:chExt cx="0" cy="0"/>
        </a:xfrm>
      </p:grpSpPr>
      <p:sp>
        <p:nvSpPr>
          <p:cNvPr id="599" name="Google Shape;599;p65"/>
          <p:cNvSpPr txBox="1"/>
          <p:nvPr>
            <p:ph type="title"/>
          </p:nvPr>
        </p:nvSpPr>
        <p:spPr>
          <a:xfrm>
            <a:off x="769725" y="1298525"/>
            <a:ext cx="80652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Recommender System: Future scope</a:t>
            </a:r>
            <a:endParaRPr/>
          </a:p>
        </p:txBody>
      </p:sp>
      <p:sp>
        <p:nvSpPr>
          <p:cNvPr id="600" name="Google Shape;600;p65"/>
          <p:cNvSpPr txBox="1"/>
          <p:nvPr>
            <p:ph idx="1" type="body"/>
          </p:nvPr>
        </p:nvSpPr>
        <p:spPr>
          <a:xfrm>
            <a:off x="769725" y="1833725"/>
            <a:ext cx="7688700" cy="3074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sp>
        <p:nvSpPr>
          <p:cNvPr id="601" name="Google Shape;601;p65"/>
          <p:cNvSpPr txBox="1"/>
          <p:nvPr/>
        </p:nvSpPr>
        <p:spPr>
          <a:xfrm>
            <a:off x="831400" y="2050750"/>
            <a:ext cx="7688700" cy="208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Lato"/>
              <a:ea typeface="Lato"/>
              <a:cs typeface="Lato"/>
              <a:sym typeface="Lato"/>
            </a:endParaRPr>
          </a:p>
          <a:p>
            <a:pPr indent="-342900" lvl="0" marL="457200" rtl="0" algn="l">
              <a:lnSpc>
                <a:spcPct val="150000"/>
              </a:lnSpc>
              <a:spcBef>
                <a:spcPts val="0"/>
              </a:spcBef>
              <a:spcAft>
                <a:spcPts val="0"/>
              </a:spcAft>
              <a:buSzPts val="1800"/>
              <a:buFont typeface="Lato"/>
              <a:buChar char="●"/>
            </a:pPr>
            <a:r>
              <a:rPr lang="en" sz="1800">
                <a:latin typeface="Lato"/>
                <a:ea typeface="Lato"/>
                <a:cs typeface="Lato"/>
                <a:sym typeface="Lato"/>
              </a:rPr>
              <a:t>Add ‘document viewed’ field in FEK/ELS metadata</a:t>
            </a:r>
            <a:endParaRPr sz="1800">
              <a:latin typeface="Lato"/>
              <a:ea typeface="Lato"/>
              <a:cs typeface="Lato"/>
              <a:sym typeface="Lato"/>
            </a:endParaRPr>
          </a:p>
          <a:p>
            <a:pPr indent="-342900" lvl="0" marL="457200" rtl="0" algn="l">
              <a:lnSpc>
                <a:spcPct val="150000"/>
              </a:lnSpc>
              <a:spcBef>
                <a:spcPts val="0"/>
              </a:spcBef>
              <a:spcAft>
                <a:spcPts val="0"/>
              </a:spcAft>
              <a:buSzPts val="1800"/>
              <a:buFont typeface="Lato"/>
              <a:buChar char="●"/>
            </a:pPr>
            <a:r>
              <a:rPr lang="en" sz="1800">
                <a:latin typeface="Lato"/>
                <a:ea typeface="Lato"/>
                <a:cs typeface="Lato"/>
                <a:sym typeface="Lato"/>
              </a:rPr>
              <a:t>Collect significant number of user logs</a:t>
            </a:r>
            <a:endParaRPr sz="1800">
              <a:latin typeface="Lato"/>
              <a:ea typeface="Lato"/>
              <a:cs typeface="Lato"/>
              <a:sym typeface="Lato"/>
            </a:endParaRPr>
          </a:p>
          <a:p>
            <a:pPr indent="-342900" lvl="0" marL="457200" rtl="0" algn="l">
              <a:lnSpc>
                <a:spcPct val="150000"/>
              </a:lnSpc>
              <a:spcBef>
                <a:spcPts val="0"/>
              </a:spcBef>
              <a:spcAft>
                <a:spcPts val="0"/>
              </a:spcAft>
              <a:buSzPts val="1800"/>
              <a:buFont typeface="Lato"/>
              <a:buChar char="●"/>
            </a:pPr>
            <a:r>
              <a:rPr lang="en" sz="1800">
                <a:latin typeface="Lato"/>
                <a:ea typeface="Lato"/>
                <a:cs typeface="Lato"/>
                <a:sym typeface="Lato"/>
              </a:rPr>
              <a:t>Create user item matrix</a:t>
            </a:r>
            <a:endParaRPr sz="1800">
              <a:latin typeface="Lato"/>
              <a:ea typeface="Lato"/>
              <a:cs typeface="Lato"/>
              <a:sym typeface="Lato"/>
            </a:endParaRPr>
          </a:p>
          <a:p>
            <a:pPr indent="-342900" lvl="0" marL="457200" rtl="0" algn="l">
              <a:lnSpc>
                <a:spcPct val="150000"/>
              </a:lnSpc>
              <a:spcBef>
                <a:spcPts val="0"/>
              </a:spcBef>
              <a:spcAft>
                <a:spcPts val="0"/>
              </a:spcAft>
              <a:buSzPts val="1800"/>
              <a:buFont typeface="Lato"/>
              <a:buChar char="●"/>
            </a:pPr>
            <a:r>
              <a:rPr lang="en" sz="1800">
                <a:latin typeface="Lato"/>
                <a:ea typeface="Lato"/>
                <a:cs typeface="Lato"/>
                <a:sym typeface="Lato"/>
              </a:rPr>
              <a:t>Recommend items tailored to the user’s preference</a:t>
            </a:r>
            <a:endParaRPr sz="1800">
              <a:latin typeface="Lato"/>
              <a:ea typeface="Lato"/>
              <a:cs typeface="Lato"/>
              <a:sym typeface="Lato"/>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66"/>
          <p:cNvSpPr txBox="1"/>
          <p:nvPr>
            <p:ph type="title"/>
          </p:nvPr>
        </p:nvSpPr>
        <p:spPr>
          <a:xfrm>
            <a:off x="1998525" y="18907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6000"/>
              <a:t>Thank you</a:t>
            </a:r>
            <a:endParaRPr sz="6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Google Shape;213;p18"/>
          <p:cNvSpPr txBox="1"/>
          <p:nvPr>
            <p:ph type="title"/>
          </p:nvPr>
        </p:nvSpPr>
        <p:spPr>
          <a:xfrm>
            <a:off x="727650" y="569525"/>
            <a:ext cx="26436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Pre-Processing</a:t>
            </a:r>
            <a:endParaRPr/>
          </a:p>
        </p:txBody>
      </p:sp>
      <p:sp>
        <p:nvSpPr>
          <p:cNvPr id="214" name="Google Shape;214;p18"/>
          <p:cNvSpPr txBox="1"/>
          <p:nvPr>
            <p:ph idx="1" type="body"/>
          </p:nvPr>
        </p:nvSpPr>
        <p:spPr>
          <a:xfrm>
            <a:off x="727650" y="1494150"/>
            <a:ext cx="6170100" cy="3201600"/>
          </a:xfrm>
          <a:prstGeom prst="rect">
            <a:avLst/>
          </a:prstGeom>
        </p:spPr>
        <p:txBody>
          <a:bodyPr anchorCtr="0" anchor="t" bIns="91425" lIns="91425" spcFirstLastPara="1" rIns="91425" wrap="square" tIns="91425">
            <a:noAutofit/>
          </a:bodyPr>
          <a:lstStyle/>
          <a:p>
            <a:pPr indent="-317500" lvl="0" marL="457200" rtl="0" algn="l">
              <a:lnSpc>
                <a:spcPct val="150000"/>
              </a:lnSpc>
              <a:spcBef>
                <a:spcPts val="0"/>
              </a:spcBef>
              <a:spcAft>
                <a:spcPts val="0"/>
              </a:spcAft>
              <a:buSzPts val="1400"/>
              <a:buChar char="-"/>
            </a:pPr>
            <a:r>
              <a:rPr lang="en" sz="1400"/>
              <a:t>Step 1: Cleansing</a:t>
            </a:r>
            <a:endParaRPr sz="1400"/>
          </a:p>
          <a:p>
            <a:pPr indent="-317500" lvl="1" marL="914400" rtl="0" algn="l">
              <a:lnSpc>
                <a:spcPct val="150000"/>
              </a:lnSpc>
              <a:spcBef>
                <a:spcPts val="0"/>
              </a:spcBef>
              <a:spcAft>
                <a:spcPts val="0"/>
              </a:spcAft>
              <a:buSzPts val="1400"/>
              <a:buChar char="-"/>
            </a:pPr>
            <a:r>
              <a:rPr lang="en" sz="1400"/>
              <a:t>Remove invalid UTF-8 characters</a:t>
            </a:r>
            <a:endParaRPr sz="1400"/>
          </a:p>
          <a:p>
            <a:pPr indent="-317500" lvl="1" marL="914400" rtl="0" algn="l">
              <a:lnSpc>
                <a:spcPct val="150000"/>
              </a:lnSpc>
              <a:spcBef>
                <a:spcPts val="0"/>
              </a:spcBef>
              <a:spcAft>
                <a:spcPts val="0"/>
              </a:spcAft>
              <a:buSzPts val="1400"/>
              <a:buChar char="-"/>
            </a:pPr>
            <a:r>
              <a:rPr lang="en" sz="1400"/>
              <a:t>Remove punctuation and convert all characters/letters to lowercase</a:t>
            </a:r>
            <a:endParaRPr sz="1400"/>
          </a:p>
          <a:p>
            <a:pPr indent="-317500" lvl="0" marL="457200" rtl="0" algn="l">
              <a:lnSpc>
                <a:spcPct val="150000"/>
              </a:lnSpc>
              <a:spcBef>
                <a:spcPts val="0"/>
              </a:spcBef>
              <a:spcAft>
                <a:spcPts val="0"/>
              </a:spcAft>
              <a:buSzPts val="1400"/>
              <a:buChar char="-"/>
            </a:pPr>
            <a:r>
              <a:rPr lang="en" sz="1400"/>
              <a:t>Step 2: Tokenization</a:t>
            </a:r>
            <a:endParaRPr sz="1400"/>
          </a:p>
          <a:p>
            <a:pPr indent="-317500" lvl="1" marL="914400" rtl="0" algn="l">
              <a:lnSpc>
                <a:spcPct val="150000"/>
              </a:lnSpc>
              <a:spcBef>
                <a:spcPts val="0"/>
              </a:spcBef>
              <a:spcAft>
                <a:spcPts val="0"/>
              </a:spcAft>
              <a:buSzPts val="1400"/>
              <a:buChar char="-"/>
            </a:pPr>
            <a:r>
              <a:rPr lang="en" sz="1400"/>
              <a:t>Punkt Sentence Tokenizer</a:t>
            </a:r>
            <a:endParaRPr sz="1400"/>
          </a:p>
          <a:p>
            <a:pPr indent="-317500" lvl="1" marL="914400" rtl="0" algn="l">
              <a:lnSpc>
                <a:spcPct val="150000"/>
              </a:lnSpc>
              <a:spcBef>
                <a:spcPts val="0"/>
              </a:spcBef>
              <a:spcAft>
                <a:spcPts val="0"/>
              </a:spcAft>
              <a:buSzPts val="1400"/>
              <a:buChar char="-"/>
            </a:pPr>
            <a:r>
              <a:rPr lang="en" sz="1400"/>
              <a:t>Treebank Word Tokenizer</a:t>
            </a:r>
            <a:endParaRPr sz="1400"/>
          </a:p>
          <a:p>
            <a:pPr indent="-317500" lvl="0" marL="457200" rtl="0" algn="l">
              <a:lnSpc>
                <a:spcPct val="150000"/>
              </a:lnSpc>
              <a:spcBef>
                <a:spcPts val="0"/>
              </a:spcBef>
              <a:spcAft>
                <a:spcPts val="0"/>
              </a:spcAft>
              <a:buSzPts val="1400"/>
              <a:buChar char="-"/>
            </a:pPr>
            <a:r>
              <a:rPr lang="en" sz="1400"/>
              <a:t>Step 3: Stemming</a:t>
            </a:r>
            <a:endParaRPr sz="1400"/>
          </a:p>
          <a:p>
            <a:pPr indent="-317500" lvl="1" marL="914400" rtl="0" algn="l">
              <a:lnSpc>
                <a:spcPct val="115000"/>
              </a:lnSpc>
              <a:spcBef>
                <a:spcPts val="0"/>
              </a:spcBef>
              <a:spcAft>
                <a:spcPts val="0"/>
              </a:spcAft>
              <a:buSzPts val="1400"/>
              <a:buChar char="-"/>
            </a:pPr>
            <a:r>
              <a:rPr lang="en" sz="1400"/>
              <a:t>Porter Stemmer</a:t>
            </a:r>
            <a:endParaRPr sz="1400"/>
          </a:p>
          <a:p>
            <a:pPr indent="0" lvl="0" marL="0" rtl="0" algn="l">
              <a:lnSpc>
                <a:spcPct val="115000"/>
              </a:lnSpc>
              <a:spcBef>
                <a:spcPts val="0"/>
              </a:spcBef>
              <a:spcAft>
                <a:spcPts val="0"/>
              </a:spcAft>
              <a:buNone/>
            </a:pPr>
            <a:r>
              <a:rPr lang="en" sz="1400"/>
              <a:t>We also removed common English stopwords from the tokens</a:t>
            </a:r>
            <a:endParaRPr sz="1400"/>
          </a:p>
        </p:txBody>
      </p:sp>
      <p:sp>
        <p:nvSpPr>
          <p:cNvPr id="215" name="Google Shape;215;p18"/>
          <p:cNvSpPr txBox="1"/>
          <p:nvPr/>
        </p:nvSpPr>
        <p:spPr>
          <a:xfrm>
            <a:off x="657975" y="4614225"/>
            <a:ext cx="7674000" cy="47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Lato"/>
                <a:ea typeface="Lato"/>
                <a:cs typeface="Lato"/>
                <a:sym typeface="Lato"/>
              </a:rPr>
              <a:t>NLTK: </a:t>
            </a:r>
            <a:r>
              <a:rPr lang="en" sz="1000" u="sng">
                <a:solidFill>
                  <a:schemeClr val="hlink"/>
                </a:solidFill>
                <a:latin typeface="Lato"/>
                <a:ea typeface="Lato"/>
                <a:cs typeface="Lato"/>
                <a:sym typeface="Lato"/>
                <a:hlinkClick r:id="rId3"/>
              </a:rPr>
              <a:t>https://www.nltk.org/api/nltk.chunk.html</a:t>
            </a:r>
            <a:endParaRPr sz="1000">
              <a:latin typeface="Lato"/>
              <a:ea typeface="Lato"/>
              <a:cs typeface="Lato"/>
              <a:sym typeface="Lato"/>
            </a:endParaRPr>
          </a:p>
          <a:p>
            <a:pPr indent="0" lvl="0" marL="0" rtl="0" algn="l">
              <a:spcBef>
                <a:spcPts val="0"/>
              </a:spcBef>
              <a:spcAft>
                <a:spcPts val="0"/>
              </a:spcAft>
              <a:buNone/>
            </a:pPr>
            <a:r>
              <a:t/>
            </a:r>
            <a:endParaRPr sz="1000">
              <a:latin typeface="Lato"/>
              <a:ea typeface="Lato"/>
              <a:cs typeface="Lato"/>
              <a:sym typeface="Lato"/>
            </a:endParaRPr>
          </a:p>
        </p:txBody>
      </p:sp>
      <p:pic>
        <p:nvPicPr>
          <p:cNvPr id="216" name="Google Shape;216;p18"/>
          <p:cNvPicPr preferRelativeResize="0"/>
          <p:nvPr/>
        </p:nvPicPr>
        <p:blipFill>
          <a:blip r:embed="rId4">
            <a:alphaModFix/>
          </a:blip>
          <a:stretch>
            <a:fillRect/>
          </a:stretch>
        </p:blipFill>
        <p:spPr>
          <a:xfrm>
            <a:off x="6897750" y="1250875"/>
            <a:ext cx="1829475" cy="26690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19"/>
          <p:cNvSpPr txBox="1"/>
          <p:nvPr>
            <p:ph type="title"/>
          </p:nvPr>
        </p:nvSpPr>
        <p:spPr>
          <a:xfrm>
            <a:off x="380475" y="587775"/>
            <a:ext cx="64350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Clustering TSRs with TF-IDF vectors</a:t>
            </a:r>
            <a:endParaRPr/>
          </a:p>
        </p:txBody>
      </p:sp>
      <p:sp>
        <p:nvSpPr>
          <p:cNvPr id="222" name="Google Shape;222;p19"/>
          <p:cNvSpPr txBox="1"/>
          <p:nvPr>
            <p:ph idx="1" type="body"/>
          </p:nvPr>
        </p:nvSpPr>
        <p:spPr>
          <a:xfrm>
            <a:off x="727650" y="1441200"/>
            <a:ext cx="4397700" cy="29262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b="1" lang="en" sz="1400"/>
              <a:t>Issues</a:t>
            </a:r>
            <a:endParaRPr b="1" sz="1400"/>
          </a:p>
          <a:p>
            <a:pPr indent="-317500" lvl="1" marL="914400" rtl="0" algn="l">
              <a:spcBef>
                <a:spcPts val="0"/>
              </a:spcBef>
              <a:spcAft>
                <a:spcPts val="0"/>
              </a:spcAft>
              <a:buSzPts val="1400"/>
              <a:buChar char="-"/>
            </a:pPr>
            <a:r>
              <a:rPr lang="en" sz="1400"/>
              <a:t>Imbalanced cluster allocation.</a:t>
            </a:r>
            <a:endParaRPr sz="1400"/>
          </a:p>
          <a:p>
            <a:pPr indent="-317500" lvl="1" marL="914400" rtl="0" algn="l">
              <a:spcBef>
                <a:spcPts val="0"/>
              </a:spcBef>
              <a:spcAft>
                <a:spcPts val="0"/>
              </a:spcAft>
              <a:buSzPts val="1400"/>
              <a:buChar char="-"/>
            </a:pPr>
            <a:r>
              <a:rPr lang="en" sz="1400"/>
              <a:t>Results not very interpretable.</a:t>
            </a:r>
            <a:endParaRPr sz="1400"/>
          </a:p>
          <a:p>
            <a:pPr indent="-317500" lvl="0" marL="457200" rtl="0" algn="l">
              <a:spcBef>
                <a:spcPts val="0"/>
              </a:spcBef>
              <a:spcAft>
                <a:spcPts val="0"/>
              </a:spcAft>
              <a:buSzPts val="1400"/>
              <a:buChar char="-"/>
            </a:pPr>
            <a:r>
              <a:rPr b="1" lang="en" sz="1400"/>
              <a:t>Possible causes</a:t>
            </a:r>
            <a:endParaRPr b="1" sz="1400"/>
          </a:p>
          <a:p>
            <a:pPr indent="-317500" lvl="1" marL="914400" rtl="0" algn="l">
              <a:spcBef>
                <a:spcPts val="0"/>
              </a:spcBef>
              <a:spcAft>
                <a:spcPts val="0"/>
              </a:spcAft>
              <a:buSzPts val="1400"/>
              <a:buChar char="-"/>
            </a:pPr>
            <a:r>
              <a:rPr lang="en" sz="1400"/>
              <a:t>Uncleaned/raw documents containing invalid characters -&gt; leading to noisy TF-IDF vectors.</a:t>
            </a:r>
            <a:endParaRPr sz="1400"/>
          </a:p>
          <a:p>
            <a:pPr indent="-317500" lvl="1" marL="914400" rtl="0" algn="l">
              <a:spcBef>
                <a:spcPts val="0"/>
              </a:spcBef>
              <a:spcAft>
                <a:spcPts val="0"/>
              </a:spcAft>
              <a:buSzPts val="1400"/>
              <a:buChar char="-"/>
            </a:pPr>
            <a:r>
              <a:rPr lang="en" sz="1400"/>
              <a:t>Highly sparse TF-IDF representations with  only ~1% values in a vector being non-zero.</a:t>
            </a:r>
            <a:endParaRPr sz="1400"/>
          </a:p>
          <a:p>
            <a:pPr indent="-317500" lvl="0" marL="457200" rtl="0" algn="l">
              <a:spcBef>
                <a:spcPts val="0"/>
              </a:spcBef>
              <a:spcAft>
                <a:spcPts val="0"/>
              </a:spcAft>
              <a:buSzPts val="1400"/>
              <a:buChar char="-"/>
            </a:pPr>
            <a:r>
              <a:rPr b="1" lang="en" sz="1400"/>
              <a:t>Result</a:t>
            </a:r>
            <a:endParaRPr b="1" sz="1400"/>
          </a:p>
          <a:p>
            <a:pPr indent="-317500" lvl="1" marL="914400" rtl="0" algn="l">
              <a:spcBef>
                <a:spcPts val="0"/>
              </a:spcBef>
              <a:spcAft>
                <a:spcPts val="0"/>
              </a:spcAft>
              <a:buSzPts val="1400"/>
              <a:buChar char="-"/>
            </a:pPr>
            <a:r>
              <a:rPr lang="en" sz="1400"/>
              <a:t>Unable to get good results with either K-Means or Agglomerative Clustering.</a:t>
            </a:r>
            <a:endParaRPr sz="1400"/>
          </a:p>
        </p:txBody>
      </p:sp>
      <p:graphicFrame>
        <p:nvGraphicFramePr>
          <p:cNvPr id="223" name="Google Shape;223;p19"/>
          <p:cNvGraphicFramePr/>
          <p:nvPr/>
        </p:nvGraphicFramePr>
        <p:xfrm>
          <a:off x="7029150" y="487300"/>
          <a:ext cx="3000000" cy="3000000"/>
        </p:xfrm>
        <a:graphic>
          <a:graphicData uri="http://schemas.openxmlformats.org/drawingml/2006/table">
            <a:tbl>
              <a:tblPr>
                <a:noFill/>
                <a:tableStyleId>{02AC4CBD-D3DC-48DE-954F-3CEF7A94F004}</a:tableStyleId>
              </a:tblPr>
              <a:tblGrid>
                <a:gridCol w="976700"/>
                <a:gridCol w="973700"/>
              </a:tblGrid>
              <a:tr h="720150">
                <a:tc>
                  <a:txBody>
                    <a:bodyPr/>
                    <a:lstStyle/>
                    <a:p>
                      <a:pPr indent="0" lvl="0" marL="0" rtl="0" algn="l">
                        <a:spcBef>
                          <a:spcPts val="0"/>
                        </a:spcBef>
                        <a:spcAft>
                          <a:spcPts val="0"/>
                        </a:spcAft>
                        <a:buNone/>
                      </a:pPr>
                      <a:r>
                        <a:rPr b="1" lang="en"/>
                        <a:t>Cluster #</a:t>
                      </a:r>
                      <a:endParaRPr b="1"/>
                    </a:p>
                  </a:txBody>
                  <a:tcPr marT="91425" marB="91425" marR="91425" marL="91425"/>
                </a:tc>
                <a:tc>
                  <a:txBody>
                    <a:bodyPr/>
                    <a:lstStyle/>
                    <a:p>
                      <a:pPr indent="0" lvl="0" marL="0" rtl="0" algn="l">
                        <a:spcBef>
                          <a:spcPts val="0"/>
                        </a:spcBef>
                        <a:spcAft>
                          <a:spcPts val="0"/>
                        </a:spcAft>
                        <a:buNone/>
                      </a:pPr>
                      <a:r>
                        <a:rPr b="1" lang="en"/>
                        <a:t># of Documents</a:t>
                      </a:r>
                      <a:endParaRPr b="1"/>
                    </a:p>
                  </a:txBody>
                  <a:tcPr marT="91425" marB="91425" marR="91425" marL="91425"/>
                </a:tc>
              </a:tr>
              <a:tr h="2371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94</a:t>
                      </a:r>
                      <a:endParaRPr/>
                    </a:p>
                  </a:txBody>
                  <a:tcPr marT="91425" marB="91425" marR="91425" marL="91425"/>
                </a:tc>
              </a:tr>
              <a:tr h="354425">
                <a:tc>
                  <a:txBody>
                    <a:bodyPr/>
                    <a:lstStyle/>
                    <a:p>
                      <a:pPr indent="0" lvl="0" marL="0" rtl="0" algn="l">
                        <a:spcBef>
                          <a:spcPts val="0"/>
                        </a:spcBef>
                        <a:spcAft>
                          <a:spcPts val="0"/>
                        </a:spcAft>
                        <a:buNone/>
                      </a:pPr>
                      <a:r>
                        <a:rPr lang="en"/>
                        <a:t>2</a:t>
                      </a:r>
                      <a:endParaRPr/>
                    </a:p>
                  </a:txBody>
                  <a:tcPr marT="91425" marB="91425" marR="91425" marL="91425"/>
                </a:tc>
                <a:tc>
                  <a:txBody>
                    <a:bodyPr/>
                    <a:lstStyle/>
                    <a:p>
                      <a:pPr indent="0" lvl="0" marL="0" rtl="0" algn="l">
                        <a:spcBef>
                          <a:spcPts val="0"/>
                        </a:spcBef>
                        <a:spcAft>
                          <a:spcPts val="0"/>
                        </a:spcAft>
                        <a:buNone/>
                      </a:pPr>
                      <a:r>
                        <a:rPr lang="en"/>
                        <a:t>107</a:t>
                      </a:r>
                      <a:endParaRPr/>
                    </a:p>
                  </a:txBody>
                  <a:tcPr marT="91425" marB="91425" marR="91425" marL="91425"/>
                </a:tc>
              </a:tr>
              <a:tr h="354425">
                <a:tc>
                  <a:txBody>
                    <a:bodyPr/>
                    <a:lstStyle/>
                    <a:p>
                      <a:pPr indent="0" lvl="0" marL="0" rtl="0" algn="l">
                        <a:spcBef>
                          <a:spcPts val="0"/>
                        </a:spcBef>
                        <a:spcAft>
                          <a:spcPts val="0"/>
                        </a:spcAft>
                        <a:buNone/>
                      </a:pPr>
                      <a:r>
                        <a:rPr lang="en"/>
                        <a:t>3</a:t>
                      </a:r>
                      <a:endParaRPr/>
                    </a:p>
                  </a:txBody>
                  <a:tcPr marT="91425" marB="91425" marR="91425" marL="91425"/>
                </a:tc>
                <a:tc>
                  <a:txBody>
                    <a:bodyPr/>
                    <a:lstStyle/>
                    <a:p>
                      <a:pPr indent="0" lvl="0" marL="0" rtl="0" algn="l">
                        <a:spcBef>
                          <a:spcPts val="0"/>
                        </a:spcBef>
                        <a:spcAft>
                          <a:spcPts val="0"/>
                        </a:spcAft>
                        <a:buNone/>
                      </a:pPr>
                      <a:r>
                        <a:rPr lang="en"/>
                        <a:t>4806</a:t>
                      </a:r>
                      <a:endParaRPr/>
                    </a:p>
                  </a:txBody>
                  <a:tcPr marT="91425" marB="91425" marR="91425" marL="91425"/>
                </a:tc>
              </a:tr>
              <a:tr h="354425">
                <a:tc>
                  <a:txBody>
                    <a:bodyPr/>
                    <a:lstStyle/>
                    <a:p>
                      <a:pPr indent="0" lvl="0" marL="0" rtl="0" algn="l">
                        <a:spcBef>
                          <a:spcPts val="0"/>
                        </a:spcBef>
                        <a:spcAft>
                          <a:spcPts val="0"/>
                        </a:spcAft>
                        <a:buNone/>
                      </a:pPr>
                      <a:r>
                        <a:rPr lang="en"/>
                        <a:t>4</a:t>
                      </a:r>
                      <a:endParaRPr/>
                    </a:p>
                  </a:txBody>
                  <a:tcPr marT="91425" marB="91425" marR="91425" marL="91425"/>
                </a:tc>
                <a:tc>
                  <a:txBody>
                    <a:bodyPr/>
                    <a:lstStyle/>
                    <a:p>
                      <a:pPr indent="0" lvl="0" marL="0" rtl="0" algn="l">
                        <a:spcBef>
                          <a:spcPts val="0"/>
                        </a:spcBef>
                        <a:spcAft>
                          <a:spcPts val="0"/>
                        </a:spcAft>
                        <a:buNone/>
                      </a:pPr>
                      <a:r>
                        <a:rPr lang="en"/>
                        <a:t>283</a:t>
                      </a:r>
                      <a:endParaRPr/>
                    </a:p>
                  </a:txBody>
                  <a:tcPr marT="91425" marB="91425" marR="91425" marL="91425"/>
                </a:tc>
              </a:tr>
              <a:tr h="354425">
                <a:tc>
                  <a:txBody>
                    <a:bodyPr/>
                    <a:lstStyle/>
                    <a:p>
                      <a:pPr indent="0" lvl="0" marL="0" rtl="0" algn="l">
                        <a:spcBef>
                          <a:spcPts val="0"/>
                        </a:spcBef>
                        <a:spcAft>
                          <a:spcPts val="0"/>
                        </a:spcAft>
                        <a:buNone/>
                      </a:pPr>
                      <a:r>
                        <a:rPr lang="en"/>
                        <a:t>5</a:t>
                      </a:r>
                      <a:endParaRPr/>
                    </a:p>
                  </a:txBody>
                  <a:tcPr marT="91425" marB="91425" marR="91425" marL="91425"/>
                </a:tc>
                <a:tc>
                  <a:txBody>
                    <a:bodyPr/>
                    <a:lstStyle/>
                    <a:p>
                      <a:pPr indent="0" lvl="0" marL="0" rtl="0" algn="l">
                        <a:spcBef>
                          <a:spcPts val="0"/>
                        </a:spcBef>
                        <a:spcAft>
                          <a:spcPts val="0"/>
                        </a:spcAft>
                        <a:buNone/>
                      </a:pPr>
                      <a:r>
                        <a:rPr lang="en"/>
                        <a:t>283</a:t>
                      </a:r>
                      <a:endParaRPr/>
                    </a:p>
                  </a:txBody>
                  <a:tcPr marT="91425" marB="91425" marR="91425" marL="91425"/>
                </a:tc>
              </a:tr>
              <a:tr h="354425">
                <a:tc>
                  <a:txBody>
                    <a:bodyPr/>
                    <a:lstStyle/>
                    <a:p>
                      <a:pPr indent="0" lvl="0" marL="0" rtl="0" algn="l">
                        <a:spcBef>
                          <a:spcPts val="0"/>
                        </a:spcBef>
                        <a:spcAft>
                          <a:spcPts val="0"/>
                        </a:spcAft>
                        <a:buNone/>
                      </a:pPr>
                      <a:r>
                        <a:rPr lang="en"/>
                        <a:t>6</a:t>
                      </a:r>
                      <a:endParaRPr/>
                    </a:p>
                  </a:txBody>
                  <a:tcPr marT="91425" marB="91425" marR="91425" marL="91425"/>
                </a:tc>
                <a:tc>
                  <a:txBody>
                    <a:bodyPr/>
                    <a:lstStyle/>
                    <a:p>
                      <a:pPr indent="0" lvl="0" marL="0" rtl="0" algn="l">
                        <a:spcBef>
                          <a:spcPts val="0"/>
                        </a:spcBef>
                        <a:spcAft>
                          <a:spcPts val="0"/>
                        </a:spcAft>
                        <a:buNone/>
                      </a:pPr>
                      <a:r>
                        <a:rPr lang="en"/>
                        <a:t>320</a:t>
                      </a:r>
                      <a:endParaRPr/>
                    </a:p>
                  </a:txBody>
                  <a:tcPr marT="91425" marB="91425" marR="91425" marL="91425"/>
                </a:tc>
              </a:tr>
              <a:tr h="354425">
                <a:tc>
                  <a:txBody>
                    <a:bodyPr/>
                    <a:lstStyle/>
                    <a:p>
                      <a:pPr indent="0" lvl="0" marL="0" rtl="0" algn="l">
                        <a:spcBef>
                          <a:spcPts val="0"/>
                        </a:spcBef>
                        <a:spcAft>
                          <a:spcPts val="0"/>
                        </a:spcAft>
                        <a:buNone/>
                      </a:pPr>
                      <a:r>
                        <a:rPr lang="en"/>
                        <a:t>7</a:t>
                      </a:r>
                      <a:endParaRPr/>
                    </a:p>
                  </a:txBody>
                  <a:tcPr marT="91425" marB="91425" marR="91425" marL="91425"/>
                </a:tc>
                <a:tc>
                  <a:txBody>
                    <a:bodyPr/>
                    <a:lstStyle/>
                    <a:p>
                      <a:pPr indent="0" lvl="0" marL="0" rtl="0" algn="l">
                        <a:spcBef>
                          <a:spcPts val="0"/>
                        </a:spcBef>
                        <a:spcAft>
                          <a:spcPts val="0"/>
                        </a:spcAft>
                        <a:buNone/>
                      </a:pPr>
                      <a:r>
                        <a:rPr lang="en"/>
                        <a:t>340</a:t>
                      </a:r>
                      <a:endParaRPr/>
                    </a:p>
                  </a:txBody>
                  <a:tcPr marT="91425" marB="91425" marR="91425" marL="91425"/>
                </a:tc>
              </a:tr>
              <a:tr h="354425">
                <a:tc>
                  <a:txBody>
                    <a:bodyPr/>
                    <a:lstStyle/>
                    <a:p>
                      <a:pPr indent="0" lvl="0" marL="0" rtl="0" algn="l">
                        <a:spcBef>
                          <a:spcPts val="0"/>
                        </a:spcBef>
                        <a:spcAft>
                          <a:spcPts val="0"/>
                        </a:spcAft>
                        <a:buNone/>
                      </a:pPr>
                      <a:r>
                        <a:rPr lang="en"/>
                        <a:t>8</a:t>
                      </a:r>
                      <a:endParaRPr/>
                    </a:p>
                  </a:txBody>
                  <a:tcPr marT="91425" marB="91425" marR="91425" marL="91425"/>
                </a:tc>
                <a:tc>
                  <a:txBody>
                    <a:bodyPr/>
                    <a:lstStyle/>
                    <a:p>
                      <a:pPr indent="0" lvl="0" marL="0" rtl="0" algn="l">
                        <a:spcBef>
                          <a:spcPts val="0"/>
                        </a:spcBef>
                        <a:spcAft>
                          <a:spcPts val="0"/>
                        </a:spcAft>
                        <a:buNone/>
                      </a:pPr>
                      <a:r>
                        <a:rPr lang="en"/>
                        <a:t>123</a:t>
                      </a:r>
                      <a:endParaRPr/>
                    </a:p>
                  </a:txBody>
                  <a:tcPr marT="91425" marB="91425" marR="91425" marL="91425"/>
                </a:tc>
              </a:tr>
              <a:tr h="354425">
                <a:tc>
                  <a:txBody>
                    <a:bodyPr/>
                    <a:lstStyle/>
                    <a:p>
                      <a:pPr indent="0" lvl="0" marL="0" rtl="0" algn="l">
                        <a:spcBef>
                          <a:spcPts val="0"/>
                        </a:spcBef>
                        <a:spcAft>
                          <a:spcPts val="0"/>
                        </a:spcAft>
                        <a:buNone/>
                      </a:pPr>
                      <a:r>
                        <a:rPr lang="en"/>
                        <a:t>9</a:t>
                      </a:r>
                      <a:endParaRPr/>
                    </a:p>
                  </a:txBody>
                  <a:tcPr marT="91425" marB="91425" marR="91425" marL="91425"/>
                </a:tc>
                <a:tc>
                  <a:txBody>
                    <a:bodyPr/>
                    <a:lstStyle/>
                    <a:p>
                      <a:pPr indent="0" lvl="0" marL="0" rtl="0" algn="l">
                        <a:spcBef>
                          <a:spcPts val="0"/>
                        </a:spcBef>
                        <a:spcAft>
                          <a:spcPts val="0"/>
                        </a:spcAft>
                        <a:buNone/>
                      </a:pPr>
                      <a:r>
                        <a:rPr lang="en"/>
                        <a:t>529</a:t>
                      </a:r>
                      <a:endParaRPr/>
                    </a:p>
                  </a:txBody>
                  <a:tcPr marT="91425" marB="91425" marR="91425" marL="91425"/>
                </a:tc>
              </a:tr>
              <a:tr h="237075">
                <a:tc>
                  <a:txBody>
                    <a:bodyPr/>
                    <a:lstStyle/>
                    <a:p>
                      <a:pPr indent="0" lvl="0" marL="0" rtl="0" algn="l">
                        <a:spcBef>
                          <a:spcPts val="0"/>
                        </a:spcBef>
                        <a:spcAft>
                          <a:spcPts val="0"/>
                        </a:spcAft>
                        <a:buNone/>
                      </a:pPr>
                      <a:r>
                        <a:rPr lang="en"/>
                        <a:t>10</a:t>
                      </a:r>
                      <a:endParaRPr/>
                    </a:p>
                  </a:txBody>
                  <a:tcPr marT="91425" marB="91425" marR="91425" marL="91425"/>
                </a:tc>
                <a:tc>
                  <a:txBody>
                    <a:bodyPr/>
                    <a:lstStyle/>
                    <a:p>
                      <a:pPr indent="0" lvl="0" marL="0" rtl="0" algn="l">
                        <a:spcBef>
                          <a:spcPts val="0"/>
                        </a:spcBef>
                        <a:spcAft>
                          <a:spcPts val="0"/>
                        </a:spcAft>
                        <a:buNone/>
                      </a:pPr>
                      <a:r>
                        <a:rPr lang="en"/>
                        <a:t>259</a:t>
                      </a: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Google Shape;228;p20"/>
          <p:cNvSpPr txBox="1"/>
          <p:nvPr>
            <p:ph type="title"/>
          </p:nvPr>
        </p:nvSpPr>
        <p:spPr>
          <a:xfrm>
            <a:off x="727650" y="6060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Doc2Vec [1]</a:t>
            </a:r>
            <a:endParaRPr/>
          </a:p>
        </p:txBody>
      </p:sp>
      <p:sp>
        <p:nvSpPr>
          <p:cNvPr id="229" name="Google Shape;229;p20"/>
          <p:cNvSpPr txBox="1"/>
          <p:nvPr>
            <p:ph idx="1" type="body"/>
          </p:nvPr>
        </p:nvSpPr>
        <p:spPr>
          <a:xfrm>
            <a:off x="499300" y="1370675"/>
            <a:ext cx="5622000" cy="3428700"/>
          </a:xfrm>
          <a:prstGeom prst="rect">
            <a:avLst/>
          </a:prstGeom>
        </p:spPr>
        <p:txBody>
          <a:bodyPr anchorCtr="0" anchor="t" bIns="91425" lIns="91425" spcFirstLastPara="1" rIns="91425" wrap="square" tIns="91425">
            <a:noAutofit/>
          </a:bodyPr>
          <a:lstStyle/>
          <a:p>
            <a:pPr indent="-311150" lvl="0" marL="457200" rtl="0" algn="l">
              <a:lnSpc>
                <a:spcPct val="115000"/>
              </a:lnSpc>
              <a:spcBef>
                <a:spcPts val="0"/>
              </a:spcBef>
              <a:spcAft>
                <a:spcPts val="0"/>
              </a:spcAft>
              <a:buSzPts val="1300"/>
              <a:buChar char="-"/>
            </a:pPr>
            <a:r>
              <a:rPr lang="en"/>
              <a:t>From relative frequency counts to distributed representations that capture semantics.</a:t>
            </a:r>
            <a:endParaRPr/>
          </a:p>
          <a:p>
            <a:pPr indent="-311150" lvl="0" marL="457200" rtl="0" algn="l">
              <a:lnSpc>
                <a:spcPct val="115000"/>
              </a:lnSpc>
              <a:spcBef>
                <a:spcPts val="0"/>
              </a:spcBef>
              <a:spcAft>
                <a:spcPts val="0"/>
              </a:spcAft>
              <a:buSzPts val="1300"/>
              <a:buChar char="-"/>
            </a:pPr>
            <a:r>
              <a:rPr b="1" lang="en"/>
              <a:t>Specifics</a:t>
            </a:r>
            <a:endParaRPr b="1"/>
          </a:p>
          <a:p>
            <a:pPr indent="-311150" lvl="1" marL="914400" rtl="0" algn="l">
              <a:lnSpc>
                <a:spcPct val="115000"/>
              </a:lnSpc>
              <a:spcBef>
                <a:spcPts val="0"/>
              </a:spcBef>
              <a:spcAft>
                <a:spcPts val="0"/>
              </a:spcAft>
              <a:buSzPts val="1300"/>
              <a:buChar char="-"/>
            </a:pPr>
            <a:r>
              <a:rPr lang="en" sz="1300"/>
              <a:t>128-d document vectors for a total of 30961 ETDs.</a:t>
            </a:r>
            <a:endParaRPr sz="1300"/>
          </a:p>
          <a:p>
            <a:pPr indent="-311150" lvl="1" marL="914400" rtl="0" algn="l">
              <a:lnSpc>
                <a:spcPct val="115000"/>
              </a:lnSpc>
              <a:spcBef>
                <a:spcPts val="0"/>
              </a:spcBef>
              <a:spcAft>
                <a:spcPts val="0"/>
              </a:spcAft>
              <a:buSzPts val="1300"/>
              <a:buChar char="-"/>
            </a:pPr>
            <a:r>
              <a:rPr lang="en" sz="1300"/>
              <a:t>Abstracts used to generate the document vectors.</a:t>
            </a:r>
            <a:endParaRPr sz="1300"/>
          </a:p>
          <a:p>
            <a:pPr indent="-311150" lvl="1" marL="914400" rtl="0" algn="l">
              <a:lnSpc>
                <a:spcPct val="115000"/>
              </a:lnSpc>
              <a:spcBef>
                <a:spcPts val="0"/>
              </a:spcBef>
              <a:spcAft>
                <a:spcPts val="0"/>
              </a:spcAft>
              <a:buSzPts val="1300"/>
              <a:buChar char="-"/>
            </a:pPr>
            <a:r>
              <a:rPr lang="en" sz="1300"/>
              <a:t>Model trained for 15 epochs in a distributed memory setting using 5 parallel threads for data fetching on the ECE Guacamole servers.</a:t>
            </a:r>
            <a:endParaRPr sz="1300"/>
          </a:p>
          <a:p>
            <a:pPr indent="-311150" lvl="0" marL="457200" rtl="0" algn="l">
              <a:lnSpc>
                <a:spcPct val="115000"/>
              </a:lnSpc>
              <a:spcBef>
                <a:spcPts val="0"/>
              </a:spcBef>
              <a:spcAft>
                <a:spcPts val="0"/>
              </a:spcAft>
              <a:buSzPts val="1300"/>
              <a:buChar char="-"/>
            </a:pPr>
            <a:r>
              <a:rPr b="1" lang="en"/>
              <a:t>Why 128-d vectors?</a:t>
            </a:r>
            <a:endParaRPr b="1"/>
          </a:p>
          <a:p>
            <a:pPr indent="-311150" lvl="1" marL="914400" rtl="0" algn="l">
              <a:lnSpc>
                <a:spcPct val="115000"/>
              </a:lnSpc>
              <a:spcBef>
                <a:spcPts val="0"/>
              </a:spcBef>
              <a:spcAft>
                <a:spcPts val="0"/>
              </a:spcAft>
              <a:buSzPts val="1300"/>
              <a:buChar char="-"/>
            </a:pPr>
            <a:r>
              <a:rPr lang="en" sz="1300"/>
              <a:t>Neither</a:t>
            </a:r>
            <a:r>
              <a:rPr lang="en" sz="1300"/>
              <a:t> too big, nor to small!</a:t>
            </a:r>
            <a:endParaRPr sz="1300"/>
          </a:p>
          <a:p>
            <a:pPr indent="-311150" lvl="1" marL="914400" rtl="0" algn="l">
              <a:lnSpc>
                <a:spcPct val="115000"/>
              </a:lnSpc>
              <a:spcBef>
                <a:spcPts val="0"/>
              </a:spcBef>
              <a:spcAft>
                <a:spcPts val="0"/>
              </a:spcAft>
              <a:buSzPts val="1300"/>
              <a:buChar char="-"/>
            </a:pPr>
            <a:r>
              <a:rPr lang="en" sz="1300"/>
              <a:t>Conducive to GPU implementations of downstream tasks that can use these document vectors.</a:t>
            </a:r>
            <a:endParaRPr sz="1300"/>
          </a:p>
          <a:p>
            <a:pPr indent="-311150" lvl="1" marL="914400" rtl="0" algn="l">
              <a:lnSpc>
                <a:spcPct val="115000"/>
              </a:lnSpc>
              <a:spcBef>
                <a:spcPts val="0"/>
              </a:spcBef>
              <a:spcAft>
                <a:spcPts val="0"/>
              </a:spcAft>
              <a:buSzPts val="1300"/>
              <a:buChar char="-"/>
            </a:pPr>
            <a:r>
              <a:rPr lang="en" sz="1300"/>
              <a:t>Enough to capture information/semantics from the abstracts, entire documents will require higher dimensional vectors.</a:t>
            </a:r>
            <a:endParaRPr sz="1300"/>
          </a:p>
        </p:txBody>
      </p:sp>
      <p:pic>
        <p:nvPicPr>
          <p:cNvPr id="230" name="Google Shape;230;p20"/>
          <p:cNvPicPr preferRelativeResize="0"/>
          <p:nvPr/>
        </p:nvPicPr>
        <p:blipFill>
          <a:blip r:embed="rId3">
            <a:alphaModFix/>
          </a:blip>
          <a:stretch>
            <a:fillRect/>
          </a:stretch>
        </p:blipFill>
        <p:spPr>
          <a:xfrm>
            <a:off x="6194425" y="1370675"/>
            <a:ext cx="2777600" cy="2402149"/>
          </a:xfrm>
          <a:prstGeom prst="rect">
            <a:avLst/>
          </a:prstGeom>
          <a:noFill/>
          <a:ln>
            <a:noFill/>
          </a:ln>
        </p:spPr>
      </p:pic>
      <p:sp>
        <p:nvSpPr>
          <p:cNvPr id="231" name="Google Shape;231;p20"/>
          <p:cNvSpPr txBox="1"/>
          <p:nvPr/>
        </p:nvSpPr>
        <p:spPr>
          <a:xfrm>
            <a:off x="530075" y="4714700"/>
            <a:ext cx="8048700" cy="27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Lato"/>
                <a:ea typeface="Lato"/>
                <a:cs typeface="Lato"/>
                <a:sym typeface="Lato"/>
              </a:rPr>
              <a:t>[1] </a:t>
            </a:r>
            <a:r>
              <a:rPr lang="en" sz="1000">
                <a:latin typeface="Lato"/>
                <a:ea typeface="Lato"/>
                <a:cs typeface="Lato"/>
                <a:sym typeface="Lato"/>
              </a:rPr>
              <a:t>Doc2Vec: Le, Quoc, and Tomas Mikolov. "Distributed representations of sentences and documents." International conference on machine learning. 2014. (Image source)</a:t>
            </a:r>
            <a:endParaRPr>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21"/>
          <p:cNvSpPr txBox="1"/>
          <p:nvPr>
            <p:ph type="title"/>
          </p:nvPr>
        </p:nvSpPr>
        <p:spPr>
          <a:xfrm>
            <a:off x="727650" y="5695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 of Clustering Experiments</a:t>
            </a:r>
            <a:endParaRPr/>
          </a:p>
        </p:txBody>
      </p:sp>
      <p:sp>
        <p:nvSpPr>
          <p:cNvPr id="237" name="Google Shape;237;p21"/>
          <p:cNvSpPr txBox="1"/>
          <p:nvPr>
            <p:ph idx="1" type="body"/>
          </p:nvPr>
        </p:nvSpPr>
        <p:spPr>
          <a:xfrm>
            <a:off x="727650" y="1494200"/>
            <a:ext cx="7688700" cy="1356900"/>
          </a:xfrm>
          <a:prstGeom prst="rect">
            <a:avLst/>
          </a:prstGeom>
        </p:spPr>
        <p:txBody>
          <a:bodyPr anchorCtr="0" anchor="t" bIns="91425" lIns="91425" spcFirstLastPara="1" rIns="91425" wrap="square" tIns="91425">
            <a:noAutofit/>
          </a:bodyPr>
          <a:lstStyle/>
          <a:p>
            <a:pPr indent="-317500" lvl="0" marL="457200" rtl="0" algn="l">
              <a:lnSpc>
                <a:spcPct val="150000"/>
              </a:lnSpc>
              <a:spcBef>
                <a:spcPts val="0"/>
              </a:spcBef>
              <a:spcAft>
                <a:spcPts val="0"/>
              </a:spcAft>
              <a:buSzPts val="1400"/>
              <a:buAutoNum type="arabicPeriod"/>
            </a:pPr>
            <a:r>
              <a:rPr lang="en" sz="1400"/>
              <a:t>K-Means Clustering</a:t>
            </a:r>
            <a:endParaRPr sz="1400"/>
          </a:p>
          <a:p>
            <a:pPr indent="-317500" lvl="0" marL="457200" rtl="0" algn="l">
              <a:lnSpc>
                <a:spcPct val="150000"/>
              </a:lnSpc>
              <a:spcBef>
                <a:spcPts val="0"/>
              </a:spcBef>
              <a:spcAft>
                <a:spcPts val="0"/>
              </a:spcAft>
              <a:buSzPts val="1400"/>
              <a:buAutoNum type="arabicPeriod"/>
            </a:pPr>
            <a:r>
              <a:rPr lang="en" sz="1400"/>
              <a:t>Hierarchical - Agglomerative Clustering</a:t>
            </a:r>
            <a:endParaRPr sz="1400"/>
          </a:p>
          <a:p>
            <a:pPr indent="-317500" lvl="0" marL="457200" rtl="0" algn="l">
              <a:lnSpc>
                <a:spcPct val="150000"/>
              </a:lnSpc>
              <a:spcBef>
                <a:spcPts val="0"/>
              </a:spcBef>
              <a:spcAft>
                <a:spcPts val="0"/>
              </a:spcAft>
              <a:buSzPts val="1400"/>
              <a:buAutoNum type="arabicPeriod"/>
            </a:pPr>
            <a:r>
              <a:rPr lang="en" sz="1400"/>
              <a:t>DBSCAN</a:t>
            </a:r>
            <a:endParaRPr sz="1400"/>
          </a:p>
          <a:p>
            <a:pPr indent="-317500" lvl="0" marL="457200" rtl="0" algn="l">
              <a:lnSpc>
                <a:spcPct val="150000"/>
              </a:lnSpc>
              <a:spcBef>
                <a:spcPts val="0"/>
              </a:spcBef>
              <a:spcAft>
                <a:spcPts val="0"/>
              </a:spcAft>
              <a:buSzPts val="1400"/>
              <a:buAutoNum type="arabicPeriod"/>
            </a:pPr>
            <a:r>
              <a:rPr lang="en" sz="1400"/>
              <a:t>BIRCH</a:t>
            </a:r>
            <a:endParaRPr sz="1400"/>
          </a:p>
        </p:txBody>
      </p:sp>
      <p:pic>
        <p:nvPicPr>
          <p:cNvPr id="238" name="Google Shape;238;p21"/>
          <p:cNvPicPr preferRelativeResize="0"/>
          <p:nvPr/>
        </p:nvPicPr>
        <p:blipFill>
          <a:blip r:embed="rId3">
            <a:alphaModFix/>
          </a:blip>
          <a:stretch>
            <a:fillRect/>
          </a:stretch>
        </p:blipFill>
        <p:spPr>
          <a:xfrm>
            <a:off x="109650" y="3231675"/>
            <a:ext cx="8839201" cy="1521844"/>
          </a:xfrm>
          <a:prstGeom prst="rect">
            <a:avLst/>
          </a:prstGeom>
          <a:noFill/>
          <a:ln>
            <a:noFill/>
          </a:ln>
        </p:spPr>
      </p:pic>
      <p:sp>
        <p:nvSpPr>
          <p:cNvPr id="239" name="Google Shape;239;p21"/>
          <p:cNvSpPr txBox="1"/>
          <p:nvPr/>
        </p:nvSpPr>
        <p:spPr>
          <a:xfrm>
            <a:off x="1991825" y="2799125"/>
            <a:ext cx="4357800" cy="338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Lato"/>
                <a:ea typeface="Lato"/>
                <a:cs typeface="Lato"/>
                <a:sym typeface="Lato"/>
              </a:rPr>
              <a:t>Summary of Data Corpora</a:t>
            </a:r>
            <a:endParaRPr b="1">
              <a:latin typeface="Lato"/>
              <a:ea typeface="Lato"/>
              <a:cs typeface="Lato"/>
              <a:sym typeface="Lato"/>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