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embeddedFontLst>
    <p:embeddedFont>
      <p:font typeface="Economica" panose="02000506040000020004" pitchFamily="2" charset="77"/>
      <p:regular r:id="rId22"/>
      <p:bold r:id="rId23"/>
      <p:italic r:id="rId24"/>
      <p:boldItalic r:id="rId25"/>
    </p:embeddedFont>
    <p:embeddedFont>
      <p:font typeface="Open Sans" panose="020B0606030504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4C55FE8-4ADC-4709-8B90-A76784758794}">
  <a:tblStyle styleId="{C4C55FE8-4ADC-4709-8B90-A76784758794}" styleName="Table_0">
    <a:wholeTbl>
      <a:tcTxStyle>
        <a:font>
          <a:latin typeface="Arial"/>
          <a:ea typeface="Arial"/>
          <a:cs typeface="Arial"/>
        </a:font>
        <a:srgbClr val="000000"/>
      </a:tcTxStyle>
      <a:tcStyle>
        <a:tcBdr>
          <a:left>
            <a:ln w="28575" cap="flat" cmpd="sng">
              <a:solidFill>
                <a:srgbClr val="000000"/>
              </a:solidFill>
              <a:prstDash val="solid"/>
              <a:round/>
              <a:headEnd type="none" w="sm" len="sm"/>
              <a:tailEnd type="none" w="sm" len="sm"/>
            </a:ln>
          </a:left>
          <a:right>
            <a:ln w="28575" cap="flat" cmpd="sng">
              <a:solidFill>
                <a:srgbClr val="000000"/>
              </a:solidFill>
              <a:prstDash val="solid"/>
              <a:round/>
              <a:headEnd type="none" w="sm" len="sm"/>
              <a:tailEnd type="none" w="sm" len="sm"/>
            </a:ln>
          </a:right>
          <a:top>
            <a:ln w="28575" cap="flat" cmpd="sng">
              <a:solidFill>
                <a:srgbClr val="000000"/>
              </a:solidFill>
              <a:prstDash val="solid"/>
              <a:round/>
              <a:headEnd type="none" w="sm" len="sm"/>
              <a:tailEnd type="none" w="sm" len="sm"/>
            </a:ln>
          </a:top>
          <a:bottom>
            <a:ln w="28575" cap="flat" cmpd="sng">
              <a:solidFill>
                <a:srgbClr val="000000"/>
              </a:solidFill>
              <a:prstDash val="solid"/>
              <a:round/>
              <a:headEnd type="none" w="sm" len="sm"/>
              <a:tailEnd type="none" w="sm" len="sm"/>
            </a:ln>
          </a:bottom>
          <a:insideH>
            <a:ln w="28575" cap="flat" cmpd="sng">
              <a:solidFill>
                <a:srgbClr val="000000"/>
              </a:solidFill>
              <a:prstDash val="solid"/>
              <a:round/>
              <a:headEnd type="none" w="sm" len="sm"/>
              <a:tailEnd type="none" w="sm" len="sm"/>
            </a:ln>
          </a:insideH>
          <a:insideV>
            <a:ln w="2857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D4136CF-442D-4C83-B8C9-ECA10F22CC2A}" styleName="Table_1">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5A6ECF-74D2-4E88-8A8C-6E1AB93E2A49}" styleName="Table_2">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3"/>
  </p:normalViewPr>
  <p:slideViewPr>
    <p:cSldViewPr snapToGrid="0">
      <p:cViewPr varScale="1">
        <p:scale>
          <a:sx n="156" d="100"/>
          <a:sy n="156" d="100"/>
        </p:scale>
        <p:origin x="360" y="33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46379185c8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46379185c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46379185c8_0_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46379185c8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46131ab368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46131ab368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started with LDA but due to inconsistent results every time which is due to unsupervised learning. We moved to LSA to get a consistent results and understandable.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46131ab368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46131ab368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46131ab368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46131ab368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46131ab368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46131ab368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46379185c8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46379185c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46379185c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46379185c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46131ab368_0_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46131ab368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applied Pointer generator model on each document and got summaries on each document and applied KMeans on the sentences to get similar sentences and got one file from each cluster which is more close to cluster and appended all these files to get an abstractive summary.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4422f90962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4422f9096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4422f90962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4422f90962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46169a03aa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46169a03aa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46169a03aa_1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46169a03aa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first used a simple Python script to find the most common words. However, this task required some iterative development, because we ran into problems with noise in the data. Some of this noise contained things like javascript code, website boilerplate, and random punctuation. We tried openNLP and JustText to filter out this noise, which was fairly successful. We also used a rudimentary rule-based classifier to filter out irrelevant documents. This script simply filtered out websites that did not contain the string “quake” along with a relevant location, like “zealand”, “wellington”, or “christchurch”. We also found that some domains polluted the corpus with the same empty boilerplate on every document, so we manually filtered these out, too. This resulted in filtering out around 70% of the documents We also used NLTK’s stop words corpus, augmented with words we found manually, to remove stop words from the most frequent words list. To determine important words, we used PySpark’s TF-IDF function to rank words by their importance. A sample of the results can be seen in this table. We also manually compared these results to the dataset and determined it was fairly accurate.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46131ab368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46131ab36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Once we had a list of most important words, task 2 was relatively simple. We used NLTK’s WordNet Synset library to get the synsets for each of the most important words from task 1. The top few words were examined manually, and their synsets appear good.</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46131ab368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46131ab36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46169a03aa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46169a03aa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6131ab368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46131ab368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After applying stemming and lemmatization to the most important frequent words we got the most important Discriminating features. With these results we are able to build a rule based classification for getting relevant documents.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46131ab368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46131ab368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2744013" y="756700"/>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1" name="Google Shape;11;p2"/>
          <p:cNvSpPr/>
          <p:nvPr/>
        </p:nvSpPr>
        <p:spPr>
          <a:xfrm rot="10800000">
            <a:off x="5318350" y="32667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2" name="Google Shape;12;p2"/>
          <p:cNvSpPr txBox="1">
            <a:spLocks noGrp="1"/>
          </p:cNvSpPr>
          <p:nvPr>
            <p:ph type="ctrTitle"/>
          </p:nvPr>
        </p:nvSpPr>
        <p:spPr>
          <a:xfrm>
            <a:off x="3044700" y="1444255"/>
            <a:ext cx="3054600" cy="1537200"/>
          </a:xfrm>
          <a:prstGeom prst="rect">
            <a:avLst/>
          </a:prstGeom>
        </p:spPr>
        <p:txBody>
          <a:bodyPr spcFirstLastPara="1" wrap="square" lIns="91425" tIns="91425" rIns="91425" bIns="91425" anchor="b" anchorCtr="0"/>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3" name="Google Shape;13;p2"/>
          <p:cNvSpPr txBox="1">
            <a:spLocks noGrp="1"/>
          </p:cNvSpPr>
          <p:nvPr>
            <p:ph type="subTitle" idx="1"/>
          </p:nvPr>
        </p:nvSpPr>
        <p:spPr>
          <a:xfrm>
            <a:off x="3044700" y="3116580"/>
            <a:ext cx="3054600" cy="7014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sp>
        <p:nvSpPr>
          <p:cNvPr id="52" name="Google Shape;52;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1"/>
          <p:cNvSpPr txBox="1">
            <a:spLocks noGrp="1"/>
          </p:cNvSpPr>
          <p:nvPr>
            <p:ph type="title" hasCustomPrompt="1"/>
          </p:nvPr>
        </p:nvSpPr>
        <p:spPr>
          <a:xfrm>
            <a:off x="311700" y="957125"/>
            <a:ext cx="8520600" cy="2128800"/>
          </a:xfrm>
          <a:prstGeom prst="rect">
            <a:avLst/>
          </a:prstGeom>
        </p:spPr>
        <p:txBody>
          <a:bodyPr spcFirstLastPara="1" wrap="square" lIns="91425" tIns="91425" rIns="91425" bIns="91425" anchor="ctr" anchorCtr="0"/>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Google Shape;54;p11"/>
          <p:cNvSpPr txBox="1">
            <a:spLocks noGrp="1"/>
          </p:cNvSpPr>
          <p:nvPr>
            <p:ph type="body" idx="1"/>
          </p:nvPr>
        </p:nvSpPr>
        <p:spPr>
          <a:xfrm>
            <a:off x="311700" y="3162000"/>
            <a:ext cx="8520600" cy="10716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5" name="Google Shape;55;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p:nvPr/>
        </p:nvSpPr>
        <p:spPr>
          <a:xfrm flipH="1">
            <a:off x="7595938" y="4602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7" name="Google Shape;17;p3"/>
          <p:cNvSpPr/>
          <p:nvPr/>
        </p:nvSpPr>
        <p:spPr>
          <a:xfrm rot="10800000" flipH="1">
            <a:off x="466425" y="35583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8" name="Google Shape;18;p3"/>
          <p:cNvSpPr txBox="1">
            <a:spLocks noGrp="1"/>
          </p:cNvSpPr>
          <p:nvPr>
            <p:ph type="title"/>
          </p:nvPr>
        </p:nvSpPr>
        <p:spPr>
          <a:xfrm>
            <a:off x="773700" y="1806450"/>
            <a:ext cx="7596600" cy="1530600"/>
          </a:xfrm>
          <a:prstGeom prst="rect">
            <a:avLst/>
          </a:prstGeom>
        </p:spPr>
        <p:txBody>
          <a:bodyPr spcFirstLastPara="1" wrap="square" lIns="91425" tIns="91425" rIns="91425" bIns="91425" anchor="ctr" anchorCtr="0"/>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3" name="Google Shape;23;p4"/>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7" name="Google Shape;27;p5"/>
          <p:cNvSpPr txBox="1">
            <a:spLocks noGrp="1"/>
          </p:cNvSpPr>
          <p:nvPr>
            <p:ph type="body" idx="1"/>
          </p:nvPr>
        </p:nvSpPr>
        <p:spPr>
          <a:xfrm>
            <a:off x="311700" y="1225225"/>
            <a:ext cx="3999900" cy="33540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Google Shape;28;p5"/>
          <p:cNvSpPr txBox="1">
            <a:spLocks noGrp="1"/>
          </p:cNvSpPr>
          <p:nvPr>
            <p:ph type="body" idx="2"/>
          </p:nvPr>
        </p:nvSpPr>
        <p:spPr>
          <a:xfrm>
            <a:off x="4832400" y="1225225"/>
            <a:ext cx="3999900" cy="33540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Google Shape;29;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32" name="Google Shape;32;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35" name="Google Shape;35;p7"/>
          <p:cNvSpPr txBox="1">
            <a:spLocks noGrp="1"/>
          </p:cNvSpPr>
          <p:nvPr>
            <p:ph type="body" idx="1"/>
          </p:nvPr>
        </p:nvSpPr>
        <p:spPr>
          <a:xfrm>
            <a:off x="311700" y="1399400"/>
            <a:ext cx="2808000" cy="27849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6" name="Google Shape;36;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7"/>
        <p:cNvGrpSpPr/>
        <p:nvPr/>
      </p:nvGrpSpPr>
      <p:grpSpPr>
        <a:xfrm>
          <a:off x="0" y="0"/>
          <a:ext cx="0" cy="0"/>
          <a:chOff x="0" y="0"/>
          <a:chExt cx="0" cy="0"/>
        </a:xfrm>
      </p:grpSpPr>
      <p:sp>
        <p:nvSpPr>
          <p:cNvPr id="38" name="Google Shape;38;p8"/>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8"/>
          <p:cNvSpPr txBox="1">
            <a:spLocks noGrp="1"/>
          </p:cNvSpPr>
          <p:nvPr>
            <p:ph type="title"/>
          </p:nvPr>
        </p:nvSpPr>
        <p:spPr>
          <a:xfrm>
            <a:off x="490250" y="450150"/>
            <a:ext cx="5878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0" name="Google Shape;40;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p9"/>
          <p:cNvSpPr/>
          <p:nvPr/>
        </p:nvSpPr>
        <p:spPr>
          <a:xfrm>
            <a:off x="4572000" y="-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3" name="Google Shape;43;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4" name="Google Shape;44;p9"/>
          <p:cNvSpPr txBox="1">
            <a:spLocks noGrp="1"/>
          </p:cNvSpPr>
          <p:nvPr>
            <p:ph type="title"/>
          </p:nvPr>
        </p:nvSpPr>
        <p:spPr>
          <a:xfrm>
            <a:off x="265500" y="929275"/>
            <a:ext cx="4045200" cy="1786200"/>
          </a:xfrm>
          <a:prstGeom prst="rect">
            <a:avLst/>
          </a:prstGeom>
        </p:spPr>
        <p:txBody>
          <a:bodyPr spcFirstLastPara="1" wrap="square" lIns="91425" tIns="91425" rIns="91425" bIns="91425" anchor="b" anchorCtr="0"/>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a:endParaRPr/>
          </a:p>
        </p:txBody>
      </p:sp>
      <p:sp>
        <p:nvSpPr>
          <p:cNvPr id="45" name="Google Shape;45;p9"/>
          <p:cNvSpPr txBox="1">
            <a:spLocks noGrp="1"/>
          </p:cNvSpPr>
          <p:nvPr>
            <p:ph type="subTitle" idx="1"/>
          </p:nvPr>
        </p:nvSpPr>
        <p:spPr>
          <a:xfrm>
            <a:off x="265500" y="2769001"/>
            <a:ext cx="4045200" cy="1574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a:endParaRPr/>
          </a:p>
        </p:txBody>
      </p:sp>
      <p:sp>
        <p:nvSpPr>
          <p:cNvPr id="46" name="Google Shape;46;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47" name="Google Shape;47;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0"/>
          <p:cNvSpPr txBox="1">
            <a:spLocks noGrp="1"/>
          </p:cNvSpPr>
          <p:nvPr>
            <p:ph type="body" idx="1"/>
          </p:nvPr>
        </p:nvSpPr>
        <p:spPr>
          <a:xfrm>
            <a:off x="319500" y="4218925"/>
            <a:ext cx="5998800" cy="5988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a:endParaRPr/>
          </a:p>
        </p:txBody>
      </p:sp>
      <p:sp>
        <p:nvSpPr>
          <p:cNvPr id="50" name="Google Shape;50;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lux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15925"/>
            <a:ext cx="8520600" cy="831300"/>
          </a:xfrm>
          <a:prstGeom prst="rect">
            <a:avLst/>
          </a:prstGeom>
          <a:noFill/>
          <a:ln>
            <a:noFill/>
          </a:ln>
        </p:spPr>
        <p:txBody>
          <a:bodyPr spcFirstLastPara="1" wrap="square" lIns="91425" tIns="91425" rIns="91425" bIns="91425" anchor="b" anchorCtr="0"/>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a:endParaRPr/>
          </a:p>
        </p:txBody>
      </p:sp>
      <p:sp>
        <p:nvSpPr>
          <p:cNvPr id="7" name="Google Shape;7;p1"/>
          <p:cNvSpPr txBox="1">
            <a:spLocks noGrp="1"/>
          </p:cNvSpPr>
          <p:nvPr>
            <p:ph type="body" idx="1"/>
          </p:nvPr>
        </p:nvSpPr>
        <p:spPr>
          <a:xfrm>
            <a:off x="311700" y="1225225"/>
            <a:ext cx="8520600" cy="33540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marL="914400" lvl="1"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3"/>
          <p:cNvSpPr txBox="1"/>
          <p:nvPr/>
        </p:nvSpPr>
        <p:spPr>
          <a:xfrm>
            <a:off x="3044700" y="1825850"/>
            <a:ext cx="3054600" cy="25968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4200">
                <a:solidFill>
                  <a:srgbClr val="000000"/>
                </a:solidFill>
                <a:latin typeface="Economica"/>
                <a:ea typeface="Economica"/>
                <a:cs typeface="Economica"/>
                <a:sym typeface="Economica"/>
              </a:rPr>
              <a:t>CS 5984: </a:t>
            </a:r>
            <a:r>
              <a:rPr lang="en" sz="4200">
                <a:latin typeface="Economica"/>
                <a:ea typeface="Economica"/>
                <a:cs typeface="Economica"/>
                <a:sym typeface="Economica"/>
              </a:rPr>
              <a:t>Team 5 Final Presentation</a:t>
            </a:r>
            <a:endParaRPr sz="4200">
              <a:solidFill>
                <a:srgbClr val="000000"/>
              </a:solidFill>
              <a:latin typeface="Economica"/>
              <a:ea typeface="Economica"/>
              <a:cs typeface="Economica"/>
              <a:sym typeface="Economica"/>
            </a:endParaRPr>
          </a:p>
          <a:p>
            <a:pPr marL="0" lvl="0" indent="0" algn="ctr" rtl="0">
              <a:spcBef>
                <a:spcPts val="0"/>
              </a:spcBef>
              <a:spcAft>
                <a:spcPts val="0"/>
              </a:spcAft>
              <a:buNone/>
            </a:pPr>
            <a:endParaRPr sz="1800">
              <a:solidFill>
                <a:srgbClr val="000000"/>
              </a:solidFill>
              <a:latin typeface="Economica"/>
              <a:ea typeface="Economica"/>
              <a:cs typeface="Economica"/>
              <a:sym typeface="Economica"/>
            </a:endParaRPr>
          </a:p>
          <a:p>
            <a:pPr marL="0" lvl="0" indent="0" algn="ctr" rtl="0">
              <a:spcBef>
                <a:spcPts val="0"/>
              </a:spcBef>
              <a:spcAft>
                <a:spcPts val="0"/>
              </a:spcAft>
              <a:buNone/>
            </a:pPr>
            <a:r>
              <a:rPr lang="en" sz="1800">
                <a:latin typeface="Economica"/>
                <a:ea typeface="Economica"/>
                <a:cs typeface="Economica"/>
                <a:sym typeface="Economica"/>
              </a:rPr>
              <a:t>New Zealand Earthquakes</a:t>
            </a:r>
            <a:endParaRPr sz="1800">
              <a:latin typeface="Economica"/>
              <a:ea typeface="Economica"/>
              <a:cs typeface="Economica"/>
              <a:sym typeface="Economica"/>
            </a:endParaRPr>
          </a:p>
          <a:p>
            <a:pPr marL="0" lvl="0" indent="0" algn="ctr" rtl="0">
              <a:spcBef>
                <a:spcPts val="0"/>
              </a:spcBef>
              <a:spcAft>
                <a:spcPts val="0"/>
              </a:spcAft>
              <a:buNone/>
            </a:pPr>
            <a:r>
              <a:rPr lang="en" sz="1800">
                <a:latin typeface="Economica"/>
                <a:ea typeface="Economica"/>
                <a:cs typeface="Economica"/>
                <a:sym typeface="Economica"/>
              </a:rPr>
              <a:t>Edward A. Fox</a:t>
            </a:r>
            <a:endParaRPr sz="1800">
              <a:latin typeface="Economica"/>
              <a:ea typeface="Economica"/>
              <a:cs typeface="Economica"/>
              <a:sym typeface="Economica"/>
            </a:endParaRPr>
          </a:p>
          <a:p>
            <a:pPr marL="0" lvl="0" indent="0" algn="ctr" rtl="0">
              <a:spcBef>
                <a:spcPts val="0"/>
              </a:spcBef>
              <a:spcAft>
                <a:spcPts val="0"/>
              </a:spcAft>
              <a:buNone/>
            </a:pPr>
            <a:endParaRPr sz="1800">
              <a:latin typeface="Economica"/>
              <a:ea typeface="Economica"/>
              <a:cs typeface="Economica"/>
              <a:sym typeface="Economica"/>
            </a:endParaRPr>
          </a:p>
          <a:p>
            <a:pPr marL="0" lvl="0" indent="0" algn="ctr" rtl="0">
              <a:spcBef>
                <a:spcPts val="0"/>
              </a:spcBef>
              <a:spcAft>
                <a:spcPts val="0"/>
              </a:spcAft>
              <a:buNone/>
            </a:pPr>
            <a:r>
              <a:rPr lang="en" sz="1100">
                <a:solidFill>
                  <a:srgbClr val="222222"/>
                </a:solidFill>
                <a:highlight>
                  <a:srgbClr val="FFFFFF"/>
                </a:highlight>
              </a:rPr>
              <a:t>Virginia Tech, Blacksburg, VA, 24061</a:t>
            </a:r>
            <a:endParaRPr sz="1100">
              <a:solidFill>
                <a:srgbClr val="222222"/>
              </a:solidFill>
              <a:highlight>
                <a:srgbClr val="FFFFFF"/>
              </a:highlight>
            </a:endParaRPr>
          </a:p>
          <a:p>
            <a:pPr marL="0" lvl="0" indent="457200" algn="l" rtl="0">
              <a:lnSpc>
                <a:spcPct val="115000"/>
              </a:lnSpc>
              <a:spcBef>
                <a:spcPts val="0"/>
              </a:spcBef>
              <a:spcAft>
                <a:spcPts val="0"/>
              </a:spcAft>
              <a:buNone/>
            </a:pPr>
            <a:r>
              <a:rPr lang="en" sz="1100">
                <a:solidFill>
                  <a:srgbClr val="222222"/>
                </a:solidFill>
                <a:highlight>
                  <a:srgbClr val="FFFFFF"/>
                </a:highlight>
              </a:rPr>
              <a:t>Thanks to NSF: IIS-1619028</a:t>
            </a:r>
            <a:endParaRPr sz="1100">
              <a:solidFill>
                <a:srgbClr val="222222"/>
              </a:solidFill>
              <a:highlight>
                <a:srgbClr val="FFFFFF"/>
              </a:highlight>
            </a:endParaRPr>
          </a:p>
          <a:p>
            <a:pPr marL="0" lvl="0" indent="0" algn="ctr" rtl="0">
              <a:lnSpc>
                <a:spcPct val="115000"/>
              </a:lnSpc>
              <a:spcBef>
                <a:spcPts val="0"/>
              </a:spcBef>
              <a:spcAft>
                <a:spcPts val="0"/>
              </a:spcAft>
              <a:buClr>
                <a:schemeClr val="dk1"/>
              </a:buClr>
              <a:buSzPts val="1100"/>
              <a:buFont typeface="Arial"/>
              <a:buNone/>
            </a:pPr>
            <a:r>
              <a:rPr lang="en" sz="1100">
                <a:solidFill>
                  <a:srgbClr val="222222"/>
                </a:solidFill>
                <a:highlight>
                  <a:srgbClr val="FFFFFF"/>
                </a:highlight>
              </a:rPr>
              <a:t>November 29, 2018</a:t>
            </a:r>
            <a:endParaRPr sz="1100">
              <a:solidFill>
                <a:srgbClr val="222222"/>
              </a:solidFill>
              <a:highlight>
                <a:srgbClr val="FFFFFF"/>
              </a:highlight>
            </a:endParaRPr>
          </a:p>
        </p:txBody>
      </p:sp>
      <p:sp>
        <p:nvSpPr>
          <p:cNvPr id="63" name="Google Shape;63;p13"/>
          <p:cNvSpPr txBox="1"/>
          <p:nvPr/>
        </p:nvSpPr>
        <p:spPr>
          <a:xfrm>
            <a:off x="339650" y="4505625"/>
            <a:ext cx="8520600" cy="567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100">
                <a:solidFill>
                  <a:srgbClr val="000000"/>
                </a:solidFill>
                <a:latin typeface="Economica"/>
                <a:ea typeface="Economica"/>
                <a:cs typeface="Economica"/>
                <a:sym typeface="Economica"/>
              </a:rPr>
              <a:t>Alex Bochel, Jun Lee, Rohit Kumar, William Edmisten</a:t>
            </a:r>
            <a:endParaRPr sz="2100">
              <a:solidFill>
                <a:srgbClr val="000000"/>
              </a:solidFill>
              <a:latin typeface="Economica"/>
              <a:ea typeface="Economica"/>
              <a:cs typeface="Economica"/>
              <a:sym typeface="Economic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2"/>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6: </a:t>
            </a:r>
            <a:r>
              <a:rPr lang="en">
                <a:solidFill>
                  <a:srgbClr val="222222"/>
                </a:solidFill>
                <a:highlight>
                  <a:schemeClr val="lt1"/>
                </a:highlight>
              </a:rPr>
              <a:t>A set of important topics</a:t>
            </a:r>
            <a:endParaRPr/>
          </a:p>
        </p:txBody>
      </p:sp>
      <p:sp>
        <p:nvSpPr>
          <p:cNvPr id="118" name="Google Shape;118;p22"/>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119" name="Google Shape;119;p22"/>
          <p:cNvPicPr preferRelativeResize="0"/>
          <p:nvPr/>
        </p:nvPicPr>
        <p:blipFill>
          <a:blip r:embed="rId3">
            <a:alphaModFix/>
          </a:blip>
          <a:stretch>
            <a:fillRect/>
          </a:stretch>
        </p:blipFill>
        <p:spPr>
          <a:xfrm>
            <a:off x="1685150" y="1283975"/>
            <a:ext cx="4971249" cy="3354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3"/>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6: </a:t>
            </a:r>
            <a:r>
              <a:rPr lang="en">
                <a:solidFill>
                  <a:srgbClr val="222222"/>
                </a:solidFill>
                <a:highlight>
                  <a:schemeClr val="lt1"/>
                </a:highlight>
              </a:rPr>
              <a:t>A set of important topics</a:t>
            </a:r>
            <a:endParaRPr/>
          </a:p>
        </p:txBody>
      </p:sp>
      <p:sp>
        <p:nvSpPr>
          <p:cNvPr id="125" name="Google Shape;125;p23"/>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457200" lvl="0" indent="-342900" algn="l" rtl="0">
              <a:spcBef>
                <a:spcPts val="1600"/>
              </a:spcBef>
              <a:spcAft>
                <a:spcPts val="0"/>
              </a:spcAft>
              <a:buSzPts val="1800"/>
              <a:buChar char="-"/>
            </a:pPr>
            <a:r>
              <a:rPr lang="en"/>
              <a:t>We initially used LDA to generate important topics but it is not giving consistent results for every run due to its unsupervised learning.</a:t>
            </a:r>
            <a:endParaRPr/>
          </a:p>
          <a:p>
            <a:pPr marL="457200" lvl="0" indent="0" algn="l" rtl="0">
              <a:spcBef>
                <a:spcPts val="1600"/>
              </a:spcBef>
              <a:spcAft>
                <a:spcPts val="0"/>
              </a:spcAft>
              <a:buNone/>
            </a:pPr>
            <a:endParaRPr/>
          </a:p>
          <a:p>
            <a:pPr marL="457200" lvl="0" indent="-342900" algn="l" rtl="0">
              <a:spcBef>
                <a:spcPts val="1600"/>
              </a:spcBef>
              <a:spcAft>
                <a:spcPts val="0"/>
              </a:spcAft>
              <a:buSzPts val="1800"/>
              <a:buChar char="-"/>
            </a:pPr>
            <a:r>
              <a:rPr lang="en"/>
              <a:t>We then found an alternate method to LDA which is LSA which works similarly and gives consistent and understandable results.</a:t>
            </a: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6: </a:t>
            </a:r>
            <a:r>
              <a:rPr lang="en">
                <a:solidFill>
                  <a:srgbClr val="222222"/>
                </a:solidFill>
                <a:highlight>
                  <a:srgbClr val="FFFFFF"/>
                </a:highlight>
              </a:rPr>
              <a:t>A set of important topics</a:t>
            </a:r>
            <a:endParaRPr/>
          </a:p>
        </p:txBody>
      </p:sp>
      <p:sp>
        <p:nvSpPr>
          <p:cNvPr id="131" name="Google Shape;131;p24"/>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457200" lvl="0" indent="-323850" algn="l" rtl="0">
              <a:spcBef>
                <a:spcPts val="0"/>
              </a:spcBef>
              <a:spcAft>
                <a:spcPts val="0"/>
              </a:spcAft>
              <a:buSzPts val="1500"/>
              <a:buFont typeface="Arial"/>
              <a:buChar char="●"/>
            </a:pPr>
            <a:r>
              <a:rPr lang="en" sz="1500">
                <a:latin typeface="Arial"/>
                <a:ea typeface="Arial"/>
                <a:cs typeface="Arial"/>
                <a:sym typeface="Arial"/>
              </a:rPr>
              <a:t>(1, u'0.504*"volcano" + 0.222*"nyamuragira" + 0.183*"volcanoes" + 0.153*"kermadec" + 0.147*"volcanodiscovery"')</a:t>
            </a:r>
            <a:endParaRPr sz="1500">
              <a:latin typeface="Arial"/>
              <a:ea typeface="Arial"/>
              <a:cs typeface="Arial"/>
              <a:sym typeface="Arial"/>
            </a:endParaRPr>
          </a:p>
          <a:p>
            <a:pPr marL="457200" lvl="0" indent="-323850" algn="l" rtl="0">
              <a:spcBef>
                <a:spcPts val="0"/>
              </a:spcBef>
              <a:spcAft>
                <a:spcPts val="0"/>
              </a:spcAft>
              <a:buSzPts val="1500"/>
              <a:buFont typeface="Arial"/>
              <a:buChar char="●"/>
            </a:pPr>
            <a:r>
              <a:rPr lang="en" sz="1500">
                <a:latin typeface="Arial"/>
                <a:ea typeface="Arial"/>
                <a:cs typeface="Arial"/>
                <a:sym typeface="Arial"/>
              </a:rPr>
              <a:t>(2, u'0.213*"est" + -0.212*";" + -0.195*"1931-02-02" + -0.195*"176.9" + -0.195*"-39.5"')</a:t>
            </a:r>
            <a:endParaRPr sz="1500">
              <a:latin typeface="Arial"/>
              <a:ea typeface="Arial"/>
              <a:cs typeface="Arial"/>
              <a:sym typeface="Arial"/>
            </a:endParaRPr>
          </a:p>
          <a:p>
            <a:pPr marL="457200" lvl="0" indent="-323850" algn="l" rtl="0">
              <a:spcBef>
                <a:spcPts val="0"/>
              </a:spcBef>
              <a:spcAft>
                <a:spcPts val="0"/>
              </a:spcAft>
              <a:buSzPts val="1500"/>
              <a:buFont typeface="Arial"/>
              <a:buChar char="●"/>
            </a:pPr>
            <a:r>
              <a:rPr lang="en" sz="1500">
                <a:latin typeface="Arial"/>
                <a:ea typeface="Arial"/>
                <a:cs typeface="Arial"/>
                <a:sym typeface="Arial"/>
              </a:rPr>
              <a:t>(3, u'0.300*"est" + 0.155*"id" + 0.127*"kilometers" + 0.086*")" + -0.085*"school"')</a:t>
            </a:r>
            <a:endParaRPr sz="1500">
              <a:latin typeface="Arial"/>
              <a:ea typeface="Arial"/>
              <a:cs typeface="Arial"/>
              <a:sym typeface="Arial"/>
            </a:endParaRPr>
          </a:p>
          <a:p>
            <a:pPr marL="457200" lvl="0" indent="-323850" algn="l" rtl="0">
              <a:spcBef>
                <a:spcPts val="0"/>
              </a:spcBef>
              <a:spcAft>
                <a:spcPts val="0"/>
              </a:spcAft>
              <a:buSzPts val="1500"/>
              <a:buFont typeface="Arial"/>
              <a:buChar char="●"/>
            </a:pPr>
            <a:r>
              <a:rPr lang="en" sz="1500">
                <a:latin typeface="Arial"/>
                <a:ea typeface="Arial"/>
                <a:cs typeface="Arial"/>
                <a:sym typeface="Arial"/>
              </a:rPr>
              <a:t>(4, u'-0.237*"cows" + 0.179*"she" + 0.158*"her" + -0.151*"cattle" + -0.145*"grass"')</a:t>
            </a:r>
            <a:endParaRPr sz="1500">
              <a:latin typeface="Arial"/>
              <a:ea typeface="Arial"/>
              <a:cs typeface="Arial"/>
              <a:sym typeface="Arial"/>
            </a:endParaRPr>
          </a:p>
          <a:p>
            <a:pPr marL="457200" lvl="0" indent="-323850" algn="l" rtl="0">
              <a:spcBef>
                <a:spcPts val="0"/>
              </a:spcBef>
              <a:spcAft>
                <a:spcPts val="0"/>
              </a:spcAft>
              <a:buSzPts val="1500"/>
              <a:buFont typeface="Arial"/>
              <a:buChar char="●"/>
            </a:pPr>
            <a:r>
              <a:rPr lang="en" sz="1500">
                <a:latin typeface="Arial"/>
                <a:ea typeface="Arial"/>
                <a:cs typeface="Arial"/>
                <a:sym typeface="Arial"/>
              </a:rPr>
              <a:t>(5, u'0.131*"cattle" + 0.126*"cows" + 0.116*"grass" + 0.110*"she" + 0.108*"million"')</a:t>
            </a:r>
            <a:endParaRPr sz="1500">
              <a:latin typeface="Arial"/>
              <a:ea typeface="Arial"/>
              <a:cs typeface="Arial"/>
              <a:sym typeface="Arial"/>
            </a:endParaRPr>
          </a:p>
          <a:p>
            <a:pPr marL="457200" lvl="0" indent="-323850" algn="l" rtl="0">
              <a:spcBef>
                <a:spcPts val="0"/>
              </a:spcBef>
              <a:spcAft>
                <a:spcPts val="0"/>
              </a:spcAft>
              <a:buSzPts val="1500"/>
              <a:buFont typeface="Arial"/>
              <a:buChar char="●"/>
            </a:pPr>
            <a:r>
              <a:rPr lang="en" sz="1500">
                <a:latin typeface="Arial"/>
                <a:ea typeface="Arial"/>
                <a:cs typeface="Arial"/>
                <a:sym typeface="Arial"/>
              </a:rPr>
              <a:t>(6, u'0.118*"cattle" + -0.117*"kaikoura" + 0.100*"million" + -0.097*"hide" + 0.095*"son"')</a:t>
            </a:r>
            <a:endParaRPr sz="1500">
              <a:latin typeface="Arial"/>
              <a:ea typeface="Arial"/>
              <a:cs typeface="Arial"/>
              <a:sym typeface="Arial"/>
            </a:endParaRPr>
          </a:p>
          <a:p>
            <a:pPr marL="457200" lvl="0" indent="-323850" algn="l" rtl="0">
              <a:spcBef>
                <a:spcPts val="0"/>
              </a:spcBef>
              <a:spcAft>
                <a:spcPts val="0"/>
              </a:spcAft>
              <a:buSzPts val="1500"/>
              <a:buFont typeface="Arial"/>
              <a:buChar char="●"/>
            </a:pPr>
            <a:r>
              <a:rPr lang="en" sz="1500">
                <a:latin typeface="Arial"/>
                <a:ea typeface="Arial"/>
                <a:cs typeface="Arial"/>
                <a:sym typeface="Arial"/>
              </a:rPr>
              <a:t>(7, u'0.203*"cattle" + 0.164*"million" + -0.131*"abc" + 0.108*"outnumber" + 0.105*"ravines"')</a:t>
            </a:r>
            <a:endParaRPr sz="1500">
              <a:latin typeface="Arial"/>
              <a:ea typeface="Arial"/>
              <a:cs typeface="Arial"/>
              <a:sym typeface="Arial"/>
            </a:endParaRPr>
          </a:p>
          <a:p>
            <a:pPr marL="457200" lvl="0" indent="-323850" algn="l" rtl="0">
              <a:spcBef>
                <a:spcPts val="0"/>
              </a:spcBef>
              <a:spcAft>
                <a:spcPts val="0"/>
              </a:spcAft>
              <a:buSzPts val="1500"/>
              <a:buFont typeface="Arial"/>
              <a:buChar char="●"/>
            </a:pPr>
            <a:r>
              <a:rPr lang="en" sz="1500">
                <a:latin typeface="Arial"/>
                <a:ea typeface="Arial"/>
                <a:cs typeface="Arial"/>
                <a:sym typeface="Arial"/>
              </a:rPr>
              <a:t>(8, u'0.118*"son" + 0.116*"usar" + 0.112*"school" + 0.107*"taitapanui" + 0.097*"rescue"')</a:t>
            </a:r>
            <a:endParaRPr sz="1500">
              <a:latin typeface="Arial"/>
              <a:ea typeface="Arial"/>
              <a:cs typeface="Arial"/>
              <a:sym typeface="Arial"/>
            </a:endParaRPr>
          </a:p>
          <a:p>
            <a:pPr marL="457200" lvl="0" indent="-323850" algn="l" rtl="0">
              <a:spcBef>
                <a:spcPts val="0"/>
              </a:spcBef>
              <a:spcAft>
                <a:spcPts val="0"/>
              </a:spcAft>
              <a:buSzPts val="1500"/>
              <a:buFont typeface="Arial"/>
              <a:buChar char="●"/>
            </a:pPr>
            <a:r>
              <a:rPr lang="en" sz="1500">
                <a:latin typeface="Arial"/>
                <a:ea typeface="Arial"/>
                <a:cs typeface="Arial"/>
                <a:sym typeface="Arial"/>
              </a:rPr>
              <a:t>(9, u'-0.258*"hide" + -0.205*"shakes" + 0.192*"cows" + -0.153*"caption" + -0.148*"photos"')</a:t>
            </a:r>
            <a:endParaRPr sz="1500">
              <a:latin typeface="Arial"/>
              <a:ea typeface="Arial"/>
              <a:cs typeface="Arial"/>
              <a:sym typeface="Arial"/>
            </a:endParaRPr>
          </a:p>
          <a:p>
            <a:pPr marL="457200" lvl="0" indent="-323850" algn="l" rtl="0">
              <a:spcBef>
                <a:spcPts val="0"/>
              </a:spcBef>
              <a:spcAft>
                <a:spcPts val="0"/>
              </a:spcAft>
              <a:buSzPts val="1500"/>
              <a:buFont typeface="Arial"/>
              <a:buChar char="●"/>
            </a:pPr>
            <a:r>
              <a:rPr lang="en" sz="1500">
                <a:latin typeface="Arial"/>
                <a:ea typeface="Arial"/>
                <a:cs typeface="Arial"/>
                <a:sym typeface="Arial"/>
              </a:rPr>
              <a:t>(10, u'-0.128*"photo" + 0.118*"spared" + 0.117*"largely" + 0.106*"cracked" + -0.102*"kilometres"')</a:t>
            </a:r>
            <a:endParaRPr sz="1500">
              <a:latin typeface="Arial"/>
              <a:ea typeface="Arial"/>
              <a:cs typeface="Arial"/>
              <a:sym typeface="Arial"/>
            </a:endParaRPr>
          </a:p>
          <a:p>
            <a:pPr marL="0" lvl="0" indent="0" algn="l" rtl="0">
              <a:spcBef>
                <a:spcPts val="1600"/>
              </a:spcBef>
              <a:spcAft>
                <a:spcPts val="160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7: Sentence Clustering</a:t>
            </a:r>
            <a:endParaRPr/>
          </a:p>
        </p:txBody>
      </p:sp>
      <p:sp>
        <p:nvSpPr>
          <p:cNvPr id="137" name="Google Shape;137;p25"/>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rgbClr val="000000"/>
              </a:buClr>
              <a:buSzPts val="1100"/>
              <a:buFont typeface="Arial"/>
              <a:buNone/>
            </a:pPr>
            <a:r>
              <a:rPr lang="en" sz="1500">
                <a:solidFill>
                  <a:srgbClr val="000000"/>
                </a:solidFill>
                <a:latin typeface="Arial"/>
                <a:ea typeface="Arial"/>
                <a:cs typeface="Arial"/>
                <a:sym typeface="Arial"/>
              </a:rPr>
              <a:t>HUGE 5.5 magnitude earthquake has hit central New Zealand just weeks after the country was rocked by two massive quakes. GEONET The quake hit central New Zealand at around 3.30pm local time More than 7,000 people claim the earth beneath them shook as the quake hit the town of Kaikoura, the same area that was hit by a 7.8 magnitude earthquake last month. Local people have reported feeling aftershocks following the main earthquake, which struck at around 3.30pm local time (2.30am GMT). TWITTER New Zealanders took to social media after feeling the tremors The earthquake was felt in major cities including the capital Wellington and even Christchurch, almost 500km away.</a:t>
            </a:r>
            <a:endParaRPr sz="1500">
              <a:solidFill>
                <a:srgbClr val="000000"/>
              </a:solidFill>
              <a:latin typeface="Arial"/>
              <a:ea typeface="Arial"/>
              <a:cs typeface="Arial"/>
              <a:sym typeface="Arial"/>
            </a:endParaRPr>
          </a:p>
          <a:p>
            <a:pPr marL="0" lvl="0" indent="0" algn="l" rtl="0">
              <a:spcBef>
                <a:spcPts val="0"/>
              </a:spcBef>
              <a:spcAft>
                <a:spcPts val="160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8-9: Template Based Summary</a:t>
            </a:r>
            <a:endParaRPr/>
          </a:p>
        </p:txBody>
      </p:sp>
      <p:sp>
        <p:nvSpPr>
          <p:cNvPr id="143" name="Google Shape;143;p26"/>
          <p:cNvSpPr txBox="1">
            <a:spLocks noGrp="1"/>
          </p:cNvSpPr>
          <p:nvPr>
            <p:ph type="body" idx="1"/>
          </p:nvPr>
        </p:nvSpPr>
        <p:spPr>
          <a:xfrm>
            <a:off x="311700" y="2620025"/>
            <a:ext cx="8520600" cy="19593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latin typeface="Arial"/>
                <a:ea typeface="Arial"/>
                <a:cs typeface="Arial"/>
                <a:sym typeface="Arial"/>
              </a:rPr>
              <a:t>“On {0} {1}, {2} at {4}, a earthquake with magnitude of {5} struck {6}.</a:t>
            </a:r>
            <a:endParaRPr>
              <a:latin typeface="Arial"/>
              <a:ea typeface="Arial"/>
              <a:cs typeface="Arial"/>
              <a:sym typeface="Arial"/>
            </a:endParaRPr>
          </a:p>
          <a:p>
            <a:pPr marL="0" lvl="0" indent="0" algn="l" rtl="0">
              <a:lnSpc>
                <a:spcPct val="100000"/>
              </a:lnSpc>
              <a:spcBef>
                <a:spcPts val="0"/>
              </a:spcBef>
              <a:spcAft>
                <a:spcPts val="0"/>
              </a:spcAft>
              <a:buNone/>
            </a:pPr>
            <a:r>
              <a:rPr lang="en">
                <a:latin typeface="Arial"/>
                <a:ea typeface="Arial"/>
                <a:cs typeface="Arial"/>
                <a:sym typeface="Arial"/>
              </a:rPr>
              <a:t>The epicenter of the earthquake was located at {7}. The earthquake caused</a:t>
            </a:r>
            <a:endParaRPr>
              <a:latin typeface="Arial"/>
              <a:ea typeface="Arial"/>
              <a:cs typeface="Arial"/>
              <a:sym typeface="Arial"/>
            </a:endParaRPr>
          </a:p>
          <a:p>
            <a:pPr marL="0" lvl="0" indent="0" algn="l" rtl="0">
              <a:lnSpc>
                <a:spcPct val="100000"/>
              </a:lnSpc>
              <a:spcBef>
                <a:spcPts val="0"/>
              </a:spcBef>
              <a:spcAft>
                <a:spcPts val="0"/>
              </a:spcAft>
              <a:buNone/>
            </a:pPr>
            <a:r>
              <a:rPr lang="en">
                <a:latin typeface="Arial"/>
                <a:ea typeface="Arial"/>
                <a:cs typeface="Arial"/>
                <a:sym typeface="Arial"/>
              </a:rPr>
              <a:t>number of casualties, reported to be {8} deaths and {9} injuries. </a:t>
            </a:r>
            <a:endParaRPr>
              <a:latin typeface="Arial"/>
              <a:ea typeface="Arial"/>
              <a:cs typeface="Arial"/>
              <a:sym typeface="Arial"/>
            </a:endParaRPr>
          </a:p>
          <a:p>
            <a:pPr marL="0" lvl="0" indent="0" algn="l" rtl="0">
              <a:lnSpc>
                <a:spcPct val="100000"/>
              </a:lnSpc>
              <a:spcBef>
                <a:spcPts val="0"/>
              </a:spcBef>
              <a:spcAft>
                <a:spcPts val="0"/>
              </a:spcAft>
              <a:buNone/>
            </a:pPr>
            <a:r>
              <a:rPr lang="en">
                <a:latin typeface="Arial"/>
                <a:ea typeface="Arial"/>
                <a:cs typeface="Arial"/>
                <a:sym typeface="Arial"/>
              </a:rPr>
              <a:t>There {10} aftershocks reported, and there {11} tsunami caused by the</a:t>
            </a:r>
            <a:endParaRPr>
              <a:latin typeface="Arial"/>
              <a:ea typeface="Arial"/>
              <a:cs typeface="Arial"/>
              <a:sym typeface="Arial"/>
            </a:endParaRPr>
          </a:p>
          <a:p>
            <a:pPr marL="0" lvl="0" indent="0" algn="l" rtl="0">
              <a:lnSpc>
                <a:spcPct val="100000"/>
              </a:lnSpc>
              <a:spcBef>
                <a:spcPts val="0"/>
              </a:spcBef>
              <a:spcAft>
                <a:spcPts val="0"/>
              </a:spcAft>
              <a:buNone/>
            </a:pPr>
            <a:r>
              <a:rPr lang="en">
                <a:latin typeface="Arial"/>
                <a:ea typeface="Arial"/>
                <a:cs typeface="Arial"/>
                <a:sym typeface="Arial"/>
              </a:rPr>
              <a:t>earthquake reported.  Reports mentioned there {12} landslides caused by this earthquake.”</a:t>
            </a:r>
            <a:endParaRPr/>
          </a:p>
        </p:txBody>
      </p:sp>
      <p:graphicFrame>
        <p:nvGraphicFramePr>
          <p:cNvPr id="144" name="Google Shape;144;p26"/>
          <p:cNvGraphicFramePr/>
          <p:nvPr/>
        </p:nvGraphicFramePr>
        <p:xfrm>
          <a:off x="520450" y="1321900"/>
          <a:ext cx="5791200" cy="1188630"/>
        </p:xfrm>
        <a:graphic>
          <a:graphicData uri="http://schemas.openxmlformats.org/drawingml/2006/table">
            <a:tbl>
              <a:tblPr>
                <a:noFill/>
                <a:tableStyleId>{005A6ECF-74D2-4E88-8A8C-6E1AB93E2A49}</a:tableStyleId>
              </a:tblPr>
              <a:tblGrid>
                <a:gridCol w="14478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tblGrid>
              <a:tr h="381000">
                <a:tc>
                  <a:txBody>
                    <a:bodyPr/>
                    <a:lstStyle/>
                    <a:p>
                      <a:pPr marL="0" lvl="0" indent="0" algn="l" rtl="0">
                        <a:spcBef>
                          <a:spcPts val="0"/>
                        </a:spcBef>
                        <a:spcAft>
                          <a:spcPts val="0"/>
                        </a:spcAft>
                        <a:buNone/>
                      </a:pPr>
                      <a:r>
                        <a:rPr lang="en"/>
                        <a:t>0 - day</a:t>
                      </a:r>
                      <a:endParaRPr/>
                    </a:p>
                  </a:txBody>
                  <a:tcPr marL="91425" marR="91425" marT="91425" marB="91425"/>
                </a:tc>
                <a:tc>
                  <a:txBody>
                    <a:bodyPr/>
                    <a:lstStyle/>
                    <a:p>
                      <a:pPr marL="0" lvl="0" indent="0" algn="l" rtl="0">
                        <a:spcBef>
                          <a:spcPts val="0"/>
                        </a:spcBef>
                        <a:spcAft>
                          <a:spcPts val="0"/>
                        </a:spcAft>
                        <a:buNone/>
                      </a:pPr>
                      <a:r>
                        <a:rPr lang="en"/>
                        <a:t>4 - time</a:t>
                      </a:r>
                      <a:endParaRPr/>
                    </a:p>
                  </a:txBody>
                  <a:tcPr marL="91425" marR="91425" marT="91425" marB="91425"/>
                </a:tc>
                <a:tc>
                  <a:txBody>
                    <a:bodyPr/>
                    <a:lstStyle/>
                    <a:p>
                      <a:pPr marL="0" lvl="0" indent="0" algn="l" rtl="0">
                        <a:spcBef>
                          <a:spcPts val="0"/>
                        </a:spcBef>
                        <a:spcAft>
                          <a:spcPts val="0"/>
                        </a:spcAft>
                        <a:buNone/>
                      </a:pPr>
                      <a:r>
                        <a:rPr lang="en"/>
                        <a:t>7 - epicenter</a:t>
                      </a:r>
                      <a:endParaRPr/>
                    </a:p>
                  </a:txBody>
                  <a:tcPr marL="91425" marR="91425" marT="91425" marB="91425"/>
                </a:tc>
                <a:tc>
                  <a:txBody>
                    <a:bodyPr/>
                    <a:lstStyle/>
                    <a:p>
                      <a:pPr marL="0" lvl="0" indent="0" algn="l" rtl="0">
                        <a:spcBef>
                          <a:spcPts val="0"/>
                        </a:spcBef>
                        <a:spcAft>
                          <a:spcPts val="0"/>
                        </a:spcAft>
                        <a:buNone/>
                      </a:pPr>
                      <a:r>
                        <a:rPr lang="en"/>
                        <a:t>10 - aftershock</a:t>
                      </a:r>
                      <a:endParaRPr/>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a:t>1 - month</a:t>
                      </a:r>
                      <a:endParaRPr/>
                    </a:p>
                  </a:txBody>
                  <a:tcPr marL="91425" marR="91425" marT="91425" marB="91425"/>
                </a:tc>
                <a:tc>
                  <a:txBody>
                    <a:bodyPr/>
                    <a:lstStyle/>
                    <a:p>
                      <a:pPr marL="0" lvl="0" indent="0" algn="l" rtl="0">
                        <a:spcBef>
                          <a:spcPts val="0"/>
                        </a:spcBef>
                        <a:spcAft>
                          <a:spcPts val="0"/>
                        </a:spcAft>
                        <a:buNone/>
                      </a:pPr>
                      <a:r>
                        <a:rPr lang="en"/>
                        <a:t>5 - magnitude</a:t>
                      </a:r>
                      <a:endParaRPr/>
                    </a:p>
                  </a:txBody>
                  <a:tcPr marL="91425" marR="91425" marT="91425" marB="91425"/>
                </a:tc>
                <a:tc>
                  <a:txBody>
                    <a:bodyPr/>
                    <a:lstStyle/>
                    <a:p>
                      <a:pPr marL="0" lvl="0" indent="0" algn="l" rtl="0">
                        <a:spcBef>
                          <a:spcPts val="0"/>
                        </a:spcBef>
                        <a:spcAft>
                          <a:spcPts val="0"/>
                        </a:spcAft>
                        <a:buNone/>
                      </a:pPr>
                      <a:r>
                        <a:rPr lang="en"/>
                        <a:t>8 - deaths</a:t>
                      </a:r>
                      <a:endParaRPr/>
                    </a:p>
                  </a:txBody>
                  <a:tcPr marL="91425" marR="91425" marT="91425" marB="91425"/>
                </a:tc>
                <a:tc>
                  <a:txBody>
                    <a:bodyPr/>
                    <a:lstStyle/>
                    <a:p>
                      <a:pPr marL="0" lvl="0" indent="0" algn="l" rtl="0">
                        <a:spcBef>
                          <a:spcPts val="0"/>
                        </a:spcBef>
                        <a:spcAft>
                          <a:spcPts val="0"/>
                        </a:spcAft>
                        <a:buNone/>
                      </a:pPr>
                      <a:r>
                        <a:rPr lang="en"/>
                        <a:t>11 - tsunami</a:t>
                      </a:r>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a:t>2 - year</a:t>
                      </a:r>
                      <a:endParaRPr/>
                    </a:p>
                  </a:txBody>
                  <a:tcPr marL="91425" marR="91425" marT="91425" marB="91425"/>
                </a:tc>
                <a:tc>
                  <a:txBody>
                    <a:bodyPr/>
                    <a:lstStyle/>
                    <a:p>
                      <a:pPr marL="0" lvl="0" indent="0" algn="l" rtl="0">
                        <a:spcBef>
                          <a:spcPts val="0"/>
                        </a:spcBef>
                        <a:spcAft>
                          <a:spcPts val="0"/>
                        </a:spcAft>
                        <a:buNone/>
                      </a:pPr>
                      <a:r>
                        <a:rPr lang="en"/>
                        <a:t>6 - location</a:t>
                      </a:r>
                      <a:endParaRPr/>
                    </a:p>
                  </a:txBody>
                  <a:tcPr marL="91425" marR="91425" marT="91425" marB="91425"/>
                </a:tc>
                <a:tc>
                  <a:txBody>
                    <a:bodyPr/>
                    <a:lstStyle/>
                    <a:p>
                      <a:pPr marL="0" lvl="0" indent="0" algn="l" rtl="0">
                        <a:spcBef>
                          <a:spcPts val="0"/>
                        </a:spcBef>
                        <a:spcAft>
                          <a:spcPts val="0"/>
                        </a:spcAft>
                        <a:buNone/>
                      </a:pPr>
                      <a:r>
                        <a:rPr lang="en"/>
                        <a:t>9 - injuries</a:t>
                      </a:r>
                      <a:endParaRPr/>
                    </a:p>
                  </a:txBody>
                  <a:tcPr marL="91425" marR="91425" marT="91425" marB="91425"/>
                </a:tc>
                <a:tc>
                  <a:txBody>
                    <a:bodyPr/>
                    <a:lstStyle/>
                    <a:p>
                      <a:pPr marL="0" lvl="0" indent="0" algn="l" rtl="0">
                        <a:spcBef>
                          <a:spcPts val="0"/>
                        </a:spcBef>
                        <a:spcAft>
                          <a:spcPts val="0"/>
                        </a:spcAft>
                        <a:buNone/>
                      </a:pPr>
                      <a:r>
                        <a:rPr lang="en"/>
                        <a:t>12 - landslide</a:t>
                      </a:r>
                      <a:endParaRPr/>
                    </a:p>
                  </a:txBody>
                  <a:tcPr marL="91425" marR="91425" marT="91425" marB="91425"/>
                </a:tc>
                <a:extLst>
                  <a:ext uri="{0D108BD9-81ED-4DB2-BD59-A6C34878D82A}">
                    <a16:rowId xmlns:a16="http://schemas.microsoft.com/office/drawing/2014/main" val="10002"/>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7"/>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9: Template Based Summary</a:t>
            </a:r>
            <a:endParaRPr/>
          </a:p>
        </p:txBody>
      </p:sp>
      <p:sp>
        <p:nvSpPr>
          <p:cNvPr id="150" name="Google Shape;150;p27"/>
          <p:cNvSpPr txBox="1">
            <a:spLocks noGrp="1"/>
          </p:cNvSpPr>
          <p:nvPr>
            <p:ph type="body" idx="1"/>
          </p:nvPr>
        </p:nvSpPr>
        <p:spPr>
          <a:xfrm>
            <a:off x="311700" y="1225225"/>
            <a:ext cx="8520600" cy="27507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 sz="2400">
                <a:latin typeface="Arial"/>
                <a:ea typeface="Arial"/>
                <a:cs typeface="Arial"/>
                <a:sym typeface="Arial"/>
              </a:rPr>
              <a:t>On {</a:t>
            </a:r>
            <a:r>
              <a:rPr lang="en" sz="2400">
                <a:solidFill>
                  <a:srgbClr val="FF0000"/>
                </a:solidFill>
                <a:latin typeface="Arial"/>
                <a:ea typeface="Arial"/>
                <a:cs typeface="Arial"/>
                <a:sym typeface="Arial"/>
              </a:rPr>
              <a:t>November, 2016</a:t>
            </a:r>
            <a:r>
              <a:rPr lang="en" sz="2400">
                <a:latin typeface="Arial"/>
                <a:ea typeface="Arial"/>
                <a:cs typeface="Arial"/>
                <a:sym typeface="Arial"/>
              </a:rPr>
              <a:t>} at {</a:t>
            </a:r>
            <a:r>
              <a:rPr lang="en" sz="2400">
                <a:solidFill>
                  <a:srgbClr val="FF0000"/>
                </a:solidFill>
                <a:latin typeface="Arial"/>
                <a:ea typeface="Arial"/>
                <a:cs typeface="Arial"/>
                <a:sym typeface="Arial"/>
              </a:rPr>
              <a:t>11:02</a:t>
            </a:r>
            <a:r>
              <a:rPr lang="en" sz="2400">
                <a:latin typeface="Arial"/>
                <a:ea typeface="Arial"/>
                <a:cs typeface="Arial"/>
                <a:sym typeface="Arial"/>
              </a:rPr>
              <a:t>}, a earthquake with magnitude of {</a:t>
            </a:r>
            <a:r>
              <a:rPr lang="en" sz="2400">
                <a:solidFill>
                  <a:srgbClr val="FF0000"/>
                </a:solidFill>
                <a:latin typeface="Arial"/>
                <a:ea typeface="Arial"/>
                <a:cs typeface="Arial"/>
                <a:sym typeface="Arial"/>
              </a:rPr>
              <a:t>7.5</a:t>
            </a:r>
            <a:r>
              <a:rPr lang="en" sz="2400">
                <a:latin typeface="Arial"/>
                <a:ea typeface="Arial"/>
                <a:cs typeface="Arial"/>
                <a:sym typeface="Arial"/>
              </a:rPr>
              <a:t>} struck {</a:t>
            </a:r>
            <a:r>
              <a:rPr lang="en" sz="2400">
                <a:solidFill>
                  <a:srgbClr val="FF0000"/>
                </a:solidFill>
                <a:latin typeface="Arial"/>
                <a:ea typeface="Arial"/>
                <a:cs typeface="Arial"/>
                <a:sym typeface="Arial"/>
              </a:rPr>
              <a:t>Wellington</a:t>
            </a:r>
            <a:r>
              <a:rPr lang="en" sz="2400">
                <a:latin typeface="Arial"/>
                <a:ea typeface="Arial"/>
                <a:cs typeface="Arial"/>
                <a:sym typeface="Arial"/>
              </a:rPr>
              <a:t>}. The epicenter of the earthquake was located at {</a:t>
            </a:r>
            <a:r>
              <a:rPr lang="en" sz="2400">
                <a:solidFill>
                  <a:srgbClr val="FF0000"/>
                </a:solidFill>
                <a:latin typeface="Arial"/>
                <a:ea typeface="Arial"/>
                <a:cs typeface="Arial"/>
                <a:sym typeface="Arial"/>
              </a:rPr>
              <a:t>Wellington</a:t>
            </a:r>
            <a:r>
              <a:rPr lang="en" sz="2400">
                <a:latin typeface="Arial"/>
                <a:ea typeface="Arial"/>
                <a:cs typeface="Arial"/>
                <a:sym typeface="Arial"/>
              </a:rPr>
              <a:t>}. The earthquake caused number of casualties, reported to be {</a:t>
            </a:r>
            <a:r>
              <a:rPr lang="en" sz="2400">
                <a:solidFill>
                  <a:srgbClr val="FF0000"/>
                </a:solidFill>
                <a:latin typeface="Arial"/>
                <a:ea typeface="Arial"/>
                <a:cs typeface="Arial"/>
                <a:sym typeface="Arial"/>
              </a:rPr>
              <a:t>185</a:t>
            </a:r>
            <a:r>
              <a:rPr lang="en" sz="2400">
                <a:latin typeface="Arial"/>
                <a:ea typeface="Arial"/>
                <a:cs typeface="Arial"/>
                <a:sym typeface="Arial"/>
              </a:rPr>
              <a:t>} deaths and {</a:t>
            </a:r>
            <a:r>
              <a:rPr lang="en" sz="2400">
                <a:solidFill>
                  <a:srgbClr val="FF0000"/>
                </a:solidFill>
                <a:latin typeface="Arial"/>
                <a:ea typeface="Arial"/>
                <a:cs typeface="Arial"/>
                <a:sym typeface="Arial"/>
              </a:rPr>
              <a:t>20</a:t>
            </a:r>
            <a:r>
              <a:rPr lang="en" sz="2400">
                <a:latin typeface="Arial"/>
                <a:ea typeface="Arial"/>
                <a:cs typeface="Arial"/>
                <a:sym typeface="Arial"/>
              </a:rPr>
              <a:t>} injuries. There {</a:t>
            </a:r>
            <a:r>
              <a:rPr lang="en" sz="2400">
                <a:solidFill>
                  <a:srgbClr val="FF0000"/>
                </a:solidFill>
                <a:latin typeface="Arial"/>
                <a:ea typeface="Arial"/>
                <a:cs typeface="Arial"/>
                <a:sym typeface="Arial"/>
              </a:rPr>
              <a:t>were</a:t>
            </a:r>
            <a:r>
              <a:rPr lang="en" sz="2400">
                <a:latin typeface="Arial"/>
                <a:ea typeface="Arial"/>
                <a:cs typeface="Arial"/>
                <a:sym typeface="Arial"/>
              </a:rPr>
              <a:t>} aftershocks reported, and there {</a:t>
            </a:r>
            <a:r>
              <a:rPr lang="en" sz="2400">
                <a:solidFill>
                  <a:srgbClr val="FF0000"/>
                </a:solidFill>
                <a:latin typeface="Arial"/>
                <a:ea typeface="Arial"/>
                <a:cs typeface="Arial"/>
                <a:sym typeface="Arial"/>
              </a:rPr>
              <a:t>was</a:t>
            </a:r>
            <a:r>
              <a:rPr lang="en" sz="2400">
                <a:latin typeface="Arial"/>
                <a:ea typeface="Arial"/>
                <a:cs typeface="Arial"/>
                <a:sym typeface="Arial"/>
              </a:rPr>
              <a:t>} tsunami caused by the earthquake reported.  Reports mentioned there {</a:t>
            </a:r>
            <a:r>
              <a:rPr lang="en" sz="2400">
                <a:solidFill>
                  <a:srgbClr val="FF0000"/>
                </a:solidFill>
                <a:latin typeface="Arial"/>
                <a:ea typeface="Arial"/>
                <a:cs typeface="Arial"/>
                <a:sym typeface="Arial"/>
              </a:rPr>
              <a:t>were</a:t>
            </a:r>
            <a:r>
              <a:rPr lang="en" sz="2400">
                <a:latin typeface="Arial"/>
                <a:ea typeface="Arial"/>
                <a:cs typeface="Arial"/>
                <a:sym typeface="Arial"/>
              </a:rPr>
              <a:t>} landslides caused by this earthquake.</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8"/>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10: </a:t>
            </a:r>
            <a:r>
              <a:rPr lang="en">
                <a:solidFill>
                  <a:srgbClr val="222222"/>
                </a:solidFill>
                <a:highlight>
                  <a:schemeClr val="lt1"/>
                </a:highlight>
              </a:rPr>
              <a:t>Abstractive summary</a:t>
            </a:r>
            <a:endParaRPr/>
          </a:p>
        </p:txBody>
      </p:sp>
      <p:sp>
        <p:nvSpPr>
          <p:cNvPr id="156" name="Google Shape;156;p28"/>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457200" lvl="0" indent="0" algn="l" rtl="0">
              <a:spcBef>
                <a:spcPts val="0"/>
              </a:spcBef>
              <a:spcAft>
                <a:spcPts val="1600"/>
              </a:spcAft>
              <a:buNone/>
            </a:pPr>
            <a:endParaRPr/>
          </a:p>
        </p:txBody>
      </p:sp>
      <p:pic>
        <p:nvPicPr>
          <p:cNvPr id="157" name="Google Shape;157;p28"/>
          <p:cNvPicPr preferRelativeResize="0"/>
          <p:nvPr/>
        </p:nvPicPr>
        <p:blipFill>
          <a:blip r:embed="rId3">
            <a:alphaModFix/>
          </a:blip>
          <a:stretch>
            <a:fillRect/>
          </a:stretch>
        </p:blipFill>
        <p:spPr>
          <a:xfrm>
            <a:off x="1448550" y="1305950"/>
            <a:ext cx="5340875" cy="31925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9"/>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10: </a:t>
            </a:r>
            <a:r>
              <a:rPr lang="en">
                <a:solidFill>
                  <a:srgbClr val="222222"/>
                </a:solidFill>
                <a:highlight>
                  <a:schemeClr val="lt1"/>
                </a:highlight>
              </a:rPr>
              <a:t>Abstractive summary</a:t>
            </a:r>
            <a:endParaRPr/>
          </a:p>
        </p:txBody>
      </p:sp>
      <p:sp>
        <p:nvSpPr>
          <p:cNvPr id="163" name="Google Shape;163;p29"/>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used pointer generator model (PGM) to get abstractive summaries using deep learning algorithm. </a:t>
            </a:r>
            <a:endParaRPr/>
          </a:p>
          <a:p>
            <a:pPr marL="0" lvl="0" indent="0" algn="l" rtl="0">
              <a:spcBef>
                <a:spcPts val="1600"/>
              </a:spcBef>
              <a:spcAft>
                <a:spcPts val="0"/>
              </a:spcAft>
              <a:buNone/>
            </a:pPr>
            <a:r>
              <a:rPr lang="en"/>
              <a:t>Steps we have followed for generating abstractive summary</a:t>
            </a:r>
            <a:endParaRPr/>
          </a:p>
          <a:p>
            <a:pPr marL="457200" lvl="0" indent="-342900" algn="l" rtl="0">
              <a:spcBef>
                <a:spcPts val="1600"/>
              </a:spcBef>
              <a:spcAft>
                <a:spcPts val="0"/>
              </a:spcAft>
              <a:buSzPts val="1800"/>
              <a:buAutoNum type="arabicParenR"/>
            </a:pPr>
            <a:r>
              <a:rPr lang="en"/>
              <a:t>Applied PGM on all the documents and got summaries on each document we had.</a:t>
            </a:r>
            <a:endParaRPr/>
          </a:p>
          <a:p>
            <a:pPr marL="457200" lvl="0" indent="-342900" algn="l" rtl="0">
              <a:spcBef>
                <a:spcPts val="0"/>
              </a:spcBef>
              <a:spcAft>
                <a:spcPts val="0"/>
              </a:spcAft>
              <a:buSzPts val="1800"/>
              <a:buAutoNum type="arabicParenR"/>
            </a:pPr>
            <a:r>
              <a:rPr lang="en"/>
              <a:t>And applied KMeans to cluster documents that are similar.</a:t>
            </a:r>
            <a:endParaRPr/>
          </a:p>
          <a:p>
            <a:pPr marL="457200" lvl="0" indent="-342900" algn="l" rtl="0">
              <a:spcBef>
                <a:spcPts val="0"/>
              </a:spcBef>
              <a:spcAft>
                <a:spcPts val="0"/>
              </a:spcAft>
              <a:buSzPts val="1800"/>
              <a:buAutoNum type="arabicParenR"/>
            </a:pPr>
            <a:r>
              <a:rPr lang="en"/>
              <a:t>We took one document from each cluster which is close to cluster centroid which represents most of the cluster and appended these documents to generate abstractive summary.</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0"/>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10: </a:t>
            </a:r>
            <a:r>
              <a:rPr lang="en">
                <a:solidFill>
                  <a:srgbClr val="222222"/>
                </a:solidFill>
                <a:highlight>
                  <a:srgbClr val="FFFFFF"/>
                </a:highlight>
              </a:rPr>
              <a:t>Abstractive summary</a:t>
            </a:r>
            <a:endParaRPr/>
          </a:p>
        </p:txBody>
      </p:sp>
      <p:sp>
        <p:nvSpPr>
          <p:cNvPr id="169" name="Google Shape;169;p30"/>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400">
                <a:latin typeface="Arial"/>
                <a:ea typeface="Arial"/>
                <a:cs typeface="Arial"/>
                <a:sym typeface="Arial"/>
              </a:rPr>
              <a:t>the earthquake hit at 4.40 am on friday , about 80 miles -lrb- 130 km -rrb- north-east of the east cape community of te araroa .</a:t>
            </a:r>
            <a:endParaRPr sz="1400">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 sz="1400">
                <a:latin typeface="Arial"/>
                <a:ea typeface="Arial"/>
                <a:cs typeface="Arial"/>
                <a:sym typeface="Arial"/>
              </a:rPr>
              <a:t> the 7.5-magnitude earthquake in the south island killed at least two people and triggered a tsunami alert for the entire east coast .  seven aftershocks have been registered .</a:t>
            </a:r>
            <a:endParaRPr sz="1400">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 sz="1400">
                <a:latin typeface="Arial"/>
                <a:ea typeface="Arial"/>
                <a:cs typeface="Arial"/>
                <a:sym typeface="Arial"/>
              </a:rPr>
              <a:t>civil defence evacuated low-lying coastal areas after a tsunami warning was issued.</a:t>
            </a:r>
            <a:endParaRPr sz="1400">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 sz="1400">
                <a:latin typeface="Arial"/>
                <a:ea typeface="Arial"/>
                <a:cs typeface="Arial"/>
                <a:sym typeface="Arial"/>
              </a:rPr>
              <a:t>mountjoy suspects that the unique nature of the earthquake is behind the eerie exposure of the sea bed in the coastal town of kaikoura .</a:t>
            </a:r>
            <a:endParaRPr sz="1400">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 sz="1400">
                <a:latin typeface="Arial"/>
                <a:ea typeface="Arial"/>
                <a:cs typeface="Arial"/>
                <a:sym typeface="Arial"/>
              </a:rPr>
              <a:t>the effects can be seen all over kaikoura , with some areas rising a metre above the ground .</a:t>
            </a:r>
            <a:endParaRPr sz="1400">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 sz="1400">
                <a:latin typeface="Arial"/>
                <a:ea typeface="Arial"/>
                <a:cs typeface="Arial"/>
                <a:sym typeface="Arial"/>
              </a:rPr>
              <a:t>earthquake geologist nicola litchfield from gns science told michael daly from stuff that the uplift would have happened during the 90 seconds to 2 minutes the quake .</a:t>
            </a:r>
            <a:endParaRPr sz="1400">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 sz="1400">
                <a:latin typeface="Arial"/>
                <a:ea typeface="Arial"/>
                <a:cs typeface="Arial"/>
                <a:sym typeface="Arial"/>
              </a:rPr>
              <a:t> </a:t>
            </a:r>
            <a:endParaRPr sz="1400">
              <a:latin typeface="Arial"/>
              <a:ea typeface="Arial"/>
              <a:cs typeface="Arial"/>
              <a:sym typeface="Arial"/>
            </a:endParaRPr>
          </a:p>
          <a:p>
            <a:pPr marL="0" lvl="0" indent="0" algn="l" rtl="0">
              <a:spcBef>
                <a:spcPts val="0"/>
              </a:spcBef>
              <a:spcAft>
                <a:spcPts val="0"/>
              </a:spcAft>
              <a:buNone/>
            </a:pPr>
            <a:r>
              <a:rPr lang="en" sz="1400">
                <a:latin typeface="Arial"/>
                <a:ea typeface="Arial"/>
                <a:cs typeface="Arial"/>
                <a:sym typeface="Arial"/>
              </a:rPr>
              <a:t>a state of emergency was declared in the town of kaikoura , a whale-watching destination and home to 2,000 people that has been completely cut off .</a:t>
            </a:r>
            <a:endParaRPr sz="14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1"/>
          <p:cNvSpPr txBox="1">
            <a:spLocks noGrp="1"/>
          </p:cNvSpPr>
          <p:nvPr>
            <p:ph type="title"/>
          </p:nvPr>
        </p:nvSpPr>
        <p:spPr>
          <a:xfrm>
            <a:off x="311700" y="1740450"/>
            <a:ext cx="8520600" cy="831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Questions?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4"/>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Approach and Implementation</a:t>
            </a:r>
            <a:endParaRPr/>
          </a:p>
          <a:p>
            <a:pPr marL="457200" lvl="0" indent="-342900" algn="l" rtl="0">
              <a:spcBef>
                <a:spcPts val="0"/>
              </a:spcBef>
              <a:spcAft>
                <a:spcPts val="0"/>
              </a:spcAft>
              <a:buSzPts val="1800"/>
              <a:buChar char="●"/>
            </a:pPr>
            <a:r>
              <a:rPr lang="en"/>
              <a:t>Evaluation and Assessment</a:t>
            </a:r>
            <a:endParaRPr/>
          </a:p>
          <a:p>
            <a:pPr marL="457200" lvl="0" indent="-342900" algn="l" rtl="0">
              <a:spcBef>
                <a:spcPts val="0"/>
              </a:spcBef>
              <a:spcAft>
                <a:spcPts val="0"/>
              </a:spcAft>
              <a:buSzPts val="1800"/>
              <a:buChar char="●"/>
            </a:pPr>
            <a:r>
              <a:rPr lang="en"/>
              <a:t>Final Results</a:t>
            </a:r>
            <a:endParaRPr/>
          </a:p>
        </p:txBody>
      </p:sp>
      <p:sp>
        <p:nvSpPr>
          <p:cNvPr id="69" name="Google Shape;69;p1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Overview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High Level Approach</a:t>
            </a:r>
            <a:endParaRPr/>
          </a:p>
        </p:txBody>
      </p:sp>
      <p:sp>
        <p:nvSpPr>
          <p:cNvPr id="75" name="Google Shape;75;p15"/>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Technologies</a:t>
            </a:r>
            <a:endParaRPr/>
          </a:p>
          <a:p>
            <a:pPr marL="914400" lvl="1" indent="-317500" algn="l" rtl="0">
              <a:spcBef>
                <a:spcPts val="0"/>
              </a:spcBef>
              <a:spcAft>
                <a:spcPts val="0"/>
              </a:spcAft>
              <a:buSzPts val="1400"/>
              <a:buChar char="○"/>
            </a:pPr>
            <a:r>
              <a:rPr lang="en"/>
              <a:t>Hadoop</a:t>
            </a:r>
            <a:endParaRPr/>
          </a:p>
          <a:p>
            <a:pPr marL="914400" lvl="1" indent="-317500" algn="l" rtl="0">
              <a:spcBef>
                <a:spcPts val="0"/>
              </a:spcBef>
              <a:spcAft>
                <a:spcPts val="0"/>
              </a:spcAft>
              <a:buSzPts val="1400"/>
              <a:buChar char="○"/>
            </a:pPr>
            <a:r>
              <a:rPr lang="en"/>
              <a:t>NLTK</a:t>
            </a:r>
            <a:endParaRPr/>
          </a:p>
          <a:p>
            <a:pPr marL="914400" lvl="1" indent="-317500" algn="l" rtl="0">
              <a:spcBef>
                <a:spcPts val="0"/>
              </a:spcBef>
              <a:spcAft>
                <a:spcPts val="0"/>
              </a:spcAft>
              <a:buSzPts val="1400"/>
              <a:buChar char="○"/>
            </a:pPr>
            <a:r>
              <a:rPr lang="en"/>
              <a:t>PySpark</a:t>
            </a:r>
            <a:endParaRPr/>
          </a:p>
          <a:p>
            <a:pPr marL="914400" lvl="1" indent="-317500" algn="l" rtl="0">
              <a:spcBef>
                <a:spcPts val="0"/>
              </a:spcBef>
              <a:spcAft>
                <a:spcPts val="0"/>
              </a:spcAft>
              <a:buSzPts val="1400"/>
              <a:buChar char="○"/>
            </a:pPr>
            <a:r>
              <a:rPr lang="en"/>
              <a:t>Python 2.7</a:t>
            </a:r>
            <a:endParaRPr/>
          </a:p>
          <a:p>
            <a:pPr marL="914400" lvl="1" indent="-317500" algn="l" rtl="0">
              <a:spcBef>
                <a:spcPts val="0"/>
              </a:spcBef>
              <a:spcAft>
                <a:spcPts val="0"/>
              </a:spcAft>
              <a:buSzPts val="1400"/>
              <a:buChar char="○"/>
            </a:pPr>
            <a:r>
              <a:rPr lang="en"/>
              <a:t>Zeppelin</a:t>
            </a:r>
            <a:endParaRPr/>
          </a:p>
          <a:p>
            <a:pPr marL="457200" lvl="0" indent="-342900" algn="l" rtl="0">
              <a:spcBef>
                <a:spcPts val="0"/>
              </a:spcBef>
              <a:spcAft>
                <a:spcPts val="0"/>
              </a:spcAft>
              <a:buSzPts val="1800"/>
              <a:buChar char="●"/>
            </a:pPr>
            <a:r>
              <a:rPr lang="en"/>
              <a:t>Division of work</a:t>
            </a:r>
            <a:endParaRPr/>
          </a:p>
          <a:p>
            <a:pPr marL="914400" lvl="1" indent="-317500" algn="l" rtl="0">
              <a:spcBef>
                <a:spcPts val="0"/>
              </a:spcBef>
              <a:spcAft>
                <a:spcPts val="0"/>
              </a:spcAft>
              <a:buSzPts val="1400"/>
              <a:buChar char="○"/>
            </a:pPr>
            <a:r>
              <a:rPr lang="en"/>
              <a:t>Per task</a:t>
            </a:r>
            <a:endParaRPr/>
          </a:p>
          <a:p>
            <a:pPr marL="914400" lvl="1" indent="-317500" algn="l" rtl="0">
              <a:spcBef>
                <a:spcPts val="0"/>
              </a:spcBef>
              <a:spcAft>
                <a:spcPts val="0"/>
              </a:spcAft>
              <a:buSzPts val="1400"/>
              <a:buChar char="○"/>
            </a:pPr>
            <a:r>
              <a:rPr lang="en"/>
              <a:t>Gold summary</a:t>
            </a:r>
            <a:endParaRPr/>
          </a:p>
          <a:p>
            <a:pPr marL="914400" lvl="1" indent="-317500" algn="l" rtl="0">
              <a:spcBef>
                <a:spcPts val="0"/>
              </a:spcBef>
              <a:spcAft>
                <a:spcPts val="0"/>
              </a:spcAft>
              <a:buSzPts val="1400"/>
              <a:buChar char="○"/>
            </a:pPr>
            <a:r>
              <a:rPr lang="en"/>
              <a:t>Report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1 - Most Frequent Important Words</a:t>
            </a:r>
            <a:endParaRPr/>
          </a:p>
        </p:txBody>
      </p:sp>
      <p:graphicFrame>
        <p:nvGraphicFramePr>
          <p:cNvPr id="81" name="Google Shape;81;p16"/>
          <p:cNvGraphicFramePr/>
          <p:nvPr/>
        </p:nvGraphicFramePr>
        <p:xfrm>
          <a:off x="1795800" y="1653575"/>
          <a:ext cx="4286250" cy="2712720"/>
        </p:xfrm>
        <a:graphic>
          <a:graphicData uri="http://schemas.openxmlformats.org/drawingml/2006/table">
            <a:tbl>
              <a:tblPr>
                <a:noFill/>
                <a:tableStyleId>{C4C55FE8-4ADC-4709-8B90-A76784758794}</a:tableStyleId>
              </a:tblPr>
              <a:tblGrid>
                <a:gridCol w="857250">
                  <a:extLst>
                    <a:ext uri="{9D8B030D-6E8A-4147-A177-3AD203B41FA5}">
                      <a16:colId xmlns:a16="http://schemas.microsoft.com/office/drawing/2014/main" val="20000"/>
                    </a:ext>
                  </a:extLst>
                </a:gridCol>
                <a:gridCol w="857250">
                  <a:extLst>
                    <a:ext uri="{9D8B030D-6E8A-4147-A177-3AD203B41FA5}">
                      <a16:colId xmlns:a16="http://schemas.microsoft.com/office/drawing/2014/main" val="20001"/>
                    </a:ext>
                  </a:extLst>
                </a:gridCol>
                <a:gridCol w="857250">
                  <a:extLst>
                    <a:ext uri="{9D8B030D-6E8A-4147-A177-3AD203B41FA5}">
                      <a16:colId xmlns:a16="http://schemas.microsoft.com/office/drawing/2014/main" val="20002"/>
                    </a:ext>
                  </a:extLst>
                </a:gridCol>
                <a:gridCol w="857250">
                  <a:extLst>
                    <a:ext uri="{9D8B030D-6E8A-4147-A177-3AD203B41FA5}">
                      <a16:colId xmlns:a16="http://schemas.microsoft.com/office/drawing/2014/main" val="20003"/>
                    </a:ext>
                  </a:extLst>
                </a:gridCol>
                <a:gridCol w="857250">
                  <a:extLst>
                    <a:ext uri="{9D8B030D-6E8A-4147-A177-3AD203B41FA5}">
                      <a16:colId xmlns:a16="http://schemas.microsoft.com/office/drawing/2014/main" val="20004"/>
                    </a:ext>
                  </a:extLst>
                </a:gridCol>
              </a:tblGrid>
              <a:tr h="0">
                <a:tc>
                  <a:txBody>
                    <a:bodyPr/>
                    <a:lstStyle/>
                    <a:p>
                      <a:pPr marL="0" lvl="0" indent="0" algn="l" rtl="0">
                        <a:lnSpc>
                          <a:spcPct val="115000"/>
                        </a:lnSpc>
                        <a:spcBef>
                          <a:spcPts val="0"/>
                        </a:spcBef>
                        <a:spcAft>
                          <a:spcPts val="0"/>
                        </a:spcAft>
                        <a:buNone/>
                      </a:pPr>
                      <a:r>
                        <a:rPr lang="en" sz="900"/>
                        <a:t>New</a:t>
                      </a:r>
                      <a:endParaRPr sz="900"/>
                    </a:p>
                  </a:txBody>
                  <a:tcPr marL="63500" marR="63500" marT="63500" marB="63500">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town</a:t>
                      </a:r>
                      <a:endParaRPr sz="900"/>
                    </a:p>
                  </a:txBody>
                  <a:tcPr marL="63500" marR="63500" marT="63500" marB="63500">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would</a:t>
                      </a:r>
                      <a:endParaRPr sz="900"/>
                    </a:p>
                  </a:txBody>
                  <a:tcPr marL="63500" marR="63500" marT="63500" marB="63500">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ground</a:t>
                      </a:r>
                      <a:endParaRPr sz="900"/>
                    </a:p>
                  </a:txBody>
                  <a:tcPr marL="63500" marR="63500" marT="63500" marB="63500">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Key</a:t>
                      </a:r>
                      <a:endParaRPr sz="900"/>
                    </a:p>
                  </a:txBody>
                  <a:tcPr marL="63500" marR="63500" marT="63500" marB="63500">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0">
                <a:tc>
                  <a:txBody>
                    <a:bodyPr/>
                    <a:lstStyle/>
                    <a:p>
                      <a:pPr marL="0" lvl="0" indent="0" algn="l" rtl="0">
                        <a:lnSpc>
                          <a:spcPct val="115000"/>
                        </a:lnSpc>
                        <a:spcBef>
                          <a:spcPts val="0"/>
                        </a:spcBef>
                        <a:spcAft>
                          <a:spcPts val="0"/>
                        </a:spcAft>
                        <a:buNone/>
                      </a:pPr>
                      <a:r>
                        <a:rPr lang="en" sz="900"/>
                        <a:t>earthquake</a:t>
                      </a:r>
                      <a:endParaRPr sz="900"/>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Monday</a:t>
                      </a:r>
                      <a:endParaRPr sz="900"/>
                    </a:p>
                  </a:txBody>
                  <a:tcPr marL="63500" marR="63500" marT="63500" marB="63500">
                    <a:lnT w="28575" cap="flat" cmpd="sng">
                      <a:solidFill>
                        <a:srgbClr val="000000"/>
                      </a:solidFill>
                      <a:prstDash val="solid"/>
                      <a:round/>
                      <a:headEnd type="none" w="sm" len="sm"/>
                      <a:tailEnd type="none" w="sm" len="sm"/>
                    </a:lnT>
                  </a:tcPr>
                </a:tc>
                <a:tc>
                  <a:txBody>
                    <a:bodyPr/>
                    <a:lstStyle/>
                    <a:p>
                      <a:pPr marL="0" lvl="0" indent="0" algn="l" rtl="0">
                        <a:lnSpc>
                          <a:spcPct val="115000"/>
                        </a:lnSpc>
                        <a:spcBef>
                          <a:spcPts val="0"/>
                        </a:spcBef>
                        <a:spcAft>
                          <a:spcPts val="0"/>
                        </a:spcAft>
                        <a:buNone/>
                      </a:pPr>
                      <a:r>
                        <a:rPr lang="en" sz="900"/>
                        <a:t>19</a:t>
                      </a:r>
                      <a:endParaRPr sz="900"/>
                    </a:p>
                  </a:txBody>
                  <a:tcPr marL="63500" marR="63500" marT="63500" marB="63500">
                    <a:lnT w="28575" cap="flat" cmpd="sng">
                      <a:solidFill>
                        <a:srgbClr val="000000"/>
                      </a:solidFill>
                      <a:prstDash val="solid"/>
                      <a:round/>
                      <a:headEnd type="none" w="sm" len="sm"/>
                      <a:tailEnd type="none" w="sm" len="sm"/>
                    </a:lnT>
                  </a:tcPr>
                </a:tc>
                <a:tc>
                  <a:txBody>
                    <a:bodyPr/>
                    <a:lstStyle/>
                    <a:p>
                      <a:pPr marL="0" lvl="0" indent="0" algn="l" rtl="0">
                        <a:lnSpc>
                          <a:spcPct val="115000"/>
                        </a:lnSpc>
                        <a:spcBef>
                          <a:spcPts val="0"/>
                        </a:spcBef>
                        <a:spcAft>
                          <a:spcPts val="0"/>
                        </a:spcAft>
                        <a:buNone/>
                      </a:pPr>
                      <a:r>
                        <a:rPr lang="en" sz="900"/>
                        <a:t>areas</a:t>
                      </a:r>
                      <a:endParaRPr sz="900"/>
                    </a:p>
                  </a:txBody>
                  <a:tcPr marL="63500" marR="63500" marT="63500" marB="63500">
                    <a:lnT w="28575" cap="flat" cmpd="sng">
                      <a:solidFill>
                        <a:srgbClr val="000000"/>
                      </a:solidFill>
                      <a:prstDash val="solid"/>
                      <a:round/>
                      <a:headEnd type="none" w="sm" len="sm"/>
                      <a:tailEnd type="none" w="sm" len="sm"/>
                    </a:lnT>
                  </a:tcPr>
                </a:tc>
                <a:tc>
                  <a:txBody>
                    <a:bodyPr/>
                    <a:lstStyle/>
                    <a:p>
                      <a:pPr marL="0" lvl="0" indent="0" algn="l" rtl="0">
                        <a:lnSpc>
                          <a:spcPct val="115000"/>
                        </a:lnSpc>
                        <a:spcBef>
                          <a:spcPts val="0"/>
                        </a:spcBef>
                        <a:spcAft>
                          <a:spcPts val="0"/>
                        </a:spcAft>
                        <a:buNone/>
                      </a:pPr>
                      <a:r>
                        <a:rPr lang="en" sz="900"/>
                        <a:t>new</a:t>
                      </a:r>
                      <a:endParaRPr sz="900"/>
                    </a:p>
                  </a:txBody>
                  <a:tcPr marL="63500" marR="63500" marT="63500" marB="63500">
                    <a:lnT w="28575" cap="flat" cmpd="sng">
                      <a:solidFill>
                        <a:srgbClr val="000000"/>
                      </a:solidFill>
                      <a:prstDash val="solid"/>
                      <a:round/>
                      <a:headEnd type="none" w="sm" len="sm"/>
                      <a:tailEnd type="none" w="sm" len="sm"/>
                    </a:lnT>
                  </a:tcPr>
                </a:tc>
                <a:extLst>
                  <a:ext uri="{0D108BD9-81ED-4DB2-BD59-A6C34878D82A}">
                    <a16:rowId xmlns:a16="http://schemas.microsoft.com/office/drawing/2014/main" val="10001"/>
                  </a:ext>
                </a:extLst>
              </a:tr>
              <a:tr h="0">
                <a:tc>
                  <a:txBody>
                    <a:bodyPr/>
                    <a:lstStyle/>
                    <a:p>
                      <a:pPr marL="0" lvl="0" indent="0" algn="l" rtl="0">
                        <a:lnSpc>
                          <a:spcPct val="115000"/>
                        </a:lnSpc>
                        <a:spcBef>
                          <a:spcPts val="0"/>
                        </a:spcBef>
                        <a:spcAft>
                          <a:spcPts val="0"/>
                        </a:spcAft>
                        <a:buNone/>
                      </a:pPr>
                      <a:r>
                        <a:rPr lang="en" sz="900"/>
                        <a:t>Zealand</a:t>
                      </a:r>
                      <a:endParaRPr sz="900"/>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hit</a:t>
                      </a:r>
                      <a:endParaRPr sz="900"/>
                    </a:p>
                  </a:txBody>
                  <a:tcPr marL="63500" marR="63500" marT="63500" marB="63500"/>
                </a:tc>
                <a:tc>
                  <a:txBody>
                    <a:bodyPr/>
                    <a:lstStyle/>
                    <a:p>
                      <a:pPr marL="0" lvl="0" indent="0" algn="l" rtl="0">
                        <a:lnSpc>
                          <a:spcPct val="115000"/>
                        </a:lnSpc>
                        <a:spcBef>
                          <a:spcPts val="0"/>
                        </a:spcBef>
                        <a:spcAft>
                          <a:spcPts val="0"/>
                        </a:spcAft>
                        <a:buNone/>
                      </a:pPr>
                      <a:r>
                        <a:rPr lang="en" sz="900"/>
                        <a:t>Sep</a:t>
                      </a:r>
                      <a:endParaRPr sz="900"/>
                    </a:p>
                  </a:txBody>
                  <a:tcPr marL="63500" marR="63500" marT="63500" marB="63500"/>
                </a:tc>
                <a:tc>
                  <a:txBody>
                    <a:bodyPr/>
                    <a:lstStyle/>
                    <a:p>
                      <a:pPr marL="0" lvl="0" indent="0" algn="l" rtl="0">
                        <a:lnSpc>
                          <a:spcPct val="115000"/>
                        </a:lnSpc>
                        <a:spcBef>
                          <a:spcPts val="0"/>
                        </a:spcBef>
                        <a:spcAft>
                          <a:spcPts val="0"/>
                        </a:spcAft>
                        <a:buNone/>
                      </a:pPr>
                      <a:r>
                        <a:rPr lang="en" sz="900"/>
                        <a:t>Google</a:t>
                      </a:r>
                      <a:endParaRPr sz="900"/>
                    </a:p>
                  </a:txBody>
                  <a:tcPr marL="63500" marR="63500" marT="63500" marB="63500"/>
                </a:tc>
                <a:tc>
                  <a:txBody>
                    <a:bodyPr/>
                    <a:lstStyle/>
                    <a:p>
                      <a:pPr marL="0" lvl="0" indent="0" algn="l" rtl="0">
                        <a:lnSpc>
                          <a:spcPct val="115000"/>
                        </a:lnSpc>
                        <a:spcBef>
                          <a:spcPts val="0"/>
                        </a:spcBef>
                        <a:spcAft>
                          <a:spcPts val="0"/>
                        </a:spcAft>
                        <a:buNone/>
                      </a:pPr>
                      <a:r>
                        <a:rPr lang="en" sz="900"/>
                        <a:t>road</a:t>
                      </a:r>
                      <a:endParaRPr sz="900"/>
                    </a:p>
                  </a:txBody>
                  <a:tcPr marL="63500" marR="63500" marT="63500" marB="63500"/>
                </a:tc>
                <a:extLst>
                  <a:ext uri="{0D108BD9-81ED-4DB2-BD59-A6C34878D82A}">
                    <a16:rowId xmlns:a16="http://schemas.microsoft.com/office/drawing/2014/main" val="10002"/>
                  </a:ext>
                </a:extLst>
              </a:tr>
              <a:tr h="0">
                <a:tc>
                  <a:txBody>
                    <a:bodyPr/>
                    <a:lstStyle/>
                    <a:p>
                      <a:pPr marL="0" lvl="0" indent="0" algn="l" rtl="0">
                        <a:lnSpc>
                          <a:spcPct val="115000"/>
                        </a:lnSpc>
                        <a:spcBef>
                          <a:spcPts val="0"/>
                        </a:spcBef>
                        <a:spcAft>
                          <a:spcPts val="0"/>
                        </a:spcAft>
                        <a:buNone/>
                      </a:pPr>
                      <a:r>
                        <a:rPr lang="en" sz="900"/>
                        <a:t>quake</a:t>
                      </a:r>
                      <a:endParaRPr sz="900"/>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2016</a:t>
                      </a:r>
                      <a:endParaRPr sz="900"/>
                    </a:p>
                  </a:txBody>
                  <a:tcPr marL="63500" marR="63500" marT="63500" marB="63500"/>
                </a:tc>
                <a:tc>
                  <a:txBody>
                    <a:bodyPr/>
                    <a:lstStyle/>
                    <a:p>
                      <a:pPr marL="0" lvl="0" indent="0" algn="l" rtl="0">
                        <a:lnSpc>
                          <a:spcPct val="115000"/>
                        </a:lnSpc>
                        <a:spcBef>
                          <a:spcPts val="0"/>
                        </a:spcBef>
                        <a:spcAft>
                          <a:spcPts val="0"/>
                        </a:spcAft>
                        <a:buNone/>
                      </a:pPr>
                      <a:r>
                        <a:rPr lang="en" sz="900"/>
                        <a:t>Twitter</a:t>
                      </a:r>
                      <a:endParaRPr sz="900"/>
                    </a:p>
                  </a:txBody>
                  <a:tcPr marL="63500" marR="63500" marT="63500" marB="63500"/>
                </a:tc>
                <a:tc>
                  <a:txBody>
                    <a:bodyPr/>
                    <a:lstStyle/>
                    <a:p>
                      <a:pPr marL="0" lvl="0" indent="0" algn="l" rtl="0">
                        <a:lnSpc>
                          <a:spcPct val="115000"/>
                        </a:lnSpc>
                        <a:spcBef>
                          <a:spcPts val="0"/>
                        </a:spcBef>
                        <a:spcAft>
                          <a:spcPts val="0"/>
                        </a:spcAft>
                        <a:buNone/>
                      </a:pPr>
                      <a:r>
                        <a:rPr lang="en" sz="900"/>
                        <a:t>country</a:t>
                      </a:r>
                      <a:endParaRPr sz="900"/>
                    </a:p>
                  </a:txBody>
                  <a:tcPr marL="63500" marR="63500" marT="63500" marB="63500"/>
                </a:tc>
                <a:tc>
                  <a:txBody>
                    <a:bodyPr/>
                    <a:lstStyle/>
                    <a:p>
                      <a:pPr marL="0" lvl="0" indent="0" algn="l" rtl="0">
                        <a:lnSpc>
                          <a:spcPct val="115000"/>
                        </a:lnSpc>
                        <a:spcBef>
                          <a:spcPts val="0"/>
                        </a:spcBef>
                        <a:spcAft>
                          <a:spcPts val="0"/>
                        </a:spcAft>
                        <a:buNone/>
                      </a:pPr>
                      <a:r>
                        <a:rPr lang="en" sz="900"/>
                        <a:t>Read</a:t>
                      </a:r>
                      <a:endParaRPr sz="900"/>
                    </a:p>
                  </a:txBody>
                  <a:tcPr marL="63500" marR="63500" marT="63500" marB="63500"/>
                </a:tc>
                <a:extLst>
                  <a:ext uri="{0D108BD9-81ED-4DB2-BD59-A6C34878D82A}">
                    <a16:rowId xmlns:a16="http://schemas.microsoft.com/office/drawing/2014/main" val="10003"/>
                  </a:ext>
                </a:extLst>
              </a:tr>
              <a:tr h="0">
                <a:tc>
                  <a:txBody>
                    <a:bodyPr/>
                    <a:lstStyle/>
                    <a:p>
                      <a:pPr marL="0" lvl="0" indent="0" algn="l" rtl="0">
                        <a:lnSpc>
                          <a:spcPct val="115000"/>
                        </a:lnSpc>
                        <a:spcBef>
                          <a:spcPts val="0"/>
                        </a:spcBef>
                        <a:spcAft>
                          <a:spcPts val="0"/>
                        </a:spcAft>
                        <a:buNone/>
                      </a:pPr>
                      <a:r>
                        <a:rPr lang="en" sz="900"/>
                        <a:t>said</a:t>
                      </a:r>
                      <a:endParaRPr sz="900"/>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Share</a:t>
                      </a:r>
                      <a:endParaRPr sz="900"/>
                    </a:p>
                  </a:txBody>
                  <a:tcPr marL="63500" marR="63500" marT="63500" marB="63500"/>
                </a:tc>
                <a:tc>
                  <a:txBody>
                    <a:bodyPr/>
                    <a:lstStyle/>
                    <a:p>
                      <a:pPr marL="0" lvl="0" indent="0" algn="l" rtl="0">
                        <a:lnSpc>
                          <a:spcPct val="115000"/>
                        </a:lnSpc>
                        <a:spcBef>
                          <a:spcPts val="0"/>
                        </a:spcBef>
                        <a:spcAft>
                          <a:spcPts val="0"/>
                        </a:spcAft>
                        <a:buNone/>
                      </a:pPr>
                      <a:r>
                        <a:rPr lang="en" sz="900"/>
                        <a:t>city</a:t>
                      </a:r>
                      <a:endParaRPr sz="900"/>
                    </a:p>
                  </a:txBody>
                  <a:tcPr marL="63500" marR="63500" marT="63500" marB="63500"/>
                </a:tc>
                <a:tc>
                  <a:txBody>
                    <a:bodyPr/>
                    <a:lstStyle/>
                    <a:p>
                      <a:pPr marL="0" lvl="0" indent="0" algn="l" rtl="0">
                        <a:lnSpc>
                          <a:spcPct val="115000"/>
                        </a:lnSpc>
                        <a:spcBef>
                          <a:spcPts val="0"/>
                        </a:spcBef>
                        <a:spcAft>
                          <a:spcPts val="0"/>
                        </a:spcAft>
                        <a:buNone/>
                      </a:pPr>
                      <a:r>
                        <a:rPr lang="en" sz="900"/>
                        <a:t>reports</a:t>
                      </a:r>
                      <a:endParaRPr sz="900"/>
                    </a:p>
                  </a:txBody>
                  <a:tcPr marL="63500" marR="63500" marT="63500" marB="63500"/>
                </a:tc>
                <a:tc>
                  <a:txBody>
                    <a:bodyPr/>
                    <a:lstStyle/>
                    <a:p>
                      <a:pPr marL="0" lvl="0" indent="0" algn="l" rtl="0">
                        <a:lnSpc>
                          <a:spcPct val="115000"/>
                        </a:lnSpc>
                        <a:spcBef>
                          <a:spcPts val="0"/>
                        </a:spcBef>
                        <a:spcAft>
                          <a:spcPts val="0"/>
                        </a:spcAft>
                        <a:buNone/>
                      </a:pPr>
                      <a:r>
                        <a:rPr lang="en" sz="900"/>
                        <a:t>hours</a:t>
                      </a:r>
                      <a:endParaRPr sz="900"/>
                    </a:p>
                  </a:txBody>
                  <a:tcPr marL="63500" marR="63500" marT="63500" marB="63500"/>
                </a:tc>
                <a:extLst>
                  <a:ext uri="{0D108BD9-81ED-4DB2-BD59-A6C34878D82A}">
                    <a16:rowId xmlns:a16="http://schemas.microsoft.com/office/drawing/2014/main" val="10004"/>
                  </a:ext>
                </a:extLst>
              </a:tr>
              <a:tr h="0">
                <a:tc>
                  <a:txBody>
                    <a:bodyPr/>
                    <a:lstStyle/>
                    <a:p>
                      <a:pPr marL="0" lvl="0" indent="0" algn="l" rtl="0">
                        <a:lnSpc>
                          <a:spcPct val="115000"/>
                        </a:lnSpc>
                        <a:spcBef>
                          <a:spcPts val="0"/>
                        </a:spcBef>
                        <a:spcAft>
                          <a:spcPts val="0"/>
                        </a:spcAft>
                        <a:buNone/>
                      </a:pPr>
                      <a:r>
                        <a:rPr lang="en" sz="900"/>
                        <a:t>Kaikoura</a:t>
                      </a:r>
                      <a:endParaRPr sz="900"/>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buildings</a:t>
                      </a:r>
                      <a:endParaRPr sz="900"/>
                    </a:p>
                  </a:txBody>
                  <a:tcPr marL="63500" marR="63500" marT="63500" marB="63500"/>
                </a:tc>
                <a:tc>
                  <a:txBody>
                    <a:bodyPr/>
                    <a:lstStyle/>
                    <a:p>
                      <a:pPr marL="0" lvl="0" indent="0" algn="l" rtl="0">
                        <a:lnSpc>
                          <a:spcPct val="115000"/>
                        </a:lnSpc>
                        <a:spcBef>
                          <a:spcPts val="0"/>
                        </a:spcBef>
                        <a:spcAft>
                          <a:spcPts val="0"/>
                        </a:spcAft>
                        <a:buNone/>
                      </a:pPr>
                      <a:r>
                        <a:rPr lang="en" sz="900"/>
                        <a:t>14</a:t>
                      </a:r>
                      <a:endParaRPr sz="900"/>
                    </a:p>
                  </a:txBody>
                  <a:tcPr marL="63500" marR="63500" marT="63500" marB="63500"/>
                </a:tc>
                <a:tc>
                  <a:txBody>
                    <a:bodyPr/>
                    <a:lstStyle/>
                    <a:p>
                      <a:pPr marL="0" lvl="0" indent="0" algn="l" rtl="0">
                        <a:lnSpc>
                          <a:spcPct val="115000"/>
                        </a:lnSpc>
                        <a:spcBef>
                          <a:spcPts val="0"/>
                        </a:spcBef>
                        <a:spcAft>
                          <a:spcPts val="0"/>
                        </a:spcAft>
                        <a:buNone/>
                      </a:pPr>
                      <a:r>
                        <a:rPr lang="en" sz="900"/>
                        <a:t>3</a:t>
                      </a:r>
                      <a:endParaRPr sz="900"/>
                    </a:p>
                  </a:txBody>
                  <a:tcPr marL="63500" marR="63500" marT="63500" marB="63500"/>
                </a:tc>
                <a:tc>
                  <a:txBody>
                    <a:bodyPr/>
                    <a:lstStyle/>
                    <a:p>
                      <a:pPr marL="0" lvl="0" indent="0" algn="l" rtl="0">
                        <a:lnSpc>
                          <a:spcPct val="115000"/>
                        </a:lnSpc>
                        <a:spcBef>
                          <a:spcPts val="0"/>
                        </a:spcBef>
                        <a:spcAft>
                          <a:spcPts val="0"/>
                        </a:spcAft>
                        <a:buNone/>
                      </a:pPr>
                      <a:r>
                        <a:rPr lang="en" sz="900"/>
                        <a:t>large</a:t>
                      </a:r>
                      <a:endParaRPr sz="900"/>
                    </a:p>
                  </a:txBody>
                  <a:tcPr marL="63500" marR="63500" marT="63500" marB="63500"/>
                </a:tc>
                <a:extLst>
                  <a:ext uri="{0D108BD9-81ED-4DB2-BD59-A6C34878D82A}">
                    <a16:rowId xmlns:a16="http://schemas.microsoft.com/office/drawing/2014/main" val="10005"/>
                  </a:ext>
                </a:extLst>
              </a:tr>
              <a:tr h="0">
                <a:tc>
                  <a:txBody>
                    <a:bodyPr/>
                    <a:lstStyle/>
                    <a:p>
                      <a:pPr marL="0" lvl="0" indent="0" algn="l" rtl="0">
                        <a:lnSpc>
                          <a:spcPct val="115000"/>
                        </a:lnSpc>
                        <a:spcBef>
                          <a:spcPts val="0"/>
                        </a:spcBef>
                        <a:spcAft>
                          <a:spcPts val="0"/>
                        </a:spcAft>
                        <a:buNone/>
                      </a:pPr>
                      <a:r>
                        <a:rPr lang="en" sz="900"/>
                        <a:t>people</a:t>
                      </a:r>
                      <a:endParaRPr sz="900"/>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read</a:t>
                      </a:r>
                      <a:endParaRPr sz="900"/>
                    </a:p>
                  </a:txBody>
                  <a:tcPr marL="63500" marR="63500" marT="63500" marB="63500"/>
                </a:tc>
                <a:tc>
                  <a:txBody>
                    <a:bodyPr/>
                    <a:lstStyle/>
                    <a:p>
                      <a:pPr marL="0" lvl="0" indent="0" algn="l" rtl="0">
                        <a:lnSpc>
                          <a:spcPct val="115000"/>
                        </a:lnSpc>
                        <a:spcBef>
                          <a:spcPts val="0"/>
                        </a:spcBef>
                        <a:spcAft>
                          <a:spcPts val="0"/>
                        </a:spcAft>
                        <a:buNone/>
                      </a:pPr>
                      <a:r>
                        <a:rPr lang="en" sz="900"/>
                        <a:t>reported</a:t>
                      </a:r>
                      <a:endParaRPr sz="900"/>
                    </a:p>
                  </a:txBody>
                  <a:tcPr marL="63500" marR="63500" marT="63500" marB="63500"/>
                </a:tc>
                <a:tc>
                  <a:txBody>
                    <a:bodyPr/>
                    <a:lstStyle/>
                    <a:p>
                      <a:pPr marL="0" lvl="0" indent="0" algn="l" rtl="0">
                        <a:lnSpc>
                          <a:spcPct val="115000"/>
                        </a:lnSpc>
                        <a:spcBef>
                          <a:spcPts val="0"/>
                        </a:spcBef>
                        <a:spcAft>
                          <a:spcPts val="0"/>
                        </a:spcAft>
                        <a:buNone/>
                      </a:pPr>
                      <a:r>
                        <a:rPr lang="en" sz="900"/>
                        <a:t>use</a:t>
                      </a:r>
                      <a:endParaRPr sz="900"/>
                    </a:p>
                  </a:txBody>
                  <a:tcPr marL="63500" marR="63500" marT="63500" marB="63500"/>
                </a:tc>
                <a:tc>
                  <a:txBody>
                    <a:bodyPr/>
                    <a:lstStyle/>
                    <a:p>
                      <a:pPr marL="0" lvl="0" indent="0" algn="l" rtl="0">
                        <a:lnSpc>
                          <a:spcPct val="115000"/>
                        </a:lnSpc>
                        <a:spcBef>
                          <a:spcPts val="0"/>
                        </a:spcBef>
                        <a:spcAft>
                          <a:spcPts val="0"/>
                        </a:spcAft>
                        <a:buNone/>
                      </a:pPr>
                      <a:r>
                        <a:rPr lang="en" sz="900"/>
                        <a:t>news</a:t>
                      </a:r>
                      <a:endParaRPr sz="900"/>
                    </a:p>
                  </a:txBody>
                  <a:tcPr marL="63500" marR="63500" marT="63500" marB="63500"/>
                </a:tc>
                <a:extLst>
                  <a:ext uri="{0D108BD9-81ED-4DB2-BD59-A6C34878D82A}">
                    <a16:rowId xmlns:a16="http://schemas.microsoft.com/office/drawing/2014/main" val="10006"/>
                  </a:ext>
                </a:extLst>
              </a:tr>
              <a:tr h="0">
                <a:tc>
                  <a:txBody>
                    <a:bodyPr/>
                    <a:lstStyle/>
                    <a:p>
                      <a:pPr marL="0" lvl="0" indent="0" algn="l" rtl="0">
                        <a:lnSpc>
                          <a:spcPct val="115000"/>
                        </a:lnSpc>
                        <a:spcBef>
                          <a:spcPts val="0"/>
                        </a:spcBef>
                        <a:spcAft>
                          <a:spcPts val="0"/>
                        </a:spcAft>
                        <a:buNone/>
                      </a:pPr>
                      <a:r>
                        <a:rPr lang="en" sz="900"/>
                        <a:t>Christchurch</a:t>
                      </a:r>
                      <a:endParaRPr sz="900"/>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around</a:t>
                      </a:r>
                      <a:endParaRPr sz="900"/>
                    </a:p>
                  </a:txBody>
                  <a:tcPr marL="63500" marR="63500" marT="63500" marB="63500"/>
                </a:tc>
                <a:tc>
                  <a:txBody>
                    <a:bodyPr/>
                    <a:lstStyle/>
                    <a:p>
                      <a:pPr marL="0" lvl="0" indent="0" algn="l" rtl="0">
                        <a:lnSpc>
                          <a:spcPct val="115000"/>
                        </a:lnSpc>
                        <a:spcBef>
                          <a:spcPts val="0"/>
                        </a:spcBef>
                        <a:spcAft>
                          <a:spcPts val="0"/>
                        </a:spcAft>
                        <a:buNone/>
                      </a:pPr>
                      <a:r>
                        <a:rPr lang="en" sz="900"/>
                        <a:t>may</a:t>
                      </a:r>
                      <a:endParaRPr sz="900"/>
                    </a:p>
                  </a:txBody>
                  <a:tcPr marL="63500" marR="63500" marT="63500" marB="63500"/>
                </a:tc>
                <a:tc>
                  <a:txBody>
                    <a:bodyPr/>
                    <a:lstStyle/>
                    <a:p>
                      <a:pPr marL="0" lvl="0" indent="0" algn="l" rtl="0">
                        <a:lnSpc>
                          <a:spcPct val="115000"/>
                        </a:lnSpc>
                        <a:spcBef>
                          <a:spcPts val="0"/>
                        </a:spcBef>
                        <a:spcAft>
                          <a:spcPts val="0"/>
                        </a:spcAft>
                        <a:buNone/>
                      </a:pPr>
                      <a:r>
                        <a:rPr lang="en" sz="900"/>
                        <a:t>Zealand's</a:t>
                      </a:r>
                      <a:endParaRPr sz="900"/>
                    </a:p>
                  </a:txBody>
                  <a:tcPr marL="63500" marR="63500" marT="63500" marB="63500"/>
                </a:tc>
                <a:tc>
                  <a:txBody>
                    <a:bodyPr/>
                    <a:lstStyle/>
                    <a:p>
                      <a:pPr marL="0" lvl="0" indent="0" algn="l" rtl="0">
                        <a:lnSpc>
                          <a:spcPct val="115000"/>
                        </a:lnSpc>
                        <a:spcBef>
                          <a:spcPts val="0"/>
                        </a:spcBef>
                        <a:spcAft>
                          <a:spcPts val="0"/>
                        </a:spcAft>
                        <a:buNone/>
                      </a:pPr>
                      <a:r>
                        <a:rPr lang="en" sz="900"/>
                        <a:t>many</a:t>
                      </a:r>
                      <a:endParaRPr sz="900"/>
                    </a:p>
                  </a:txBody>
                  <a:tcPr marL="63500" marR="63500" marT="63500" marB="63500"/>
                </a:tc>
                <a:extLst>
                  <a:ext uri="{0D108BD9-81ED-4DB2-BD59-A6C34878D82A}">
                    <a16:rowId xmlns:a16="http://schemas.microsoft.com/office/drawing/2014/main" val="10007"/>
                  </a:ext>
                </a:extLst>
              </a:tr>
              <a:tr h="0">
                <a:tc>
                  <a:txBody>
                    <a:bodyPr/>
                    <a:lstStyle/>
                    <a:p>
                      <a:pPr marL="0" lvl="0" indent="0" algn="l" rtl="0">
                        <a:lnSpc>
                          <a:spcPct val="115000"/>
                        </a:lnSpc>
                        <a:spcBef>
                          <a:spcPts val="0"/>
                        </a:spcBef>
                        <a:spcAft>
                          <a:spcPts val="0"/>
                        </a:spcAft>
                        <a:buNone/>
                      </a:pPr>
                      <a:r>
                        <a:rPr lang="en" sz="900"/>
                        <a:t>Wellington</a:t>
                      </a:r>
                      <a:endParaRPr sz="900"/>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2011</a:t>
                      </a:r>
                      <a:endParaRPr sz="900"/>
                    </a:p>
                  </a:txBody>
                  <a:tcPr marL="63500" marR="63500" marT="63500" marB="63500"/>
                </a:tc>
                <a:tc>
                  <a:txBody>
                    <a:bodyPr/>
                    <a:lstStyle/>
                    <a:p>
                      <a:pPr marL="0" lvl="0" indent="0" algn="l" rtl="0">
                        <a:lnSpc>
                          <a:spcPct val="115000"/>
                        </a:lnSpc>
                        <a:spcBef>
                          <a:spcPts val="0"/>
                        </a:spcBef>
                        <a:spcAft>
                          <a:spcPts val="0"/>
                        </a:spcAft>
                        <a:buNone/>
                      </a:pPr>
                      <a:r>
                        <a:rPr lang="en" sz="900"/>
                        <a:t>north</a:t>
                      </a:r>
                      <a:endParaRPr sz="900"/>
                    </a:p>
                  </a:txBody>
                  <a:tcPr marL="63500" marR="63500" marT="63500" marB="63500"/>
                </a:tc>
                <a:tc>
                  <a:txBody>
                    <a:bodyPr/>
                    <a:lstStyle/>
                    <a:p>
                      <a:pPr marL="0" lvl="0" indent="0" algn="l" rtl="0">
                        <a:lnSpc>
                          <a:spcPct val="115000"/>
                        </a:lnSpc>
                        <a:spcBef>
                          <a:spcPts val="0"/>
                        </a:spcBef>
                        <a:spcAft>
                          <a:spcPts val="0"/>
                        </a:spcAft>
                        <a:buNone/>
                      </a:pPr>
                      <a:r>
                        <a:rPr lang="en" sz="900"/>
                        <a:t>7.8</a:t>
                      </a:r>
                      <a:endParaRPr sz="900"/>
                    </a:p>
                  </a:txBody>
                  <a:tcPr marL="63500" marR="63500" marT="63500" marB="63500"/>
                </a:tc>
                <a:tc>
                  <a:txBody>
                    <a:bodyPr/>
                    <a:lstStyle/>
                    <a:p>
                      <a:pPr marL="0" lvl="0" indent="0" algn="l" rtl="0">
                        <a:lnSpc>
                          <a:spcPct val="115000"/>
                        </a:lnSpc>
                        <a:spcBef>
                          <a:spcPts val="0"/>
                        </a:spcBef>
                        <a:spcAft>
                          <a:spcPts val="0"/>
                        </a:spcAft>
                        <a:buNone/>
                      </a:pPr>
                      <a:r>
                        <a:rPr lang="en" sz="900"/>
                        <a:t>Image</a:t>
                      </a:r>
                      <a:endParaRPr sz="900"/>
                    </a:p>
                  </a:txBody>
                  <a:tcPr marL="63500" marR="63500" marT="63500" marB="63500"/>
                </a:tc>
                <a:extLst>
                  <a:ext uri="{0D108BD9-81ED-4DB2-BD59-A6C34878D82A}">
                    <a16:rowId xmlns:a16="http://schemas.microsoft.com/office/drawing/2014/main" val="10008"/>
                  </a:ext>
                </a:extLst>
              </a:tr>
              <a:tr h="0">
                <a:tc>
                  <a:txBody>
                    <a:bodyPr/>
                    <a:lstStyle/>
                    <a:p>
                      <a:pPr marL="0" lvl="0" indent="0" algn="l" rtl="0">
                        <a:lnSpc>
                          <a:spcPct val="115000"/>
                        </a:lnSpc>
                        <a:spcBef>
                          <a:spcPts val="0"/>
                        </a:spcBef>
                        <a:spcAft>
                          <a:spcPts val="0"/>
                        </a:spcAft>
                        <a:buNone/>
                      </a:pPr>
                      <a:r>
                        <a:rPr lang="en" sz="900"/>
                        <a:t>1</a:t>
                      </a:r>
                      <a:endParaRPr sz="900"/>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minutes</a:t>
                      </a:r>
                      <a:endParaRPr sz="900"/>
                    </a:p>
                  </a:txBody>
                  <a:tcPr marL="63500" marR="63500" marT="63500" marB="63500"/>
                </a:tc>
                <a:tc>
                  <a:txBody>
                    <a:bodyPr/>
                    <a:lstStyle/>
                    <a:p>
                      <a:pPr marL="0" lvl="0" indent="0" algn="l" rtl="0">
                        <a:lnSpc>
                          <a:spcPct val="115000"/>
                        </a:lnSpc>
                        <a:spcBef>
                          <a:spcPts val="0"/>
                        </a:spcBef>
                        <a:spcAft>
                          <a:spcPts val="0"/>
                        </a:spcAft>
                        <a:buNone/>
                      </a:pPr>
                      <a:r>
                        <a:rPr lang="en" sz="900"/>
                        <a:t>first</a:t>
                      </a:r>
                      <a:endParaRPr sz="900"/>
                    </a:p>
                  </a:txBody>
                  <a:tcPr marL="63500" marR="63500" marT="63500" marB="63500"/>
                </a:tc>
                <a:tc>
                  <a:txBody>
                    <a:bodyPr/>
                    <a:lstStyle/>
                    <a:p>
                      <a:pPr marL="0" lvl="0" indent="0" algn="l" rtl="0">
                        <a:lnSpc>
                          <a:spcPct val="115000"/>
                        </a:lnSpc>
                        <a:spcBef>
                          <a:spcPts val="0"/>
                        </a:spcBef>
                        <a:spcAft>
                          <a:spcPts val="0"/>
                        </a:spcAft>
                        <a:buNone/>
                      </a:pPr>
                      <a:r>
                        <a:rPr lang="en" sz="900"/>
                        <a:t>region</a:t>
                      </a:r>
                      <a:endParaRPr sz="900"/>
                    </a:p>
                  </a:txBody>
                  <a:tcPr marL="63500" marR="63500" marT="63500" marB="63500"/>
                </a:tc>
                <a:tc>
                  <a:txBody>
                    <a:bodyPr/>
                    <a:lstStyle/>
                    <a:p>
                      <a:pPr marL="0" lvl="0" indent="0" algn="l" rtl="0">
                        <a:lnSpc>
                          <a:spcPct val="115000"/>
                        </a:lnSpc>
                        <a:spcBef>
                          <a:spcPts val="0"/>
                        </a:spcBef>
                        <a:spcAft>
                          <a:spcPts val="0"/>
                        </a:spcAft>
                        <a:buNone/>
                      </a:pPr>
                      <a:r>
                        <a:rPr lang="en" sz="900"/>
                        <a:t>km</a:t>
                      </a:r>
                      <a:endParaRPr sz="900"/>
                    </a:p>
                  </a:txBody>
                  <a:tcPr marL="63500" marR="63500" marT="63500" marB="63500"/>
                </a:tc>
                <a:extLst>
                  <a:ext uri="{0D108BD9-81ED-4DB2-BD59-A6C34878D82A}">
                    <a16:rowId xmlns:a16="http://schemas.microsoft.com/office/drawing/2014/main" val="10009"/>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2 - Wordnet Synsets</a:t>
            </a:r>
            <a:endParaRPr/>
          </a:p>
        </p:txBody>
      </p:sp>
      <p:graphicFrame>
        <p:nvGraphicFramePr>
          <p:cNvPr id="87" name="Google Shape;87;p17"/>
          <p:cNvGraphicFramePr/>
          <p:nvPr/>
        </p:nvGraphicFramePr>
        <p:xfrm>
          <a:off x="1566675" y="1211125"/>
          <a:ext cx="5438775" cy="3458972"/>
        </p:xfrm>
        <a:graphic>
          <a:graphicData uri="http://schemas.openxmlformats.org/drawingml/2006/table">
            <a:tbl>
              <a:tblPr>
                <a:noFill/>
                <a:tableStyleId>{C4C55FE8-4ADC-4709-8B90-A76784758794}</a:tableStyleId>
              </a:tblPr>
              <a:tblGrid>
                <a:gridCol w="1812925">
                  <a:extLst>
                    <a:ext uri="{9D8B030D-6E8A-4147-A177-3AD203B41FA5}">
                      <a16:colId xmlns:a16="http://schemas.microsoft.com/office/drawing/2014/main" val="20000"/>
                    </a:ext>
                  </a:extLst>
                </a:gridCol>
                <a:gridCol w="1812925">
                  <a:extLst>
                    <a:ext uri="{9D8B030D-6E8A-4147-A177-3AD203B41FA5}">
                      <a16:colId xmlns:a16="http://schemas.microsoft.com/office/drawing/2014/main" val="20001"/>
                    </a:ext>
                  </a:extLst>
                </a:gridCol>
                <a:gridCol w="1812925">
                  <a:extLst>
                    <a:ext uri="{9D8B030D-6E8A-4147-A177-3AD203B41FA5}">
                      <a16:colId xmlns:a16="http://schemas.microsoft.com/office/drawing/2014/main" val="20002"/>
                    </a:ext>
                  </a:extLst>
                </a:gridCol>
              </a:tblGrid>
              <a:tr h="330200">
                <a:tc>
                  <a:txBody>
                    <a:bodyPr/>
                    <a:lstStyle/>
                    <a:p>
                      <a:pPr marL="0" lvl="0" indent="0" algn="l" rtl="0">
                        <a:lnSpc>
                          <a:spcPct val="115000"/>
                        </a:lnSpc>
                        <a:spcBef>
                          <a:spcPts val="0"/>
                        </a:spcBef>
                        <a:spcAft>
                          <a:spcPts val="0"/>
                        </a:spcAft>
                        <a:buNone/>
                      </a:pPr>
                      <a:r>
                        <a:rPr lang="en" sz="900">
                          <a:solidFill>
                            <a:srgbClr val="5B0F00"/>
                          </a:solidFill>
                        </a:rPr>
                        <a:t>Synset('new.a.01')</a:t>
                      </a:r>
                      <a:endParaRPr sz="900">
                        <a:solidFill>
                          <a:srgbClr val="5B0F00"/>
                        </a:solidFill>
                      </a:endParaRPr>
                    </a:p>
                  </a:txBody>
                  <a:tcPr marL="63500" marR="63500" marT="63500" marB="63500">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 Synset('christchurch.n.01')</a:t>
                      </a:r>
                      <a:endParaRPr sz="900"/>
                    </a:p>
                  </a:txBody>
                  <a:tcPr marL="63500" marR="63500" marT="63500" marB="63500">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t> </a:t>
                      </a:r>
                      <a:r>
                        <a:rPr lang="en" sz="900">
                          <a:solidFill>
                            <a:srgbClr val="7F6000"/>
                          </a:solidFill>
                        </a:rPr>
                        <a:t>Synset('smitten.s.01')</a:t>
                      </a:r>
                      <a:endParaRPr sz="900">
                        <a:solidFill>
                          <a:srgbClr val="7F6000"/>
                        </a:solidFill>
                      </a:endParaRPr>
                    </a:p>
                  </a:txBody>
                  <a:tcPr marL="63500" marR="63500" marT="63500" marB="63500">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17500">
                <a:tc>
                  <a:txBody>
                    <a:bodyPr/>
                    <a:lstStyle/>
                    <a:p>
                      <a:pPr marL="0" lvl="0" indent="0" algn="l" rtl="0">
                        <a:lnSpc>
                          <a:spcPct val="115000"/>
                        </a:lnSpc>
                        <a:spcBef>
                          <a:spcPts val="0"/>
                        </a:spcBef>
                        <a:spcAft>
                          <a:spcPts val="0"/>
                        </a:spcAft>
                        <a:buNone/>
                      </a:pPr>
                      <a:r>
                        <a:rPr lang="en" sz="900">
                          <a:solidFill>
                            <a:srgbClr val="5B0F00"/>
                          </a:solidFill>
                        </a:rPr>
                        <a:t> Synset('fresh.s.04')</a:t>
                      </a:r>
                      <a:endParaRPr sz="900">
                        <a:solidFill>
                          <a:srgbClr val="5B0F00"/>
                        </a:solidFill>
                      </a:endParaRPr>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solidFill>
                            <a:srgbClr val="A64D79"/>
                          </a:solidFill>
                        </a:rPr>
                        <a:t> Synset('wellington.n.01')</a:t>
                      </a:r>
                      <a:endParaRPr sz="900">
                        <a:solidFill>
                          <a:srgbClr val="A64D79"/>
                        </a:solidFill>
                      </a:endParaRPr>
                    </a:p>
                  </a:txBody>
                  <a:tcPr marL="63500" marR="63500" marT="63500" marB="63500">
                    <a:lnT w="28575" cap="flat" cmpd="sng">
                      <a:solidFill>
                        <a:srgbClr val="000000"/>
                      </a:solidFill>
                      <a:prstDash val="solid"/>
                      <a:round/>
                      <a:headEnd type="none" w="sm" len="sm"/>
                      <a:tailEnd type="none" w="sm" len="sm"/>
                    </a:lnT>
                  </a:tcPr>
                </a:tc>
                <a:tc>
                  <a:txBody>
                    <a:bodyPr/>
                    <a:lstStyle/>
                    <a:p>
                      <a:pPr marL="0" lvl="0" indent="0" algn="l" rtl="0">
                        <a:lnSpc>
                          <a:spcPct val="115000"/>
                        </a:lnSpc>
                        <a:spcBef>
                          <a:spcPts val="0"/>
                        </a:spcBef>
                        <a:spcAft>
                          <a:spcPts val="0"/>
                        </a:spcAft>
                        <a:buNone/>
                      </a:pPr>
                      <a:r>
                        <a:rPr lang="en" sz="900"/>
                        <a:t> Synset('magnitude.n.01')</a:t>
                      </a:r>
                      <a:endParaRPr sz="900"/>
                    </a:p>
                  </a:txBody>
                  <a:tcPr marL="63500" marR="63500" marT="63500" marB="63500">
                    <a:lnT w="28575" cap="flat" cmpd="sng">
                      <a:solidFill>
                        <a:srgbClr val="000000"/>
                      </a:solidFill>
                      <a:prstDash val="solid"/>
                      <a:round/>
                      <a:headEnd type="none" w="sm" len="sm"/>
                      <a:tailEnd type="none" w="sm" len="sm"/>
                    </a:lnT>
                  </a:tcPr>
                </a:tc>
                <a:extLst>
                  <a:ext uri="{0D108BD9-81ED-4DB2-BD59-A6C34878D82A}">
                    <a16:rowId xmlns:a16="http://schemas.microsoft.com/office/drawing/2014/main" val="10001"/>
                  </a:ext>
                </a:extLst>
              </a:tr>
              <a:tr h="0">
                <a:tc>
                  <a:txBody>
                    <a:bodyPr/>
                    <a:lstStyle/>
                    <a:p>
                      <a:pPr marL="0" lvl="0" indent="0" algn="l" rtl="0">
                        <a:lnSpc>
                          <a:spcPct val="115000"/>
                        </a:lnSpc>
                        <a:spcBef>
                          <a:spcPts val="0"/>
                        </a:spcBef>
                        <a:spcAft>
                          <a:spcPts val="0"/>
                        </a:spcAft>
                        <a:buNone/>
                      </a:pPr>
                      <a:r>
                        <a:rPr lang="en" sz="900">
                          <a:solidFill>
                            <a:srgbClr val="5B0F00"/>
                          </a:solidFill>
                        </a:rPr>
                        <a:t> Synset('raw.s.12')</a:t>
                      </a:r>
                      <a:endParaRPr sz="900">
                        <a:solidFill>
                          <a:srgbClr val="5B0F00"/>
                        </a:solidFill>
                      </a:endParaRPr>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solidFill>
                            <a:srgbClr val="A64D79"/>
                          </a:solidFill>
                        </a:rPr>
                        <a:t> Synset('wellington.n.02')</a:t>
                      </a:r>
                      <a:endParaRPr sz="900">
                        <a:solidFill>
                          <a:srgbClr val="A64D79"/>
                        </a:solidFill>
                      </a:endParaRPr>
                    </a:p>
                  </a:txBody>
                  <a:tcPr marL="63500" marR="63500" marT="63500" marB="63500"/>
                </a:tc>
                <a:tc>
                  <a:txBody>
                    <a:bodyPr/>
                    <a:lstStyle/>
                    <a:p>
                      <a:pPr marL="0" lvl="0" indent="0" algn="l" rtl="0">
                        <a:lnSpc>
                          <a:spcPct val="115000"/>
                        </a:lnSpc>
                        <a:spcBef>
                          <a:spcPts val="0"/>
                        </a:spcBef>
                        <a:spcAft>
                          <a:spcPts val="0"/>
                        </a:spcAft>
                        <a:buNone/>
                      </a:pPr>
                      <a:r>
                        <a:rPr lang="en" sz="900"/>
                        <a:t> Synset('orderofmagnitude.n.02')</a:t>
                      </a:r>
                      <a:endParaRPr sz="900"/>
                    </a:p>
                  </a:txBody>
                  <a:tcPr marL="63500" marR="63500" marT="63500" marB="63500"/>
                </a:tc>
                <a:extLst>
                  <a:ext uri="{0D108BD9-81ED-4DB2-BD59-A6C34878D82A}">
                    <a16:rowId xmlns:a16="http://schemas.microsoft.com/office/drawing/2014/main" val="10002"/>
                  </a:ext>
                </a:extLst>
              </a:tr>
              <a:tr h="317500">
                <a:tc>
                  <a:txBody>
                    <a:bodyPr/>
                    <a:lstStyle/>
                    <a:p>
                      <a:pPr marL="0" lvl="0" indent="0" algn="l" rtl="0">
                        <a:lnSpc>
                          <a:spcPct val="115000"/>
                        </a:lnSpc>
                        <a:spcBef>
                          <a:spcPts val="0"/>
                        </a:spcBef>
                        <a:spcAft>
                          <a:spcPts val="0"/>
                        </a:spcAft>
                        <a:buNone/>
                      </a:pPr>
                      <a:r>
                        <a:rPr lang="en" sz="900">
                          <a:solidFill>
                            <a:srgbClr val="5B0F00"/>
                          </a:solidFill>
                        </a:rPr>
                        <a:t> Synset('new.s.04')</a:t>
                      </a:r>
                      <a:endParaRPr sz="900">
                        <a:solidFill>
                          <a:srgbClr val="5B0F00"/>
                        </a:solidFill>
                      </a:endParaRPr>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solidFill>
                            <a:srgbClr val="A64D79"/>
                          </a:solidFill>
                        </a:rPr>
                        <a:t> Synset('hessian_boot.n.01')</a:t>
                      </a:r>
                      <a:endParaRPr sz="900">
                        <a:solidFill>
                          <a:srgbClr val="A64D79"/>
                        </a:solidFill>
                      </a:endParaRPr>
                    </a:p>
                  </a:txBody>
                  <a:tcPr marL="63500" marR="63500" marT="63500" marB="63500"/>
                </a:tc>
                <a:tc>
                  <a:txBody>
                    <a:bodyPr/>
                    <a:lstStyle/>
                    <a:p>
                      <a:pPr marL="0" lvl="0" indent="0" algn="l" rtl="0">
                        <a:lnSpc>
                          <a:spcPct val="115000"/>
                        </a:lnSpc>
                        <a:spcBef>
                          <a:spcPts val="0"/>
                        </a:spcBef>
                        <a:spcAft>
                          <a:spcPts val="0"/>
                        </a:spcAft>
                        <a:buNone/>
                      </a:pPr>
                      <a:r>
                        <a:rPr lang="en" sz="900"/>
                        <a:t> Synset('magnitude.n.03')</a:t>
                      </a:r>
                      <a:endParaRPr sz="900"/>
                    </a:p>
                  </a:txBody>
                  <a:tcPr marL="63500" marR="63500" marT="63500" marB="63500"/>
                </a:tc>
                <a:extLst>
                  <a:ext uri="{0D108BD9-81ED-4DB2-BD59-A6C34878D82A}">
                    <a16:rowId xmlns:a16="http://schemas.microsoft.com/office/drawing/2014/main" val="10003"/>
                  </a:ext>
                </a:extLst>
              </a:tr>
              <a:tr h="317500">
                <a:tc>
                  <a:txBody>
                    <a:bodyPr/>
                    <a:lstStyle/>
                    <a:p>
                      <a:pPr marL="0" lvl="0" indent="0" algn="l" rtl="0">
                        <a:lnSpc>
                          <a:spcPct val="115000"/>
                        </a:lnSpc>
                        <a:spcBef>
                          <a:spcPts val="0"/>
                        </a:spcBef>
                        <a:spcAft>
                          <a:spcPts val="0"/>
                        </a:spcAft>
                        <a:buNone/>
                      </a:pPr>
                      <a:r>
                        <a:rPr lang="en" sz="900">
                          <a:solidFill>
                            <a:srgbClr val="5B0F00"/>
                          </a:solidFill>
                        </a:rPr>
                        <a:t> Synset('new.s.05')</a:t>
                      </a:r>
                      <a:endParaRPr sz="900">
                        <a:solidFill>
                          <a:srgbClr val="5B0F00"/>
                        </a:solidFill>
                      </a:endParaRPr>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solidFill>
                            <a:srgbClr val="783F04"/>
                          </a:solidFill>
                        </a:rPr>
                        <a:t> Synset('one.n.01')</a:t>
                      </a:r>
                      <a:endParaRPr sz="900">
                        <a:solidFill>
                          <a:srgbClr val="783F04"/>
                        </a:solidFill>
                      </a:endParaRPr>
                    </a:p>
                  </a:txBody>
                  <a:tcPr marL="63500" marR="63500" marT="63500" marB="63500"/>
                </a:tc>
                <a:tc>
                  <a:txBody>
                    <a:bodyPr/>
                    <a:lstStyle/>
                    <a:p>
                      <a:pPr marL="0" lvl="0" indent="0" algn="l" rtl="0">
                        <a:lnSpc>
                          <a:spcPct val="115000"/>
                        </a:lnSpc>
                        <a:spcBef>
                          <a:spcPts val="0"/>
                        </a:spcBef>
                        <a:spcAft>
                          <a:spcPts val="0"/>
                        </a:spcAft>
                        <a:buNone/>
                      </a:pPr>
                      <a:r>
                        <a:rPr lang="en" sz="900">
                          <a:solidFill>
                            <a:srgbClr val="0C343D"/>
                          </a:solidFill>
                        </a:rPr>
                        <a:t> Synset('damage.n.01')</a:t>
                      </a:r>
                      <a:endParaRPr sz="900">
                        <a:solidFill>
                          <a:srgbClr val="0C343D"/>
                        </a:solidFill>
                      </a:endParaRPr>
                    </a:p>
                  </a:txBody>
                  <a:tcPr marL="63500" marR="63500" marT="63500" marB="63500"/>
                </a:tc>
                <a:extLst>
                  <a:ext uri="{0D108BD9-81ED-4DB2-BD59-A6C34878D82A}">
                    <a16:rowId xmlns:a16="http://schemas.microsoft.com/office/drawing/2014/main" val="10004"/>
                  </a:ext>
                </a:extLst>
              </a:tr>
              <a:tr h="317500">
                <a:tc>
                  <a:txBody>
                    <a:bodyPr/>
                    <a:lstStyle/>
                    <a:p>
                      <a:pPr marL="0" lvl="0" indent="0" algn="l" rtl="0">
                        <a:lnSpc>
                          <a:spcPct val="115000"/>
                        </a:lnSpc>
                        <a:spcBef>
                          <a:spcPts val="0"/>
                        </a:spcBef>
                        <a:spcAft>
                          <a:spcPts val="0"/>
                        </a:spcAft>
                        <a:buNone/>
                      </a:pPr>
                      <a:r>
                        <a:rPr lang="en" sz="900">
                          <a:solidFill>
                            <a:srgbClr val="5B0F00"/>
                          </a:solidFill>
                        </a:rPr>
                        <a:t> Synset('new.a.06')</a:t>
                      </a:r>
                      <a:endParaRPr sz="900">
                        <a:solidFill>
                          <a:srgbClr val="5B0F00"/>
                        </a:solidFill>
                      </a:endParaRPr>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solidFill>
                            <a:srgbClr val="783F04"/>
                          </a:solidFill>
                        </a:rPr>
                        <a:t> Synset('one.s.01')]</a:t>
                      </a:r>
                      <a:endParaRPr sz="900">
                        <a:solidFill>
                          <a:srgbClr val="783F04"/>
                        </a:solidFill>
                      </a:endParaRPr>
                    </a:p>
                  </a:txBody>
                  <a:tcPr marL="63500" marR="63500" marT="63500" marB="63500"/>
                </a:tc>
                <a:tc>
                  <a:txBody>
                    <a:bodyPr/>
                    <a:lstStyle/>
                    <a:p>
                      <a:pPr marL="0" lvl="0" indent="0" algn="l" rtl="0">
                        <a:lnSpc>
                          <a:spcPct val="115000"/>
                        </a:lnSpc>
                        <a:spcBef>
                          <a:spcPts val="0"/>
                        </a:spcBef>
                        <a:spcAft>
                          <a:spcPts val="0"/>
                        </a:spcAft>
                        <a:buNone/>
                      </a:pPr>
                      <a:r>
                        <a:rPr lang="en" sz="900">
                          <a:solidFill>
                            <a:srgbClr val="0C343D"/>
                          </a:solidFill>
                        </a:rPr>
                        <a:t> Synset('damage.n.02')</a:t>
                      </a:r>
                      <a:endParaRPr sz="900">
                        <a:solidFill>
                          <a:srgbClr val="0C343D"/>
                        </a:solidFill>
                      </a:endParaRPr>
                    </a:p>
                  </a:txBody>
                  <a:tcPr marL="63500" marR="63500" marT="63500" marB="63500"/>
                </a:tc>
                <a:extLst>
                  <a:ext uri="{0D108BD9-81ED-4DB2-BD59-A6C34878D82A}">
                    <a16:rowId xmlns:a16="http://schemas.microsoft.com/office/drawing/2014/main" val="10005"/>
                  </a:ext>
                </a:extLst>
              </a:tr>
              <a:tr h="317500">
                <a:tc>
                  <a:txBody>
                    <a:bodyPr/>
                    <a:lstStyle/>
                    <a:p>
                      <a:pPr marL="0" lvl="0" indent="0" algn="l" rtl="0">
                        <a:lnSpc>
                          <a:spcPct val="115000"/>
                        </a:lnSpc>
                        <a:spcBef>
                          <a:spcPts val="0"/>
                        </a:spcBef>
                        <a:spcAft>
                          <a:spcPts val="0"/>
                        </a:spcAft>
                        <a:buNone/>
                      </a:pPr>
                      <a:r>
                        <a:rPr lang="en" sz="900">
                          <a:solidFill>
                            <a:srgbClr val="5B0F00"/>
                          </a:solidFill>
                        </a:rPr>
                        <a:t> Synset('newfangled.s.01')</a:t>
                      </a:r>
                      <a:endParaRPr sz="900">
                        <a:solidFill>
                          <a:srgbClr val="5B0F00"/>
                        </a:solidFill>
                      </a:endParaRPr>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solidFill>
                            <a:srgbClr val="073763"/>
                          </a:solidFill>
                        </a:rPr>
                        <a:t> Synset('island.n.01')</a:t>
                      </a:r>
                      <a:endParaRPr sz="900">
                        <a:solidFill>
                          <a:srgbClr val="073763"/>
                        </a:solidFill>
                      </a:endParaRPr>
                    </a:p>
                  </a:txBody>
                  <a:tcPr marL="63500" marR="63500" marT="63500" marB="63500"/>
                </a:tc>
                <a:tc>
                  <a:txBody>
                    <a:bodyPr/>
                    <a:lstStyle/>
                    <a:p>
                      <a:pPr marL="0" lvl="0" indent="0" algn="l" rtl="0">
                        <a:lnSpc>
                          <a:spcPct val="115000"/>
                        </a:lnSpc>
                        <a:spcBef>
                          <a:spcPts val="0"/>
                        </a:spcBef>
                        <a:spcAft>
                          <a:spcPts val="0"/>
                        </a:spcAft>
                        <a:buNone/>
                      </a:pPr>
                      <a:r>
                        <a:rPr lang="en" sz="900">
                          <a:solidFill>
                            <a:srgbClr val="0C343D"/>
                          </a:solidFill>
                        </a:rPr>
                        <a:t> Synset('damage.n.03')</a:t>
                      </a:r>
                      <a:endParaRPr sz="900">
                        <a:solidFill>
                          <a:srgbClr val="0C343D"/>
                        </a:solidFill>
                      </a:endParaRPr>
                    </a:p>
                  </a:txBody>
                  <a:tcPr marL="63500" marR="63500" marT="63500" marB="63500"/>
                </a:tc>
                <a:extLst>
                  <a:ext uri="{0D108BD9-81ED-4DB2-BD59-A6C34878D82A}">
                    <a16:rowId xmlns:a16="http://schemas.microsoft.com/office/drawing/2014/main" val="10006"/>
                  </a:ext>
                </a:extLst>
              </a:tr>
              <a:tr h="317500">
                <a:tc>
                  <a:txBody>
                    <a:bodyPr/>
                    <a:lstStyle/>
                    <a:p>
                      <a:pPr marL="0" lvl="0" indent="0" algn="l" rtl="0">
                        <a:lnSpc>
                          <a:spcPct val="115000"/>
                        </a:lnSpc>
                        <a:spcBef>
                          <a:spcPts val="0"/>
                        </a:spcBef>
                        <a:spcAft>
                          <a:spcPts val="0"/>
                        </a:spcAft>
                        <a:buNone/>
                      </a:pPr>
                      <a:r>
                        <a:rPr lang="en" sz="900">
                          <a:solidFill>
                            <a:srgbClr val="5B0F00"/>
                          </a:solidFill>
                        </a:rPr>
                        <a:t> Synset('new.s.08')</a:t>
                      </a:r>
                      <a:endParaRPr sz="900">
                        <a:solidFill>
                          <a:srgbClr val="5B0F00"/>
                        </a:solidFill>
                      </a:endParaRPr>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solidFill>
                            <a:srgbClr val="073763"/>
                          </a:solidFill>
                        </a:rPr>
                        <a:t> Synset('island.n.02')</a:t>
                      </a:r>
                      <a:endParaRPr sz="900">
                        <a:solidFill>
                          <a:srgbClr val="073763"/>
                        </a:solidFill>
                      </a:endParaRPr>
                    </a:p>
                  </a:txBody>
                  <a:tcPr marL="63500" marR="63500" marT="63500" marB="63500"/>
                </a:tc>
                <a:tc>
                  <a:txBody>
                    <a:bodyPr/>
                    <a:lstStyle/>
                    <a:p>
                      <a:pPr marL="0" lvl="0" indent="0" algn="l" rtl="0">
                        <a:lnSpc>
                          <a:spcPct val="115000"/>
                        </a:lnSpc>
                        <a:spcBef>
                          <a:spcPts val="0"/>
                        </a:spcBef>
                        <a:spcAft>
                          <a:spcPts val="0"/>
                        </a:spcAft>
                        <a:buNone/>
                      </a:pPr>
                      <a:r>
                        <a:rPr lang="en" sz="900">
                          <a:solidFill>
                            <a:srgbClr val="0C343D"/>
                          </a:solidFill>
                        </a:rPr>
                        <a:t> Synset('price.n.02')</a:t>
                      </a:r>
                      <a:endParaRPr sz="900">
                        <a:solidFill>
                          <a:srgbClr val="0C343D"/>
                        </a:solidFill>
                      </a:endParaRPr>
                    </a:p>
                  </a:txBody>
                  <a:tcPr marL="63500" marR="63500" marT="63500" marB="63500"/>
                </a:tc>
                <a:extLst>
                  <a:ext uri="{0D108BD9-81ED-4DB2-BD59-A6C34878D82A}">
                    <a16:rowId xmlns:a16="http://schemas.microsoft.com/office/drawing/2014/main" val="10007"/>
                  </a:ext>
                </a:extLst>
              </a:tr>
              <a:tr h="317500">
                <a:tc>
                  <a:txBody>
                    <a:bodyPr/>
                    <a:lstStyle/>
                    <a:p>
                      <a:pPr marL="0" lvl="0" indent="0" algn="l" rtl="0">
                        <a:lnSpc>
                          <a:spcPct val="115000"/>
                        </a:lnSpc>
                        <a:spcBef>
                          <a:spcPts val="0"/>
                        </a:spcBef>
                        <a:spcAft>
                          <a:spcPts val="0"/>
                        </a:spcAft>
                        <a:buNone/>
                      </a:pPr>
                      <a:r>
                        <a:rPr lang="en" sz="900">
                          <a:solidFill>
                            <a:srgbClr val="5B0F00"/>
                          </a:solidFill>
                        </a:rPr>
                        <a:t> Synset('modern.s.05')</a:t>
                      </a:r>
                      <a:endParaRPr sz="900">
                        <a:solidFill>
                          <a:srgbClr val="5B0F00"/>
                        </a:solidFill>
                      </a:endParaRPr>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solidFill>
                            <a:srgbClr val="073763"/>
                          </a:solidFill>
                        </a:rPr>
                        <a:t> Synset('south.n.01')</a:t>
                      </a:r>
                      <a:endParaRPr sz="900">
                        <a:solidFill>
                          <a:srgbClr val="073763"/>
                        </a:solidFill>
                      </a:endParaRPr>
                    </a:p>
                  </a:txBody>
                  <a:tcPr marL="63500" marR="63500" marT="63500" marB="63500"/>
                </a:tc>
                <a:tc>
                  <a:txBody>
                    <a:bodyPr/>
                    <a:lstStyle/>
                    <a:p>
                      <a:pPr marL="0" lvl="0" indent="0" algn="l" rtl="0">
                        <a:lnSpc>
                          <a:spcPct val="115000"/>
                        </a:lnSpc>
                        <a:spcBef>
                          <a:spcPts val="0"/>
                        </a:spcBef>
                        <a:spcAft>
                          <a:spcPts val="0"/>
                        </a:spcAft>
                        <a:buNone/>
                      </a:pPr>
                      <a:r>
                        <a:rPr lang="en" sz="900">
                          <a:solidFill>
                            <a:srgbClr val="0C343D"/>
                          </a:solidFill>
                        </a:rPr>
                        <a:t> Synset('wrong.n.02')</a:t>
                      </a:r>
                      <a:endParaRPr sz="900">
                        <a:solidFill>
                          <a:srgbClr val="0C343D"/>
                        </a:solidFill>
                      </a:endParaRPr>
                    </a:p>
                  </a:txBody>
                  <a:tcPr marL="63500" marR="63500" marT="63500" marB="63500"/>
                </a:tc>
                <a:extLst>
                  <a:ext uri="{0D108BD9-81ED-4DB2-BD59-A6C34878D82A}">
                    <a16:rowId xmlns:a16="http://schemas.microsoft.com/office/drawing/2014/main" val="10008"/>
                  </a:ext>
                </a:extLst>
              </a:tr>
              <a:tr h="317500">
                <a:tc>
                  <a:txBody>
                    <a:bodyPr/>
                    <a:lstStyle/>
                    <a:p>
                      <a:pPr marL="0" lvl="0" indent="0" algn="l" rtl="0">
                        <a:lnSpc>
                          <a:spcPct val="115000"/>
                        </a:lnSpc>
                        <a:spcBef>
                          <a:spcPts val="0"/>
                        </a:spcBef>
                        <a:spcAft>
                          <a:spcPts val="0"/>
                        </a:spcAft>
                        <a:buNone/>
                      </a:pPr>
                      <a:r>
                        <a:rPr lang="en" sz="900">
                          <a:solidFill>
                            <a:srgbClr val="5B0F00"/>
                          </a:solidFill>
                        </a:rPr>
                        <a:t> Synset('new.s.10')</a:t>
                      </a:r>
                      <a:endParaRPr sz="900">
                        <a:solidFill>
                          <a:srgbClr val="5B0F00"/>
                        </a:solidFill>
                      </a:endParaRPr>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solidFill>
                            <a:srgbClr val="073763"/>
                          </a:solidFill>
                        </a:rPr>
                        <a:t> Synset('confederacy.n.01')</a:t>
                      </a:r>
                      <a:endParaRPr sz="900">
                        <a:solidFill>
                          <a:srgbClr val="073763"/>
                        </a:solidFill>
                      </a:endParaRPr>
                    </a:p>
                  </a:txBody>
                  <a:tcPr marL="63500" marR="63500" marT="63500" marB="63500"/>
                </a:tc>
                <a:tc>
                  <a:txBody>
                    <a:bodyPr/>
                    <a:lstStyle/>
                    <a:p>
                      <a:pPr marL="0" lvl="0" indent="0" algn="l" rtl="0">
                        <a:lnSpc>
                          <a:spcPct val="115000"/>
                        </a:lnSpc>
                        <a:spcBef>
                          <a:spcPts val="0"/>
                        </a:spcBef>
                        <a:spcAft>
                          <a:spcPts val="0"/>
                        </a:spcAft>
                        <a:buNone/>
                      </a:pPr>
                      <a:r>
                        <a:rPr lang="en" sz="900">
                          <a:solidFill>
                            <a:srgbClr val="0C343D"/>
                          </a:solidFill>
                        </a:rPr>
                        <a:t> Synset('damage.v.01')</a:t>
                      </a:r>
                      <a:endParaRPr sz="900">
                        <a:solidFill>
                          <a:srgbClr val="0C343D"/>
                        </a:solidFill>
                      </a:endParaRPr>
                    </a:p>
                  </a:txBody>
                  <a:tcPr marL="63500" marR="63500" marT="63500" marB="63500"/>
                </a:tc>
                <a:extLst>
                  <a:ext uri="{0D108BD9-81ED-4DB2-BD59-A6C34878D82A}">
                    <a16:rowId xmlns:a16="http://schemas.microsoft.com/office/drawing/2014/main" val="10009"/>
                  </a:ext>
                </a:extLst>
              </a:tr>
              <a:tr h="317500">
                <a:tc>
                  <a:txBody>
                    <a:bodyPr/>
                    <a:lstStyle/>
                    <a:p>
                      <a:pPr marL="0" lvl="0" indent="0" algn="l" rtl="0">
                        <a:lnSpc>
                          <a:spcPct val="115000"/>
                        </a:lnSpc>
                        <a:spcBef>
                          <a:spcPts val="0"/>
                        </a:spcBef>
                        <a:spcAft>
                          <a:spcPts val="0"/>
                        </a:spcAft>
                        <a:buNone/>
                      </a:pPr>
                      <a:r>
                        <a:rPr lang="en" sz="900">
                          <a:solidFill>
                            <a:srgbClr val="5B0F00"/>
                          </a:solidFill>
                        </a:rPr>
                        <a:t> Synset('new.s.11')</a:t>
                      </a:r>
                      <a:endParaRPr sz="900">
                        <a:solidFill>
                          <a:srgbClr val="5B0F00"/>
                        </a:solidFill>
                      </a:endParaRPr>
                    </a:p>
                  </a:txBody>
                  <a:tcPr marL="63500" marR="63500" marT="63500" marB="63500">
                    <a:lnL w="28575" cap="flat" cmpd="sng">
                      <a:solidFill>
                        <a:srgbClr val="000000"/>
                      </a:solidFill>
                      <a:prstDash val="solid"/>
                      <a:round/>
                      <a:headEnd type="none" w="sm" len="sm"/>
                      <a:tailEnd type="none" w="sm" len="sm"/>
                    </a:lnL>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900">
                          <a:solidFill>
                            <a:srgbClr val="073763"/>
                          </a:solidFill>
                        </a:rPr>
                        <a:t> Synset('south.n.03')</a:t>
                      </a:r>
                      <a:endParaRPr sz="900">
                        <a:solidFill>
                          <a:srgbClr val="073763"/>
                        </a:solidFill>
                      </a:endParaRPr>
                    </a:p>
                  </a:txBody>
                  <a:tcPr marL="63500" marR="63500" marT="63500" marB="63500"/>
                </a:tc>
                <a:tc>
                  <a:txBody>
                    <a:bodyPr/>
                    <a:lstStyle/>
                    <a:p>
                      <a:pPr marL="0" lvl="0" indent="0" algn="l" rtl="0">
                        <a:lnSpc>
                          <a:spcPct val="115000"/>
                        </a:lnSpc>
                        <a:spcBef>
                          <a:spcPts val="0"/>
                        </a:spcBef>
                        <a:spcAft>
                          <a:spcPts val="0"/>
                        </a:spcAft>
                        <a:buNone/>
                      </a:pPr>
                      <a:r>
                        <a:rPr lang="en" sz="900">
                          <a:solidFill>
                            <a:srgbClr val="0C343D"/>
                          </a:solidFill>
                        </a:rPr>
                        <a:t> Synset('damage.v.02')</a:t>
                      </a:r>
                      <a:endParaRPr sz="900">
                        <a:solidFill>
                          <a:srgbClr val="0C343D"/>
                        </a:solidFill>
                      </a:endParaRPr>
                    </a:p>
                  </a:txBody>
                  <a:tcPr marL="63500" marR="63500" marT="63500" marB="63500"/>
                </a:tc>
                <a:extLst>
                  <a:ext uri="{0D108BD9-81ED-4DB2-BD59-A6C34878D82A}">
                    <a16:rowId xmlns:a16="http://schemas.microsoft.com/office/drawing/2014/main" val="10010"/>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a:spLocks noGrp="1"/>
          </p:cNvSpPr>
          <p:nvPr>
            <p:ph type="title"/>
          </p:nvPr>
        </p:nvSpPr>
        <p:spPr>
          <a:xfrm>
            <a:off x="303535" y="508000"/>
            <a:ext cx="24624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Task 3: Nouns</a:t>
            </a:r>
            <a:endParaRPr dirty="0"/>
          </a:p>
        </p:txBody>
      </p:sp>
      <p:graphicFrame>
        <p:nvGraphicFramePr>
          <p:cNvPr id="93" name="Google Shape;93;p18"/>
          <p:cNvGraphicFramePr/>
          <p:nvPr/>
        </p:nvGraphicFramePr>
        <p:xfrm>
          <a:off x="3480450" y="508000"/>
          <a:ext cx="4747350" cy="4058600"/>
        </p:xfrm>
        <a:graphic>
          <a:graphicData uri="http://schemas.openxmlformats.org/drawingml/2006/table">
            <a:tbl>
              <a:tblPr>
                <a:noFill/>
                <a:tableStyleId>{7D4136CF-442D-4C83-B8C9-ECA10F22CC2A}</a:tableStyleId>
              </a:tblPr>
              <a:tblGrid>
                <a:gridCol w="1758700">
                  <a:extLst>
                    <a:ext uri="{9D8B030D-6E8A-4147-A177-3AD203B41FA5}">
                      <a16:colId xmlns:a16="http://schemas.microsoft.com/office/drawing/2014/main" val="20000"/>
                    </a:ext>
                  </a:extLst>
                </a:gridCol>
                <a:gridCol w="1609275">
                  <a:extLst>
                    <a:ext uri="{9D8B030D-6E8A-4147-A177-3AD203B41FA5}">
                      <a16:colId xmlns:a16="http://schemas.microsoft.com/office/drawing/2014/main" val="20001"/>
                    </a:ext>
                  </a:extLst>
                </a:gridCol>
                <a:gridCol w="1379375">
                  <a:extLst>
                    <a:ext uri="{9D8B030D-6E8A-4147-A177-3AD203B41FA5}">
                      <a16:colId xmlns:a16="http://schemas.microsoft.com/office/drawing/2014/main" val="20002"/>
                    </a:ext>
                  </a:extLst>
                </a:gridCol>
              </a:tblGrid>
              <a:tr h="312200">
                <a:tc>
                  <a:txBody>
                    <a:bodyPr/>
                    <a:lstStyle/>
                    <a:p>
                      <a:pPr marL="0" lvl="0" indent="0" algn="l" rtl="0">
                        <a:lnSpc>
                          <a:spcPct val="115000"/>
                        </a:lnSpc>
                        <a:spcBef>
                          <a:spcPts val="0"/>
                        </a:spcBef>
                        <a:spcAft>
                          <a:spcPts val="0"/>
                        </a:spcAft>
                        <a:buNone/>
                      </a:pPr>
                      <a:r>
                        <a:rPr lang="en" sz="1100"/>
                        <a:t>New</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time</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Google</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12200">
                <a:tc>
                  <a:txBody>
                    <a:bodyPr/>
                    <a:lstStyle/>
                    <a:p>
                      <a:pPr marL="0" lvl="0" indent="0" algn="l" rtl="0">
                        <a:lnSpc>
                          <a:spcPct val="115000"/>
                        </a:lnSpc>
                        <a:spcBef>
                          <a:spcPts val="0"/>
                        </a:spcBef>
                        <a:spcAft>
                          <a:spcPts val="0"/>
                        </a:spcAft>
                        <a:buNone/>
                      </a:pPr>
                      <a:r>
                        <a:rPr lang="en" sz="1100"/>
                        <a:t>earthquake</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area</a:t>
                      </a:r>
                      <a:endParaRPr sz="1100"/>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lnSpc>
                          <a:spcPct val="115000"/>
                        </a:lnSpc>
                        <a:spcBef>
                          <a:spcPts val="0"/>
                        </a:spcBef>
                        <a:spcAft>
                          <a:spcPts val="0"/>
                        </a:spcAft>
                        <a:buNone/>
                      </a:pPr>
                      <a:r>
                        <a:rPr lang="en" sz="1100"/>
                        <a:t>country</a:t>
                      </a:r>
                      <a:endParaRPr sz="1100"/>
                    </a:p>
                  </a:txBody>
                  <a:tcPr marL="63500" marR="63500" marT="63500" marB="63500">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1"/>
                  </a:ext>
                </a:extLst>
              </a:tr>
              <a:tr h="312200">
                <a:tc>
                  <a:txBody>
                    <a:bodyPr/>
                    <a:lstStyle/>
                    <a:p>
                      <a:pPr marL="0" lvl="0" indent="0" algn="l" rtl="0">
                        <a:lnSpc>
                          <a:spcPct val="115000"/>
                        </a:lnSpc>
                        <a:spcBef>
                          <a:spcPts val="0"/>
                        </a:spcBef>
                        <a:spcAft>
                          <a:spcPts val="0"/>
                        </a:spcAft>
                        <a:buNone/>
                      </a:pPr>
                      <a:r>
                        <a:rPr lang="en" sz="1100"/>
                        <a:t>Zealand</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water</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reports</a:t>
                      </a:r>
                      <a:endParaRPr sz="1100"/>
                    </a:p>
                  </a:txBody>
                  <a:tcPr marL="63500" marR="63500" marT="63500" marB="63500"/>
                </a:tc>
                <a:extLst>
                  <a:ext uri="{0D108BD9-81ED-4DB2-BD59-A6C34878D82A}">
                    <a16:rowId xmlns:a16="http://schemas.microsoft.com/office/drawing/2014/main" val="10002"/>
                  </a:ext>
                </a:extLst>
              </a:tr>
              <a:tr h="312200">
                <a:tc>
                  <a:txBody>
                    <a:bodyPr/>
                    <a:lstStyle/>
                    <a:p>
                      <a:pPr marL="0" lvl="0" indent="0" algn="l" rtl="0">
                        <a:lnSpc>
                          <a:spcPct val="115000"/>
                        </a:lnSpc>
                        <a:spcBef>
                          <a:spcPts val="0"/>
                        </a:spcBef>
                        <a:spcAft>
                          <a:spcPts val="0"/>
                        </a:spcAft>
                        <a:buNone/>
                      </a:pPr>
                      <a:r>
                        <a:rPr lang="en" sz="1100"/>
                        <a:t>quake</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miles</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solidFill>
                            <a:schemeClr val="dk1"/>
                          </a:solidFill>
                        </a:rPr>
                        <a:t>buildings</a:t>
                      </a:r>
                      <a:endParaRPr sz="1100"/>
                    </a:p>
                  </a:txBody>
                  <a:tcPr marL="63500" marR="63500" marT="63500" marB="63500"/>
                </a:tc>
                <a:extLst>
                  <a:ext uri="{0D108BD9-81ED-4DB2-BD59-A6C34878D82A}">
                    <a16:rowId xmlns:a16="http://schemas.microsoft.com/office/drawing/2014/main" val="10003"/>
                  </a:ext>
                </a:extLst>
              </a:tr>
              <a:tr h="312200">
                <a:tc>
                  <a:txBody>
                    <a:bodyPr/>
                    <a:lstStyle/>
                    <a:p>
                      <a:pPr marL="0" lvl="0" indent="0" algn="l" rtl="0">
                        <a:lnSpc>
                          <a:spcPct val="115000"/>
                        </a:lnSpc>
                        <a:spcBef>
                          <a:spcPts val="0"/>
                        </a:spcBef>
                        <a:spcAft>
                          <a:spcPts val="0"/>
                        </a:spcAft>
                        <a:buNone/>
                      </a:pPr>
                      <a:r>
                        <a:rPr lang="en" sz="1100"/>
                        <a:t>Kaikoura</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aftershocks</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solidFill>
                            <a:schemeClr val="dk1"/>
                          </a:solidFill>
                        </a:rPr>
                        <a:t>residents</a:t>
                      </a:r>
                      <a:endParaRPr sz="1100"/>
                    </a:p>
                  </a:txBody>
                  <a:tcPr marL="63500" marR="63500" marT="63500" marB="63500"/>
                </a:tc>
                <a:extLst>
                  <a:ext uri="{0D108BD9-81ED-4DB2-BD59-A6C34878D82A}">
                    <a16:rowId xmlns:a16="http://schemas.microsoft.com/office/drawing/2014/main" val="10004"/>
                  </a:ext>
                </a:extLst>
              </a:tr>
              <a:tr h="312200">
                <a:tc>
                  <a:txBody>
                    <a:bodyPr/>
                    <a:lstStyle/>
                    <a:p>
                      <a:pPr marL="0" lvl="0" indent="0" algn="l" rtl="0">
                        <a:lnSpc>
                          <a:spcPct val="115000"/>
                        </a:lnSpc>
                        <a:spcBef>
                          <a:spcPts val="0"/>
                        </a:spcBef>
                        <a:spcAft>
                          <a:spcPts val="0"/>
                        </a:spcAft>
                        <a:buNone/>
                      </a:pPr>
                      <a:r>
                        <a:rPr lang="en" sz="1100"/>
                        <a:t>people</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Facebook</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region</a:t>
                      </a:r>
                      <a:endParaRPr sz="1100"/>
                    </a:p>
                  </a:txBody>
                  <a:tcPr marL="63500" marR="63500" marT="63500" marB="63500"/>
                </a:tc>
                <a:extLst>
                  <a:ext uri="{0D108BD9-81ED-4DB2-BD59-A6C34878D82A}">
                    <a16:rowId xmlns:a16="http://schemas.microsoft.com/office/drawing/2014/main" val="10005"/>
                  </a:ext>
                </a:extLst>
              </a:tr>
              <a:tr h="312200">
                <a:tc>
                  <a:txBody>
                    <a:bodyPr/>
                    <a:lstStyle/>
                    <a:p>
                      <a:pPr marL="0" lvl="0" indent="0" algn="l" rtl="0">
                        <a:lnSpc>
                          <a:spcPct val="115000"/>
                        </a:lnSpc>
                        <a:spcBef>
                          <a:spcPts val="0"/>
                        </a:spcBef>
                        <a:spcAft>
                          <a:spcPts val="0"/>
                        </a:spcAft>
                        <a:buNone/>
                      </a:pPr>
                      <a:r>
                        <a:rPr lang="en" sz="1100"/>
                        <a:t>Christchurch</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coast</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Defence</a:t>
                      </a:r>
                      <a:endParaRPr sz="1100"/>
                    </a:p>
                  </a:txBody>
                  <a:tcPr marL="63500" marR="63500" marT="63500" marB="63500"/>
                </a:tc>
                <a:extLst>
                  <a:ext uri="{0D108BD9-81ED-4DB2-BD59-A6C34878D82A}">
                    <a16:rowId xmlns:a16="http://schemas.microsoft.com/office/drawing/2014/main" val="10006"/>
                  </a:ext>
                </a:extLst>
              </a:tr>
              <a:tr h="312200">
                <a:tc>
                  <a:txBody>
                    <a:bodyPr/>
                    <a:lstStyle/>
                    <a:p>
                      <a:pPr marL="0" lvl="0" indent="0" algn="l" rtl="0">
                        <a:lnSpc>
                          <a:spcPct val="115000"/>
                        </a:lnSpc>
                        <a:spcBef>
                          <a:spcPts val="0"/>
                        </a:spcBef>
                        <a:spcAft>
                          <a:spcPts val="0"/>
                        </a:spcAft>
                        <a:buNone/>
                      </a:pPr>
                      <a:r>
                        <a:rPr lang="en" sz="1100"/>
                        <a:t>Wellington</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solidFill>
                            <a:schemeClr val="dk1"/>
                          </a:solidFill>
                        </a:rPr>
                        <a:t>Monday</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years</a:t>
                      </a:r>
                      <a:endParaRPr sz="1100"/>
                    </a:p>
                  </a:txBody>
                  <a:tcPr marL="63500" marR="63500" marT="63500" marB="63500"/>
                </a:tc>
                <a:extLst>
                  <a:ext uri="{0D108BD9-81ED-4DB2-BD59-A6C34878D82A}">
                    <a16:rowId xmlns:a16="http://schemas.microsoft.com/office/drawing/2014/main" val="10007"/>
                  </a:ext>
                </a:extLst>
              </a:tr>
              <a:tr h="312200">
                <a:tc>
                  <a:txBody>
                    <a:bodyPr/>
                    <a:lstStyle/>
                    <a:p>
                      <a:pPr marL="0" lvl="0" indent="0" algn="l" rtl="0">
                        <a:lnSpc>
                          <a:spcPct val="115000"/>
                        </a:lnSpc>
                        <a:spcBef>
                          <a:spcPts val="0"/>
                        </a:spcBef>
                        <a:spcAft>
                          <a:spcPts val="0"/>
                        </a:spcAft>
                        <a:buNone/>
                      </a:pPr>
                      <a:r>
                        <a:rPr lang="en" sz="1100"/>
                        <a:t>Island</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Twitter</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morning</a:t>
                      </a:r>
                      <a:endParaRPr sz="1100"/>
                    </a:p>
                  </a:txBody>
                  <a:tcPr marL="63500" marR="63500" marT="63500" marB="63500"/>
                </a:tc>
                <a:extLst>
                  <a:ext uri="{0D108BD9-81ED-4DB2-BD59-A6C34878D82A}">
                    <a16:rowId xmlns:a16="http://schemas.microsoft.com/office/drawing/2014/main" val="10008"/>
                  </a:ext>
                </a:extLst>
              </a:tr>
              <a:tr h="312200">
                <a:tc>
                  <a:txBody>
                    <a:bodyPr/>
                    <a:lstStyle/>
                    <a:p>
                      <a:pPr marL="0" lvl="0" indent="0" algn="l" rtl="0">
                        <a:lnSpc>
                          <a:spcPct val="115000"/>
                        </a:lnSpc>
                        <a:spcBef>
                          <a:spcPts val="0"/>
                        </a:spcBef>
                        <a:spcAft>
                          <a:spcPts val="0"/>
                        </a:spcAft>
                        <a:buNone/>
                      </a:pPr>
                      <a:r>
                        <a:rPr lang="en" sz="1100"/>
                        <a:t>South</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city</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ZEALAND</a:t>
                      </a:r>
                      <a:endParaRPr sz="1100"/>
                    </a:p>
                  </a:txBody>
                  <a:tcPr marL="63500" marR="63500" marT="63500" marB="63500"/>
                </a:tc>
                <a:extLst>
                  <a:ext uri="{0D108BD9-81ED-4DB2-BD59-A6C34878D82A}">
                    <a16:rowId xmlns:a16="http://schemas.microsoft.com/office/drawing/2014/main" val="10009"/>
                  </a:ext>
                </a:extLst>
              </a:tr>
              <a:tr h="312200">
                <a:tc>
                  <a:txBody>
                    <a:bodyPr/>
                    <a:lstStyle/>
                    <a:p>
                      <a:pPr marL="0" lvl="0" indent="0" algn="l" rtl="0">
                        <a:lnSpc>
                          <a:spcPct val="115000"/>
                        </a:lnSpc>
                        <a:spcBef>
                          <a:spcPts val="0"/>
                        </a:spcBef>
                        <a:spcAft>
                          <a:spcPts val="0"/>
                        </a:spcAft>
                        <a:buNone/>
                      </a:pPr>
                      <a:r>
                        <a:rPr lang="en" sz="1100"/>
                        <a:t>damage</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November</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Key</a:t>
                      </a:r>
                      <a:endParaRPr sz="1100"/>
                    </a:p>
                  </a:txBody>
                  <a:tcPr marL="63500" marR="63500" marT="63500" marB="63500"/>
                </a:tc>
                <a:extLst>
                  <a:ext uri="{0D108BD9-81ED-4DB2-BD59-A6C34878D82A}">
                    <a16:rowId xmlns:a16="http://schemas.microsoft.com/office/drawing/2014/main" val="10010"/>
                  </a:ext>
                </a:extLst>
              </a:tr>
              <a:tr h="312200">
                <a:tc>
                  <a:txBody>
                    <a:bodyPr/>
                    <a:lstStyle/>
                    <a:p>
                      <a:pPr marL="0" lvl="0" indent="0" algn="l" rtl="0">
                        <a:lnSpc>
                          <a:spcPct val="115000"/>
                        </a:lnSpc>
                        <a:spcBef>
                          <a:spcPts val="0"/>
                        </a:spcBef>
                        <a:spcAft>
                          <a:spcPts val="0"/>
                        </a:spcAft>
                        <a:buNone/>
                      </a:pPr>
                      <a:r>
                        <a:rPr lang="en" sz="1100"/>
                        <a:t>tsunami</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News</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road</a:t>
                      </a:r>
                      <a:endParaRPr sz="1100"/>
                    </a:p>
                  </a:txBody>
                  <a:tcPr marL="63500" marR="63500" marT="63500" marB="63500"/>
                </a:tc>
                <a:extLst>
                  <a:ext uri="{0D108BD9-81ED-4DB2-BD59-A6C34878D82A}">
                    <a16:rowId xmlns:a16="http://schemas.microsoft.com/office/drawing/2014/main" val="10011"/>
                  </a:ext>
                </a:extLst>
              </a:tr>
              <a:tr h="312200">
                <a:tc>
                  <a:txBody>
                    <a:bodyPr/>
                    <a:lstStyle/>
                    <a:p>
                      <a:pPr marL="0" lvl="0" indent="0" algn="l" rtl="0">
                        <a:lnSpc>
                          <a:spcPct val="115000"/>
                        </a:lnSpc>
                        <a:spcBef>
                          <a:spcPts val="0"/>
                        </a:spcBef>
                        <a:spcAft>
                          <a:spcPts val="0"/>
                        </a:spcAft>
                        <a:buNone/>
                      </a:pPr>
                      <a:r>
                        <a:rPr lang="en" sz="1100"/>
                        <a:t>town</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n" sz="1100">
                          <a:solidFill>
                            <a:schemeClr val="dk1"/>
                          </a:solidFill>
                        </a:rPr>
                        <a:t>North</a:t>
                      </a:r>
                      <a:endParaRPr sz="1100"/>
                    </a:p>
                  </a:txBody>
                  <a:tcPr marL="63500" marR="63500" marT="63500" marB="63500"/>
                </a:tc>
                <a:tc>
                  <a:txBody>
                    <a:bodyPr/>
                    <a:lstStyle/>
                    <a:p>
                      <a:pPr marL="0" lvl="0" indent="0" algn="l" rtl="0">
                        <a:lnSpc>
                          <a:spcPct val="115000"/>
                        </a:lnSpc>
                        <a:spcBef>
                          <a:spcPts val="0"/>
                        </a:spcBef>
                        <a:spcAft>
                          <a:spcPts val="0"/>
                        </a:spcAft>
                        <a:buNone/>
                      </a:pPr>
                      <a:endParaRPr sz="1100"/>
                    </a:p>
                  </a:txBody>
                  <a:tcPr marL="63500" marR="63500" marT="63500" marB="63500"/>
                </a:tc>
                <a:extLst>
                  <a:ext uri="{0D108BD9-81ED-4DB2-BD59-A6C34878D82A}">
                    <a16:rowId xmlns:a16="http://schemas.microsoft.com/office/drawing/2014/main" val="10012"/>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311700" y="315925"/>
            <a:ext cx="24624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3: Verbs</a:t>
            </a:r>
            <a:endParaRPr/>
          </a:p>
        </p:txBody>
      </p:sp>
      <p:graphicFrame>
        <p:nvGraphicFramePr>
          <p:cNvPr id="99" name="Google Shape;99;p19"/>
          <p:cNvGraphicFramePr/>
          <p:nvPr/>
        </p:nvGraphicFramePr>
        <p:xfrm>
          <a:off x="3777625" y="260350"/>
          <a:ext cx="4323375" cy="4607850"/>
        </p:xfrm>
        <a:graphic>
          <a:graphicData uri="http://schemas.openxmlformats.org/drawingml/2006/table">
            <a:tbl>
              <a:tblPr>
                <a:noFill/>
                <a:tableStyleId>{7D4136CF-442D-4C83-B8C9-ECA10F22CC2A}</a:tableStyleId>
              </a:tblPr>
              <a:tblGrid>
                <a:gridCol w="1591900">
                  <a:extLst>
                    <a:ext uri="{9D8B030D-6E8A-4147-A177-3AD203B41FA5}">
                      <a16:colId xmlns:a16="http://schemas.microsoft.com/office/drawing/2014/main" val="20000"/>
                    </a:ext>
                  </a:extLst>
                </a:gridCol>
                <a:gridCol w="1465675">
                  <a:extLst>
                    <a:ext uri="{9D8B030D-6E8A-4147-A177-3AD203B41FA5}">
                      <a16:colId xmlns:a16="http://schemas.microsoft.com/office/drawing/2014/main" val="20001"/>
                    </a:ext>
                  </a:extLst>
                </a:gridCol>
                <a:gridCol w="1265800">
                  <a:extLst>
                    <a:ext uri="{9D8B030D-6E8A-4147-A177-3AD203B41FA5}">
                      <a16:colId xmlns:a16="http://schemas.microsoft.com/office/drawing/2014/main" val="20002"/>
                    </a:ext>
                  </a:extLst>
                </a:gridCol>
              </a:tblGrid>
              <a:tr h="354450">
                <a:tc>
                  <a:txBody>
                    <a:bodyPr/>
                    <a:lstStyle/>
                    <a:p>
                      <a:pPr marL="0" lvl="0" indent="0" algn="l" rtl="0">
                        <a:lnSpc>
                          <a:spcPct val="115000"/>
                        </a:lnSpc>
                        <a:spcBef>
                          <a:spcPts val="0"/>
                        </a:spcBef>
                        <a:spcAft>
                          <a:spcPts val="0"/>
                        </a:spcAft>
                        <a:buNone/>
                      </a:pPr>
                      <a:r>
                        <a:rPr lang="en" sz="1100"/>
                        <a:t>struck</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email</a:t>
                      </a:r>
                      <a:endParaRPr sz="1100"/>
                    </a:p>
                  </a:txBody>
                  <a:tcPr marL="63500" marR="63500" marT="63500" marB="63500">
                    <a:lnL w="12700" cap="flat" cmpd="sng">
                      <a:solidFill>
                        <a:srgbClr val="000000"/>
                      </a:solidFill>
                      <a:prstDash val="solid"/>
                      <a:round/>
                      <a:headEnd type="none" w="sm" len="sm"/>
                      <a:tailEnd type="none" w="sm" len="sm"/>
                    </a:lnL>
                  </a:tcPr>
                </a:tc>
                <a:tc>
                  <a:txBody>
                    <a:bodyPr/>
                    <a:lstStyle/>
                    <a:p>
                      <a:pPr marL="0" lvl="0" indent="0" algn="l" rtl="0">
                        <a:lnSpc>
                          <a:spcPct val="115000"/>
                        </a:lnSpc>
                        <a:spcBef>
                          <a:spcPts val="0"/>
                        </a:spcBef>
                        <a:spcAft>
                          <a:spcPts val="0"/>
                        </a:spcAft>
                        <a:buNone/>
                      </a:pPr>
                      <a:r>
                        <a:rPr lang="en" sz="1100"/>
                        <a:t>see</a:t>
                      </a:r>
                      <a:endParaRPr sz="1100"/>
                    </a:p>
                  </a:txBody>
                  <a:tcPr marL="63500" marR="63500" marT="63500" marB="63500"/>
                </a:tc>
                <a:extLst>
                  <a:ext uri="{0D108BD9-81ED-4DB2-BD59-A6C34878D82A}">
                    <a16:rowId xmlns:a16="http://schemas.microsoft.com/office/drawing/2014/main" val="10000"/>
                  </a:ext>
                </a:extLst>
              </a:tr>
              <a:tr h="354450">
                <a:tc>
                  <a:txBody>
                    <a:bodyPr/>
                    <a:lstStyle/>
                    <a:p>
                      <a:pPr marL="0" lvl="0" indent="0" algn="l" rtl="0">
                        <a:lnSpc>
                          <a:spcPct val="115000"/>
                        </a:lnSpc>
                        <a:spcBef>
                          <a:spcPts val="0"/>
                        </a:spcBef>
                        <a:spcAft>
                          <a:spcPts val="0"/>
                        </a:spcAft>
                        <a:buNone/>
                      </a:pPr>
                      <a:r>
                        <a:rPr lang="en" sz="1100"/>
                        <a:t>hit</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following</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expected</a:t>
                      </a:r>
                      <a:endParaRPr sz="1100"/>
                    </a:p>
                  </a:txBody>
                  <a:tcPr marL="63500" marR="63500" marT="63500" marB="63500"/>
                </a:tc>
                <a:extLst>
                  <a:ext uri="{0D108BD9-81ED-4DB2-BD59-A6C34878D82A}">
                    <a16:rowId xmlns:a16="http://schemas.microsoft.com/office/drawing/2014/main" val="10001"/>
                  </a:ext>
                </a:extLst>
              </a:tr>
              <a:tr h="354450">
                <a:tc>
                  <a:txBody>
                    <a:bodyPr/>
                    <a:lstStyle/>
                    <a:p>
                      <a:pPr marL="0" lvl="0" indent="0" algn="l" rtl="0">
                        <a:lnSpc>
                          <a:spcPct val="115000"/>
                        </a:lnSpc>
                        <a:spcBef>
                          <a:spcPts val="0"/>
                        </a:spcBef>
                        <a:spcAft>
                          <a:spcPts val="0"/>
                        </a:spcAft>
                        <a:buNone/>
                      </a:pPr>
                      <a:r>
                        <a:rPr lang="en" sz="1100"/>
                        <a:t>read</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warning</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went</a:t>
                      </a:r>
                      <a:endParaRPr sz="1100"/>
                    </a:p>
                  </a:txBody>
                  <a:tcPr marL="63500" marR="63500" marT="63500" marB="63500"/>
                </a:tc>
                <a:extLst>
                  <a:ext uri="{0D108BD9-81ED-4DB2-BD59-A6C34878D82A}">
                    <a16:rowId xmlns:a16="http://schemas.microsoft.com/office/drawing/2014/main" val="10002"/>
                  </a:ext>
                </a:extLst>
              </a:tr>
              <a:tr h="354450">
                <a:tc>
                  <a:txBody>
                    <a:bodyPr/>
                    <a:lstStyle/>
                    <a:p>
                      <a:pPr marL="0" lvl="0" indent="0" algn="l" rtl="0">
                        <a:lnSpc>
                          <a:spcPct val="115000"/>
                        </a:lnSpc>
                        <a:spcBef>
                          <a:spcPts val="0"/>
                        </a:spcBef>
                        <a:spcAft>
                          <a:spcPts val="0"/>
                        </a:spcAft>
                        <a:buClr>
                          <a:schemeClr val="dk1"/>
                        </a:buClr>
                        <a:buSzPts val="1100"/>
                        <a:buFont typeface="Arial"/>
                        <a:buNone/>
                      </a:pPr>
                      <a:r>
                        <a:rPr lang="en" sz="1100">
                          <a:solidFill>
                            <a:schemeClr val="dk1"/>
                          </a:solidFill>
                        </a:rPr>
                        <a:t>damaged</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closed</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set</a:t>
                      </a:r>
                      <a:endParaRPr sz="1100"/>
                    </a:p>
                  </a:txBody>
                  <a:tcPr marL="63500" marR="63500" marT="63500" marB="63500"/>
                </a:tc>
                <a:extLst>
                  <a:ext uri="{0D108BD9-81ED-4DB2-BD59-A6C34878D82A}">
                    <a16:rowId xmlns:a16="http://schemas.microsoft.com/office/drawing/2014/main" val="10003"/>
                  </a:ext>
                </a:extLst>
              </a:tr>
              <a:tr h="354450">
                <a:tc>
                  <a:txBody>
                    <a:bodyPr/>
                    <a:lstStyle/>
                    <a:p>
                      <a:pPr marL="0" lvl="0" indent="0" algn="l" rtl="0">
                        <a:lnSpc>
                          <a:spcPct val="115000"/>
                        </a:lnSpc>
                        <a:spcBef>
                          <a:spcPts val="0"/>
                        </a:spcBef>
                        <a:spcAft>
                          <a:spcPts val="0"/>
                        </a:spcAft>
                        <a:buNone/>
                      </a:pPr>
                      <a:r>
                        <a:rPr lang="en" sz="1100"/>
                        <a:t>reported</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told</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metres</a:t>
                      </a:r>
                      <a:endParaRPr sz="1100"/>
                    </a:p>
                  </a:txBody>
                  <a:tcPr marL="63500" marR="63500" marT="63500" marB="63500"/>
                </a:tc>
                <a:extLst>
                  <a:ext uri="{0D108BD9-81ED-4DB2-BD59-A6C34878D82A}">
                    <a16:rowId xmlns:a16="http://schemas.microsoft.com/office/drawing/2014/main" val="10004"/>
                  </a:ext>
                </a:extLst>
              </a:tr>
              <a:tr h="354450">
                <a:tc>
                  <a:txBody>
                    <a:bodyPr/>
                    <a:lstStyle/>
                    <a:p>
                      <a:pPr marL="0" lvl="0" indent="0" algn="l" rtl="0">
                        <a:lnSpc>
                          <a:spcPct val="115000"/>
                        </a:lnSpc>
                        <a:spcBef>
                          <a:spcPts val="0"/>
                        </a:spcBef>
                        <a:spcAft>
                          <a:spcPts val="0"/>
                        </a:spcAft>
                        <a:buNone/>
                      </a:pPr>
                      <a:r>
                        <a:rPr lang="en" sz="1100">
                          <a:solidFill>
                            <a:schemeClr val="dk1"/>
                          </a:solidFill>
                        </a:rPr>
                        <a:t>cut</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stranded</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make</a:t>
                      </a:r>
                      <a:endParaRPr sz="1100"/>
                    </a:p>
                  </a:txBody>
                  <a:tcPr marL="63500" marR="63500" marT="63500" marB="63500"/>
                </a:tc>
                <a:extLst>
                  <a:ext uri="{0D108BD9-81ED-4DB2-BD59-A6C34878D82A}">
                    <a16:rowId xmlns:a16="http://schemas.microsoft.com/office/drawing/2014/main" val="10005"/>
                  </a:ext>
                </a:extLst>
              </a:tr>
              <a:tr h="354450">
                <a:tc>
                  <a:txBody>
                    <a:bodyPr/>
                    <a:lstStyle/>
                    <a:p>
                      <a:pPr marL="0" lvl="0" indent="0" algn="l" rtl="0">
                        <a:lnSpc>
                          <a:spcPct val="115000"/>
                        </a:lnSpc>
                        <a:spcBef>
                          <a:spcPts val="0"/>
                        </a:spcBef>
                        <a:spcAft>
                          <a:spcPts val="0"/>
                        </a:spcAft>
                        <a:buNone/>
                      </a:pPr>
                      <a:r>
                        <a:rPr lang="en" sz="1100"/>
                        <a:t>caused</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east</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solidFill>
                            <a:schemeClr val="dk1"/>
                          </a:solidFill>
                        </a:rPr>
                        <a:t>collapsed</a:t>
                      </a:r>
                      <a:endParaRPr sz="1100"/>
                    </a:p>
                  </a:txBody>
                  <a:tcPr marL="63500" marR="63500" marT="63500" marB="63500"/>
                </a:tc>
                <a:extLst>
                  <a:ext uri="{0D108BD9-81ED-4DB2-BD59-A6C34878D82A}">
                    <a16:rowId xmlns:a16="http://schemas.microsoft.com/office/drawing/2014/main" val="10006"/>
                  </a:ext>
                </a:extLst>
              </a:tr>
              <a:tr h="354450">
                <a:tc>
                  <a:txBody>
                    <a:bodyPr/>
                    <a:lstStyle/>
                    <a:p>
                      <a:pPr marL="0" lvl="0" indent="0" algn="l" rtl="0">
                        <a:lnSpc>
                          <a:spcPct val="115000"/>
                        </a:lnSpc>
                        <a:spcBef>
                          <a:spcPts val="0"/>
                        </a:spcBef>
                        <a:spcAft>
                          <a:spcPts val="0"/>
                        </a:spcAft>
                        <a:buClr>
                          <a:schemeClr val="dk1"/>
                        </a:buClr>
                        <a:buSzPts val="1100"/>
                        <a:buFont typeface="Arial"/>
                        <a:buNone/>
                      </a:pPr>
                      <a:r>
                        <a:rPr lang="en" sz="1100">
                          <a:solidFill>
                            <a:schemeClr val="dk1"/>
                          </a:solidFill>
                        </a:rPr>
                        <a:t>left</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help</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reserved</a:t>
                      </a:r>
                      <a:endParaRPr sz="1100"/>
                    </a:p>
                  </a:txBody>
                  <a:tcPr marL="63500" marR="63500" marT="63500" marB="63500"/>
                </a:tc>
                <a:extLst>
                  <a:ext uri="{0D108BD9-81ED-4DB2-BD59-A6C34878D82A}">
                    <a16:rowId xmlns:a16="http://schemas.microsoft.com/office/drawing/2014/main" val="10007"/>
                  </a:ext>
                </a:extLst>
              </a:tr>
              <a:tr h="354450">
                <a:tc>
                  <a:txBody>
                    <a:bodyPr/>
                    <a:lstStyle/>
                    <a:p>
                      <a:pPr marL="0" lvl="0" indent="0" algn="l" rtl="0">
                        <a:lnSpc>
                          <a:spcPct val="115000"/>
                        </a:lnSpc>
                        <a:spcBef>
                          <a:spcPts val="0"/>
                        </a:spcBef>
                        <a:spcAft>
                          <a:spcPts val="0"/>
                        </a:spcAft>
                        <a:buNone/>
                      </a:pPr>
                      <a:r>
                        <a:rPr lang="en" sz="1100"/>
                        <a:t>felt</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solidFill>
                            <a:schemeClr val="dk1"/>
                          </a:solidFill>
                        </a:rPr>
                        <a:t>affected</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recorded</a:t>
                      </a:r>
                      <a:endParaRPr sz="1100"/>
                    </a:p>
                  </a:txBody>
                  <a:tcPr marL="63500" marR="63500" marT="63500" marB="63500"/>
                </a:tc>
                <a:extLst>
                  <a:ext uri="{0D108BD9-81ED-4DB2-BD59-A6C34878D82A}">
                    <a16:rowId xmlns:a16="http://schemas.microsoft.com/office/drawing/2014/main" val="10008"/>
                  </a:ext>
                </a:extLst>
              </a:tr>
              <a:tr h="354450">
                <a:tc>
                  <a:txBody>
                    <a:bodyPr/>
                    <a:lstStyle/>
                    <a:p>
                      <a:pPr marL="0" lvl="0" indent="0" algn="l" rtl="0">
                        <a:lnSpc>
                          <a:spcPct val="115000"/>
                        </a:lnSpc>
                        <a:spcBef>
                          <a:spcPts val="0"/>
                        </a:spcBef>
                        <a:spcAft>
                          <a:spcPts val="0"/>
                        </a:spcAft>
                        <a:buNone/>
                      </a:pPr>
                      <a:r>
                        <a:rPr lang="en" sz="1100"/>
                        <a:t>killed</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died</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used</a:t>
                      </a:r>
                      <a:endParaRPr sz="1100"/>
                    </a:p>
                  </a:txBody>
                  <a:tcPr marL="63500" marR="63500" marT="63500" marB="63500"/>
                </a:tc>
                <a:extLst>
                  <a:ext uri="{0D108BD9-81ED-4DB2-BD59-A6C34878D82A}">
                    <a16:rowId xmlns:a16="http://schemas.microsoft.com/office/drawing/2014/main" val="10009"/>
                  </a:ext>
                </a:extLst>
              </a:tr>
              <a:tr h="354450">
                <a:tc>
                  <a:txBody>
                    <a:bodyPr/>
                    <a:lstStyle/>
                    <a:p>
                      <a:pPr marL="0" lvl="0" indent="0" algn="l" rtl="0">
                        <a:lnSpc>
                          <a:spcPct val="115000"/>
                        </a:lnSpc>
                        <a:spcBef>
                          <a:spcPts val="0"/>
                        </a:spcBef>
                        <a:spcAft>
                          <a:spcPts val="0"/>
                        </a:spcAft>
                        <a:buNone/>
                      </a:pPr>
                      <a:r>
                        <a:rPr lang="en" sz="1100"/>
                        <a:t>evacuated</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n" sz="1100">
                          <a:solidFill>
                            <a:schemeClr val="dk1"/>
                          </a:solidFill>
                        </a:rPr>
                        <a:t>confirmed</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solidFill>
                            <a:schemeClr val="dk1"/>
                          </a:solidFill>
                        </a:rPr>
                        <a:t>affected</a:t>
                      </a:r>
                      <a:endParaRPr sz="1100"/>
                    </a:p>
                  </a:txBody>
                  <a:tcPr marL="63500" marR="63500" marT="63500" marB="63500"/>
                </a:tc>
                <a:extLst>
                  <a:ext uri="{0D108BD9-81ED-4DB2-BD59-A6C34878D82A}">
                    <a16:rowId xmlns:a16="http://schemas.microsoft.com/office/drawing/2014/main" val="10010"/>
                  </a:ext>
                </a:extLst>
              </a:tr>
              <a:tr h="354450">
                <a:tc>
                  <a:txBody>
                    <a:bodyPr/>
                    <a:lstStyle/>
                    <a:p>
                      <a:pPr marL="0" lvl="0" indent="0" algn="l" rtl="0">
                        <a:lnSpc>
                          <a:spcPct val="115000"/>
                        </a:lnSpc>
                        <a:spcBef>
                          <a:spcPts val="0"/>
                        </a:spcBef>
                        <a:spcAft>
                          <a:spcPts val="0"/>
                        </a:spcAft>
                        <a:buNone/>
                      </a:pPr>
                      <a:r>
                        <a:rPr lang="en" sz="1100"/>
                        <a:t>km</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triggered</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move</a:t>
                      </a:r>
                      <a:endParaRPr sz="1100"/>
                    </a:p>
                  </a:txBody>
                  <a:tcPr marL="63500" marR="63500" marT="63500" marB="63500"/>
                </a:tc>
                <a:extLst>
                  <a:ext uri="{0D108BD9-81ED-4DB2-BD59-A6C34878D82A}">
                    <a16:rowId xmlns:a16="http://schemas.microsoft.com/office/drawing/2014/main" val="10011"/>
                  </a:ext>
                </a:extLst>
              </a:tr>
              <a:tr h="354450">
                <a:tc>
                  <a:txBody>
                    <a:bodyPr/>
                    <a:lstStyle/>
                    <a:p>
                      <a:pPr marL="0" lvl="0" indent="0" algn="l" rtl="0">
                        <a:lnSpc>
                          <a:spcPct val="115000"/>
                        </a:lnSpc>
                        <a:spcBef>
                          <a:spcPts val="0"/>
                        </a:spcBef>
                        <a:spcAft>
                          <a:spcPts val="0"/>
                        </a:spcAft>
                        <a:buClr>
                          <a:schemeClr val="dk1"/>
                        </a:buClr>
                        <a:buSzPts val="1100"/>
                        <a:buFont typeface="Arial"/>
                        <a:buNone/>
                      </a:pPr>
                      <a:r>
                        <a:rPr lang="en" sz="1100">
                          <a:solidFill>
                            <a:schemeClr val="dk1"/>
                          </a:solidFill>
                        </a:rPr>
                        <a:t>know</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work</a:t>
                      </a:r>
                      <a:endParaRPr sz="1100"/>
                    </a:p>
                  </a:txBody>
                  <a:tcPr marL="63500" marR="63500" marT="63500" marB="63500"/>
                </a:tc>
                <a:tc>
                  <a:txBody>
                    <a:bodyPr/>
                    <a:lstStyle/>
                    <a:p>
                      <a:pPr marL="0" lvl="0" indent="0" algn="l" rtl="0">
                        <a:lnSpc>
                          <a:spcPct val="115000"/>
                        </a:lnSpc>
                        <a:spcBef>
                          <a:spcPts val="0"/>
                        </a:spcBef>
                        <a:spcAft>
                          <a:spcPts val="0"/>
                        </a:spcAft>
                        <a:buNone/>
                      </a:pPr>
                      <a:r>
                        <a:rPr lang="en" sz="1100"/>
                        <a:t>took</a:t>
                      </a:r>
                      <a:endParaRPr sz="1100"/>
                    </a:p>
                  </a:txBody>
                  <a:tcPr marL="63500" marR="63500" marT="63500" marB="63500"/>
                </a:tc>
                <a:extLst>
                  <a:ext uri="{0D108BD9-81ED-4DB2-BD59-A6C34878D82A}">
                    <a16:rowId xmlns:a16="http://schemas.microsoft.com/office/drawing/2014/main" val="10012"/>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4: </a:t>
            </a:r>
            <a:r>
              <a:rPr lang="en">
                <a:solidFill>
                  <a:srgbClr val="222222"/>
                </a:solidFill>
                <a:highlight>
                  <a:srgbClr val="FFFFFF"/>
                </a:highlight>
              </a:rPr>
              <a:t>Discriminating features</a:t>
            </a:r>
            <a:endParaRPr/>
          </a:p>
        </p:txBody>
      </p:sp>
      <p:graphicFrame>
        <p:nvGraphicFramePr>
          <p:cNvPr id="105" name="Google Shape;105;p20"/>
          <p:cNvGraphicFramePr/>
          <p:nvPr/>
        </p:nvGraphicFramePr>
        <p:xfrm>
          <a:off x="952500" y="1619250"/>
          <a:ext cx="7239000" cy="1905000"/>
        </p:xfrm>
        <a:graphic>
          <a:graphicData uri="http://schemas.openxmlformats.org/drawingml/2006/table">
            <a:tbl>
              <a:tblPr>
                <a:noFill/>
                <a:tableStyleId>{005A6ECF-74D2-4E88-8A8C-6E1AB93E2A49}</a:tableStyleId>
              </a:tblPr>
              <a:tblGrid>
                <a:gridCol w="14478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tblGrid>
              <a:tr h="381000">
                <a:tc>
                  <a:txBody>
                    <a:bodyPr/>
                    <a:lstStyle/>
                    <a:p>
                      <a:pPr marL="0" lvl="0" indent="0" algn="l" rtl="0">
                        <a:spcBef>
                          <a:spcPts val="0"/>
                        </a:spcBef>
                        <a:spcAft>
                          <a:spcPts val="0"/>
                        </a:spcAft>
                        <a:buNone/>
                      </a:pPr>
                      <a:r>
                        <a:rPr lang="en" sz="1100"/>
                        <a:t>new</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zealand</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 earthquake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kaikoura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people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sz="1100"/>
                        <a:t>read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share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sep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wellington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christchurch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sz="1100"/>
                        <a:t>news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south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island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2018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image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 sz="1100"/>
                        <a:t>damage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minutes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tsunami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facebook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twitter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 sz="1100"/>
                        <a:t>magnitude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water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monday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minute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100"/>
                        <a:t>caption </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106" name="Google Shape;106;p20"/>
          <p:cNvSpPr txBox="1"/>
          <p:nvPr/>
        </p:nvSpPr>
        <p:spPr>
          <a:xfrm>
            <a:off x="370325" y="370325"/>
            <a:ext cx="6264900" cy="1839300"/>
          </a:xfrm>
          <a:prstGeom prst="rect">
            <a:avLst/>
          </a:prstGeom>
          <a:noFill/>
          <a:ln>
            <a:noFill/>
          </a:ln>
        </p:spPr>
        <p:txBody>
          <a:bodyPr spcFirstLastPara="1" wrap="square" lIns="91425" tIns="91425" rIns="91425" bIns="91425" anchor="ctr" anchorCtr="0">
            <a:noAutofit/>
          </a:bodyPr>
          <a:lstStyle/>
          <a:p>
            <a:pPr marL="457200" lvl="0" indent="457200" algn="l" rtl="0">
              <a:spcBef>
                <a:spcPts val="0"/>
              </a:spcBef>
              <a:spcAft>
                <a:spcPts val="0"/>
              </a:spcAft>
              <a:buNone/>
            </a:pPr>
            <a:r>
              <a:rPr lang="en"/>
              <a:t>We applied lemmatization and stemming to the most frequent words that we got from our task 1 to get discriminating feature words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1"/>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Task 5: Frequent Named Entities</a:t>
            </a:r>
            <a:endParaRPr/>
          </a:p>
        </p:txBody>
      </p:sp>
      <p:graphicFrame>
        <p:nvGraphicFramePr>
          <p:cNvPr id="112" name="Google Shape;112;p21"/>
          <p:cNvGraphicFramePr/>
          <p:nvPr/>
        </p:nvGraphicFramePr>
        <p:xfrm>
          <a:off x="1996875" y="1224600"/>
          <a:ext cx="5943600" cy="2844800"/>
        </p:xfrm>
        <a:graphic>
          <a:graphicData uri="http://schemas.openxmlformats.org/drawingml/2006/table">
            <a:tbl>
              <a:tblPr>
                <a:noFill/>
                <a:tableStyleId>{7D4136CF-442D-4C83-B8C9-ECA10F22CC2A}</a:tableStyleId>
              </a:tblPr>
              <a:tblGrid>
                <a:gridCol w="3014825">
                  <a:extLst>
                    <a:ext uri="{9D8B030D-6E8A-4147-A177-3AD203B41FA5}">
                      <a16:colId xmlns:a16="http://schemas.microsoft.com/office/drawing/2014/main" val="20000"/>
                    </a:ext>
                  </a:extLst>
                </a:gridCol>
                <a:gridCol w="2928775">
                  <a:extLst>
                    <a:ext uri="{9D8B030D-6E8A-4147-A177-3AD203B41FA5}">
                      <a16:colId xmlns:a16="http://schemas.microsoft.com/office/drawing/2014/main" val="20001"/>
                    </a:ext>
                  </a:extLst>
                </a:gridCol>
              </a:tblGrid>
              <a:tr h="355600">
                <a:tc>
                  <a:txBody>
                    <a:bodyPr/>
                    <a:lstStyle/>
                    <a:p>
                      <a:pPr marL="0" lvl="0" indent="0" algn="l" rtl="0">
                        <a:lnSpc>
                          <a:spcPct val="115000"/>
                        </a:lnSpc>
                        <a:spcBef>
                          <a:spcPts val="0"/>
                        </a:spcBef>
                        <a:spcAft>
                          <a:spcPts val="0"/>
                        </a:spcAft>
                        <a:buNone/>
                      </a:pPr>
                      <a:r>
                        <a:rPr lang="en" sz="1100"/>
                        <a:t>('GPE', u'New')</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('ORGANIZATION', u'NEWS')</a:t>
                      </a:r>
                      <a:endParaRPr sz="1100"/>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55600">
                <a:tc>
                  <a:txBody>
                    <a:bodyPr/>
                    <a:lstStyle/>
                    <a:p>
                      <a:pPr marL="0" lvl="0" indent="0" algn="l" rtl="0">
                        <a:lnSpc>
                          <a:spcPct val="115000"/>
                        </a:lnSpc>
                        <a:spcBef>
                          <a:spcPts val="0"/>
                        </a:spcBef>
                        <a:spcAft>
                          <a:spcPts val="0"/>
                        </a:spcAft>
                        <a:buNone/>
                      </a:pPr>
                      <a:r>
                        <a:rPr lang="en" sz="1100"/>
                        <a:t>('PERSON', u'Zealand')</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('ORGANIZATION', u'SHARE')</a:t>
                      </a:r>
                      <a:endParaRPr sz="1100"/>
                    </a:p>
                  </a:txBody>
                  <a:tcPr marL="63500" marR="63500" marT="63500" marB="63500">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1"/>
                  </a:ext>
                </a:extLst>
              </a:tr>
              <a:tr h="355600">
                <a:tc>
                  <a:txBody>
                    <a:bodyPr/>
                    <a:lstStyle/>
                    <a:p>
                      <a:pPr marL="0" lvl="0" indent="0" algn="l" rtl="0">
                        <a:lnSpc>
                          <a:spcPct val="115000"/>
                        </a:lnSpc>
                        <a:spcBef>
                          <a:spcPts val="0"/>
                        </a:spcBef>
                        <a:spcAft>
                          <a:spcPts val="0"/>
                        </a:spcAft>
                        <a:buNone/>
                      </a:pPr>
                      <a:r>
                        <a:rPr lang="en" sz="1100"/>
                        <a:t>('PERSON', u'Kaikoura South')</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('ORGANIZATION', u'USGS')</a:t>
                      </a:r>
                      <a:endParaRPr sz="1100"/>
                    </a:p>
                  </a:txBody>
                  <a:tcPr marL="63500" marR="63500" marT="63500" marB="63500"/>
                </a:tc>
                <a:extLst>
                  <a:ext uri="{0D108BD9-81ED-4DB2-BD59-A6C34878D82A}">
                    <a16:rowId xmlns:a16="http://schemas.microsoft.com/office/drawing/2014/main" val="10002"/>
                  </a:ext>
                </a:extLst>
              </a:tr>
              <a:tr h="355600">
                <a:tc>
                  <a:txBody>
                    <a:bodyPr/>
                    <a:lstStyle/>
                    <a:p>
                      <a:pPr marL="0" lvl="0" indent="0" algn="l" rtl="0">
                        <a:lnSpc>
                          <a:spcPct val="115000"/>
                        </a:lnSpc>
                        <a:spcBef>
                          <a:spcPts val="0"/>
                        </a:spcBef>
                        <a:spcAft>
                          <a:spcPts val="0"/>
                        </a:spcAft>
                        <a:buNone/>
                      </a:pPr>
                      <a:r>
                        <a:rPr lang="en" sz="1100"/>
                        <a:t>('ORGANIZATION', u'Christchurch')</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('PERSON', u'Tsunami')</a:t>
                      </a:r>
                      <a:endParaRPr sz="1100"/>
                    </a:p>
                  </a:txBody>
                  <a:tcPr marL="63500" marR="63500" marT="63500" marB="63500"/>
                </a:tc>
                <a:extLst>
                  <a:ext uri="{0D108BD9-81ED-4DB2-BD59-A6C34878D82A}">
                    <a16:rowId xmlns:a16="http://schemas.microsoft.com/office/drawing/2014/main" val="10003"/>
                  </a:ext>
                </a:extLst>
              </a:tr>
              <a:tr h="355600">
                <a:tc>
                  <a:txBody>
                    <a:bodyPr/>
                    <a:lstStyle/>
                    <a:p>
                      <a:pPr marL="0" lvl="0" indent="0" algn="l" rtl="0">
                        <a:lnSpc>
                          <a:spcPct val="115000"/>
                        </a:lnSpc>
                        <a:spcBef>
                          <a:spcPts val="0"/>
                        </a:spcBef>
                        <a:spcAft>
                          <a:spcPts val="0"/>
                        </a:spcAft>
                        <a:buNone/>
                      </a:pPr>
                      <a:r>
                        <a:rPr lang="en" sz="1100"/>
                        <a:t>('PERSON', u'Wellington')</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('PERSON', u'March')</a:t>
                      </a:r>
                      <a:endParaRPr sz="1100"/>
                    </a:p>
                  </a:txBody>
                  <a:tcPr marL="63500" marR="63500" marT="63500" marB="63500"/>
                </a:tc>
                <a:extLst>
                  <a:ext uri="{0D108BD9-81ED-4DB2-BD59-A6C34878D82A}">
                    <a16:rowId xmlns:a16="http://schemas.microsoft.com/office/drawing/2014/main" val="10004"/>
                  </a:ext>
                </a:extLst>
              </a:tr>
              <a:tr h="355600">
                <a:tc>
                  <a:txBody>
                    <a:bodyPr/>
                    <a:lstStyle/>
                    <a:p>
                      <a:pPr marL="0" lvl="0" indent="0" algn="l" rtl="0">
                        <a:lnSpc>
                          <a:spcPct val="115000"/>
                        </a:lnSpc>
                        <a:spcBef>
                          <a:spcPts val="0"/>
                        </a:spcBef>
                        <a:spcAft>
                          <a:spcPts val="0"/>
                        </a:spcAft>
                        <a:buNone/>
                      </a:pPr>
                      <a:r>
                        <a:rPr lang="en" sz="1100"/>
                        <a:t>('PERSON', u'Island Facebook')</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('ORGANIZATION', u'GeoNet')</a:t>
                      </a:r>
                      <a:endParaRPr sz="1100"/>
                    </a:p>
                  </a:txBody>
                  <a:tcPr marL="63500" marR="63500" marT="63500" marB="63500"/>
                </a:tc>
                <a:extLst>
                  <a:ext uri="{0D108BD9-81ED-4DB2-BD59-A6C34878D82A}">
                    <a16:rowId xmlns:a16="http://schemas.microsoft.com/office/drawing/2014/main" val="10005"/>
                  </a:ext>
                </a:extLst>
              </a:tr>
              <a:tr h="355600">
                <a:tc>
                  <a:txBody>
                    <a:bodyPr/>
                    <a:lstStyle/>
                    <a:p>
                      <a:pPr marL="0" lvl="0" indent="0" algn="l" rtl="0">
                        <a:lnSpc>
                          <a:spcPct val="115000"/>
                        </a:lnSpc>
                        <a:spcBef>
                          <a:spcPts val="0"/>
                        </a:spcBef>
                        <a:spcAft>
                          <a:spcPts val="0"/>
                        </a:spcAft>
                        <a:buNone/>
                      </a:pPr>
                      <a:r>
                        <a:rPr lang="en" sz="1100"/>
                        <a:t>('PERSON', u'Twitter')</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('GPE', u'Australian')</a:t>
                      </a:r>
                      <a:endParaRPr sz="1100"/>
                    </a:p>
                  </a:txBody>
                  <a:tcPr marL="63500" marR="63500" marT="63500" marB="63500"/>
                </a:tc>
                <a:extLst>
                  <a:ext uri="{0D108BD9-81ED-4DB2-BD59-A6C34878D82A}">
                    <a16:rowId xmlns:a16="http://schemas.microsoft.com/office/drawing/2014/main" val="10006"/>
                  </a:ext>
                </a:extLst>
              </a:tr>
              <a:tr h="355600">
                <a:tc>
                  <a:txBody>
                    <a:bodyPr/>
                    <a:lstStyle/>
                    <a:p>
                      <a:pPr marL="0" lvl="0" indent="0" algn="l" rtl="0">
                        <a:lnSpc>
                          <a:spcPct val="115000"/>
                        </a:lnSpc>
                        <a:spcBef>
                          <a:spcPts val="0"/>
                        </a:spcBef>
                        <a:spcAft>
                          <a:spcPts val="0"/>
                        </a:spcAft>
                        <a:buNone/>
                      </a:pPr>
                      <a:r>
                        <a:rPr lang="en" sz="1100"/>
                        <a:t>('GPE', u'North')</a:t>
                      </a:r>
                      <a:endParaRPr sz="1100"/>
                    </a:p>
                  </a:txBody>
                  <a:tcPr marL="63500" marR="63500" marT="63500" marB="63500">
                    <a:lnL w="12700" cap="flat" cmpd="sng">
                      <a:solidFill>
                        <a:srgbClr val="000000"/>
                      </a:solidFill>
                      <a:prstDash val="solid"/>
                      <a:round/>
                      <a:headEnd type="none" w="sm" len="sm"/>
                      <a:tailEnd type="none" w="sm" len="sm"/>
                    </a:lnL>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 sz="1100"/>
                        <a:t>('PERSON', u'Survey Government')</a:t>
                      </a:r>
                      <a:endParaRPr sz="1100"/>
                    </a:p>
                  </a:txBody>
                  <a:tcPr marL="63500" marR="63500" marT="63500" marB="63500"/>
                </a:tc>
                <a:extLst>
                  <a:ext uri="{0D108BD9-81ED-4DB2-BD59-A6C34878D82A}">
                    <a16:rowId xmlns:a16="http://schemas.microsoft.com/office/drawing/2014/main" val="10007"/>
                  </a:ext>
                </a:extLst>
              </a:tr>
            </a:tbl>
          </a:graphicData>
        </a:graphic>
      </p:graphicFrame>
    </p:spTree>
  </p:cSld>
  <p:clrMapOvr>
    <a:masterClrMapping/>
  </p:clrMapOvr>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2007</Words>
  <Application>Microsoft Macintosh PowerPoint</Application>
  <PresentationFormat>On-screen Show (16:9)</PresentationFormat>
  <Paragraphs>293</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Economica</vt:lpstr>
      <vt:lpstr>Arial</vt:lpstr>
      <vt:lpstr>Open Sans</vt:lpstr>
      <vt:lpstr>Luxe</vt:lpstr>
      <vt:lpstr>PowerPoint Presentation</vt:lpstr>
      <vt:lpstr>Overview </vt:lpstr>
      <vt:lpstr>High Level Approach</vt:lpstr>
      <vt:lpstr>Task 1 - Most Frequent Important Words</vt:lpstr>
      <vt:lpstr>Task 2 - Wordnet Synsets</vt:lpstr>
      <vt:lpstr>Task 3: Nouns</vt:lpstr>
      <vt:lpstr>Task 3: Verbs</vt:lpstr>
      <vt:lpstr>Task 4: Discriminating features</vt:lpstr>
      <vt:lpstr>Task 5: Frequent Named Entities</vt:lpstr>
      <vt:lpstr>Task 6: A set of important topics</vt:lpstr>
      <vt:lpstr>Task 6: A set of important topics</vt:lpstr>
      <vt:lpstr>Task 6: A set of important topics</vt:lpstr>
      <vt:lpstr>Task 7: Sentence Clustering</vt:lpstr>
      <vt:lpstr>Task 8-9: Template Based Summary</vt:lpstr>
      <vt:lpstr>Task 9: Template Based Summary</vt:lpstr>
      <vt:lpstr>Task 10: Abstractive summary</vt:lpstr>
      <vt:lpstr>Task 10: Abstractive summary</vt:lpstr>
      <vt:lpstr>Task 10: Abstractive summary</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Bochel, Alex</cp:lastModifiedBy>
  <cp:revision>1</cp:revision>
  <dcterms:modified xsi:type="dcterms:W3CDTF">2018-12-14T17:11:06Z</dcterms:modified>
</cp:coreProperties>
</file>