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8"/>
  </p:notesMasterIdLst>
  <p:handoutMasterIdLst>
    <p:handoutMasterId r:id="rId19"/>
  </p:handoutMasterIdLst>
  <p:sldIdLst>
    <p:sldId id="256" r:id="rId2"/>
    <p:sldId id="257" r:id="rId3"/>
    <p:sldId id="276" r:id="rId4"/>
    <p:sldId id="282" r:id="rId5"/>
    <p:sldId id="259" r:id="rId6"/>
    <p:sldId id="262" r:id="rId7"/>
    <p:sldId id="258" r:id="rId8"/>
    <p:sldId id="266" r:id="rId9"/>
    <p:sldId id="269" r:id="rId10"/>
    <p:sldId id="280" r:id="rId11"/>
    <p:sldId id="281" r:id="rId12"/>
    <p:sldId id="265" r:id="rId13"/>
    <p:sldId id="268" r:id="rId14"/>
    <p:sldId id="279" r:id="rId15"/>
    <p:sldId id="273"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urcotte, David" initials="TD"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73" autoAdjust="0"/>
    <p:restoredTop sz="78487" autoAdjust="0"/>
  </p:normalViewPr>
  <p:slideViewPr>
    <p:cSldViewPr snapToGrid="0">
      <p:cViewPr>
        <p:scale>
          <a:sx n="63" d="100"/>
          <a:sy n="63" d="100"/>
        </p:scale>
        <p:origin x="-1104" y="-72"/>
      </p:cViewPr>
      <p:guideLst>
        <p:guide orient="horz" pos="2160"/>
        <p:guide pos="3840"/>
      </p:guideLst>
    </p:cSldViewPr>
  </p:slideViewPr>
  <p:outlineViewPr>
    <p:cViewPr>
      <p:scale>
        <a:sx n="33" d="100"/>
        <a:sy n="33" d="100"/>
      </p:scale>
      <p:origin x="78" y="7254"/>
    </p:cViewPr>
  </p:outlin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459C33-FC5A-4002-894F-34EDE1A07BC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ED0A5C50-3195-4F5C-B6D3-D8E6A93BE439}">
      <dgm:prSet phldrT="[Text]"/>
      <dgm:spPr>
        <a:solidFill>
          <a:schemeClr val="bg1"/>
        </a:solidFill>
        <a:ln>
          <a:solidFill>
            <a:schemeClr val="bg1">
              <a:lumMod val="75000"/>
            </a:schemeClr>
          </a:solidFill>
        </a:ln>
      </dgm:spPr>
      <dgm:t>
        <a:bodyPr/>
        <a:lstStyle/>
        <a:p>
          <a:r>
            <a:rPr lang="en-US" b="1" dirty="0" smtClean="0">
              <a:solidFill>
                <a:schemeClr val="tx1"/>
              </a:solidFill>
              <a:latin typeface="Times New Roman" panose="02020603050405020304" pitchFamily="18" charset="0"/>
              <a:cs typeface="Times New Roman" panose="02020603050405020304" pitchFamily="18" charset="0"/>
            </a:rPr>
            <a:t>Worst Scenario </a:t>
          </a:r>
          <a:endParaRPr lang="en-US" b="1" dirty="0">
            <a:solidFill>
              <a:schemeClr val="tx1"/>
            </a:solidFill>
            <a:latin typeface="Times New Roman" panose="02020603050405020304" pitchFamily="18" charset="0"/>
            <a:cs typeface="Times New Roman" panose="02020603050405020304" pitchFamily="18" charset="0"/>
          </a:endParaRPr>
        </a:p>
      </dgm:t>
    </dgm:pt>
    <dgm:pt modelId="{38228378-4C86-4230-A197-239D1625B7CE}" type="parTrans" cxnId="{83E81E1F-A378-43A4-BE19-B69F286F181F}">
      <dgm:prSet/>
      <dgm:spPr/>
      <dgm:t>
        <a:bodyPr/>
        <a:lstStyle/>
        <a:p>
          <a:endParaRPr lang="en-US"/>
        </a:p>
      </dgm:t>
    </dgm:pt>
    <dgm:pt modelId="{74F5709F-A965-44A6-BF67-7985C10C3DEE}" type="sibTrans" cxnId="{83E81E1F-A378-43A4-BE19-B69F286F181F}">
      <dgm:prSet/>
      <dgm:spPr/>
      <dgm:t>
        <a:bodyPr/>
        <a:lstStyle/>
        <a:p>
          <a:endParaRPr lang="en-US"/>
        </a:p>
      </dgm:t>
    </dgm:pt>
    <dgm:pt modelId="{59034125-A0E1-45FE-8810-C4A544F5CA86}">
      <dgm:prSet phldrT="[Tex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a:latin typeface="Times New Roman" panose="02020603050405020304" pitchFamily="18" charset="0"/>
              <a:cs typeface="Times New Roman" panose="02020603050405020304" pitchFamily="18" charset="0"/>
            </a:rPr>
            <a:t>High curing temperature in ELO </a:t>
          </a:r>
          <a:r>
            <a:rPr lang="en-US" b="0" dirty="0" smtClean="0">
              <a:latin typeface="Times New Roman" panose="02020603050405020304" pitchFamily="18" charset="0"/>
              <a:cs typeface="Times New Roman" panose="02020603050405020304" pitchFamily="18" charset="0"/>
            </a:rPr>
            <a:t>(high costs)</a:t>
          </a:r>
          <a:endParaRPr lang="en-US" b="0" dirty="0"/>
        </a:p>
      </dgm:t>
    </dgm:pt>
    <dgm:pt modelId="{9EADFFE3-B1CF-4CD0-80AC-81CE893778D3}" type="parTrans" cxnId="{DE9D0D7A-1589-4A24-901F-2EDB13B78FFE}">
      <dgm:prSet/>
      <dgm:spPr/>
      <dgm:t>
        <a:bodyPr/>
        <a:lstStyle/>
        <a:p>
          <a:endParaRPr lang="en-US"/>
        </a:p>
      </dgm:t>
    </dgm:pt>
    <dgm:pt modelId="{6EB9E78F-7841-4853-A5A0-C0A4BE8E7E51}" type="sibTrans" cxnId="{DE9D0D7A-1589-4A24-901F-2EDB13B78FFE}">
      <dgm:prSet/>
      <dgm:spPr/>
      <dgm:t>
        <a:bodyPr/>
        <a:lstStyle/>
        <a:p>
          <a:endParaRPr lang="en-US"/>
        </a:p>
      </dgm:t>
    </dgm:pt>
    <dgm:pt modelId="{D94EB9B5-00FF-4263-A6AC-F29ABE4DA2EA}">
      <dgm:prSet phldrT="[Text]"/>
      <dgm:spPr>
        <a:solidFill>
          <a:schemeClr val="bg1"/>
        </a:solidFill>
        <a:ln>
          <a:solidFill>
            <a:schemeClr val="bg1">
              <a:lumMod val="75000"/>
            </a:schemeClr>
          </a:solidFill>
        </a:ln>
      </dgm:spPr>
      <dgm:t>
        <a:bodyPr/>
        <a:lstStyle/>
        <a:p>
          <a:r>
            <a:rPr lang="en-US" b="1" dirty="0" smtClean="0">
              <a:solidFill>
                <a:schemeClr val="tx1"/>
              </a:solidFill>
              <a:latin typeface="Times New Roman" panose="02020603050405020304" pitchFamily="18" charset="0"/>
              <a:cs typeface="Times New Roman" panose="02020603050405020304" pitchFamily="18" charset="0"/>
            </a:rPr>
            <a:t>Good Scenario</a:t>
          </a:r>
          <a:endParaRPr lang="en-US" b="1" dirty="0">
            <a:solidFill>
              <a:schemeClr val="tx1"/>
            </a:solidFill>
            <a:latin typeface="Times New Roman" panose="02020603050405020304" pitchFamily="18" charset="0"/>
            <a:cs typeface="Times New Roman" panose="02020603050405020304" pitchFamily="18" charset="0"/>
          </a:endParaRPr>
        </a:p>
      </dgm:t>
    </dgm:pt>
    <dgm:pt modelId="{715B82C4-663F-41CD-848F-6FC01A5A177D}" type="parTrans" cxnId="{15BDC9A8-EB65-4F09-8586-55B150E4F8CF}">
      <dgm:prSet/>
      <dgm:spPr/>
      <dgm:t>
        <a:bodyPr/>
        <a:lstStyle/>
        <a:p>
          <a:endParaRPr lang="en-US"/>
        </a:p>
      </dgm:t>
    </dgm:pt>
    <dgm:pt modelId="{45A22FD2-0C26-4EF2-BBAF-C7C813B9C8C4}" type="sibTrans" cxnId="{15BDC9A8-EB65-4F09-8586-55B150E4F8CF}">
      <dgm:prSet/>
      <dgm:spPr/>
      <dgm:t>
        <a:bodyPr/>
        <a:lstStyle/>
        <a:p>
          <a:endParaRPr lang="en-US"/>
        </a:p>
      </dgm:t>
    </dgm:pt>
    <dgm:pt modelId="{43E0BEE3-182B-400F-A752-4010046F1B42}">
      <dgm:prSet phldrT="[Tex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smtClean="0">
              <a:latin typeface="Times New Roman" panose="02020603050405020304" pitchFamily="18" charset="0"/>
              <a:cs typeface="Times New Roman" panose="02020603050405020304" pitchFamily="18" charset="0"/>
            </a:rPr>
            <a:t>High </a:t>
          </a:r>
          <a:r>
            <a:rPr lang="en-US" b="0" dirty="0">
              <a:latin typeface="Times New Roman" panose="02020603050405020304" pitchFamily="18" charset="0"/>
              <a:cs typeface="Times New Roman" panose="02020603050405020304" pitchFamily="18" charset="0"/>
            </a:rPr>
            <a:t>curing temperature in ELO </a:t>
          </a:r>
          <a:r>
            <a:rPr lang="en-US" b="0" dirty="0" smtClean="0">
              <a:latin typeface="Times New Roman" panose="02020603050405020304" pitchFamily="18" charset="0"/>
              <a:cs typeface="Times New Roman" panose="02020603050405020304" pitchFamily="18" charset="0"/>
            </a:rPr>
            <a:t>(high cost)</a:t>
          </a:r>
          <a:endParaRPr lang="en-US" b="0" dirty="0"/>
        </a:p>
      </dgm:t>
    </dgm:pt>
    <dgm:pt modelId="{A48F96BF-1593-48BB-85FF-6BE9FF86B7AF}" type="parTrans" cxnId="{9121745F-5FD1-4DA2-8B39-CB428AE8162A}">
      <dgm:prSet/>
      <dgm:spPr/>
      <dgm:t>
        <a:bodyPr/>
        <a:lstStyle/>
        <a:p>
          <a:endParaRPr lang="en-US"/>
        </a:p>
      </dgm:t>
    </dgm:pt>
    <dgm:pt modelId="{F1FD1DDD-8413-4E93-9152-5C9EC7EA734D}" type="sibTrans" cxnId="{9121745F-5FD1-4DA2-8B39-CB428AE8162A}">
      <dgm:prSet/>
      <dgm:spPr/>
      <dgm:t>
        <a:bodyPr/>
        <a:lstStyle/>
        <a:p>
          <a:endParaRPr lang="en-US"/>
        </a:p>
      </dgm:t>
    </dgm:pt>
    <dgm:pt modelId="{7C443426-030C-4B4E-9140-3C27C3783D53}">
      <dgm:prSet phldrT="[Text]"/>
      <dgm:spPr>
        <a:solidFill>
          <a:schemeClr val="bg1"/>
        </a:solidFill>
        <a:ln>
          <a:solidFill>
            <a:schemeClr val="bg1">
              <a:lumMod val="75000"/>
            </a:schemeClr>
          </a:solidFill>
        </a:ln>
      </dgm:spPr>
      <dgm:t>
        <a:bodyPr/>
        <a:lstStyle/>
        <a:p>
          <a:r>
            <a:rPr lang="en-US" b="1" dirty="0" smtClean="0">
              <a:solidFill>
                <a:schemeClr val="tx1"/>
              </a:solidFill>
              <a:latin typeface="Times New Roman" panose="02020603050405020304" pitchFamily="18" charset="0"/>
              <a:cs typeface="Times New Roman" panose="02020603050405020304" pitchFamily="18" charset="0"/>
            </a:rPr>
            <a:t>Better Scenario</a:t>
          </a:r>
          <a:endParaRPr lang="en-US" b="1" dirty="0">
            <a:solidFill>
              <a:schemeClr val="tx1"/>
            </a:solidFill>
            <a:latin typeface="Times New Roman" panose="02020603050405020304" pitchFamily="18" charset="0"/>
            <a:cs typeface="Times New Roman" panose="02020603050405020304" pitchFamily="18" charset="0"/>
          </a:endParaRPr>
        </a:p>
      </dgm:t>
    </dgm:pt>
    <dgm:pt modelId="{4F1A3CFA-3CD1-44AA-A834-BE79F10D6C1E}" type="parTrans" cxnId="{D6762447-7FA2-46A2-9331-C3DB3A9A043A}">
      <dgm:prSet/>
      <dgm:spPr/>
      <dgm:t>
        <a:bodyPr/>
        <a:lstStyle/>
        <a:p>
          <a:endParaRPr lang="en-US"/>
        </a:p>
      </dgm:t>
    </dgm:pt>
    <dgm:pt modelId="{E442566E-2353-4ECA-9BA4-AEFE0F0C6B4E}" type="sibTrans" cxnId="{D6762447-7FA2-46A2-9331-C3DB3A9A043A}">
      <dgm:prSet/>
      <dgm:spPr/>
      <dgm:t>
        <a:bodyPr/>
        <a:lstStyle/>
        <a:p>
          <a:endParaRPr lang="en-US"/>
        </a:p>
      </dgm:t>
    </dgm:pt>
    <dgm:pt modelId="{E3F8F719-2BEF-4776-B15A-CFE7164C0F0A}">
      <dgm:prSet phldrT="[Tex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smtClean="0">
              <a:latin typeface="Times New Roman" panose="02020603050405020304" pitchFamily="18" charset="0"/>
              <a:cs typeface="Times New Roman" panose="02020603050405020304" pitchFamily="18" charset="0"/>
            </a:rPr>
            <a:t>Low </a:t>
          </a:r>
          <a:r>
            <a:rPr lang="en-US" b="0" dirty="0">
              <a:latin typeface="Times New Roman" panose="02020603050405020304" pitchFamily="18" charset="0"/>
              <a:cs typeface="Times New Roman" panose="02020603050405020304" pitchFamily="18" charset="0"/>
            </a:rPr>
            <a:t>curing temperature in ELO </a:t>
          </a:r>
          <a:r>
            <a:rPr lang="en-US" b="0" dirty="0" smtClean="0">
              <a:latin typeface="Times New Roman" panose="02020603050405020304" pitchFamily="18" charset="0"/>
              <a:cs typeface="Times New Roman" panose="02020603050405020304" pitchFamily="18" charset="0"/>
            </a:rPr>
            <a:t>(low cost)</a:t>
          </a:r>
          <a:endParaRPr lang="en-US" b="0" dirty="0"/>
        </a:p>
      </dgm:t>
    </dgm:pt>
    <dgm:pt modelId="{3869D724-2264-42E6-BB30-2B6CB622DE30}" type="parTrans" cxnId="{66EC91C8-C874-4C08-A2AA-461BF5C5D334}">
      <dgm:prSet/>
      <dgm:spPr/>
      <dgm:t>
        <a:bodyPr/>
        <a:lstStyle/>
        <a:p>
          <a:endParaRPr lang="en-US"/>
        </a:p>
      </dgm:t>
    </dgm:pt>
    <dgm:pt modelId="{A608714A-8357-4F6F-A21E-9675BC3BE304}" type="sibTrans" cxnId="{66EC91C8-C874-4C08-A2AA-461BF5C5D334}">
      <dgm:prSet/>
      <dgm:spPr/>
      <dgm:t>
        <a:bodyPr/>
        <a:lstStyle/>
        <a:p>
          <a:endParaRPr lang="en-US"/>
        </a:p>
      </dgm:t>
    </dgm:pt>
    <dgm:pt modelId="{C8B54503-0825-427E-BEAE-FE633A3CEFB1}">
      <dgm:prSet phldrT="[Text]"/>
      <dgm:spPr>
        <a:solidFill>
          <a:schemeClr val="bg1"/>
        </a:solidFill>
        <a:ln>
          <a:solidFill>
            <a:schemeClr val="bg1">
              <a:lumMod val="75000"/>
            </a:schemeClr>
          </a:solidFill>
        </a:ln>
      </dgm:spPr>
      <dgm:t>
        <a:bodyPr/>
        <a:lstStyle/>
        <a:p>
          <a:r>
            <a:rPr lang="en-US" b="1" dirty="0">
              <a:solidFill>
                <a:schemeClr val="tx1"/>
              </a:solidFill>
              <a:latin typeface="Times New Roman" panose="02020603050405020304" pitchFamily="18" charset="0"/>
              <a:cs typeface="Times New Roman" panose="02020603050405020304" pitchFamily="18" charset="0"/>
            </a:rPr>
            <a:t>Best </a:t>
          </a:r>
          <a:r>
            <a:rPr lang="en-US" b="1" dirty="0" smtClean="0">
              <a:solidFill>
                <a:schemeClr val="tx1"/>
              </a:solidFill>
              <a:latin typeface="Times New Roman" panose="02020603050405020304" pitchFamily="18" charset="0"/>
              <a:cs typeface="Times New Roman" panose="02020603050405020304" pitchFamily="18" charset="0"/>
            </a:rPr>
            <a:t>Scenario</a:t>
          </a:r>
          <a:endParaRPr lang="en-US" b="1" dirty="0">
            <a:solidFill>
              <a:schemeClr val="tx1"/>
            </a:solidFill>
            <a:latin typeface="Times New Roman" panose="02020603050405020304" pitchFamily="18" charset="0"/>
            <a:cs typeface="Times New Roman" panose="02020603050405020304" pitchFamily="18" charset="0"/>
          </a:endParaRPr>
        </a:p>
      </dgm:t>
    </dgm:pt>
    <dgm:pt modelId="{0B409CD2-E10F-4532-AF6D-5F7FB6F96761}" type="parTrans" cxnId="{89FB9E7A-5564-427D-B301-33BFB43B12E0}">
      <dgm:prSet/>
      <dgm:spPr/>
      <dgm:t>
        <a:bodyPr/>
        <a:lstStyle/>
        <a:p>
          <a:endParaRPr lang="en-US"/>
        </a:p>
      </dgm:t>
    </dgm:pt>
    <dgm:pt modelId="{95148C32-E7B9-4EA0-8865-96E884D7A1E6}" type="sibTrans" cxnId="{89FB9E7A-5564-427D-B301-33BFB43B12E0}">
      <dgm:prSet/>
      <dgm:spPr/>
      <dgm:t>
        <a:bodyPr/>
        <a:lstStyle/>
        <a:p>
          <a:endParaRPr lang="en-US"/>
        </a:p>
      </dgm:t>
    </dgm:pt>
    <dgm:pt modelId="{9B075CE0-879E-4B01-A6D1-E441378E4DE5}">
      <dgm:prSet phldrT="[Tex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a:latin typeface="Times New Roman" panose="02020603050405020304" pitchFamily="18" charset="0"/>
              <a:cs typeface="Times New Roman" panose="02020603050405020304" pitchFamily="18" charset="0"/>
            </a:rPr>
            <a:t>Low curing temperature in ELO (low </a:t>
          </a:r>
          <a:r>
            <a:rPr lang="en-US" b="0" dirty="0" smtClean="0">
              <a:latin typeface="Times New Roman" panose="02020603050405020304" pitchFamily="18" charset="0"/>
              <a:cs typeface="Times New Roman" panose="02020603050405020304" pitchFamily="18" charset="0"/>
            </a:rPr>
            <a:t>cost)</a:t>
          </a:r>
          <a:endParaRPr lang="en-US" b="0" dirty="0"/>
        </a:p>
      </dgm:t>
    </dgm:pt>
    <dgm:pt modelId="{9C9039CE-94C2-4E18-A38D-BB05AF07CEE0}" type="parTrans" cxnId="{DB0D59F0-C6C8-4D41-B742-EB1A54FC7B36}">
      <dgm:prSet/>
      <dgm:spPr/>
      <dgm:t>
        <a:bodyPr/>
        <a:lstStyle/>
        <a:p>
          <a:endParaRPr lang="en-US"/>
        </a:p>
      </dgm:t>
    </dgm:pt>
    <dgm:pt modelId="{8DF8AF4D-DAB9-414B-A43E-54198375FBCF}" type="sibTrans" cxnId="{DB0D59F0-C6C8-4D41-B742-EB1A54FC7B36}">
      <dgm:prSet/>
      <dgm:spPr/>
      <dgm:t>
        <a:bodyPr/>
        <a:lstStyle/>
        <a:p>
          <a:endParaRPr lang="en-US"/>
        </a:p>
      </dgm:t>
    </dgm:pt>
    <dgm:pt modelId="{57390607-2500-4DEE-9D7A-083CC0E38156}">
      <dgm:prSe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a:latin typeface="Times New Roman" panose="02020603050405020304" pitchFamily="18" charset="0"/>
              <a:cs typeface="Times New Roman" panose="02020603050405020304" pitchFamily="18" charset="0"/>
            </a:rPr>
            <a:t>Low residual </a:t>
          </a:r>
          <a:r>
            <a:rPr lang="en-US" b="0" dirty="0" smtClean="0">
              <a:latin typeface="Times New Roman" panose="02020603050405020304" pitchFamily="18" charset="0"/>
              <a:cs typeface="Times New Roman" panose="02020603050405020304" pitchFamily="18" charset="0"/>
            </a:rPr>
            <a:t>value of end product</a:t>
          </a:r>
          <a:endParaRPr lang="en-US" b="0" dirty="0">
            <a:latin typeface="Times New Roman" panose="02020603050405020304" pitchFamily="18" charset="0"/>
            <a:cs typeface="Times New Roman" panose="02020603050405020304" pitchFamily="18" charset="0"/>
          </a:endParaRPr>
        </a:p>
      </dgm:t>
    </dgm:pt>
    <dgm:pt modelId="{C30CF91F-5372-4429-890A-AF72CF93E228}" type="parTrans" cxnId="{AB343962-56B2-4BEA-B53C-25E47367FE89}">
      <dgm:prSet/>
      <dgm:spPr/>
      <dgm:t>
        <a:bodyPr/>
        <a:lstStyle/>
        <a:p>
          <a:endParaRPr lang="en-US"/>
        </a:p>
      </dgm:t>
    </dgm:pt>
    <dgm:pt modelId="{0BCA3B75-71DC-4F70-AE7B-AB3E428CC6D2}" type="sibTrans" cxnId="{AB343962-56B2-4BEA-B53C-25E47367FE89}">
      <dgm:prSet/>
      <dgm:spPr/>
      <dgm:t>
        <a:bodyPr/>
        <a:lstStyle/>
        <a:p>
          <a:endParaRPr lang="en-US"/>
        </a:p>
      </dgm:t>
    </dgm:pt>
    <dgm:pt modelId="{8720DD20-EF42-4BEC-8E99-3AD1AAF98734}">
      <dgm:prSe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a:latin typeface="Times New Roman" panose="02020603050405020304" pitchFamily="18" charset="0"/>
              <a:cs typeface="Times New Roman" panose="02020603050405020304" pitchFamily="18" charset="0"/>
            </a:rPr>
            <a:t>High residual </a:t>
          </a:r>
          <a:r>
            <a:rPr lang="en-US" b="0" dirty="0" smtClean="0">
              <a:latin typeface="Times New Roman" panose="02020603050405020304" pitchFamily="18" charset="0"/>
              <a:cs typeface="Times New Roman" panose="02020603050405020304" pitchFamily="18" charset="0"/>
            </a:rPr>
            <a:t>value of end product</a:t>
          </a:r>
          <a:endParaRPr lang="en-US" b="0" dirty="0">
            <a:latin typeface="Times New Roman" panose="02020603050405020304" pitchFamily="18" charset="0"/>
            <a:cs typeface="Times New Roman" panose="02020603050405020304" pitchFamily="18" charset="0"/>
          </a:endParaRPr>
        </a:p>
      </dgm:t>
    </dgm:pt>
    <dgm:pt modelId="{00E1DE57-61E0-4D46-A6F2-A09DDF506B8C}" type="parTrans" cxnId="{E3D1AD65-FD42-4529-9D7E-9A11C6DD0044}">
      <dgm:prSet/>
      <dgm:spPr/>
      <dgm:t>
        <a:bodyPr/>
        <a:lstStyle/>
        <a:p>
          <a:endParaRPr lang="en-US"/>
        </a:p>
      </dgm:t>
    </dgm:pt>
    <dgm:pt modelId="{A2D7B3FB-76E7-45BE-B942-661D48ACD5FB}" type="sibTrans" cxnId="{E3D1AD65-FD42-4529-9D7E-9A11C6DD0044}">
      <dgm:prSet/>
      <dgm:spPr/>
      <dgm:t>
        <a:bodyPr/>
        <a:lstStyle/>
        <a:p>
          <a:endParaRPr lang="en-US"/>
        </a:p>
      </dgm:t>
    </dgm:pt>
    <dgm:pt modelId="{3F923910-236B-42A5-90AA-4C7539BC1A24}">
      <dgm:prSe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a:latin typeface="Times New Roman" panose="02020603050405020304" pitchFamily="18" charset="0"/>
              <a:cs typeface="Times New Roman" panose="02020603050405020304" pitchFamily="18" charset="0"/>
            </a:rPr>
            <a:t>Low residual </a:t>
          </a:r>
          <a:r>
            <a:rPr lang="en-US" b="0" dirty="0" smtClean="0">
              <a:latin typeface="Times New Roman" panose="02020603050405020304" pitchFamily="18" charset="0"/>
              <a:cs typeface="Times New Roman" panose="02020603050405020304" pitchFamily="18" charset="0"/>
            </a:rPr>
            <a:t>value of end product</a:t>
          </a:r>
          <a:endParaRPr lang="en-US" b="0" dirty="0">
            <a:latin typeface="Times New Roman" panose="02020603050405020304" pitchFamily="18" charset="0"/>
            <a:cs typeface="Times New Roman" panose="02020603050405020304" pitchFamily="18" charset="0"/>
          </a:endParaRPr>
        </a:p>
      </dgm:t>
    </dgm:pt>
    <dgm:pt modelId="{7C35EB75-501A-4045-8A15-ACE106F8FEDD}" type="parTrans" cxnId="{C848BAC5-BB40-4E2C-A0EB-FE2CE7DFDE5D}">
      <dgm:prSet/>
      <dgm:spPr/>
      <dgm:t>
        <a:bodyPr/>
        <a:lstStyle/>
        <a:p>
          <a:endParaRPr lang="en-US"/>
        </a:p>
      </dgm:t>
    </dgm:pt>
    <dgm:pt modelId="{C43781C2-BC5C-466E-81F1-8DED724DFC45}" type="sibTrans" cxnId="{C848BAC5-BB40-4E2C-A0EB-FE2CE7DFDE5D}">
      <dgm:prSet/>
      <dgm:spPr/>
      <dgm:t>
        <a:bodyPr/>
        <a:lstStyle/>
        <a:p>
          <a:endParaRPr lang="en-US"/>
        </a:p>
      </dgm:t>
    </dgm:pt>
    <dgm:pt modelId="{32B6A553-9C17-4D1A-A693-1B4DB1837347}">
      <dgm:prSet>
        <dgm:style>
          <a:lnRef idx="1">
            <a:schemeClr val="accent5"/>
          </a:lnRef>
          <a:fillRef idx="2">
            <a:schemeClr val="accent5"/>
          </a:fillRef>
          <a:effectRef idx="1">
            <a:schemeClr val="accent5"/>
          </a:effectRef>
          <a:fontRef idx="minor">
            <a:schemeClr val="dk1"/>
          </a:fontRef>
        </dgm:style>
      </dgm:prSe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en-US" b="0" dirty="0" smtClean="0">
              <a:latin typeface="Times New Roman" panose="02020603050405020304" pitchFamily="18" charset="0"/>
              <a:cs typeface="Times New Roman" panose="02020603050405020304" pitchFamily="18" charset="0"/>
            </a:rPr>
            <a:t>High </a:t>
          </a:r>
          <a:r>
            <a:rPr lang="en-US" b="0" dirty="0">
              <a:latin typeface="Times New Roman" panose="02020603050405020304" pitchFamily="18" charset="0"/>
              <a:cs typeface="Times New Roman" panose="02020603050405020304" pitchFamily="18" charset="0"/>
            </a:rPr>
            <a:t>residual </a:t>
          </a:r>
          <a:r>
            <a:rPr lang="en-US" b="0" dirty="0" smtClean="0">
              <a:latin typeface="Times New Roman" panose="02020603050405020304" pitchFamily="18" charset="0"/>
              <a:cs typeface="Times New Roman" panose="02020603050405020304" pitchFamily="18" charset="0"/>
            </a:rPr>
            <a:t>value of end product</a:t>
          </a:r>
          <a:endParaRPr lang="en-US" b="0" dirty="0">
            <a:latin typeface="Times New Roman" panose="02020603050405020304" pitchFamily="18" charset="0"/>
            <a:cs typeface="Times New Roman" panose="02020603050405020304" pitchFamily="18" charset="0"/>
          </a:endParaRPr>
        </a:p>
      </dgm:t>
    </dgm:pt>
    <dgm:pt modelId="{C776CA12-C5FC-45BA-A9EB-E88231E1ACE5}" type="parTrans" cxnId="{F04817DC-F2AA-4941-912C-893F03F52799}">
      <dgm:prSet/>
      <dgm:spPr/>
      <dgm:t>
        <a:bodyPr/>
        <a:lstStyle/>
        <a:p>
          <a:endParaRPr lang="en-US"/>
        </a:p>
      </dgm:t>
    </dgm:pt>
    <dgm:pt modelId="{9FBAE4E7-99E5-4B19-9A6D-1CE50442F9E2}" type="sibTrans" cxnId="{F04817DC-F2AA-4941-912C-893F03F52799}">
      <dgm:prSet/>
      <dgm:spPr/>
      <dgm:t>
        <a:bodyPr/>
        <a:lstStyle/>
        <a:p>
          <a:endParaRPr lang="en-US"/>
        </a:p>
      </dgm:t>
    </dgm:pt>
    <dgm:pt modelId="{60B00657-60BB-456A-BAFD-720783A2233C}" type="pres">
      <dgm:prSet presAssocID="{10459C33-FC5A-4002-894F-34EDE1A07BC2}" presName="Name0" presStyleCnt="0">
        <dgm:presLayoutVars>
          <dgm:dir/>
          <dgm:animLvl val="lvl"/>
          <dgm:resizeHandles val="exact"/>
        </dgm:presLayoutVars>
      </dgm:prSet>
      <dgm:spPr/>
      <dgm:t>
        <a:bodyPr/>
        <a:lstStyle/>
        <a:p>
          <a:endParaRPr lang="en-US"/>
        </a:p>
      </dgm:t>
    </dgm:pt>
    <dgm:pt modelId="{44BB8315-18E6-417A-9306-C0D11BC2C20B}" type="pres">
      <dgm:prSet presAssocID="{ED0A5C50-3195-4F5C-B6D3-D8E6A93BE439}" presName="composite" presStyleCnt="0"/>
      <dgm:spPr/>
    </dgm:pt>
    <dgm:pt modelId="{DDF02384-579E-44F5-B7CF-32C131AD81FC}" type="pres">
      <dgm:prSet presAssocID="{ED0A5C50-3195-4F5C-B6D3-D8E6A93BE439}" presName="parTx" presStyleLbl="alignNode1" presStyleIdx="0" presStyleCnt="4">
        <dgm:presLayoutVars>
          <dgm:chMax val="0"/>
          <dgm:chPref val="0"/>
          <dgm:bulletEnabled val="1"/>
        </dgm:presLayoutVars>
      </dgm:prSet>
      <dgm:spPr/>
      <dgm:t>
        <a:bodyPr/>
        <a:lstStyle/>
        <a:p>
          <a:endParaRPr lang="en-US"/>
        </a:p>
      </dgm:t>
    </dgm:pt>
    <dgm:pt modelId="{B183F711-B38F-4176-80B2-A8EF9619B249}" type="pres">
      <dgm:prSet presAssocID="{ED0A5C50-3195-4F5C-B6D3-D8E6A93BE439}" presName="desTx" presStyleLbl="alignAccFollowNode1" presStyleIdx="0" presStyleCnt="4">
        <dgm:presLayoutVars>
          <dgm:bulletEnabled val="1"/>
        </dgm:presLayoutVars>
      </dgm:prSet>
      <dgm:spPr/>
      <dgm:t>
        <a:bodyPr/>
        <a:lstStyle/>
        <a:p>
          <a:endParaRPr lang="en-US"/>
        </a:p>
      </dgm:t>
    </dgm:pt>
    <dgm:pt modelId="{36A2E69E-6DEF-4B0B-A8A3-0369702F82F7}" type="pres">
      <dgm:prSet presAssocID="{74F5709F-A965-44A6-BF67-7985C10C3DEE}" presName="space" presStyleCnt="0"/>
      <dgm:spPr/>
    </dgm:pt>
    <dgm:pt modelId="{27F929D5-ADC0-43F5-B39F-4F3B68E404AC}" type="pres">
      <dgm:prSet presAssocID="{D94EB9B5-00FF-4263-A6AC-F29ABE4DA2EA}" presName="composite" presStyleCnt="0"/>
      <dgm:spPr/>
    </dgm:pt>
    <dgm:pt modelId="{733849BD-4DB0-4633-9AD8-AAF755342F52}" type="pres">
      <dgm:prSet presAssocID="{D94EB9B5-00FF-4263-A6AC-F29ABE4DA2EA}" presName="parTx" presStyleLbl="alignNode1" presStyleIdx="1" presStyleCnt="4">
        <dgm:presLayoutVars>
          <dgm:chMax val="0"/>
          <dgm:chPref val="0"/>
          <dgm:bulletEnabled val="1"/>
        </dgm:presLayoutVars>
      </dgm:prSet>
      <dgm:spPr/>
      <dgm:t>
        <a:bodyPr/>
        <a:lstStyle/>
        <a:p>
          <a:endParaRPr lang="en-US"/>
        </a:p>
      </dgm:t>
    </dgm:pt>
    <dgm:pt modelId="{BEE72780-94E9-440C-BC3F-23453B02A89D}" type="pres">
      <dgm:prSet presAssocID="{D94EB9B5-00FF-4263-A6AC-F29ABE4DA2EA}" presName="desTx" presStyleLbl="alignAccFollowNode1" presStyleIdx="1" presStyleCnt="4">
        <dgm:presLayoutVars>
          <dgm:bulletEnabled val="1"/>
        </dgm:presLayoutVars>
      </dgm:prSet>
      <dgm:spPr/>
      <dgm:t>
        <a:bodyPr/>
        <a:lstStyle/>
        <a:p>
          <a:endParaRPr lang="en-US"/>
        </a:p>
      </dgm:t>
    </dgm:pt>
    <dgm:pt modelId="{922DA3D0-5E7E-4F02-AE4B-E9C743FB9333}" type="pres">
      <dgm:prSet presAssocID="{45A22FD2-0C26-4EF2-BBAF-C7C813B9C8C4}" presName="space" presStyleCnt="0"/>
      <dgm:spPr/>
    </dgm:pt>
    <dgm:pt modelId="{9B7111A3-C4AF-4B83-80B5-A8B7D8C0A283}" type="pres">
      <dgm:prSet presAssocID="{7C443426-030C-4B4E-9140-3C27C3783D53}" presName="composite" presStyleCnt="0"/>
      <dgm:spPr/>
    </dgm:pt>
    <dgm:pt modelId="{E42279CA-24A5-4573-8784-DA97D3D90413}" type="pres">
      <dgm:prSet presAssocID="{7C443426-030C-4B4E-9140-3C27C3783D53}" presName="parTx" presStyleLbl="alignNode1" presStyleIdx="2" presStyleCnt="4">
        <dgm:presLayoutVars>
          <dgm:chMax val="0"/>
          <dgm:chPref val="0"/>
          <dgm:bulletEnabled val="1"/>
        </dgm:presLayoutVars>
      </dgm:prSet>
      <dgm:spPr/>
      <dgm:t>
        <a:bodyPr/>
        <a:lstStyle/>
        <a:p>
          <a:endParaRPr lang="en-US"/>
        </a:p>
      </dgm:t>
    </dgm:pt>
    <dgm:pt modelId="{E44AE61B-8519-4600-BA23-45667BE4E894}" type="pres">
      <dgm:prSet presAssocID="{7C443426-030C-4B4E-9140-3C27C3783D53}" presName="desTx" presStyleLbl="alignAccFollowNode1" presStyleIdx="2" presStyleCnt="4">
        <dgm:presLayoutVars>
          <dgm:bulletEnabled val="1"/>
        </dgm:presLayoutVars>
      </dgm:prSet>
      <dgm:spPr/>
      <dgm:t>
        <a:bodyPr/>
        <a:lstStyle/>
        <a:p>
          <a:endParaRPr lang="en-US"/>
        </a:p>
      </dgm:t>
    </dgm:pt>
    <dgm:pt modelId="{92F0FA15-3C68-4F60-8E9D-76701B44A370}" type="pres">
      <dgm:prSet presAssocID="{E442566E-2353-4ECA-9BA4-AEFE0F0C6B4E}" presName="space" presStyleCnt="0"/>
      <dgm:spPr/>
    </dgm:pt>
    <dgm:pt modelId="{74AFDB2D-C448-49AA-AFCB-E70E216D61AF}" type="pres">
      <dgm:prSet presAssocID="{C8B54503-0825-427E-BEAE-FE633A3CEFB1}" presName="composite" presStyleCnt="0"/>
      <dgm:spPr/>
    </dgm:pt>
    <dgm:pt modelId="{633654CA-1E80-497C-8DC0-252B35EBE874}" type="pres">
      <dgm:prSet presAssocID="{C8B54503-0825-427E-BEAE-FE633A3CEFB1}" presName="parTx" presStyleLbl="alignNode1" presStyleIdx="3" presStyleCnt="4" custScaleX="91239">
        <dgm:presLayoutVars>
          <dgm:chMax val="0"/>
          <dgm:chPref val="0"/>
          <dgm:bulletEnabled val="1"/>
        </dgm:presLayoutVars>
      </dgm:prSet>
      <dgm:spPr/>
      <dgm:t>
        <a:bodyPr/>
        <a:lstStyle/>
        <a:p>
          <a:endParaRPr lang="en-US"/>
        </a:p>
      </dgm:t>
    </dgm:pt>
    <dgm:pt modelId="{8E11D0C4-AFF7-4CF2-8FB8-BCD24D4956E4}" type="pres">
      <dgm:prSet presAssocID="{C8B54503-0825-427E-BEAE-FE633A3CEFB1}" presName="desTx" presStyleLbl="alignAccFollowNode1" presStyleIdx="3" presStyleCnt="4">
        <dgm:presLayoutVars>
          <dgm:bulletEnabled val="1"/>
        </dgm:presLayoutVars>
      </dgm:prSet>
      <dgm:spPr/>
      <dgm:t>
        <a:bodyPr/>
        <a:lstStyle/>
        <a:p>
          <a:endParaRPr lang="en-US"/>
        </a:p>
      </dgm:t>
    </dgm:pt>
  </dgm:ptLst>
  <dgm:cxnLst>
    <dgm:cxn modelId="{F04817DC-F2AA-4941-912C-893F03F52799}" srcId="{D94EB9B5-00FF-4263-A6AC-F29ABE4DA2EA}" destId="{32B6A553-9C17-4D1A-A693-1B4DB1837347}" srcOrd="1" destOrd="0" parTransId="{C776CA12-C5FC-45BA-A9EB-E88231E1ACE5}" sibTransId="{9FBAE4E7-99E5-4B19-9A6D-1CE50442F9E2}"/>
    <dgm:cxn modelId="{D6762447-7FA2-46A2-9331-C3DB3A9A043A}" srcId="{10459C33-FC5A-4002-894F-34EDE1A07BC2}" destId="{7C443426-030C-4B4E-9140-3C27C3783D53}" srcOrd="2" destOrd="0" parTransId="{4F1A3CFA-3CD1-44AA-A834-BE79F10D6C1E}" sibTransId="{E442566E-2353-4ECA-9BA4-AEFE0F0C6B4E}"/>
    <dgm:cxn modelId="{361BC277-C672-4AB1-BFBF-959DAE38EED2}" type="presOf" srcId="{8720DD20-EF42-4BEC-8E99-3AD1AAF98734}" destId="{8E11D0C4-AFF7-4CF2-8FB8-BCD24D4956E4}" srcOrd="0" destOrd="1" presId="urn:microsoft.com/office/officeart/2005/8/layout/hList1"/>
    <dgm:cxn modelId="{8B83EDD4-B548-4A67-A367-6FE217BE5AC3}" type="presOf" srcId="{3F923910-236B-42A5-90AA-4C7539BC1A24}" destId="{E44AE61B-8519-4600-BA23-45667BE4E894}" srcOrd="0" destOrd="1" presId="urn:microsoft.com/office/officeart/2005/8/layout/hList1"/>
    <dgm:cxn modelId="{15BDC9A8-EB65-4F09-8586-55B150E4F8CF}" srcId="{10459C33-FC5A-4002-894F-34EDE1A07BC2}" destId="{D94EB9B5-00FF-4263-A6AC-F29ABE4DA2EA}" srcOrd="1" destOrd="0" parTransId="{715B82C4-663F-41CD-848F-6FC01A5A177D}" sibTransId="{45A22FD2-0C26-4EF2-BBAF-C7C813B9C8C4}"/>
    <dgm:cxn modelId="{2A57A41A-2271-46F4-A22A-13D97A365F3D}" type="presOf" srcId="{43E0BEE3-182B-400F-A752-4010046F1B42}" destId="{BEE72780-94E9-440C-BC3F-23453B02A89D}" srcOrd="0" destOrd="0" presId="urn:microsoft.com/office/officeart/2005/8/layout/hList1"/>
    <dgm:cxn modelId="{89FB9E7A-5564-427D-B301-33BFB43B12E0}" srcId="{10459C33-FC5A-4002-894F-34EDE1A07BC2}" destId="{C8B54503-0825-427E-BEAE-FE633A3CEFB1}" srcOrd="3" destOrd="0" parTransId="{0B409CD2-E10F-4532-AF6D-5F7FB6F96761}" sibTransId="{95148C32-E7B9-4EA0-8865-96E884D7A1E6}"/>
    <dgm:cxn modelId="{9AB83568-22BA-48B0-BBD4-C2AB44449294}" type="presOf" srcId="{7C443426-030C-4B4E-9140-3C27C3783D53}" destId="{E42279CA-24A5-4573-8784-DA97D3D90413}" srcOrd="0" destOrd="0" presId="urn:microsoft.com/office/officeart/2005/8/layout/hList1"/>
    <dgm:cxn modelId="{C848BAC5-BB40-4E2C-A0EB-FE2CE7DFDE5D}" srcId="{7C443426-030C-4B4E-9140-3C27C3783D53}" destId="{3F923910-236B-42A5-90AA-4C7539BC1A24}" srcOrd="1" destOrd="0" parTransId="{7C35EB75-501A-4045-8A15-ACE106F8FEDD}" sibTransId="{C43781C2-BC5C-466E-81F1-8DED724DFC45}"/>
    <dgm:cxn modelId="{E3D1AD65-FD42-4529-9D7E-9A11C6DD0044}" srcId="{C8B54503-0825-427E-BEAE-FE633A3CEFB1}" destId="{8720DD20-EF42-4BEC-8E99-3AD1AAF98734}" srcOrd="1" destOrd="0" parTransId="{00E1DE57-61E0-4D46-A6F2-A09DDF506B8C}" sibTransId="{A2D7B3FB-76E7-45BE-B942-661D48ACD5FB}"/>
    <dgm:cxn modelId="{8F9DDA9D-8044-4CAD-842B-D9E7DE621715}" type="presOf" srcId="{10459C33-FC5A-4002-894F-34EDE1A07BC2}" destId="{60B00657-60BB-456A-BAFD-720783A2233C}" srcOrd="0" destOrd="0" presId="urn:microsoft.com/office/officeart/2005/8/layout/hList1"/>
    <dgm:cxn modelId="{29BE85C9-448F-452E-BFAF-CCC7F9CEECB2}" type="presOf" srcId="{D94EB9B5-00FF-4263-A6AC-F29ABE4DA2EA}" destId="{733849BD-4DB0-4633-9AD8-AAF755342F52}" srcOrd="0" destOrd="0" presId="urn:microsoft.com/office/officeart/2005/8/layout/hList1"/>
    <dgm:cxn modelId="{DE9D0D7A-1589-4A24-901F-2EDB13B78FFE}" srcId="{ED0A5C50-3195-4F5C-B6D3-D8E6A93BE439}" destId="{59034125-A0E1-45FE-8810-C4A544F5CA86}" srcOrd="0" destOrd="0" parTransId="{9EADFFE3-B1CF-4CD0-80AC-81CE893778D3}" sibTransId="{6EB9E78F-7841-4853-A5A0-C0A4BE8E7E51}"/>
    <dgm:cxn modelId="{83E81E1F-A378-43A4-BE19-B69F286F181F}" srcId="{10459C33-FC5A-4002-894F-34EDE1A07BC2}" destId="{ED0A5C50-3195-4F5C-B6D3-D8E6A93BE439}" srcOrd="0" destOrd="0" parTransId="{38228378-4C86-4230-A197-239D1625B7CE}" sibTransId="{74F5709F-A965-44A6-BF67-7985C10C3DEE}"/>
    <dgm:cxn modelId="{B4F9AAFA-DBF8-4D6B-AC19-E3C9D1461FAB}" type="presOf" srcId="{9B075CE0-879E-4B01-A6D1-E441378E4DE5}" destId="{8E11D0C4-AFF7-4CF2-8FB8-BCD24D4956E4}" srcOrd="0" destOrd="0" presId="urn:microsoft.com/office/officeart/2005/8/layout/hList1"/>
    <dgm:cxn modelId="{AB343962-56B2-4BEA-B53C-25E47367FE89}" srcId="{ED0A5C50-3195-4F5C-B6D3-D8E6A93BE439}" destId="{57390607-2500-4DEE-9D7A-083CC0E38156}" srcOrd="1" destOrd="0" parTransId="{C30CF91F-5372-4429-890A-AF72CF93E228}" sibTransId="{0BCA3B75-71DC-4F70-AE7B-AB3E428CC6D2}"/>
    <dgm:cxn modelId="{4FB1C404-2B67-49AD-B270-4120E975DE4A}" type="presOf" srcId="{E3F8F719-2BEF-4776-B15A-CFE7164C0F0A}" destId="{E44AE61B-8519-4600-BA23-45667BE4E894}" srcOrd="0" destOrd="0" presId="urn:microsoft.com/office/officeart/2005/8/layout/hList1"/>
    <dgm:cxn modelId="{4CECDA86-433A-49D0-A7B1-10719A9D3E39}" type="presOf" srcId="{59034125-A0E1-45FE-8810-C4A544F5CA86}" destId="{B183F711-B38F-4176-80B2-A8EF9619B249}" srcOrd="0" destOrd="0" presId="urn:microsoft.com/office/officeart/2005/8/layout/hList1"/>
    <dgm:cxn modelId="{75AA6162-50FB-4785-B6FB-C71EBF9D8993}" type="presOf" srcId="{32B6A553-9C17-4D1A-A693-1B4DB1837347}" destId="{BEE72780-94E9-440C-BC3F-23453B02A89D}" srcOrd="0" destOrd="1" presId="urn:microsoft.com/office/officeart/2005/8/layout/hList1"/>
    <dgm:cxn modelId="{DBDF1147-C833-4A9C-9BD3-DE8812998E89}" type="presOf" srcId="{ED0A5C50-3195-4F5C-B6D3-D8E6A93BE439}" destId="{DDF02384-579E-44F5-B7CF-32C131AD81FC}" srcOrd="0" destOrd="0" presId="urn:microsoft.com/office/officeart/2005/8/layout/hList1"/>
    <dgm:cxn modelId="{66EC91C8-C874-4C08-A2AA-461BF5C5D334}" srcId="{7C443426-030C-4B4E-9140-3C27C3783D53}" destId="{E3F8F719-2BEF-4776-B15A-CFE7164C0F0A}" srcOrd="0" destOrd="0" parTransId="{3869D724-2264-42E6-BB30-2B6CB622DE30}" sibTransId="{A608714A-8357-4F6F-A21E-9675BC3BE304}"/>
    <dgm:cxn modelId="{DB0D59F0-C6C8-4D41-B742-EB1A54FC7B36}" srcId="{C8B54503-0825-427E-BEAE-FE633A3CEFB1}" destId="{9B075CE0-879E-4B01-A6D1-E441378E4DE5}" srcOrd="0" destOrd="0" parTransId="{9C9039CE-94C2-4E18-A38D-BB05AF07CEE0}" sibTransId="{8DF8AF4D-DAB9-414B-A43E-54198375FBCF}"/>
    <dgm:cxn modelId="{9121745F-5FD1-4DA2-8B39-CB428AE8162A}" srcId="{D94EB9B5-00FF-4263-A6AC-F29ABE4DA2EA}" destId="{43E0BEE3-182B-400F-A752-4010046F1B42}" srcOrd="0" destOrd="0" parTransId="{A48F96BF-1593-48BB-85FF-6BE9FF86B7AF}" sibTransId="{F1FD1DDD-8413-4E93-9152-5C9EC7EA734D}"/>
    <dgm:cxn modelId="{9FB23D4C-BF2C-4F74-954A-21D8A9D835F9}" type="presOf" srcId="{C8B54503-0825-427E-BEAE-FE633A3CEFB1}" destId="{633654CA-1E80-497C-8DC0-252B35EBE874}" srcOrd="0" destOrd="0" presId="urn:microsoft.com/office/officeart/2005/8/layout/hList1"/>
    <dgm:cxn modelId="{C51204B0-DEC7-4691-BA40-9D8F6E68AA22}" type="presOf" srcId="{57390607-2500-4DEE-9D7A-083CC0E38156}" destId="{B183F711-B38F-4176-80B2-A8EF9619B249}" srcOrd="0" destOrd="1" presId="urn:microsoft.com/office/officeart/2005/8/layout/hList1"/>
    <dgm:cxn modelId="{5E8720BF-F2AD-45E3-8975-2666A2CD7131}" type="presParOf" srcId="{60B00657-60BB-456A-BAFD-720783A2233C}" destId="{44BB8315-18E6-417A-9306-C0D11BC2C20B}" srcOrd="0" destOrd="0" presId="urn:microsoft.com/office/officeart/2005/8/layout/hList1"/>
    <dgm:cxn modelId="{5FEAB8B8-AEBE-44F2-8AC1-E57328FAB69E}" type="presParOf" srcId="{44BB8315-18E6-417A-9306-C0D11BC2C20B}" destId="{DDF02384-579E-44F5-B7CF-32C131AD81FC}" srcOrd="0" destOrd="0" presId="urn:microsoft.com/office/officeart/2005/8/layout/hList1"/>
    <dgm:cxn modelId="{EDDC9537-DC16-4CB6-8F93-05ACCC193727}" type="presParOf" srcId="{44BB8315-18E6-417A-9306-C0D11BC2C20B}" destId="{B183F711-B38F-4176-80B2-A8EF9619B249}" srcOrd="1" destOrd="0" presId="urn:microsoft.com/office/officeart/2005/8/layout/hList1"/>
    <dgm:cxn modelId="{2FB82F79-23D4-428F-B462-521D19BACDA7}" type="presParOf" srcId="{60B00657-60BB-456A-BAFD-720783A2233C}" destId="{36A2E69E-6DEF-4B0B-A8A3-0369702F82F7}" srcOrd="1" destOrd="0" presId="urn:microsoft.com/office/officeart/2005/8/layout/hList1"/>
    <dgm:cxn modelId="{1E3901F4-791A-435B-BF84-2E33A5B6718A}" type="presParOf" srcId="{60B00657-60BB-456A-BAFD-720783A2233C}" destId="{27F929D5-ADC0-43F5-B39F-4F3B68E404AC}" srcOrd="2" destOrd="0" presId="urn:microsoft.com/office/officeart/2005/8/layout/hList1"/>
    <dgm:cxn modelId="{9D86E2CF-13CC-4B38-A2C4-13A55F315BBE}" type="presParOf" srcId="{27F929D5-ADC0-43F5-B39F-4F3B68E404AC}" destId="{733849BD-4DB0-4633-9AD8-AAF755342F52}" srcOrd="0" destOrd="0" presId="urn:microsoft.com/office/officeart/2005/8/layout/hList1"/>
    <dgm:cxn modelId="{5A235913-E82E-4509-B30B-9B17D58AE6B3}" type="presParOf" srcId="{27F929D5-ADC0-43F5-B39F-4F3B68E404AC}" destId="{BEE72780-94E9-440C-BC3F-23453B02A89D}" srcOrd="1" destOrd="0" presId="urn:microsoft.com/office/officeart/2005/8/layout/hList1"/>
    <dgm:cxn modelId="{F84EDA03-72AA-44FE-B708-B2ECD956914E}" type="presParOf" srcId="{60B00657-60BB-456A-BAFD-720783A2233C}" destId="{922DA3D0-5E7E-4F02-AE4B-E9C743FB9333}" srcOrd="3" destOrd="0" presId="urn:microsoft.com/office/officeart/2005/8/layout/hList1"/>
    <dgm:cxn modelId="{5577070C-E090-4458-BB9E-6C169564DBFE}" type="presParOf" srcId="{60B00657-60BB-456A-BAFD-720783A2233C}" destId="{9B7111A3-C4AF-4B83-80B5-A8B7D8C0A283}" srcOrd="4" destOrd="0" presId="urn:microsoft.com/office/officeart/2005/8/layout/hList1"/>
    <dgm:cxn modelId="{38B4FB08-BB8F-4BE0-86DF-574B468F531E}" type="presParOf" srcId="{9B7111A3-C4AF-4B83-80B5-A8B7D8C0A283}" destId="{E42279CA-24A5-4573-8784-DA97D3D90413}" srcOrd="0" destOrd="0" presId="urn:microsoft.com/office/officeart/2005/8/layout/hList1"/>
    <dgm:cxn modelId="{A145E2AE-E47F-427E-9130-41272AF8CF81}" type="presParOf" srcId="{9B7111A3-C4AF-4B83-80B5-A8B7D8C0A283}" destId="{E44AE61B-8519-4600-BA23-45667BE4E894}" srcOrd="1" destOrd="0" presId="urn:microsoft.com/office/officeart/2005/8/layout/hList1"/>
    <dgm:cxn modelId="{364D3E25-2F7B-4BE7-8136-F2B352534155}" type="presParOf" srcId="{60B00657-60BB-456A-BAFD-720783A2233C}" destId="{92F0FA15-3C68-4F60-8E9D-76701B44A370}" srcOrd="5" destOrd="0" presId="urn:microsoft.com/office/officeart/2005/8/layout/hList1"/>
    <dgm:cxn modelId="{CF9B02DD-4ECB-43DC-8614-B95FE4D0B8F9}" type="presParOf" srcId="{60B00657-60BB-456A-BAFD-720783A2233C}" destId="{74AFDB2D-C448-49AA-AFCB-E70E216D61AF}" srcOrd="6" destOrd="0" presId="urn:microsoft.com/office/officeart/2005/8/layout/hList1"/>
    <dgm:cxn modelId="{3D1556A8-20EB-48E0-9B53-35D4F53E17DB}" type="presParOf" srcId="{74AFDB2D-C448-49AA-AFCB-E70E216D61AF}" destId="{633654CA-1E80-497C-8DC0-252B35EBE874}" srcOrd="0" destOrd="0" presId="urn:microsoft.com/office/officeart/2005/8/layout/hList1"/>
    <dgm:cxn modelId="{33D8D57C-034B-47E6-ABF2-555F9FD7B6F1}" type="presParOf" srcId="{74AFDB2D-C448-49AA-AFCB-E70E216D61AF}" destId="{8E11D0C4-AFF7-4CF2-8FB8-BCD24D4956E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49B89E83-8BC0-4CCC-BD3D-CA225F3DD348}" type="datetimeFigureOut">
              <a:rPr lang="en-US" smtClean="0"/>
              <a:t>6/9/2015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Sustainability of the Wind Turbine Blade Manufacturing Process</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273409-BCD9-4067-9F01-0233C4E13894}" type="slidenum">
              <a:rPr lang="en-US" smtClean="0"/>
              <a:t>‹#›</a:t>
            </a:fld>
            <a:endParaRPr lang="en-US"/>
          </a:p>
        </p:txBody>
      </p:sp>
    </p:spTree>
    <p:extLst>
      <p:ext uri="{BB962C8B-B14F-4D97-AF65-F5344CB8AC3E}">
        <p14:creationId xmlns:p14="http://schemas.microsoft.com/office/powerpoint/2010/main" val="17124810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5884F8-8775-4DD6-857D-5E443BAF627C}" type="datetimeFigureOut">
              <a:rPr lang="en-US" smtClean="0"/>
              <a:t>6/9/2015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Sustainability of the Wind Turbine Blade Manufacturing Process</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DFAFDC-B034-43E5-BF38-234726AB484E}" type="slidenum">
              <a:rPr lang="en-US" smtClean="0"/>
              <a:t>‹#›</a:t>
            </a:fld>
            <a:endParaRPr lang="en-US"/>
          </a:p>
        </p:txBody>
      </p:sp>
    </p:spTree>
    <p:extLst>
      <p:ext uri="{BB962C8B-B14F-4D97-AF65-F5344CB8AC3E}">
        <p14:creationId xmlns:p14="http://schemas.microsoft.com/office/powerpoint/2010/main" val="127695494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a:t>
            </a:fld>
            <a:endParaRPr lang="en-US"/>
          </a:p>
        </p:txBody>
      </p:sp>
    </p:spTree>
    <p:extLst>
      <p:ext uri="{BB962C8B-B14F-4D97-AF65-F5344CB8AC3E}">
        <p14:creationId xmlns:p14="http://schemas.microsoft.com/office/powerpoint/2010/main" val="42345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a:t>
            </a:r>
            <a:r>
              <a:rPr lang="en-US" baseline="0" dirty="0" smtClean="0"/>
              <a:t> </a:t>
            </a:r>
            <a:r>
              <a:rPr lang="en-US" dirty="0" smtClean="0"/>
              <a:t>The picture </a:t>
            </a:r>
            <a:r>
              <a:rPr lang="en-US" b="0" dirty="0" smtClean="0"/>
              <a:t>is a </a:t>
            </a:r>
            <a:r>
              <a:rPr lang="en-US" sz="1200" b="0" i="0" kern="1200" dirty="0" smtClean="0">
                <a:solidFill>
                  <a:schemeClr val="tx1"/>
                </a:solidFill>
                <a:effectLst/>
                <a:latin typeface="+mn-lt"/>
                <a:ea typeface="+mn-ea"/>
                <a:cs typeface="+mn-cs"/>
              </a:rPr>
              <a:t>Recycled Wind Turbine Blade used in</a:t>
            </a:r>
            <a:r>
              <a:rPr lang="en-US" sz="1200" b="0" i="0" kern="1200" baseline="0" dirty="0" smtClean="0">
                <a:solidFill>
                  <a:schemeClr val="tx1"/>
                </a:solidFill>
                <a:effectLst/>
                <a:latin typeface="+mn-lt"/>
                <a:ea typeface="+mn-ea"/>
                <a:cs typeface="+mn-cs"/>
              </a:rPr>
              <a:t> a </a:t>
            </a:r>
            <a:r>
              <a:rPr lang="en-US" sz="1200" b="0" i="0" kern="1200" dirty="0" smtClean="0">
                <a:solidFill>
                  <a:schemeClr val="tx1"/>
                </a:solidFill>
                <a:effectLst/>
                <a:latin typeface="+mn-lt"/>
                <a:ea typeface="+mn-ea"/>
                <a:cs typeface="+mn-cs"/>
              </a:rPr>
              <a:t>Playground in the Netherlands.  The point is that even if we can find other uses for the blades, there</a:t>
            </a:r>
            <a:r>
              <a:rPr lang="en-US" sz="1200" b="0" i="0" kern="1200" baseline="0" dirty="0" smtClean="0">
                <a:solidFill>
                  <a:schemeClr val="tx1"/>
                </a:solidFill>
                <a:effectLst/>
                <a:latin typeface="+mn-lt"/>
                <a:ea typeface="+mn-ea"/>
                <a:cs typeface="+mn-cs"/>
              </a:rPr>
              <a:t> are going to be so many blades to be disposed that none of them will cover the whole supply. Therefore, other recycling methods will be still needed. </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10</a:t>
            </a:fld>
            <a:endParaRPr lang="en-US"/>
          </a:p>
        </p:txBody>
      </p:sp>
    </p:spTree>
    <p:extLst>
      <p:ext uri="{BB962C8B-B14F-4D97-AF65-F5344CB8AC3E}">
        <p14:creationId xmlns:p14="http://schemas.microsoft.com/office/powerpoint/2010/main" val="1346650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Notes:</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1. </a:t>
            </a:r>
            <a:r>
              <a:rPr lang="en-US" sz="1200" b="0" i="0" u="none" strike="noStrike" kern="1200" baseline="0" dirty="0" smtClean="0">
                <a:solidFill>
                  <a:schemeClr val="tx1"/>
                </a:solidFill>
                <a:latin typeface="+mn-lt"/>
                <a:ea typeface="+mn-ea"/>
                <a:cs typeface="+mn-cs"/>
              </a:rPr>
              <a:t>The thermal processes mainly require external heating to decompose the scrap composites into different products (e.g. solid, liquid, and gas). Every polymeric material has a calorific value, so the composite waste can also be converted into heat to produce electricity.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1.1. </a:t>
            </a:r>
            <a:r>
              <a:rPr lang="en-US" sz="1200" b="1" kern="1200" dirty="0" smtClean="0">
                <a:solidFill>
                  <a:schemeClr val="tx1"/>
                </a:solidFill>
                <a:effectLst/>
                <a:latin typeface="+mn-lt"/>
                <a:ea typeface="+mn-ea"/>
                <a:cs typeface="+mn-cs"/>
              </a:rPr>
              <a:t>Pyrolysis</a:t>
            </a:r>
            <a:r>
              <a:rPr lang="en-US" sz="1200" kern="1200" dirty="0" smtClean="0">
                <a:solidFill>
                  <a:schemeClr val="tx1"/>
                </a:solidFill>
                <a:effectLst/>
                <a:latin typeface="+mn-lt"/>
                <a:ea typeface="+mn-ea"/>
                <a:cs typeface="+mn-cs"/>
              </a:rPr>
              <a:t> is a treatment that decomposes organic material by applying heat in the absence of oxygen. </a:t>
            </a:r>
            <a:r>
              <a:rPr lang="en-US" sz="1200" b="0" i="0" u="none" strike="noStrike" kern="1200" baseline="0" dirty="0" smtClean="0">
                <a:solidFill>
                  <a:schemeClr val="tx1"/>
                </a:solidFill>
                <a:latin typeface="+mn-lt"/>
                <a:ea typeface="+mn-ea"/>
                <a:cs typeface="+mn-cs"/>
              </a:rPr>
              <a:t>The main objective of the pyrolysis process is to degrade the organic part of the composite by means of external heat into simpler molecules in an oxygen deficit environment. The simpler molecules can be gas or liquid, depending on the pyrolysis process, while the remaining part will be the fibers and filler materials from the composites.</a:t>
            </a:r>
            <a:endParaRPr lang="en-US" sz="1200" kern="1200" dirty="0" smtClean="0">
              <a:solidFill>
                <a:schemeClr val="tx1"/>
              </a:solidFill>
              <a:effectLst/>
              <a:latin typeface="+mn-lt"/>
              <a:ea typeface="+mn-ea"/>
              <a:cs typeface="+mn-cs"/>
            </a:endParaRPr>
          </a:p>
          <a:p>
            <a:pPr marL="0" indent="0">
              <a:buNone/>
            </a:pPr>
            <a:r>
              <a:rPr lang="en-US" sz="1200" kern="1200" dirty="0" smtClean="0">
                <a:solidFill>
                  <a:schemeClr val="tx1"/>
                </a:solidFill>
                <a:effectLst/>
                <a:latin typeface="+mn-lt"/>
                <a:ea typeface="+mn-ea"/>
                <a:cs typeface="+mn-cs"/>
              </a:rPr>
              <a:t>1.2. </a:t>
            </a:r>
            <a:r>
              <a:rPr lang="en-US" sz="1200" b="1" kern="1200" dirty="0" smtClean="0">
                <a:solidFill>
                  <a:schemeClr val="tx1"/>
                </a:solidFill>
                <a:effectLst/>
                <a:latin typeface="+mn-lt"/>
                <a:ea typeface="+mn-ea"/>
                <a:cs typeface="+mn-cs"/>
              </a:rPr>
              <a:t>Fluidized bed combustion </a:t>
            </a:r>
            <a:r>
              <a:rPr lang="en-US" sz="1200" kern="1200" dirty="0" smtClean="0">
                <a:solidFill>
                  <a:schemeClr val="tx1"/>
                </a:solidFill>
                <a:effectLst/>
                <a:latin typeface="+mn-lt"/>
                <a:ea typeface="+mn-ea"/>
                <a:cs typeface="+mn-cs"/>
              </a:rPr>
              <a:t>is a method of mixing fuel and air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a specific proportion for obtaining combustion. It can be used to combust organic material and recover energy. </a:t>
            </a:r>
            <a:r>
              <a:rPr lang="en-US" sz="1200" b="0" i="0" u="none" strike="noStrike" kern="1200" baseline="0" dirty="0" smtClean="0">
                <a:solidFill>
                  <a:schemeClr val="tx1"/>
                </a:solidFill>
                <a:latin typeface="+mn-lt"/>
                <a:ea typeface="+mn-ea"/>
                <a:cs typeface="+mn-cs"/>
              </a:rPr>
              <a:t>This method works at elevated temperatures (450–500 C) to thermally decompose the chopped fiber-reinforced composites in a silica sand bed that is thermally heated and fluidized by hot air.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 </a:t>
            </a:r>
            <a:r>
              <a:rPr lang="en-US" sz="1200" b="0" i="0" u="none" strike="noStrike" kern="1200" baseline="0" dirty="0" smtClean="0">
                <a:solidFill>
                  <a:schemeClr val="tx1"/>
                </a:solidFill>
                <a:latin typeface="+mn-lt"/>
                <a:ea typeface="+mn-ea"/>
                <a:cs typeface="+mn-cs"/>
              </a:rPr>
              <a:t>In the </a:t>
            </a:r>
            <a:r>
              <a:rPr lang="en-US" sz="1200" b="1" i="0" u="none" strike="noStrike" kern="1200" baseline="0" dirty="0" smtClean="0">
                <a:solidFill>
                  <a:schemeClr val="tx1"/>
                </a:solidFill>
                <a:latin typeface="+mn-lt"/>
                <a:ea typeface="+mn-ea"/>
                <a:cs typeface="+mn-cs"/>
              </a:rPr>
              <a:t>chemical recycling </a:t>
            </a:r>
            <a:r>
              <a:rPr lang="en-US" sz="1200" b="0" i="0" u="none" strike="noStrike" kern="1200" baseline="0" dirty="0" smtClean="0">
                <a:solidFill>
                  <a:schemeClr val="tx1"/>
                </a:solidFill>
                <a:latin typeface="+mn-lt"/>
                <a:ea typeface="+mn-ea"/>
                <a:cs typeface="+mn-cs"/>
              </a:rPr>
              <a:t>process, the solid composite is dissolved into different liquid products using solvents and then used as raw materials for different applications. Chemical recycling does the best job at maintaining the mechanical properties of the resulting fibers. </a:t>
            </a:r>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11</a:t>
            </a:fld>
            <a:endParaRPr lang="en-US"/>
          </a:p>
        </p:txBody>
      </p:sp>
    </p:spTree>
    <p:extLst>
      <p:ext uri="{BB962C8B-B14F-4D97-AF65-F5344CB8AC3E}">
        <p14:creationId xmlns:p14="http://schemas.microsoft.com/office/powerpoint/2010/main" val="1586297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pPr marL="228600" indent="-228600">
              <a:buAutoNum type="arabicPeriod"/>
            </a:pPr>
            <a:r>
              <a:rPr lang="en-US" baseline="0" dirty="0" smtClean="0"/>
              <a:t>The potential for job creation depends entirely on the </a:t>
            </a:r>
            <a:r>
              <a:rPr lang="en-US" baseline="0" dirty="0" err="1" smtClean="0"/>
              <a:t>reworkability</a:t>
            </a:r>
            <a:r>
              <a:rPr lang="en-US" baseline="0" dirty="0" smtClean="0"/>
              <a:t> property, which, I have the feeling, is the most challenging part on this project. However, the goal is to get the </a:t>
            </a:r>
            <a:r>
              <a:rPr lang="en-US" baseline="0" dirty="0" err="1" smtClean="0"/>
              <a:t>reworkability</a:t>
            </a:r>
            <a:r>
              <a:rPr lang="en-US" baseline="0" dirty="0" smtClean="0"/>
              <a:t> property in any thermoset composites –bio-based or conventional-, which means that even if we don’t get a feasible bio-based system, we could still get a </a:t>
            </a:r>
            <a:r>
              <a:rPr lang="en-US" baseline="0" dirty="0" err="1" smtClean="0"/>
              <a:t>reworkable</a:t>
            </a:r>
            <a:r>
              <a:rPr lang="en-US" baseline="0" dirty="0" smtClean="0"/>
              <a:t> conventional system. </a:t>
            </a:r>
          </a:p>
          <a:p>
            <a:pPr marL="228600" indent="-228600">
              <a:buAutoNum type="arabicPeriod"/>
            </a:pPr>
            <a:endParaRPr lang="en-US" dirty="0" smtClean="0"/>
          </a:p>
        </p:txBody>
      </p:sp>
      <p:sp>
        <p:nvSpPr>
          <p:cNvPr id="4" name="Slide Number Placeholder 3"/>
          <p:cNvSpPr>
            <a:spLocks noGrp="1"/>
          </p:cNvSpPr>
          <p:nvPr>
            <p:ph type="sldNum" sz="quarter" idx="10"/>
          </p:nvPr>
        </p:nvSpPr>
        <p:spPr/>
        <p:txBody>
          <a:bodyPr/>
          <a:lstStyle/>
          <a:p>
            <a:fld id="{96DFAFDC-B034-43E5-BF38-234726AB484E}" type="slidenum">
              <a:rPr lang="en-US" smtClean="0"/>
              <a:t>12</a:t>
            </a:fld>
            <a:endParaRPr lang="en-US"/>
          </a:p>
        </p:txBody>
      </p:sp>
    </p:spTree>
    <p:extLst>
      <p:ext uri="{BB962C8B-B14F-4D97-AF65-F5344CB8AC3E}">
        <p14:creationId xmlns:p14="http://schemas.microsoft.com/office/powerpoint/2010/main" val="2521506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Sources: </a:t>
            </a:r>
          </a:p>
          <a:p>
            <a:pPr eaLnBrk="1" hangingPunct="1"/>
            <a:endParaRPr lang="en-US" dirty="0" smtClean="0"/>
          </a:p>
          <a:p>
            <a:pPr marL="228600" indent="-228600" eaLnBrk="1" hangingPunct="1">
              <a:buAutoNum type="arabicPeriod"/>
            </a:pPr>
            <a:r>
              <a:rPr lang="en-US" altLang="en-US" sz="1200" b="0" dirty="0" smtClean="0">
                <a:solidFill>
                  <a:schemeClr val="bg1"/>
                </a:solidFill>
              </a:rPr>
              <a:t>Steve</a:t>
            </a:r>
            <a:r>
              <a:rPr lang="en-US" altLang="en-US" sz="1200" b="0" baseline="0" dirty="0" smtClean="0">
                <a:solidFill>
                  <a:schemeClr val="bg1"/>
                </a:solidFill>
              </a:rPr>
              <a:t> </a:t>
            </a:r>
            <a:r>
              <a:rPr lang="en-US" altLang="en-US" sz="1200" b="0" baseline="0" dirty="0" err="1" smtClean="0">
                <a:solidFill>
                  <a:schemeClr val="bg1"/>
                </a:solidFill>
              </a:rPr>
              <a:t>Nolet</a:t>
            </a:r>
            <a:r>
              <a:rPr lang="en-US" altLang="en-US" sz="1200" b="0" baseline="0" dirty="0" smtClean="0">
                <a:solidFill>
                  <a:schemeClr val="bg1"/>
                </a:solidFill>
              </a:rPr>
              <a:t> from TPI provided the data on the curing temperature levels for conventional system.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altLang="en-US" sz="1200" b="0" dirty="0" smtClean="0">
                <a:solidFill>
                  <a:schemeClr val="bg1"/>
                </a:solidFill>
              </a:rPr>
              <a:t>Daniel Schmidt and Emmanuelle Reynaud provided curing</a:t>
            </a:r>
            <a:r>
              <a:rPr lang="en-US" altLang="en-US" sz="1200" b="0" baseline="0" dirty="0" smtClean="0">
                <a:solidFill>
                  <a:schemeClr val="bg1"/>
                </a:solidFill>
              </a:rPr>
              <a:t> temperatures for bio-based. </a:t>
            </a:r>
            <a:endParaRPr lang="en-US" altLang="en-US" sz="1200" b="0" dirty="0" smtClean="0">
              <a:solidFill>
                <a:schemeClr val="bg1"/>
              </a:solidFill>
            </a:endParaRPr>
          </a:p>
          <a:p>
            <a:pPr eaLnBrk="1" hangingPunct="1"/>
            <a:endParaRPr lang="en-US" altLang="en-US" sz="1200" b="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13</a:t>
            </a:fld>
            <a:endParaRPr lang="en-US"/>
          </a:p>
        </p:txBody>
      </p:sp>
    </p:spTree>
    <p:extLst>
      <p:ext uri="{BB962C8B-B14F-4D97-AF65-F5344CB8AC3E}">
        <p14:creationId xmlns:p14="http://schemas.microsoft.com/office/powerpoint/2010/main" val="3467386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14</a:t>
            </a:fld>
            <a:endParaRPr lang="en-US"/>
          </a:p>
        </p:txBody>
      </p:sp>
    </p:spTree>
    <p:extLst>
      <p:ext uri="{BB962C8B-B14F-4D97-AF65-F5344CB8AC3E}">
        <p14:creationId xmlns:p14="http://schemas.microsoft.com/office/powerpoint/2010/main" val="1198803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15</a:t>
            </a:fld>
            <a:endParaRPr lang="en-US"/>
          </a:p>
        </p:txBody>
      </p:sp>
    </p:spTree>
    <p:extLst>
      <p:ext uri="{BB962C8B-B14F-4D97-AF65-F5344CB8AC3E}">
        <p14:creationId xmlns:p14="http://schemas.microsoft.com/office/powerpoint/2010/main" val="3473224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16</a:t>
            </a:fld>
            <a:endParaRPr lang="en-US"/>
          </a:p>
        </p:txBody>
      </p:sp>
    </p:spTree>
    <p:extLst>
      <p:ext uri="{BB962C8B-B14F-4D97-AF65-F5344CB8AC3E}">
        <p14:creationId xmlns:p14="http://schemas.microsoft.com/office/powerpoint/2010/main" val="2005350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Sources and comments:</a:t>
            </a:r>
            <a:r>
              <a:rPr lang="en-US" sz="1050" baseline="0" dirty="0" smtClean="0"/>
              <a:t> </a:t>
            </a:r>
          </a:p>
          <a:p>
            <a:pPr marL="228600" indent="-228600">
              <a:buAutoNum type="arabicPeriod"/>
            </a:pPr>
            <a:r>
              <a:rPr lang="en-US" sz="1050" kern="1200" dirty="0" smtClean="0">
                <a:solidFill>
                  <a:schemeClr val="tx1"/>
                </a:solidFill>
                <a:effectLst/>
                <a:latin typeface="+mn-lt"/>
                <a:ea typeface="+mn-ea"/>
                <a:cs typeface="+mn-cs"/>
              </a:rPr>
              <a:t>See </a:t>
            </a:r>
            <a:r>
              <a:rPr lang="en-US" sz="1050" kern="1200" baseline="0" dirty="0" smtClean="0">
                <a:solidFill>
                  <a:schemeClr val="tx1"/>
                </a:solidFill>
                <a:effectLst/>
                <a:latin typeface="+mn-lt"/>
                <a:ea typeface="+mn-ea"/>
                <a:cs typeface="+mn-cs"/>
              </a:rPr>
              <a:t>the </a:t>
            </a:r>
            <a:r>
              <a:rPr lang="en-US" sz="1050" kern="1200" dirty="0" smtClean="0">
                <a:solidFill>
                  <a:schemeClr val="tx1"/>
                </a:solidFill>
                <a:effectLst/>
                <a:latin typeface="+mn-lt"/>
                <a:ea typeface="+mn-ea"/>
                <a:cs typeface="+mn-cs"/>
              </a:rPr>
              <a:t>U.S. Department of Energy’s (July 2008)</a:t>
            </a:r>
            <a:r>
              <a:rPr lang="en-US" sz="1050" kern="1200" baseline="0" dirty="0" smtClean="0">
                <a:solidFill>
                  <a:schemeClr val="tx1"/>
                </a:solidFill>
                <a:effectLst/>
                <a:latin typeface="+mn-lt"/>
                <a:ea typeface="+mn-ea"/>
                <a:cs typeface="+mn-cs"/>
              </a:rPr>
              <a:t> report: </a:t>
            </a:r>
            <a:r>
              <a:rPr lang="en-US" sz="1050" kern="1200" dirty="0" smtClean="0">
                <a:solidFill>
                  <a:schemeClr val="tx1"/>
                </a:solidFill>
                <a:effectLst/>
                <a:latin typeface="+mn-lt"/>
                <a:ea typeface="+mn-ea"/>
                <a:cs typeface="+mn-cs"/>
              </a:rPr>
              <a:t>“</a:t>
            </a:r>
            <a:r>
              <a:rPr lang="en-US" sz="1050" i="1" kern="1200" dirty="0" smtClean="0">
                <a:solidFill>
                  <a:schemeClr val="tx1"/>
                </a:solidFill>
                <a:effectLst/>
                <a:latin typeface="+mn-lt"/>
                <a:ea typeface="+mn-ea"/>
                <a:cs typeface="+mn-cs"/>
              </a:rPr>
              <a:t>20% Wind Energy by 2030, Increasing Wind Energy’s Contribution to U.S. Electricity Supply</a:t>
            </a:r>
            <a:r>
              <a:rPr lang="en-US" sz="1050" kern="1200" dirty="0" smtClean="0">
                <a:solidFill>
                  <a:schemeClr val="tx1"/>
                </a:solidFill>
                <a:effectLst/>
                <a:latin typeface="+mn-lt"/>
                <a:ea typeface="+mn-ea"/>
                <a:cs typeface="+mn-cs"/>
              </a:rPr>
              <a:t>”.  A</a:t>
            </a:r>
            <a:r>
              <a:rPr lang="en-US" sz="1050"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new report by the DOE (Wind Vision, 2015) concludes that such</a:t>
            </a:r>
            <a:r>
              <a:rPr lang="en-US" sz="1050" kern="1200" baseline="0" dirty="0" smtClean="0">
                <a:solidFill>
                  <a:schemeClr val="tx1"/>
                </a:solidFill>
                <a:effectLst/>
                <a:latin typeface="+mn-lt"/>
                <a:ea typeface="+mn-ea"/>
                <a:cs typeface="+mn-cs"/>
              </a:rPr>
              <a:t> scenario (20% by 2030) is possible under very specific circumstances, such as continue technological innovation and cost reductions.  </a:t>
            </a:r>
            <a:r>
              <a:rPr lang="en-US" sz="1050" kern="1200" dirty="0" smtClean="0">
                <a:solidFill>
                  <a:schemeClr val="tx1"/>
                </a:solidFill>
                <a:effectLst/>
                <a:latin typeface="+mn-lt"/>
                <a:ea typeface="+mn-ea"/>
                <a:cs typeface="+mn-cs"/>
              </a:rPr>
              <a:t>On</a:t>
            </a:r>
            <a:r>
              <a:rPr lang="en-US" sz="1050" kern="1200" baseline="0" dirty="0" smtClean="0">
                <a:solidFill>
                  <a:schemeClr val="tx1"/>
                </a:solidFill>
                <a:effectLst/>
                <a:latin typeface="+mn-lt"/>
                <a:ea typeface="+mn-ea"/>
                <a:cs typeface="+mn-cs"/>
              </a:rPr>
              <a:t> the other hand,</a:t>
            </a:r>
            <a:r>
              <a:rPr lang="en-US" sz="1050" kern="1200" dirty="0" smtClean="0">
                <a:solidFill>
                  <a:schemeClr val="tx1"/>
                </a:solidFill>
                <a:effectLst/>
                <a:latin typeface="+mn-lt"/>
                <a:ea typeface="+mn-ea"/>
                <a:cs typeface="+mn-cs"/>
              </a:rPr>
              <a:t> the  </a:t>
            </a:r>
            <a:r>
              <a:rPr lang="en-US" sz="1050" b="1" i="1" kern="1200" dirty="0" smtClean="0">
                <a:solidFill>
                  <a:schemeClr val="tx1"/>
                </a:solidFill>
                <a:effectLst/>
                <a:latin typeface="+mn-lt"/>
                <a:ea typeface="+mn-ea"/>
                <a:cs typeface="+mn-cs"/>
              </a:rPr>
              <a:t>U.S.</a:t>
            </a:r>
            <a:r>
              <a:rPr lang="en-US" sz="1050" b="1" i="1" kern="1200" baseline="0" dirty="0" smtClean="0">
                <a:solidFill>
                  <a:schemeClr val="tx1"/>
                </a:solidFill>
                <a:effectLst/>
                <a:latin typeface="+mn-lt"/>
                <a:ea typeface="+mn-ea"/>
                <a:cs typeface="+mn-cs"/>
              </a:rPr>
              <a:t> </a:t>
            </a:r>
            <a:r>
              <a:rPr lang="en-US" sz="1050" b="1" i="1" kern="1200" dirty="0" smtClean="0">
                <a:solidFill>
                  <a:schemeClr val="tx1"/>
                </a:solidFill>
                <a:effectLst/>
                <a:latin typeface="+mn-lt"/>
                <a:ea typeface="+mn-ea"/>
                <a:cs typeface="+mn-cs"/>
              </a:rPr>
              <a:t>Energy Information Administration (EIA)</a:t>
            </a:r>
            <a:r>
              <a:rPr lang="en-US" sz="1050" b="1" i="1"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projected much lower wind deployments by 2030. Using</a:t>
            </a:r>
            <a:r>
              <a:rPr lang="en-US" sz="1050" kern="1200" baseline="0" dirty="0" smtClean="0">
                <a:solidFill>
                  <a:schemeClr val="tx1"/>
                </a:solidFill>
                <a:effectLst/>
                <a:latin typeface="+mn-lt"/>
                <a:ea typeface="+mn-ea"/>
                <a:cs typeface="+mn-cs"/>
              </a:rPr>
              <a:t> one of the EIA projections, the average blade material would be about 14,000 tons per year (instead of 140,000 from DOE).  None of those figures include material from existing blades. The point can be made, HOWEVER, that it is still an important issue that needs to be addressed for the sustainability of the wind energy sector and that 14,000 tons per year is a very conservative estimate.  </a:t>
            </a:r>
          </a:p>
          <a:p>
            <a:pPr marL="0" indent="0">
              <a:buNone/>
            </a:pPr>
            <a:endParaRPr lang="en-US" sz="1050" kern="1200" dirty="0" smtClean="0">
              <a:solidFill>
                <a:schemeClr val="tx1"/>
              </a:solidFill>
              <a:effectLst/>
              <a:latin typeface="+mn-lt"/>
              <a:ea typeface="+mn-ea"/>
              <a:cs typeface="+mn-cs"/>
            </a:endParaRPr>
          </a:p>
          <a:p>
            <a:pPr marL="228600" indent="-228600">
              <a:buAutoNum type="arabicPeriod" startAt="2"/>
            </a:pPr>
            <a:r>
              <a:rPr lang="en-US" sz="1200" kern="1200" dirty="0" smtClean="0">
                <a:solidFill>
                  <a:schemeClr val="tx1"/>
                </a:solidFill>
                <a:effectLst/>
                <a:latin typeface="+mn-lt"/>
                <a:ea typeface="+mn-ea"/>
                <a:cs typeface="+mn-cs"/>
              </a:rPr>
              <a:t>The use of blade materials is estimated based on the assumption that each kW of installed capacity needs about 10 kg of blade material</a:t>
            </a:r>
            <a:r>
              <a:rPr lang="en-US" sz="1200" kern="1200" baseline="0" dirty="0" smtClean="0">
                <a:solidFill>
                  <a:schemeClr val="tx1"/>
                </a:solidFill>
                <a:effectLst/>
                <a:latin typeface="+mn-lt"/>
                <a:ea typeface="+mn-ea"/>
                <a:cs typeface="+mn-cs"/>
              </a:rPr>
              <a:t> (so 15 GW of installation would use 150,000,000 kg or 150,000 tons of blade material).</a:t>
            </a:r>
          </a:p>
          <a:p>
            <a:pPr marL="228600" indent="-228600">
              <a:buAutoNum type="arabicPeriod" startAt="2"/>
            </a:pPr>
            <a:endParaRPr lang="en-US" sz="1200" kern="1200" baseline="0" dirty="0" smtClean="0">
              <a:solidFill>
                <a:schemeClr val="tx1"/>
              </a:solidFill>
              <a:effectLst/>
              <a:latin typeface="+mn-lt"/>
              <a:ea typeface="+mn-ea"/>
              <a:cs typeface="+mn-cs"/>
            </a:endParaRPr>
          </a:p>
          <a:p>
            <a:pPr marL="228600" indent="-228600">
              <a:buAutoNum type="arabicPeriod" startAt="2"/>
            </a:pPr>
            <a:r>
              <a:rPr lang="en-US" sz="1200" kern="1200" baseline="0" dirty="0" smtClean="0">
                <a:solidFill>
                  <a:schemeClr val="tx1"/>
                </a:solidFill>
                <a:effectLst/>
                <a:latin typeface="+mn-lt"/>
                <a:ea typeface="+mn-ea"/>
                <a:cs typeface="+mn-cs"/>
              </a:rPr>
              <a:t>The current commercialized larger blade is about 80 meters long (80m </a:t>
            </a:r>
            <a:r>
              <a:rPr lang="en-US" sz="1200" kern="1200" baseline="0" dirty="0" err="1" smtClean="0">
                <a:solidFill>
                  <a:schemeClr val="tx1"/>
                </a:solidFill>
                <a:effectLst/>
                <a:latin typeface="+mn-lt"/>
                <a:ea typeface="+mn-ea"/>
                <a:cs typeface="+mn-cs"/>
              </a:rPr>
              <a:t>Vestas</a:t>
            </a:r>
            <a:r>
              <a:rPr lang="en-US" sz="1200" kern="1200" baseline="0" dirty="0" smtClean="0">
                <a:solidFill>
                  <a:schemeClr val="tx1"/>
                </a:solidFill>
                <a:effectLst/>
                <a:latin typeface="+mn-lt"/>
                <a:ea typeface="+mn-ea"/>
                <a:cs typeface="+mn-cs"/>
              </a:rPr>
              <a:t> and 75m Siemens). Most of the 100-meters blades are prototypes.  </a:t>
            </a:r>
            <a:endParaRPr lang="en-US" sz="1050" kern="1200" dirty="0" smtClean="0">
              <a:solidFill>
                <a:schemeClr val="tx1"/>
              </a:solidFill>
              <a:effectLst/>
              <a:latin typeface="+mn-lt"/>
              <a:ea typeface="+mn-ea"/>
              <a:cs typeface="+mn-cs"/>
            </a:endParaRPr>
          </a:p>
        </p:txBody>
      </p:sp>
      <p:sp>
        <p:nvSpPr>
          <p:cNvPr id="5" name="Slide Number Placeholder 4"/>
          <p:cNvSpPr>
            <a:spLocks noGrp="1"/>
          </p:cNvSpPr>
          <p:nvPr>
            <p:ph type="sldNum" sz="quarter" idx="11"/>
          </p:nvPr>
        </p:nvSpPr>
        <p:spPr/>
        <p:txBody>
          <a:bodyPr/>
          <a:lstStyle/>
          <a:p>
            <a:fld id="{96DFAFDC-B034-43E5-BF38-234726AB484E}" type="slidenum">
              <a:rPr lang="en-US" smtClean="0"/>
              <a:t>2</a:t>
            </a:fld>
            <a:endParaRPr lang="en-US"/>
          </a:p>
        </p:txBody>
      </p:sp>
    </p:spTree>
    <p:extLst>
      <p:ext uri="{BB962C8B-B14F-4D97-AF65-F5344CB8AC3E}">
        <p14:creationId xmlns:p14="http://schemas.microsoft.com/office/powerpoint/2010/main" val="1478537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Wind turbine blades are made of thermoset composites material, a resin-matrix material reinforced with carbon, glass or other fibers. In particular, the blades are commonly made from a combination of epoxy resin, a thermosetting polymer produced by a reaction of </a:t>
            </a:r>
            <a:r>
              <a:rPr lang="en-US" sz="1200" kern="1200" dirty="0" err="1" smtClean="0">
                <a:solidFill>
                  <a:schemeClr val="tx1"/>
                </a:solidFill>
                <a:effectLst/>
                <a:latin typeface="+mn-lt"/>
                <a:ea typeface="+mn-ea"/>
                <a:cs typeface="+mn-cs"/>
              </a:rPr>
              <a:t>epichlorohydrin</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bisphenol</a:t>
            </a:r>
            <a:r>
              <a:rPr lang="en-US" sz="1200" kern="1200" dirty="0" smtClean="0">
                <a:solidFill>
                  <a:schemeClr val="tx1"/>
                </a:solidFill>
                <a:effectLst/>
                <a:latin typeface="+mn-lt"/>
                <a:ea typeface="+mn-ea"/>
                <a:cs typeface="+mn-cs"/>
              </a:rPr>
              <a:t>-A, and glass fiber reinforcement, plus</a:t>
            </a:r>
            <a:r>
              <a:rPr lang="en-US" sz="1200" kern="1200" baseline="0" dirty="0" smtClean="0">
                <a:solidFill>
                  <a:schemeClr val="tx1"/>
                </a:solidFill>
                <a:effectLst/>
                <a:latin typeface="+mn-lt"/>
                <a:ea typeface="+mn-ea"/>
                <a:cs typeface="+mn-cs"/>
              </a:rPr>
              <a:t> other fillers</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3</a:t>
            </a:fld>
            <a:endParaRPr lang="en-US"/>
          </a:p>
        </p:txBody>
      </p:sp>
    </p:spTree>
    <p:extLst>
      <p:ext uri="{BB962C8B-B14F-4D97-AF65-F5344CB8AC3E}">
        <p14:creationId xmlns:p14="http://schemas.microsoft.com/office/powerpoint/2010/main" val="1638702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4</a:t>
            </a:fld>
            <a:endParaRPr lang="en-US"/>
          </a:p>
        </p:txBody>
      </p:sp>
    </p:spTree>
    <p:extLst>
      <p:ext uri="{BB962C8B-B14F-4D97-AF65-F5344CB8AC3E}">
        <p14:creationId xmlns:p14="http://schemas.microsoft.com/office/powerpoint/2010/main" val="457254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 and</a:t>
            </a:r>
            <a:r>
              <a:rPr lang="en-US" baseline="0" dirty="0" smtClean="0"/>
              <a:t> comments</a:t>
            </a:r>
            <a:r>
              <a:rPr lang="en-US" dirty="0" smtClean="0"/>
              <a:t>: </a:t>
            </a:r>
          </a:p>
          <a:p>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altLang="en-US" sz="1200" dirty="0" smtClean="0">
                <a:solidFill>
                  <a:schemeClr val="accent1"/>
                </a:solidFill>
              </a:rPr>
              <a:t>See “Achieving a Sustainable Energy Pathway for Wind Turbine Blade Manufacturing: </a:t>
            </a:r>
            <a:r>
              <a:rPr lang="en-US" altLang="en-US" sz="1200" b="0" dirty="0" smtClean="0">
                <a:solidFill>
                  <a:schemeClr val="bg1"/>
                </a:solidFill>
              </a:rPr>
              <a:t>Summary of</a:t>
            </a:r>
            <a:r>
              <a:rPr lang="en-US" altLang="en-US" sz="1200" b="0" baseline="0" dirty="0" smtClean="0">
                <a:solidFill>
                  <a:schemeClr val="bg1"/>
                </a:solidFill>
              </a:rPr>
              <a:t> </a:t>
            </a:r>
            <a:r>
              <a:rPr lang="en-US" altLang="en-US" sz="1200" b="0" dirty="0" smtClean="0">
                <a:solidFill>
                  <a:schemeClr val="bg1"/>
                </a:solidFill>
              </a:rPr>
              <a:t>Sustainable Resin Technologies” (PPT by Daniel Schmidt and Emmanuelle Reynaud).</a:t>
            </a:r>
            <a:r>
              <a:rPr lang="en-US" altLang="en-US" sz="1200" b="0" baseline="0" dirty="0" smtClean="0">
                <a:solidFill>
                  <a:schemeClr val="bg1"/>
                </a:solidFill>
              </a:rPr>
              <a:t> </a:t>
            </a:r>
            <a:endParaRPr lang="en-US" altLang="en-US" sz="1200" b="0" dirty="0" smtClean="0">
              <a:solidFill>
                <a:schemeClr val="bg1"/>
              </a:solidFill>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Current findings indicate that anhydride-cured, the </a:t>
            </a:r>
            <a:r>
              <a:rPr lang="en-US" sz="1200" kern="1200" dirty="0" err="1" smtClean="0">
                <a:solidFill>
                  <a:schemeClr val="tx1"/>
                </a:solidFill>
                <a:effectLst/>
                <a:latin typeface="+mn-lt"/>
                <a:ea typeface="+mn-ea"/>
                <a:cs typeface="+mn-cs"/>
              </a:rPr>
              <a:t>epoxidized</a:t>
            </a:r>
            <a:r>
              <a:rPr lang="en-US" sz="1200" kern="1200" dirty="0" smtClean="0">
                <a:solidFill>
                  <a:schemeClr val="tx1"/>
                </a:solidFill>
                <a:effectLst/>
                <a:latin typeface="+mn-lt"/>
                <a:ea typeface="+mn-ea"/>
                <a:cs typeface="+mn-cs"/>
              </a:rPr>
              <a:t> linseed oil-based system has the capacity to give similar hardness, improved toughness, and between 5-10% lower density in the epoxy resin, compared with traditional amine-cured, petroleum-based system.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err="1" smtClean="0">
                <a:solidFill>
                  <a:schemeClr val="tx1"/>
                </a:solidFill>
                <a:effectLst/>
                <a:latin typeface="+mn-lt"/>
                <a:ea typeface="+mn-ea"/>
                <a:cs typeface="+mn-cs"/>
              </a:rPr>
              <a:t>Reworkability</a:t>
            </a:r>
            <a:r>
              <a:rPr lang="en-US" sz="1200" kern="1200" dirty="0" smtClean="0">
                <a:solidFill>
                  <a:schemeClr val="tx1"/>
                </a:solidFill>
                <a:effectLst/>
                <a:latin typeface="+mn-lt"/>
                <a:ea typeface="+mn-ea"/>
                <a:cs typeface="+mn-cs"/>
              </a:rPr>
              <a:t> characterizes the capacity of a set material to reorganize itself under heat and pressure, and therefore flow on a macroscopic level. It would give the ability to permanently deform these materials without loss in properties.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kern="1200" dirty="0" smtClean="0">
                <a:solidFill>
                  <a:schemeClr val="tx1"/>
                </a:solidFill>
                <a:effectLst/>
                <a:latin typeface="+mn-lt"/>
                <a:ea typeface="+mn-ea"/>
                <a:cs typeface="+mn-cs"/>
              </a:rPr>
              <a:t>“The viscosity (density) of the systems should be lower than those based on conventional epoxies, absolutely.  This is a double-edged sword, though, when it comes to composite processing; infusion is faster, but this also makes it easier to squeeze the resin out of the fiber mat - and if there's not enough resin in the fiber mat to hold things together, the composite properties are worse.  Basically, we think this is likely to be good, on balance, but it would require some definite process optimization to realize the benefits.” (Dan)</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6DFAFDC-B034-43E5-BF38-234726AB484E}" type="slidenum">
              <a:rPr lang="en-US" smtClean="0"/>
              <a:t>5</a:t>
            </a:fld>
            <a:endParaRPr lang="en-US"/>
          </a:p>
        </p:txBody>
      </p:sp>
    </p:spTree>
    <p:extLst>
      <p:ext uri="{BB962C8B-B14F-4D97-AF65-F5344CB8AC3E}">
        <p14:creationId xmlns:p14="http://schemas.microsoft.com/office/powerpoint/2010/main" val="3102533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dirty="0" smtClean="0">
              <a:solidFill>
                <a:schemeClr val="accent1"/>
              </a:solidFill>
            </a:endParaRPr>
          </a:p>
        </p:txBody>
      </p:sp>
      <p:sp>
        <p:nvSpPr>
          <p:cNvPr id="4" name="Slide Number Placeholder 3"/>
          <p:cNvSpPr>
            <a:spLocks noGrp="1"/>
          </p:cNvSpPr>
          <p:nvPr>
            <p:ph type="sldNum" sz="quarter" idx="10"/>
          </p:nvPr>
        </p:nvSpPr>
        <p:spPr/>
        <p:txBody>
          <a:bodyPr/>
          <a:lstStyle/>
          <a:p>
            <a:fld id="{96DFAFDC-B034-43E5-BF38-234726AB484E}" type="slidenum">
              <a:rPr lang="en-US" smtClean="0"/>
              <a:t>6</a:t>
            </a:fld>
            <a:endParaRPr lang="en-US"/>
          </a:p>
        </p:txBody>
      </p:sp>
    </p:spTree>
    <p:extLst>
      <p:ext uri="{BB962C8B-B14F-4D97-AF65-F5344CB8AC3E}">
        <p14:creationId xmlns:p14="http://schemas.microsoft.com/office/powerpoint/2010/main" val="2676562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7</a:t>
            </a:fld>
            <a:endParaRPr lang="en-US"/>
          </a:p>
        </p:txBody>
      </p:sp>
    </p:spTree>
    <p:extLst>
      <p:ext uri="{BB962C8B-B14F-4D97-AF65-F5344CB8AC3E}">
        <p14:creationId xmlns:p14="http://schemas.microsoft.com/office/powerpoint/2010/main" val="3931991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Notes and sources: </a:t>
            </a:r>
          </a:p>
          <a:p>
            <a:endParaRPr lang="en-US" sz="1400" dirty="0" smtClean="0"/>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smtClean="0"/>
              <a:t>If you want, you can just mention the cost of new tooling</a:t>
            </a:r>
            <a:r>
              <a:rPr lang="en-US" sz="1400" baseline="0" dirty="0" smtClean="0"/>
              <a:t> and molds. </a:t>
            </a:r>
            <a:r>
              <a:rPr lang="en-US" sz="1400" b="0" kern="1200" baseline="0" dirty="0" smtClean="0">
                <a:solidFill>
                  <a:srgbClr val="FF0000"/>
                </a:solidFill>
                <a:effectLst/>
                <a:latin typeface="+mn-lt"/>
                <a:ea typeface="+mn-ea"/>
                <a:cs typeface="+mn-cs"/>
              </a:rPr>
              <a:t>Assuming the cost of new set of tooling is 3,000,000 and the output is 750 blades/per set of tooling, then we could say that the capital investment would be of </a:t>
            </a:r>
            <a:r>
              <a:rPr lang="en-US" sz="1400" b="0" u="sng" kern="1200" baseline="0" dirty="0" smtClean="0">
                <a:solidFill>
                  <a:srgbClr val="FF0000"/>
                </a:solidFill>
                <a:effectLst/>
                <a:latin typeface="+mn-lt"/>
                <a:ea typeface="+mn-ea"/>
                <a:cs typeface="+mn-cs"/>
              </a:rPr>
              <a:t>US$4,000 per blade</a:t>
            </a:r>
            <a:r>
              <a:rPr lang="en-US" sz="1400" b="0" kern="1200" baseline="0" dirty="0" smtClean="0">
                <a:solidFill>
                  <a:srgbClr val="FF0000"/>
                </a:solidFill>
                <a:effectLst/>
                <a:latin typeface="+mn-lt"/>
                <a:ea typeface="+mn-ea"/>
                <a:cs typeface="+mn-cs"/>
              </a:rPr>
              <a:t> (for a 40m blade).  The cost is based entirely on information from the cost estimator of Sandia.  TPI produces bigger blades (47m) and so the cost of their set of tooling is higher (about 8,000 per blade). </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400" baseline="0" dirty="0" smtClean="0"/>
              <a:t>We expect a cost reduction of approximately 50% in the epoxy system, or about 9% of the total material cost. </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8</a:t>
            </a:fld>
            <a:endParaRPr lang="en-US"/>
          </a:p>
        </p:txBody>
      </p:sp>
    </p:spTree>
    <p:extLst>
      <p:ext uri="{BB962C8B-B14F-4D97-AF65-F5344CB8AC3E}">
        <p14:creationId xmlns:p14="http://schemas.microsoft.com/office/powerpoint/2010/main" val="1485003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and notes:</a:t>
            </a:r>
          </a:p>
          <a:p>
            <a:pPr marL="228600" indent="-228600">
              <a:buAutoNum type="arabicPeriod"/>
            </a:pPr>
            <a:r>
              <a:rPr lang="en-US" baseline="0" dirty="0" smtClean="0"/>
              <a:t>There is data to support the statement that ELO is less reactive and more stable at room temperature.  Source: Daniel </a:t>
            </a:r>
            <a:r>
              <a:rPr lang="en-US" baseline="0" dirty="0" err="1" smtClean="0"/>
              <a:t>Smidth</a:t>
            </a:r>
            <a:r>
              <a:rPr lang="en-US" baseline="0" dirty="0" smtClean="0"/>
              <a:t> </a:t>
            </a:r>
          </a:p>
          <a:p>
            <a:pPr marL="228600" indent="-228600">
              <a:buAutoNum type="arabicPeriod"/>
            </a:pPr>
            <a:r>
              <a:rPr lang="en-US" sz="1200" b="0" i="0" kern="1200" baseline="0" dirty="0" smtClean="0">
                <a:solidFill>
                  <a:schemeClr val="tx1"/>
                </a:solidFill>
                <a:effectLst/>
                <a:latin typeface="+mn-lt"/>
                <a:ea typeface="+mn-ea"/>
                <a:cs typeface="+mn-cs"/>
              </a:rPr>
              <a:t>“</a:t>
            </a:r>
            <a:r>
              <a:rPr lang="en-US" sz="1200" b="0" i="0" kern="1200" dirty="0" smtClean="0">
                <a:solidFill>
                  <a:schemeClr val="tx1"/>
                </a:solidFill>
                <a:effectLst/>
                <a:latin typeface="+mn-lt"/>
                <a:ea typeface="+mn-ea"/>
                <a:cs typeface="+mn-cs"/>
              </a:rPr>
              <a:t>Exposure to </a:t>
            </a:r>
            <a:r>
              <a:rPr lang="en-US" sz="1200" b="0" i="0" kern="1200" dirty="0" err="1" smtClean="0">
                <a:solidFill>
                  <a:schemeClr val="tx1"/>
                </a:solidFill>
                <a:effectLst/>
                <a:latin typeface="+mn-lt"/>
                <a:ea typeface="+mn-ea"/>
                <a:cs typeface="+mn-cs"/>
              </a:rPr>
              <a:t>bisphenol</a:t>
            </a:r>
            <a:r>
              <a:rPr lang="en-US" sz="1200" b="0" i="0" kern="1200" dirty="0" smtClean="0">
                <a:solidFill>
                  <a:schemeClr val="tx1"/>
                </a:solidFill>
                <a:effectLst/>
                <a:latin typeface="+mn-lt"/>
                <a:ea typeface="+mn-ea"/>
                <a:cs typeface="+mn-cs"/>
              </a:rPr>
              <a:t>-A is a known issue among workers who work with conventional epoxies, and while not everyone agrees as to how harmful this is, </a:t>
            </a:r>
            <a:r>
              <a:rPr lang="en-US" sz="1200" b="0" i="0" kern="1200" dirty="0" err="1" smtClean="0">
                <a:solidFill>
                  <a:schemeClr val="tx1"/>
                </a:solidFill>
                <a:effectLst/>
                <a:latin typeface="+mn-lt"/>
                <a:ea typeface="+mn-ea"/>
                <a:cs typeface="+mn-cs"/>
              </a:rPr>
              <a:t>bisphenol</a:t>
            </a:r>
            <a:r>
              <a:rPr lang="en-US" sz="1200" b="0" i="0" kern="1200" dirty="0" smtClean="0">
                <a:solidFill>
                  <a:schemeClr val="tx1"/>
                </a:solidFill>
                <a:effectLst/>
                <a:latin typeface="+mn-lt"/>
                <a:ea typeface="+mn-ea"/>
                <a:cs typeface="+mn-cs"/>
              </a:rPr>
              <a:t> A is getting a lot of scrutiny over its potential health effects” (Dan).</a:t>
            </a:r>
            <a:r>
              <a:rPr lang="en-US" sz="1200" b="0" i="0" kern="1200" baseline="0" dirty="0" smtClean="0">
                <a:solidFill>
                  <a:schemeClr val="tx1"/>
                </a:solidFill>
                <a:effectLst/>
                <a:latin typeface="+mn-lt"/>
                <a:ea typeface="+mn-ea"/>
                <a:cs typeface="+mn-cs"/>
              </a:rPr>
              <a:t>  All the papers I’ve read about occupational safety of Bisphenol-A have found harmful effects, but they are not conclusive and argue that more research is needed.  However, I think it is pretty safe to argue that it would definitely be more harmful than bio-derived epoxies in the manufacturing process, specially over the long-term.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3. None of the hardeners - neither the amines nor the anhydrides- are particularly nice, comparatively speaking (</a:t>
            </a:r>
            <a:r>
              <a:rPr lang="en-US" baseline="0" dirty="0" smtClean="0"/>
              <a:t>Dan). </a:t>
            </a:r>
            <a:endParaRPr lang="en-US" sz="1200" b="0" i="0" kern="1200" baseline="0" dirty="0" smtClean="0">
              <a:solidFill>
                <a:schemeClr val="tx1"/>
              </a:solidFill>
              <a:effectLst/>
              <a:latin typeface="+mn-lt"/>
              <a:ea typeface="+mn-ea"/>
              <a:cs typeface="+mn-cs"/>
            </a:endParaRP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96DFAFDC-B034-43E5-BF38-234726AB484E}" type="slidenum">
              <a:rPr lang="en-US" smtClean="0"/>
              <a:t>9</a:t>
            </a:fld>
            <a:endParaRPr lang="en-US"/>
          </a:p>
        </p:txBody>
      </p:sp>
    </p:spTree>
    <p:extLst>
      <p:ext uri="{BB962C8B-B14F-4D97-AF65-F5344CB8AC3E}">
        <p14:creationId xmlns:p14="http://schemas.microsoft.com/office/powerpoint/2010/main" val="175853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3556000" y="0"/>
            <a:ext cx="8636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127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4489157" y="533400"/>
            <a:ext cx="68072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4472589" y="3539864"/>
            <a:ext cx="6819704"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7828299" y="6557946"/>
            <a:ext cx="2669952" cy="226902"/>
          </a:xfrm>
        </p:spPr>
        <p:txBody>
          <a:bodyPr/>
          <a:lstStyle>
            <a:lvl1pPr>
              <a:defRPr lang="en-US" smtClean="0">
                <a:solidFill>
                  <a:srgbClr val="FFFFFF"/>
                </a:solidFill>
              </a:defRPr>
            </a:lvl1pPr>
            <a:extLst/>
          </a:lstStyle>
          <a:p>
            <a:fld id="{C491DC14-E637-4C97-9595-94E63B55F8B7}" type="datetime1">
              <a:rPr lang="en-US" smtClean="0"/>
              <a:t>6/9/2015</a:t>
            </a:fld>
            <a:endParaRPr lang="en-US"/>
          </a:p>
        </p:txBody>
      </p:sp>
      <p:sp>
        <p:nvSpPr>
          <p:cNvPr id="18" name="Footer Placeholder 17"/>
          <p:cNvSpPr>
            <a:spLocks noGrp="1"/>
          </p:cNvSpPr>
          <p:nvPr>
            <p:ph type="ftr" sz="quarter" idx="11"/>
          </p:nvPr>
        </p:nvSpPr>
        <p:spPr>
          <a:xfrm>
            <a:off x="3759200" y="6557946"/>
            <a:ext cx="3903629" cy="228600"/>
          </a:xfrm>
        </p:spPr>
        <p:txBody>
          <a:bodyPr/>
          <a:lstStyle>
            <a:lvl1pPr>
              <a:defRPr lang="en-US" dirty="0">
                <a:solidFill>
                  <a:srgbClr val="FFFFFF"/>
                </a:solidFill>
              </a:defRPr>
            </a:lvl1pPr>
            <a:extLst/>
          </a:lstStyle>
          <a:p>
            <a:r>
              <a:rPr lang="en-US" smtClean="0"/>
              <a:t>Sustainability of the Wind Turbine Blade Manufacturing Process: A Bio-based Alternative</a:t>
            </a:r>
            <a:endParaRPr lang="en-US"/>
          </a:p>
        </p:txBody>
      </p:sp>
      <p:sp>
        <p:nvSpPr>
          <p:cNvPr id="29" name="Slide Number Placeholder 28"/>
          <p:cNvSpPr>
            <a:spLocks noGrp="1"/>
          </p:cNvSpPr>
          <p:nvPr>
            <p:ph type="sldNum" sz="quarter" idx="12"/>
          </p:nvPr>
        </p:nvSpPr>
        <p:spPr>
          <a:xfrm>
            <a:off x="10507845" y="6556248"/>
            <a:ext cx="784448" cy="228600"/>
          </a:xfrm>
        </p:spPr>
        <p:txBody>
          <a:bodyPr/>
          <a:lstStyle>
            <a:lvl1pPr>
              <a:defRPr lang="en-US" smtClean="0">
                <a:solidFill>
                  <a:srgbClr val="FFFFFF"/>
                </a:solidFill>
              </a:defRPr>
            </a:lvl1pPr>
            <a:extLst/>
          </a:lstStyle>
          <a:p>
            <a:fld id="{93713177-B23D-47CB-8F86-2C6A6D522DF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3CA451-254C-4D86-9473-381A3D86A8AF}" type="datetime1">
              <a:rPr lang="en-US" smtClean="0"/>
              <a:t>6/9/2015</a:t>
            </a:fld>
            <a:endParaRPr lang="en-US"/>
          </a:p>
        </p:txBody>
      </p:sp>
      <p:sp>
        <p:nvSpPr>
          <p:cNvPr id="5" name="Footer Placeholder 4"/>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6" name="Slide Number Placeholder 5"/>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274956"/>
            <a:ext cx="2032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3"/>
            <a:ext cx="8026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657088" y="6557946"/>
            <a:ext cx="2669952" cy="226902"/>
          </a:xfrm>
        </p:spPr>
        <p:txBody>
          <a:bodyPr/>
          <a:lstStyle>
            <a:extLst/>
          </a:lstStyle>
          <a:p>
            <a:fld id="{92DEE598-FF24-4562-83BE-72E7D7AA9C45}" type="datetime1">
              <a:rPr lang="en-US" smtClean="0"/>
              <a:t>6/9/2015</a:t>
            </a:fld>
            <a:endParaRPr lang="en-US"/>
          </a:p>
        </p:txBody>
      </p:sp>
      <p:sp>
        <p:nvSpPr>
          <p:cNvPr id="5" name="Footer Placeholder 4"/>
          <p:cNvSpPr>
            <a:spLocks noGrp="1"/>
          </p:cNvSpPr>
          <p:nvPr>
            <p:ph type="ftr" sz="quarter" idx="11"/>
          </p:nvPr>
        </p:nvSpPr>
        <p:spPr>
          <a:xfrm>
            <a:off x="609600" y="6556248"/>
            <a:ext cx="4876800" cy="228600"/>
          </a:xfrm>
        </p:spPr>
        <p:txBody>
          <a:bodyPr/>
          <a:lstStyle>
            <a:extLst/>
          </a:lstStyle>
          <a:p>
            <a:r>
              <a:rPr lang="en-US" smtClean="0"/>
              <a:t>Sustainability of the Wind Turbine Blade Manufacturing Process: A Bio-based Alternative</a:t>
            </a:r>
            <a:endParaRPr lang="en-US"/>
          </a:p>
        </p:txBody>
      </p:sp>
      <p:sp>
        <p:nvSpPr>
          <p:cNvPr id="6" name="Slide Number Placeholder 5"/>
          <p:cNvSpPr>
            <a:spLocks noGrp="1"/>
          </p:cNvSpPr>
          <p:nvPr>
            <p:ph type="sldNum" sz="quarter" idx="12"/>
          </p:nvPr>
        </p:nvSpPr>
        <p:spPr>
          <a:xfrm>
            <a:off x="8339328" y="6553200"/>
            <a:ext cx="784448" cy="228600"/>
          </a:xfrm>
        </p:spPr>
        <p:txBody>
          <a:bodyPr/>
          <a:lstStyle>
            <a:lvl1pPr>
              <a:defRPr>
                <a:solidFill>
                  <a:schemeClr val="tx2"/>
                </a:solidFill>
              </a:defRPr>
            </a:lvl1pPr>
            <a:extLst/>
          </a:lstStyle>
          <a:p>
            <a:fld id="{93713177-B23D-47CB-8F86-2C6A6D522D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7356C65-D08A-4C30-92E8-093794CBC5C1}" type="datetime1">
              <a:rPr lang="en-US" smtClean="0"/>
              <a:t>6/9/2015</a:t>
            </a:fld>
            <a:endParaRPr lang="en-US"/>
          </a:p>
        </p:txBody>
      </p:sp>
      <p:sp>
        <p:nvSpPr>
          <p:cNvPr id="5" name="Footer Placeholder 4"/>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6" name="Slide Number Placeholder 5"/>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422400" y="2821838"/>
            <a:ext cx="8340651"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422400" y="1905001"/>
            <a:ext cx="8340651"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298984" y="6556810"/>
            <a:ext cx="2669952" cy="226902"/>
          </a:xfrm>
        </p:spPr>
        <p:txBody>
          <a:bodyPr bIns="0" anchor="b"/>
          <a:lstStyle>
            <a:lvl1pPr>
              <a:defRPr>
                <a:solidFill>
                  <a:schemeClr val="tx2"/>
                </a:solidFill>
              </a:defRPr>
            </a:lvl1pPr>
            <a:extLst/>
          </a:lstStyle>
          <a:p>
            <a:fld id="{C11AA55D-1645-4B69-90F2-A1C3EBE873EF}" type="datetime1">
              <a:rPr lang="en-US" smtClean="0"/>
              <a:t>6/9/2015</a:t>
            </a:fld>
            <a:endParaRPr lang="en-US"/>
          </a:p>
        </p:txBody>
      </p:sp>
      <p:sp>
        <p:nvSpPr>
          <p:cNvPr id="5" name="Footer Placeholder 4"/>
          <p:cNvSpPr>
            <a:spLocks noGrp="1"/>
          </p:cNvSpPr>
          <p:nvPr>
            <p:ph type="ftr" sz="quarter" idx="11"/>
          </p:nvPr>
        </p:nvSpPr>
        <p:spPr>
          <a:xfrm>
            <a:off x="2313811" y="6556810"/>
            <a:ext cx="3860800" cy="228600"/>
          </a:xfrm>
        </p:spPr>
        <p:txBody>
          <a:bodyPr bIns="0" anchor="b"/>
          <a:lstStyle>
            <a:lvl1pPr>
              <a:defRPr>
                <a:solidFill>
                  <a:schemeClr val="tx2"/>
                </a:solidFill>
              </a:defRPr>
            </a:lvl1pPr>
            <a:extLst/>
          </a:lstStyle>
          <a:p>
            <a:r>
              <a:rPr lang="en-US" smtClean="0"/>
              <a:t>Sustainability of the Wind Turbine Blade Manufacturing Process: A Bio-based Alternative</a:t>
            </a:r>
            <a:endParaRPr lang="en-US"/>
          </a:p>
        </p:txBody>
      </p:sp>
      <p:sp>
        <p:nvSpPr>
          <p:cNvPr id="6" name="Slide Number Placeholder 5"/>
          <p:cNvSpPr>
            <a:spLocks noGrp="1"/>
          </p:cNvSpPr>
          <p:nvPr>
            <p:ph type="sldNum" sz="quarter" idx="12"/>
          </p:nvPr>
        </p:nvSpPr>
        <p:spPr>
          <a:xfrm>
            <a:off x="8978603" y="6555112"/>
            <a:ext cx="784448" cy="228600"/>
          </a:xfrm>
        </p:spPr>
        <p:txBody>
          <a:bodyPr/>
          <a:lstStyle>
            <a:extLst/>
          </a:lstStyle>
          <a:p>
            <a:fld id="{93713177-B23D-47CB-8F86-2C6A6D522DF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571744"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03B804-A97E-4DBA-A8A1-048482F0009C}" type="datetime1">
              <a:rPr lang="en-US" smtClean="0"/>
              <a:t>6/9/2015</a:t>
            </a:fld>
            <a:endParaRPr lang="en-US"/>
          </a:p>
        </p:txBody>
      </p:sp>
      <p:sp>
        <p:nvSpPr>
          <p:cNvPr id="6" name="Footer Placeholder 5"/>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7" name="Slide Number Placeholder 6"/>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867400"/>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571744" y="5867400"/>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571744"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2C72706-ADD8-4BB3-BF1F-49CB5D35EA7F}" type="datetime1">
              <a:rPr lang="en-US" smtClean="0"/>
              <a:t>6/9/2015</a:t>
            </a:fld>
            <a:endParaRPr lang="en-US"/>
          </a:p>
        </p:txBody>
      </p:sp>
      <p:sp>
        <p:nvSpPr>
          <p:cNvPr id="8" name="Footer Placeholder 7"/>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9" name="Slide Number Placeholder 8"/>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5BB7FA1-7FB6-4DF1-8E50-40FC59B9E30B}" type="datetime1">
              <a:rPr lang="en-US" smtClean="0"/>
              <a:t>6/9/2015</a:t>
            </a:fld>
            <a:endParaRPr lang="en-US"/>
          </a:p>
        </p:txBody>
      </p:sp>
      <p:sp>
        <p:nvSpPr>
          <p:cNvPr id="4" name="Footer Placeholder 3"/>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5" name="Slide Number Placeholder 4"/>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1C69035-9192-47CD-BB71-086A849147B6}" type="datetime1">
              <a:rPr lang="en-US" smtClean="0"/>
              <a:t>6/9/2015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Sustainability of the Wind Turbine Blade Manufacturing Process: A Bio-based Alternative</a:t>
            </a:r>
            <a:endParaRPr lang="en-US"/>
          </a:p>
        </p:txBody>
      </p:sp>
      <p:sp>
        <p:nvSpPr>
          <p:cNvPr id="4" name="Slide Number Placeholder 3"/>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6384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97416"/>
            <a:ext cx="786384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0"/>
            <a:ext cx="9652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4B493E-BB39-437B-B64A-8648760E400A}" type="datetime1">
              <a:rPr lang="en-US" smtClean="0"/>
              <a:t>6/9/2015</a:t>
            </a:fld>
            <a:endParaRPr lang="en-US"/>
          </a:p>
        </p:txBody>
      </p:sp>
      <p:sp>
        <p:nvSpPr>
          <p:cNvPr id="6" name="Footer Placeholder 5"/>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7" name="Slide Number Placeholder 6"/>
          <p:cNvSpPr>
            <a:spLocks noGrp="1"/>
          </p:cNvSpPr>
          <p:nvPr>
            <p:ph type="sldNum" sz="quarter" idx="12"/>
          </p:nvPr>
        </p:nvSpPr>
        <p:spPr/>
        <p:txBody>
          <a:bodyPr/>
          <a:lstStyle>
            <a:extLst/>
          </a:lstStyle>
          <a:p>
            <a:fld id="{93713177-B23D-47CB-8F86-2C6A6D522D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797292" y="1004669"/>
            <a:ext cx="57593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795609" y="998817"/>
            <a:ext cx="57593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185464" y="1143000"/>
            <a:ext cx="4572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7185464" y="3283634"/>
            <a:ext cx="4572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7557C63-701B-4ED8-8A5E-1B739FF95795}" type="datetime1">
              <a:rPr lang="en-US" smtClean="0"/>
              <a:t>6/9/2015</a:t>
            </a:fld>
            <a:endParaRPr lang="en-US"/>
          </a:p>
        </p:txBody>
      </p:sp>
      <p:sp>
        <p:nvSpPr>
          <p:cNvPr id="6" name="Footer Placeholder 5"/>
          <p:cNvSpPr>
            <a:spLocks noGrp="1"/>
          </p:cNvSpPr>
          <p:nvPr>
            <p:ph type="ftr" sz="quarter" idx="11"/>
          </p:nvPr>
        </p:nvSpPr>
        <p:spPr/>
        <p:txBody>
          <a:bodyPr/>
          <a:lstStyle>
            <a:extLst/>
          </a:lstStyle>
          <a:p>
            <a:r>
              <a:rPr lang="en-US" smtClean="0"/>
              <a:t>Sustainability of the Wind Turbine Blade Manufacturing Process: A Bio-based Alternative</a:t>
            </a:r>
            <a:endParaRPr lang="en-US"/>
          </a:p>
        </p:txBody>
      </p:sp>
      <p:sp>
        <p:nvSpPr>
          <p:cNvPr id="7" name="Slide Number Placeholder 6"/>
          <p:cNvSpPr>
            <a:spLocks noGrp="1"/>
          </p:cNvSpPr>
          <p:nvPr>
            <p:ph type="sldNum" sz="quarter" idx="12"/>
          </p:nvPr>
        </p:nvSpPr>
        <p:spPr/>
        <p:txBody>
          <a:bodyPr/>
          <a:lstStyle>
            <a:extLst/>
          </a:lstStyle>
          <a:p>
            <a:fld id="{93713177-B23D-47CB-8F86-2C6A6D522DF6}" type="slidenum">
              <a:rPr lang="en-US" smtClean="0"/>
              <a:t>‹#›</a:t>
            </a:fld>
            <a:endParaRPr lang="en-US"/>
          </a:p>
        </p:txBody>
      </p:sp>
      <p:sp>
        <p:nvSpPr>
          <p:cNvPr id="10" name="Picture Placeholder 9"/>
          <p:cNvSpPr>
            <a:spLocks noGrp="1"/>
          </p:cNvSpPr>
          <p:nvPr>
            <p:ph type="pic" idx="1"/>
          </p:nvPr>
        </p:nvSpPr>
        <p:spPr>
          <a:xfrm>
            <a:off x="884909" y="1041002"/>
            <a:ext cx="560832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10871200" y="0"/>
            <a:ext cx="13208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609600" y="320040"/>
            <a:ext cx="9652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609600" y="1609416"/>
            <a:ext cx="9652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5661248" y="6557946"/>
            <a:ext cx="2669952" cy="226902"/>
          </a:xfrm>
          <a:prstGeom prst="rect">
            <a:avLst/>
          </a:prstGeom>
        </p:spPr>
        <p:txBody>
          <a:bodyPr vert="horz" tIns="0" bIns="0" anchor="b"/>
          <a:lstStyle>
            <a:lvl1pPr algn="l" eaLnBrk="1" latinLnBrk="0" hangingPunct="1">
              <a:defRPr kumimoji="0" sz="1000">
                <a:solidFill>
                  <a:schemeClr val="tx2"/>
                </a:solidFill>
              </a:defRPr>
            </a:lvl1pPr>
            <a:extLst/>
          </a:lstStyle>
          <a:p>
            <a:fld id="{3F496D4B-7E50-4C84-B2DA-180ABBD00580}" type="datetime1">
              <a:rPr lang="en-US" smtClean="0"/>
              <a:t>6/9/2015</a:t>
            </a:fld>
            <a:endParaRPr lang="en-US"/>
          </a:p>
        </p:txBody>
      </p:sp>
      <p:sp>
        <p:nvSpPr>
          <p:cNvPr id="4" name="Footer Placeholder 3"/>
          <p:cNvSpPr>
            <a:spLocks noGrp="1"/>
          </p:cNvSpPr>
          <p:nvPr>
            <p:ph type="ftr" sz="quarter" idx="3"/>
          </p:nvPr>
        </p:nvSpPr>
        <p:spPr>
          <a:xfrm>
            <a:off x="609600" y="6557946"/>
            <a:ext cx="48768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Sustainability of the Wind Turbine Blade Manufacturing Process: A Bio-based Alternative</a:t>
            </a:r>
            <a:endParaRPr lang="en-US"/>
          </a:p>
        </p:txBody>
      </p:sp>
      <p:sp>
        <p:nvSpPr>
          <p:cNvPr id="16" name="Slide Number Placeholder 15"/>
          <p:cNvSpPr>
            <a:spLocks noGrp="1"/>
          </p:cNvSpPr>
          <p:nvPr>
            <p:ph type="sldNum" sz="quarter" idx="4"/>
          </p:nvPr>
        </p:nvSpPr>
        <p:spPr>
          <a:xfrm>
            <a:off x="8335264" y="6556248"/>
            <a:ext cx="784448"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3713177-B23D-47CB-8F86-2C6A6D522DF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David_Turcotte@uml.edu"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mailto:Katerin_RamirezTejeda@student.ul.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43151" y="1041400"/>
            <a:ext cx="8170223" cy="2387600"/>
          </a:xfrm>
        </p:spPr>
        <p:txBody>
          <a:bodyPr>
            <a:noAutofit/>
          </a:bodyPr>
          <a:lstStyle/>
          <a:p>
            <a:pPr algn="ctr"/>
            <a:r>
              <a:rPr lang="en-US" sz="3600" b="1" dirty="0" smtClean="0">
                <a:latin typeface="Times New Roman" panose="02020603050405020304" pitchFamily="18" charset="0"/>
                <a:cs typeface="Times New Roman" panose="02020603050405020304" pitchFamily="18" charset="0"/>
              </a:rPr>
              <a:t/>
            </a:r>
            <a:br>
              <a:rPr lang="en-US" sz="3600" b="1" dirty="0" smtClean="0">
                <a:latin typeface="Times New Roman" panose="02020603050405020304" pitchFamily="18" charset="0"/>
                <a:cs typeface="Times New Roman" panose="02020603050405020304" pitchFamily="18" charset="0"/>
              </a:rPr>
            </a:br>
            <a:r>
              <a:rPr lang="en-US" sz="3600" b="1" dirty="0" smtClean="0">
                <a:latin typeface="Times New Roman" panose="02020603050405020304" pitchFamily="18" charset="0"/>
                <a:cs typeface="Times New Roman" panose="02020603050405020304" pitchFamily="18" charset="0"/>
              </a:rPr>
              <a:t/>
            </a:r>
            <a:br>
              <a:rPr lang="en-US" sz="3600" b="1" dirty="0" smtClean="0">
                <a:latin typeface="Times New Roman" panose="02020603050405020304" pitchFamily="18" charset="0"/>
                <a:cs typeface="Times New Roman" panose="02020603050405020304" pitchFamily="18" charset="0"/>
              </a:rPr>
            </a:br>
            <a:r>
              <a:rPr lang="en-US" sz="3600" b="1" cap="none" dirty="0" smtClean="0">
                <a:solidFill>
                  <a:schemeClr val="bg1"/>
                </a:solidFill>
                <a:effectLst>
                  <a:outerShdw blurRad="38100" dist="38100" dir="2700000" algn="tl">
                    <a:srgbClr val="000000">
                      <a:alpha val="43137"/>
                    </a:srgbClr>
                  </a:outerShdw>
                </a:effectLst>
                <a:latin typeface="Arial Black" pitchFamily="34" charset="0"/>
                <a:ea typeface="Adobe Gothic Std B" pitchFamily="34" charset="-128"/>
                <a:cs typeface="Times New Roman" panose="02020603050405020304" pitchFamily="18" charset="0"/>
              </a:rPr>
              <a:t>Sustainability of the Wind Turbine Blade Manufacturing Process: A Bio-based Alternative</a:t>
            </a:r>
            <a:endParaRPr lang="en-US" sz="3600" b="1" cap="none" dirty="0">
              <a:solidFill>
                <a:schemeClr val="bg1"/>
              </a:solidFill>
              <a:effectLst>
                <a:outerShdw blurRad="38100" dist="38100" dir="2700000" algn="tl">
                  <a:srgbClr val="000000">
                    <a:alpha val="43137"/>
                  </a:srgbClr>
                </a:outerShdw>
              </a:effectLst>
              <a:latin typeface="Arial Black" pitchFamily="34" charset="0"/>
              <a:ea typeface="Adobe Gothic Std B" pitchFamily="34" charset="-128"/>
              <a:cs typeface="Times New Roman" panose="02020603050405020304" pitchFamily="18" charset="0"/>
            </a:endParaRPr>
          </a:p>
        </p:txBody>
      </p:sp>
      <p:sp>
        <p:nvSpPr>
          <p:cNvPr id="3" name="Subtitle 2"/>
          <p:cNvSpPr>
            <a:spLocks noGrp="1"/>
          </p:cNvSpPr>
          <p:nvPr>
            <p:ph type="subTitle" idx="1"/>
          </p:nvPr>
        </p:nvSpPr>
        <p:spPr>
          <a:xfrm>
            <a:off x="3689761" y="3499436"/>
            <a:ext cx="7995558" cy="1655762"/>
          </a:xfrm>
        </p:spPr>
        <p:txBody>
          <a:bodyPr>
            <a:normAutofit fontScale="92500" lnSpcReduction="20000"/>
          </a:bodyPr>
          <a:lstStyle/>
          <a:p>
            <a:pPr algn="ctr"/>
            <a:endParaRPr lang="en-US" sz="2400" dirty="0" smtClean="0">
              <a:solidFill>
                <a:srgbClr val="FFC000"/>
              </a:solidFill>
              <a:latin typeface="Adobe Fan Heiti Std B" pitchFamily="34" charset="-128"/>
              <a:ea typeface="Adobe Fan Heiti Std B" pitchFamily="34" charset="-128"/>
              <a:cs typeface="Times New Roman" panose="02020603050405020304" pitchFamily="18" charset="0"/>
            </a:endParaRPr>
          </a:p>
          <a:p>
            <a:pPr algn="ctr"/>
            <a:r>
              <a:rPr lang="en-US" sz="2600" b="1" i="1" dirty="0">
                <a:solidFill>
                  <a:srgbClr val="FFC000"/>
                </a:solidFill>
              </a:rPr>
              <a:t>SEP Collaborative: Achieving a Sustainable Energy Pathway for Wind Turbine Blade </a:t>
            </a:r>
            <a:r>
              <a:rPr lang="en-US" sz="2600" b="1" i="1" dirty="0" smtClean="0">
                <a:solidFill>
                  <a:srgbClr val="FFC000"/>
                </a:solidFill>
              </a:rPr>
              <a:t>Manufacturing</a:t>
            </a:r>
            <a:r>
              <a:rPr lang="en-US" sz="2600" b="1" i="1" baseline="30000" dirty="0" smtClean="0">
                <a:solidFill>
                  <a:srgbClr val="FFC000"/>
                </a:solidFill>
              </a:rPr>
              <a:t>1</a:t>
            </a:r>
          </a:p>
          <a:p>
            <a:pPr algn="ctr"/>
            <a:r>
              <a:rPr lang="en-US" sz="2400" b="1" dirty="0" smtClean="0">
                <a:latin typeface="Adobe Fan Heiti Std B" pitchFamily="34" charset="-128"/>
                <a:ea typeface="Adobe Fan Heiti Std B" pitchFamily="34" charset="-128"/>
                <a:cs typeface="Times New Roman" panose="02020603050405020304" pitchFamily="18" charset="0"/>
              </a:rPr>
              <a:t>University </a:t>
            </a:r>
            <a:r>
              <a:rPr lang="en-US" sz="2400" b="1" dirty="0">
                <a:latin typeface="Adobe Fan Heiti Std B" pitchFamily="34" charset="-128"/>
                <a:ea typeface="Adobe Fan Heiti Std B" pitchFamily="34" charset="-128"/>
                <a:cs typeface="Times New Roman" panose="02020603050405020304" pitchFamily="18" charset="0"/>
              </a:rPr>
              <a:t>of Massachusetts Lowell</a:t>
            </a:r>
          </a:p>
          <a:p>
            <a:pPr algn="ctr"/>
            <a:r>
              <a:rPr lang="en-US" sz="2400" b="1" dirty="0" smtClean="0">
                <a:latin typeface="Adobe Fan Heiti Std B" pitchFamily="34" charset="-128"/>
                <a:ea typeface="Adobe Fan Heiti Std B" pitchFamily="34" charset="-128"/>
                <a:cs typeface="Times New Roman" panose="02020603050405020304" pitchFamily="18" charset="0"/>
              </a:rPr>
              <a:t>June 2015</a:t>
            </a:r>
            <a:endParaRPr lang="en-US" sz="2400" b="1" dirty="0">
              <a:latin typeface="Adobe Fan Heiti Std B" pitchFamily="34" charset="-128"/>
              <a:ea typeface="Adobe Fan Heiti Std B" pitchFamily="34" charset="-128"/>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1</a:t>
            </a:fld>
            <a:endParaRPr lang="en-US"/>
          </a:p>
        </p:txBody>
      </p:sp>
      <p:pic>
        <p:nvPicPr>
          <p:cNvPr id="1028" name="Picture 4" descr="http://canadianawareness.org/wp-content/uploads/2014/01/Wind+Turbine+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4" y="0"/>
            <a:ext cx="3551666"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rot="16200000">
            <a:off x="-3049266" y="3446483"/>
            <a:ext cx="6298585" cy="215444"/>
          </a:xfrm>
          <a:prstGeom prst="rect">
            <a:avLst/>
          </a:prstGeom>
        </p:spPr>
        <p:txBody>
          <a:bodyPr wrap="square">
            <a:spAutoFit/>
          </a:bodyPr>
          <a:lstStyle/>
          <a:p>
            <a:r>
              <a:rPr lang="en-US" sz="800" dirty="0"/>
              <a:t>http://canadianawareness.org/2014/01/metrolinx-wind-turbine-only-producing-9-of-projected-energy/</a:t>
            </a:r>
          </a:p>
        </p:txBody>
      </p:sp>
      <p:sp>
        <p:nvSpPr>
          <p:cNvPr id="4" name="Rectangle 3"/>
          <p:cNvSpPr/>
          <p:nvPr/>
        </p:nvSpPr>
        <p:spPr>
          <a:xfrm>
            <a:off x="3689761" y="6085773"/>
            <a:ext cx="8058337" cy="584775"/>
          </a:xfrm>
          <a:prstGeom prst="rect">
            <a:avLst/>
          </a:prstGeom>
        </p:spPr>
        <p:txBody>
          <a:bodyPr wrap="square">
            <a:spAutoFit/>
          </a:bodyPr>
          <a:lstStyle/>
          <a:p>
            <a:r>
              <a:rPr lang="en-US" sz="1600" baseline="30000" dirty="0" smtClean="0">
                <a:latin typeface="Times Bold Italic"/>
              </a:rPr>
              <a:t>1</a:t>
            </a:r>
            <a:r>
              <a:rPr lang="en-US" sz="1600" dirty="0" smtClean="0">
                <a:latin typeface="Times Bold Italic"/>
              </a:rPr>
              <a:t>This </a:t>
            </a:r>
            <a:r>
              <a:rPr lang="en-US" sz="1600" dirty="0">
                <a:latin typeface="Times Bold Italic"/>
              </a:rPr>
              <a:t>project is funded by a grant from the National Science Foundation (NSF) Sustainable Energy Partnership Program</a:t>
            </a:r>
          </a:p>
        </p:txBody>
      </p:sp>
    </p:spTree>
    <p:extLst>
      <p:ext uri="{BB962C8B-B14F-4D97-AF65-F5344CB8AC3E}">
        <p14:creationId xmlns:p14="http://schemas.microsoft.com/office/powerpoint/2010/main" val="326945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1404"/>
            <a:ext cx="9652000" cy="822960"/>
          </a:xfrm>
        </p:spPr>
        <p:txBody>
          <a:bodyPr/>
          <a:lstStyle/>
          <a:p>
            <a:r>
              <a:rPr lang="en-US" sz="4000" cap="none" dirty="0">
                <a:solidFill>
                  <a:schemeClr val="tx1"/>
                </a:solidFill>
                <a:latin typeface="Times New Roman" panose="02020603050405020304" pitchFamily="18" charset="0"/>
                <a:cs typeface="Times New Roman" panose="02020603050405020304" pitchFamily="18" charset="0"/>
              </a:rPr>
              <a:t>Preliminary Findings</a:t>
            </a:r>
            <a:endParaRPr lang="en-US" dirty="0"/>
          </a:p>
        </p:txBody>
      </p:sp>
      <p:sp>
        <p:nvSpPr>
          <p:cNvPr id="3" name="Content Placeholder 2"/>
          <p:cNvSpPr>
            <a:spLocks noGrp="1"/>
          </p:cNvSpPr>
          <p:nvPr>
            <p:ph idx="1"/>
          </p:nvPr>
        </p:nvSpPr>
        <p:spPr>
          <a:xfrm>
            <a:off x="609600" y="1609416"/>
            <a:ext cx="6438900" cy="3514127"/>
          </a:xfrm>
        </p:spPr>
        <p:txBody>
          <a:bodyPr/>
          <a:lstStyle/>
          <a:p>
            <a:pPr algn="just"/>
            <a:r>
              <a:rPr lang="en-US" b="1" dirty="0" smtClean="0">
                <a:latin typeface="Times Bold Italic" pitchFamily="18" charset="0"/>
              </a:rPr>
              <a:t>Recycling</a:t>
            </a:r>
            <a:endParaRPr lang="en-US" b="1" dirty="0">
              <a:latin typeface="Times Bold Italic" pitchFamily="18" charset="0"/>
            </a:endParaRPr>
          </a:p>
          <a:p>
            <a:pPr marL="589788" lvl="1" indent="-342900" algn="just">
              <a:buClr>
                <a:schemeClr val="accent3"/>
              </a:buClr>
              <a:buFont typeface="Courier New" panose="02070309020205020404" pitchFamily="49" charset="0"/>
              <a:buChar char="o"/>
            </a:pPr>
            <a:r>
              <a:rPr lang="en-US" sz="2400" dirty="0" smtClean="0">
                <a:solidFill>
                  <a:schemeClr val="tx1"/>
                </a:solidFill>
                <a:latin typeface="Times New Roman" panose="02020603050405020304" pitchFamily="18" charset="0"/>
                <a:cs typeface="Times New Roman" panose="02020603050405020304" pitchFamily="18" charset="0"/>
              </a:rPr>
              <a:t>Curr</a:t>
            </a:r>
            <a:r>
              <a:rPr lang="en-US" sz="2400" dirty="0">
                <a:solidFill>
                  <a:schemeClr val="tx1"/>
                </a:solidFill>
                <a:latin typeface="Times New Roman" panose="02020603050405020304" pitchFamily="18" charset="0"/>
                <a:cs typeface="Times New Roman" panose="02020603050405020304" pitchFamily="18" charset="0"/>
              </a:rPr>
              <a:t>ent disposal practices are suboptimal and </a:t>
            </a:r>
            <a:r>
              <a:rPr lang="en-US" sz="2400" dirty="0" smtClean="0">
                <a:solidFill>
                  <a:schemeClr val="tx1"/>
                </a:solidFill>
                <a:latin typeface="Times New Roman" panose="02020603050405020304" pitchFamily="18" charset="0"/>
                <a:cs typeface="Times New Roman" panose="02020603050405020304" pitchFamily="18" charset="0"/>
              </a:rPr>
              <a:t>carries negative health</a:t>
            </a:r>
            <a:r>
              <a:rPr lang="en-US" sz="2400" dirty="0">
                <a:solidFill>
                  <a:schemeClr val="tx1"/>
                </a:solidFill>
                <a:latin typeface="Times New Roman" panose="02020603050405020304" pitchFamily="18" charset="0"/>
                <a:cs typeface="Times New Roman" panose="02020603050405020304" pitchFamily="18" charset="0"/>
              </a:rPr>
              <a:t>, environmental and economic </a:t>
            </a:r>
            <a:r>
              <a:rPr lang="en-US" sz="2400" dirty="0" smtClean="0">
                <a:solidFill>
                  <a:schemeClr val="tx1"/>
                </a:solidFill>
                <a:latin typeface="Times New Roman" panose="02020603050405020304" pitchFamily="18" charset="0"/>
                <a:cs typeface="Times New Roman" panose="02020603050405020304" pitchFamily="18" charset="0"/>
              </a:rPr>
              <a:t>concerns. See table in next slide:</a:t>
            </a:r>
          </a:p>
          <a:p>
            <a:pPr marL="589788" lvl="1" indent="-342900" algn="just">
              <a:buClr>
                <a:schemeClr val="accent3"/>
              </a:buClr>
              <a:buFont typeface="Courier New" panose="02070309020205020404" pitchFamily="49" charset="0"/>
              <a:buChar char="o"/>
            </a:pPr>
            <a:endParaRPr lang="en-US" sz="500" dirty="0">
              <a:solidFill>
                <a:schemeClr val="tx1"/>
              </a:solidFill>
              <a:latin typeface="Times New Roman" panose="02020603050405020304" pitchFamily="18" charset="0"/>
              <a:cs typeface="Times New Roman" panose="02020603050405020304" pitchFamily="18" charset="0"/>
            </a:endParaRPr>
          </a:p>
          <a:p>
            <a:pPr marL="589788" lvl="1" indent="-342900" algn="just">
              <a:buClr>
                <a:schemeClr val="accent3"/>
              </a:buClr>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A </a:t>
            </a:r>
            <a:r>
              <a:rPr lang="en-US" sz="2400" dirty="0" err="1">
                <a:solidFill>
                  <a:schemeClr val="tx1"/>
                </a:solidFill>
                <a:latin typeface="Times New Roman" panose="02020603050405020304" pitchFamily="18" charset="0"/>
                <a:cs typeface="Times New Roman" panose="02020603050405020304" pitchFamily="18" charset="0"/>
              </a:rPr>
              <a:t>reworkable</a:t>
            </a:r>
            <a:r>
              <a:rPr lang="en-US" sz="2400" dirty="0">
                <a:solidFill>
                  <a:schemeClr val="tx1"/>
                </a:solidFill>
                <a:latin typeface="Times New Roman" panose="02020603050405020304" pitchFamily="18" charset="0"/>
                <a:cs typeface="Times New Roman" panose="02020603050405020304" pitchFamily="18" charset="0"/>
              </a:rPr>
              <a:t>, bio-based alternative, would allow for </a:t>
            </a:r>
            <a:r>
              <a:rPr lang="en-US" sz="2400" dirty="0" smtClean="0">
                <a:solidFill>
                  <a:schemeClr val="tx1"/>
                </a:solidFill>
                <a:latin typeface="Times New Roman" panose="02020603050405020304" pitchFamily="18" charset="0"/>
                <a:cs typeface="Times New Roman" panose="02020603050405020304" pitchFamily="18" charset="0"/>
              </a:rPr>
              <a:t>optimal recycling</a:t>
            </a:r>
            <a:r>
              <a:rPr lang="en-US" sz="2400" dirty="0">
                <a:solidFill>
                  <a:schemeClr val="tx1"/>
                </a:solidFill>
                <a:latin typeface="Times New Roman" panose="02020603050405020304" pitchFamily="18" charset="0"/>
                <a:cs typeface="Times New Roman" panose="02020603050405020304" pitchFamily="18" charset="0"/>
              </a:rPr>
              <a:t>, with an efficient recovery of </a:t>
            </a:r>
            <a:r>
              <a:rPr lang="en-US" sz="2400" dirty="0" smtClean="0">
                <a:solidFill>
                  <a:schemeClr val="tx1"/>
                </a:solidFill>
                <a:latin typeface="Times New Roman" panose="02020603050405020304" pitchFamily="18" charset="0"/>
                <a:cs typeface="Times New Roman" panose="02020603050405020304" pitchFamily="18" charset="0"/>
              </a:rPr>
              <a:t>all the materials in the fiber-reinforced plastic.   </a:t>
            </a:r>
          </a:p>
          <a:p>
            <a:pPr marL="589788" lvl="1" indent="-342900" algn="just">
              <a:buClr>
                <a:schemeClr val="accent3"/>
              </a:buClr>
              <a:buFont typeface="Courier New" panose="02070309020205020404" pitchFamily="49" charset="0"/>
              <a:buChar char="o"/>
            </a:pPr>
            <a:endParaRPr lang="en-US" sz="2400" dirty="0" smtClean="0">
              <a:solidFill>
                <a:schemeClr val="tx1"/>
              </a:solidFill>
              <a:latin typeface="Times New Roman" panose="02020603050405020304" pitchFamily="18" charset="0"/>
              <a:cs typeface="Times New Roman" panose="02020603050405020304" pitchFamily="18" charset="0"/>
            </a:endParaRPr>
          </a:p>
          <a:p>
            <a:pPr marL="589788" lvl="1" indent="-342900" algn="just">
              <a:buClr>
                <a:schemeClr val="accent3"/>
              </a:buClr>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93713177-B23D-47CB-8F86-2C6A6D522DF6}" type="slidenum">
              <a:rPr lang="en-US" smtClean="0"/>
              <a:t>10</a:t>
            </a:fld>
            <a:endParaRPr lang="en-US"/>
          </a:p>
        </p:txBody>
      </p:sp>
      <p:pic>
        <p:nvPicPr>
          <p:cNvPr id="2050" name="Picture 2" descr="http://media.treehugger.com/assets/images/2012/03/2012architecten-wikado-playground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3867" y="1120170"/>
            <a:ext cx="3604307" cy="264513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183867" y="3757223"/>
            <a:ext cx="3530600" cy="307777"/>
          </a:xfrm>
          <a:prstGeom prst="rect">
            <a:avLst/>
          </a:prstGeom>
        </p:spPr>
        <p:txBody>
          <a:bodyPr wrap="square">
            <a:spAutoFit/>
          </a:bodyPr>
          <a:lstStyle/>
          <a:p>
            <a:r>
              <a:rPr lang="en-US" sz="700" dirty="0"/>
              <a:t>http://www.treehugger.com/urban-design/recycled-windmill-playground-2012-architecten.html</a:t>
            </a:r>
          </a:p>
        </p:txBody>
      </p:sp>
      <p:sp>
        <p:nvSpPr>
          <p:cNvPr id="8"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
        <p:nvSpPr>
          <p:cNvPr id="7" name="Rectangle 6"/>
          <p:cNvSpPr/>
          <p:nvPr/>
        </p:nvSpPr>
        <p:spPr>
          <a:xfrm>
            <a:off x="609599" y="5183588"/>
            <a:ext cx="9797143" cy="830997"/>
          </a:xfrm>
          <a:prstGeom prst="rect">
            <a:avLst/>
          </a:prstGeom>
        </p:spPr>
        <p:txBody>
          <a:bodyPr wrap="square">
            <a:spAutoFit/>
          </a:bodyPr>
          <a:lstStyle/>
          <a:p>
            <a:pPr marL="589788" lvl="1" indent="-342900" algn="just">
              <a:buClr>
                <a:schemeClr val="accent3"/>
              </a:buClr>
              <a:buSzPct val="80000"/>
              <a:buFont typeface="Courier New" panose="02070309020205020404" pitchFamily="49" charset="0"/>
              <a:buChar char="o"/>
            </a:pPr>
            <a:r>
              <a:rPr lang="en-US" sz="2400" dirty="0">
                <a:latin typeface="Times New Roman" panose="02020603050405020304" pitchFamily="18" charset="0"/>
                <a:cs typeface="Times New Roman" panose="02020603050405020304" pitchFamily="18" charset="0"/>
              </a:rPr>
              <a:t>However, the development of a new recycling industry is challenging due to low value of end product.</a:t>
            </a:r>
          </a:p>
        </p:txBody>
      </p:sp>
    </p:spTree>
    <p:extLst>
      <p:ext uri="{BB962C8B-B14F-4D97-AF65-F5344CB8AC3E}">
        <p14:creationId xmlns:p14="http://schemas.microsoft.com/office/powerpoint/2010/main" val="12206877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3713177-B23D-47CB-8F86-2C6A6D522DF6}" type="slidenum">
              <a:rPr lang="en-US" smtClean="0"/>
              <a:t>11</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229752810"/>
              </p:ext>
            </p:extLst>
          </p:nvPr>
        </p:nvGraphicFramePr>
        <p:xfrm>
          <a:off x="638628" y="719958"/>
          <a:ext cx="9782630" cy="5258522"/>
        </p:xfrm>
        <a:graphic>
          <a:graphicData uri="http://schemas.openxmlformats.org/drawingml/2006/table">
            <a:tbl>
              <a:tblPr firstRow="1" firstCol="1" bandRow="1">
                <a:tableStyleId>{912C8C85-51F0-491E-9774-3900AFEF0FD7}</a:tableStyleId>
              </a:tblPr>
              <a:tblGrid>
                <a:gridCol w="1054705"/>
                <a:gridCol w="1947334"/>
                <a:gridCol w="3776133"/>
                <a:gridCol w="3004458"/>
              </a:tblGrid>
              <a:tr h="662818">
                <a:tc gridSpan="4">
                  <a:txBody>
                    <a:bodyPr/>
                    <a:lstStyle/>
                    <a:p>
                      <a:pPr marL="0" marR="0" algn="ctr">
                        <a:lnSpc>
                          <a:spcPct val="115000"/>
                        </a:lnSpc>
                        <a:spcBef>
                          <a:spcPts val="0"/>
                        </a:spcBef>
                        <a:spcAft>
                          <a:spcPts val="0"/>
                        </a:spcAft>
                      </a:pPr>
                      <a:r>
                        <a:rPr lang="en-US" sz="2000" dirty="0" smtClean="0">
                          <a:solidFill>
                            <a:schemeClr val="tx1"/>
                          </a:solidFill>
                          <a:effectLst/>
                        </a:rPr>
                        <a:t>Existing </a:t>
                      </a:r>
                      <a:r>
                        <a:rPr lang="en-US" sz="2000" dirty="0">
                          <a:solidFill>
                            <a:schemeClr val="tx1"/>
                          </a:solidFill>
                          <a:effectLst/>
                        </a:rPr>
                        <a:t>Disposal Methods and Some of their Environment, Health and  Economic Concerns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lumMod val="60000"/>
                        <a:lumOff val="40000"/>
                      </a:schemeClr>
                    </a:solidFill>
                  </a:tcPr>
                </a:tc>
                <a:tc hMerge="1">
                  <a:txBody>
                    <a:bodyPr/>
                    <a:lstStyle/>
                    <a:p>
                      <a:pPr marL="0" marR="0" algn="ctr">
                        <a:lnSpc>
                          <a:spcPct val="115000"/>
                        </a:lnSpc>
                        <a:spcBef>
                          <a:spcPts val="0"/>
                        </a:spcBef>
                        <a:spcAft>
                          <a:spcPts val="0"/>
                        </a:spcAft>
                      </a:pP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lumMod val="60000"/>
                        <a:lumOff val="40000"/>
                      </a:schemeClr>
                    </a:solidFill>
                  </a:tcPr>
                </a:tc>
                <a:tc hMerge="1">
                  <a:txBody>
                    <a:bodyPr/>
                    <a:lstStyle/>
                    <a:p>
                      <a:endParaRPr lang="en-US"/>
                    </a:p>
                  </a:txBody>
                  <a:tcPr/>
                </a:tc>
                <a:tc hMerge="1">
                  <a:txBody>
                    <a:bodyPr/>
                    <a:lstStyle/>
                    <a:p>
                      <a:endParaRPr lang="en-US"/>
                    </a:p>
                  </a:txBody>
                  <a:tcPr/>
                </a:tc>
              </a:tr>
              <a:tr h="281475">
                <a:tc gridSpan="2">
                  <a:txBody>
                    <a:bodyPr/>
                    <a:lstStyle/>
                    <a:p>
                      <a:pPr marL="0" marR="0">
                        <a:lnSpc>
                          <a:spcPct val="115000"/>
                        </a:lnSpc>
                        <a:spcBef>
                          <a:spcPts val="0"/>
                        </a:spcBef>
                        <a:spcAft>
                          <a:spcPts val="0"/>
                        </a:spcAft>
                      </a:pPr>
                      <a:r>
                        <a:rPr lang="en-US" sz="1800" dirty="0">
                          <a:effectLst/>
                        </a:rPr>
                        <a:t>Disposal method</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nSpc>
                          <a:spcPct val="115000"/>
                        </a:lnSpc>
                        <a:spcBef>
                          <a:spcPts val="0"/>
                        </a:spcBef>
                        <a:spcAft>
                          <a:spcPts val="0"/>
                        </a:spcAft>
                      </a:pP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800" b="1" dirty="0">
                          <a:effectLst/>
                        </a:rPr>
                        <a:t>Health and Environment</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800" b="1" dirty="0">
                          <a:effectLst/>
                        </a:rPr>
                        <a:t>Economic</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39963">
                <a:tc gridSpan="2">
                  <a:txBody>
                    <a:bodyPr/>
                    <a:lstStyle/>
                    <a:p>
                      <a:pPr marL="0" marR="0">
                        <a:lnSpc>
                          <a:spcPct val="115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Landfill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nSpc>
                          <a:spcPct val="115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smtClean="0">
                          <a:effectLst/>
                        </a:rPr>
                        <a:t>Organic</a:t>
                      </a:r>
                      <a:r>
                        <a:rPr lang="en-US" sz="1400" baseline="0" dirty="0" smtClean="0">
                          <a:effectLst/>
                        </a:rPr>
                        <a:t> components can r</a:t>
                      </a:r>
                      <a:r>
                        <a:rPr lang="en-US" sz="1400" dirty="0" smtClean="0">
                          <a:effectLst/>
                        </a:rPr>
                        <a:t>elease methane </a:t>
                      </a:r>
                      <a:r>
                        <a:rPr lang="en-US" sz="1400" dirty="0">
                          <a:effectLst/>
                        </a:rPr>
                        <a:t>and other volatile organic compound that contribute to climate change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Opportunity cost of unrecovered material and concerns of long-term space availability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40874">
                <a:tc rowSpan="3">
                  <a:txBody>
                    <a:bodyPr/>
                    <a:lstStyle/>
                    <a:p>
                      <a:pPr marL="0" marR="0">
                        <a:lnSpc>
                          <a:spcPct val="115000"/>
                        </a:lnSpc>
                        <a:spcBef>
                          <a:spcPts val="0"/>
                        </a:spcBef>
                        <a:spcAft>
                          <a:spcPts val="0"/>
                        </a:spcAft>
                      </a:pPr>
                      <a:r>
                        <a:rPr lang="en-US" sz="1600" b="1" dirty="0" smtClean="0">
                          <a:effectLst/>
                          <a:latin typeface="Calibri" panose="020F0502020204030204" pitchFamily="34" charset="0"/>
                          <a:ea typeface="Calibri" panose="020F0502020204030204" pitchFamily="34" charset="0"/>
                          <a:cs typeface="Calibri" pitchFamily="34" charset="0"/>
                        </a:rPr>
                        <a:t>Thermal</a:t>
                      </a:r>
                      <a:r>
                        <a:rPr lang="en-US" sz="1600" b="1" baseline="0" dirty="0" smtClean="0">
                          <a:effectLst/>
                          <a:latin typeface="Calibri" panose="020F0502020204030204" pitchFamily="34" charset="0"/>
                          <a:ea typeface="Calibri" panose="020F0502020204030204" pitchFamily="34" charset="0"/>
                          <a:cs typeface="Calibri" pitchFamily="34" charset="0"/>
                        </a:rPr>
                        <a:t> Recycling</a:t>
                      </a:r>
                      <a:endParaRPr lang="en-US" sz="1600" b="1" dirty="0">
                        <a:effectLst/>
                        <a:latin typeface="Calibri" panose="020F0502020204030204" pitchFamily="34" charset="0"/>
                        <a:ea typeface="Calibri" panose="020F0502020204030204" pitchFamily="34" charset="0"/>
                        <a:cs typeface="Calibri" pitchFamily="34" charset="0"/>
                      </a:endParaRPr>
                    </a:p>
                  </a:txBody>
                  <a:tcPr marL="68580" marR="68580" marT="0" marB="0" anchor="ctr"/>
                </a:tc>
                <a:tc>
                  <a:txBody>
                    <a:bodyPr/>
                    <a:lstStyle/>
                    <a:p>
                      <a:pPr marL="0" marR="0">
                        <a:lnSpc>
                          <a:spcPct val="115000"/>
                        </a:lnSpc>
                        <a:spcBef>
                          <a:spcPts val="0"/>
                        </a:spcBef>
                        <a:spcAft>
                          <a:spcPts val="0"/>
                        </a:spcAft>
                      </a:pPr>
                      <a:r>
                        <a:rPr lang="en-US" sz="1600" b="0" dirty="0">
                          <a:effectLst/>
                          <a:latin typeface="Calibri" pitchFamily="34" charset="0"/>
                          <a:cs typeface="Calibri" pitchFamily="34" charset="0"/>
                        </a:rPr>
                        <a:t>Incineration with energy and/or material recovery</a:t>
                      </a:r>
                      <a:endParaRPr lang="en-US" sz="1600" b="0" dirty="0">
                        <a:effectLst/>
                        <a:latin typeface="Calibri" panose="020F0502020204030204" pitchFamily="34" charset="0"/>
                        <a:ea typeface="Calibri" panose="020F0502020204030204" pitchFamily="34" charset="0"/>
                        <a:cs typeface="Calibri" pitchFamily="34" charset="0"/>
                      </a:endParaRPr>
                    </a:p>
                  </a:txBody>
                  <a:tcPr marL="68580" marR="68580" marT="0" marB="0" anchor="ctr"/>
                </a:tc>
                <a:tc>
                  <a:txBody>
                    <a:bodyPr/>
                    <a:lstStyle/>
                    <a:p>
                      <a:pPr marL="0" marR="0">
                        <a:lnSpc>
                          <a:spcPct val="115000"/>
                        </a:lnSpc>
                        <a:spcBef>
                          <a:spcPts val="0"/>
                        </a:spcBef>
                        <a:spcAft>
                          <a:spcPts val="0"/>
                        </a:spcAft>
                      </a:pPr>
                      <a:r>
                        <a:rPr lang="en-US" sz="1400" dirty="0">
                          <a:effectLst/>
                        </a:rPr>
                        <a:t>Pollutant ash after the incineration process, possible emissions of hazardous flue gasses and other pollutant </a:t>
                      </a:r>
                      <a:r>
                        <a:rPr lang="en-US" sz="1400" dirty="0" smtClean="0">
                          <a:effectLst/>
                        </a:rPr>
                        <a:t>byproducts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Significant energy and machinery requirements to cut and transport the blades before the incineration process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11963">
                <a:tc vMerge="1">
                  <a:txBody>
                    <a:bodyPr/>
                    <a:lstStyle/>
                    <a:p>
                      <a:pPr marL="0" marR="0">
                        <a:lnSpc>
                          <a:spcPct val="115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600" b="0" dirty="0">
                          <a:effectLst/>
                          <a:latin typeface="Calibri" pitchFamily="34" charset="0"/>
                          <a:cs typeface="Calibri" pitchFamily="34" charset="0"/>
                        </a:rPr>
                        <a:t>Pyrolysis</a:t>
                      </a:r>
                      <a:endParaRPr lang="en-US" sz="1600" b="0" dirty="0">
                        <a:effectLst/>
                        <a:latin typeface="Calibri" panose="020F0502020204030204" pitchFamily="34" charset="0"/>
                        <a:ea typeface="Calibri" panose="020F0502020204030204" pitchFamily="34" charset="0"/>
                        <a:cs typeface="Calibri" pitchFamily="34" charset="0"/>
                      </a:endParaRPr>
                    </a:p>
                  </a:txBody>
                  <a:tcPr marL="68580" marR="68580" marT="0" marB="0" anchor="ctr"/>
                </a:tc>
                <a:tc>
                  <a:txBody>
                    <a:bodyPr/>
                    <a:lstStyle/>
                    <a:p>
                      <a:pPr marL="0" marR="0">
                        <a:lnSpc>
                          <a:spcPct val="115000"/>
                        </a:lnSpc>
                        <a:spcBef>
                          <a:spcPts val="0"/>
                        </a:spcBef>
                        <a:spcAft>
                          <a:spcPts val="0"/>
                        </a:spcAft>
                      </a:pPr>
                      <a:r>
                        <a:rPr lang="en-US" sz="1400" dirty="0">
                          <a:effectLst/>
                        </a:rPr>
                        <a:t>Emission of environmentally hazardous off-gases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effectLst/>
                        </a:rPr>
                        <a:t>Low market value of resulting fibers</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11963">
                <a:tc vMerge="1">
                  <a:txBody>
                    <a:bodyPr/>
                    <a:lstStyle/>
                    <a:p>
                      <a:pPr marL="0" marR="0">
                        <a:lnSpc>
                          <a:spcPct val="115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600" b="0" dirty="0">
                          <a:effectLst/>
                          <a:latin typeface="Calibri" pitchFamily="34" charset="0"/>
                          <a:cs typeface="Calibri" pitchFamily="34" charset="0"/>
                        </a:rPr>
                        <a:t>Fluidized Bed Combustion</a:t>
                      </a:r>
                      <a:endParaRPr lang="en-US" sz="1600" b="0" dirty="0">
                        <a:effectLst/>
                        <a:latin typeface="Calibri" panose="020F0502020204030204" pitchFamily="34" charset="0"/>
                        <a:ea typeface="Calibri" panose="020F0502020204030204" pitchFamily="34" charset="0"/>
                        <a:cs typeface="Calibri" pitchFamily="34" charset="0"/>
                      </a:endParaRPr>
                    </a:p>
                  </a:txBody>
                  <a:tcPr marL="68580" marR="68580" marT="0" marB="0" anchor="ctr"/>
                </a:tc>
                <a:tc>
                  <a:txBody>
                    <a:bodyPr/>
                    <a:lstStyle/>
                    <a:p>
                      <a:pPr marL="0" marR="0">
                        <a:lnSpc>
                          <a:spcPct val="115000"/>
                        </a:lnSpc>
                        <a:spcBef>
                          <a:spcPts val="0"/>
                        </a:spcBef>
                        <a:spcAft>
                          <a:spcPts val="0"/>
                        </a:spcAft>
                      </a:pPr>
                      <a:r>
                        <a:rPr kumimoji="0" lang="en-US" sz="1400" kern="1200" dirty="0" smtClean="0">
                          <a:solidFill>
                            <a:schemeClr val="tx1"/>
                          </a:solidFill>
                          <a:effectLst/>
                          <a:latin typeface="+mn-lt"/>
                          <a:ea typeface="+mn-ea"/>
                          <a:cs typeface="+mn-cs"/>
                        </a:rPr>
                        <a:t>Unknown</a:t>
                      </a:r>
                      <a:endParaRPr kumimoji="0" lang="en-US" sz="1400" kern="1200" dirty="0">
                        <a:solidFill>
                          <a:schemeClr val="tx1"/>
                        </a:solidFill>
                        <a:effectLst/>
                        <a:latin typeface="+mn-lt"/>
                        <a:ea typeface="+mn-ea"/>
                        <a:cs typeface="+mn-cs"/>
                      </a:endParaRPr>
                    </a:p>
                  </a:txBody>
                  <a:tcPr marL="68580" marR="68580" marT="0" marB="0" anchor="ctr"/>
                </a:tc>
                <a:tc>
                  <a:txBody>
                    <a:bodyPr/>
                    <a:lstStyle/>
                    <a:p>
                      <a:pPr marL="0" marR="0">
                        <a:lnSpc>
                          <a:spcPct val="115000"/>
                        </a:lnSpc>
                        <a:spcBef>
                          <a:spcPts val="0"/>
                        </a:spcBef>
                        <a:spcAft>
                          <a:spcPts val="0"/>
                        </a:spcAft>
                      </a:pPr>
                      <a:r>
                        <a:rPr lang="en-US" sz="1400" dirty="0" smtClean="0">
                          <a:effectLst/>
                        </a:rPr>
                        <a:t>Low market value of resulting fibers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11963">
                <a:tc gridSpan="2">
                  <a:txBody>
                    <a:bodyPr/>
                    <a:lstStyle/>
                    <a:p>
                      <a:pPr marL="0" marR="0">
                        <a:lnSpc>
                          <a:spcPct val="115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Chemical Recycling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nSpc>
                          <a:spcPct val="115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Environmental impact of using  potentially hazardous chemicals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Unknown economic viability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776419">
                <a:tc gridSpan="2">
                  <a:txBody>
                    <a:bodyPr/>
                    <a:lstStyle/>
                    <a:p>
                      <a:pPr marL="0" marR="0">
                        <a:lnSpc>
                          <a:spcPct val="115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Mechanical Recycling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nSpc>
                          <a:spcPct val="115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Dust emission during the grinding process of glass and carbon fiber thermoset composites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0"/>
                        </a:spcAft>
                      </a:pPr>
                      <a:r>
                        <a:rPr lang="en-US" sz="1400" dirty="0">
                          <a:effectLst/>
                        </a:rPr>
                        <a:t>Low market value of resulting </a:t>
                      </a:r>
                      <a:r>
                        <a:rPr lang="en-US" sz="1400" dirty="0" smtClean="0">
                          <a:effectLst/>
                        </a:rPr>
                        <a:t>fibers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ooter Placeholder 6"/>
          <p:cNvSpPr>
            <a:spLocks noGrp="1"/>
          </p:cNvSpPr>
          <p:nvPr>
            <p:ph type="ftr" sz="quarter" idx="11"/>
          </p:nvPr>
        </p:nvSpPr>
        <p:spPr>
          <a:xfrm>
            <a:off x="302672" y="638272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2652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396" y="630837"/>
            <a:ext cx="9600210" cy="865950"/>
          </a:xfrm>
        </p:spPr>
        <p:txBody>
          <a:bodyPr>
            <a:normAutofit fontScale="90000"/>
          </a:bodyPr>
          <a:lstStyle/>
          <a:p>
            <a:r>
              <a:rPr lang="en-US" sz="3600" cap="none" dirty="0">
                <a:solidFill>
                  <a:schemeClr val="tx1"/>
                </a:solidFill>
                <a:latin typeface="Times New Roman" panose="02020603050405020304" pitchFamily="18" charset="0"/>
                <a:cs typeface="Times New Roman" panose="02020603050405020304" pitchFamily="18" charset="0"/>
              </a:rPr>
              <a:t>Preliminary </a:t>
            </a:r>
            <a:r>
              <a:rPr lang="en-US" sz="3600" cap="none" dirty="0" smtClean="0">
                <a:solidFill>
                  <a:schemeClr val="tx1"/>
                </a:solidFill>
                <a:latin typeface="Times New Roman" panose="02020603050405020304" pitchFamily="18" charset="0"/>
                <a:cs typeface="Times New Roman" panose="02020603050405020304" pitchFamily="18" charset="0"/>
              </a:rPr>
              <a:t>Findings</a:t>
            </a:r>
            <a:br>
              <a:rPr lang="en-US" sz="3600" cap="none" dirty="0" smtClean="0">
                <a:solidFill>
                  <a:schemeClr val="tx1"/>
                </a:solidFill>
                <a:latin typeface="Times New Roman" panose="02020603050405020304" pitchFamily="18" charset="0"/>
                <a:cs typeface="Times New Roman" panose="02020603050405020304" pitchFamily="18" charset="0"/>
              </a:rPr>
            </a:br>
            <a:endParaRPr lang="en-US" sz="3200" b="1" cap="none"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24768" y="1219592"/>
            <a:ext cx="9583838" cy="4584700"/>
          </a:xfrm>
        </p:spPr>
        <p:txBody>
          <a:bodyPr>
            <a:noAutofit/>
          </a:bodyPr>
          <a:lstStyle/>
          <a:p>
            <a:pPr marL="0" indent="0">
              <a:buNone/>
            </a:pPr>
            <a:endParaRPr lang="en-US" sz="1050" dirty="0" smtClean="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Workforce Education </a:t>
            </a:r>
            <a:r>
              <a:rPr lang="en-US" sz="2800" b="1" dirty="0" smtClean="0">
                <a:latin typeface="Times New Roman" panose="02020603050405020304" pitchFamily="18" charset="0"/>
                <a:cs typeface="Times New Roman" panose="02020603050405020304" pitchFamily="18" charset="0"/>
              </a:rPr>
              <a:t>and </a:t>
            </a:r>
            <a:r>
              <a:rPr lang="en-US" sz="2800" b="1" dirty="0">
                <a:latin typeface="Times New Roman" panose="02020603050405020304" pitchFamily="18" charset="0"/>
                <a:cs typeface="Times New Roman" panose="02020603050405020304" pitchFamily="18" charset="0"/>
              </a:rPr>
              <a:t>Skills </a:t>
            </a:r>
            <a:r>
              <a:rPr lang="en-US" sz="2800" b="1" dirty="0" smtClean="0">
                <a:latin typeface="Times New Roman" panose="02020603050405020304" pitchFamily="18" charset="0"/>
                <a:cs typeface="Times New Roman" panose="02020603050405020304" pitchFamily="18" charset="0"/>
              </a:rPr>
              <a:t>Requirement</a:t>
            </a:r>
          </a:p>
          <a:p>
            <a:pPr lvl="1">
              <a:buFont typeface="Courier New" panose="02070309020205020404" pitchFamily="49" charset="0"/>
              <a:buChar char="o"/>
            </a:pPr>
            <a:r>
              <a:rPr lang="en-US" sz="2200" dirty="0" smtClean="0">
                <a:solidFill>
                  <a:schemeClr val="tx1"/>
                </a:solidFill>
                <a:latin typeface="Times New Roman" panose="02020603050405020304" pitchFamily="18" charset="0"/>
                <a:cs typeface="Times New Roman" panose="02020603050405020304" pitchFamily="18" charset="0"/>
              </a:rPr>
              <a:t>Will the introduction of an ELO-based manufacturing process </a:t>
            </a:r>
            <a:r>
              <a:rPr lang="en-US" sz="2200" dirty="0">
                <a:solidFill>
                  <a:schemeClr val="tx1"/>
                </a:solidFill>
                <a:latin typeface="Times New Roman" panose="02020603050405020304" pitchFamily="18" charset="0"/>
                <a:cs typeface="Times New Roman" panose="02020603050405020304" pitchFamily="18" charset="0"/>
              </a:rPr>
              <a:t>require training and </a:t>
            </a:r>
            <a:r>
              <a:rPr lang="en-US" sz="2200" dirty="0" smtClean="0">
                <a:solidFill>
                  <a:schemeClr val="tx1"/>
                </a:solidFill>
                <a:latin typeface="Times New Roman" panose="02020603050405020304" pitchFamily="18" charset="0"/>
                <a:cs typeface="Times New Roman" panose="02020603050405020304" pitchFamily="18" charset="0"/>
              </a:rPr>
              <a:t>skill </a:t>
            </a:r>
            <a:r>
              <a:rPr lang="en-US" sz="2200" dirty="0">
                <a:solidFill>
                  <a:schemeClr val="tx1"/>
                </a:solidFill>
                <a:latin typeface="Times New Roman" panose="02020603050405020304" pitchFamily="18" charset="0"/>
                <a:cs typeface="Times New Roman" panose="02020603050405020304" pitchFamily="18" charset="0"/>
              </a:rPr>
              <a:t>development? </a:t>
            </a:r>
            <a:r>
              <a:rPr lang="en-US" sz="2200" dirty="0" smtClean="0">
                <a:solidFill>
                  <a:schemeClr val="tx1"/>
                </a:solidFill>
                <a:latin typeface="Times New Roman" panose="02020603050405020304" pitchFamily="18" charset="0"/>
                <a:cs typeface="Times New Roman" panose="02020603050405020304" pitchFamily="18" charset="0"/>
              </a:rPr>
              <a:t>What would the implication be in terms of job creation? </a:t>
            </a:r>
          </a:p>
          <a:p>
            <a:pPr marL="292608" lvl="1" indent="0">
              <a:buNone/>
            </a:pPr>
            <a:endParaRPr lang="en-US" sz="2200" dirty="0">
              <a:solidFill>
                <a:schemeClr val="tx1"/>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US" sz="2200" dirty="0" smtClean="0">
                <a:solidFill>
                  <a:schemeClr val="tx1"/>
                </a:solidFill>
                <a:latin typeface="Times New Roman" panose="02020603050405020304" pitchFamily="18" charset="0"/>
                <a:cs typeface="Times New Roman" panose="02020603050405020304" pitchFamily="18" charset="0"/>
              </a:rPr>
              <a:t>Preliminary findings suggest that workforce </a:t>
            </a:r>
            <a:r>
              <a:rPr lang="en-US" sz="2200" dirty="0">
                <a:solidFill>
                  <a:schemeClr val="tx1"/>
                </a:solidFill>
                <a:latin typeface="Times New Roman" panose="02020603050405020304" pitchFamily="18" charset="0"/>
                <a:cs typeface="Times New Roman" panose="02020603050405020304" pitchFamily="18" charset="0"/>
              </a:rPr>
              <a:t>education and training will not change with the introduction of ELO into the </a:t>
            </a:r>
            <a:r>
              <a:rPr lang="en-US" sz="2200" dirty="0" smtClean="0">
                <a:solidFill>
                  <a:schemeClr val="tx1"/>
                </a:solidFill>
                <a:latin typeface="Times New Roman" panose="02020603050405020304" pitchFamily="18" charset="0"/>
                <a:cs typeface="Times New Roman" panose="02020603050405020304" pitchFamily="18" charset="0"/>
              </a:rPr>
              <a:t>blade manufacturing process. </a:t>
            </a:r>
          </a:p>
          <a:p>
            <a:pPr lvl="1">
              <a:buFont typeface="Courier New" panose="02070309020205020404" pitchFamily="49" charset="0"/>
              <a:buChar char="o"/>
            </a:pPr>
            <a:endParaRPr lang="en-US" sz="2000" dirty="0" smtClean="0">
              <a:solidFill>
                <a:schemeClr val="tx1"/>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US" sz="2200" dirty="0" smtClean="0">
                <a:solidFill>
                  <a:schemeClr val="tx1"/>
                </a:solidFill>
                <a:latin typeface="Times New Roman" panose="02020603050405020304" pitchFamily="18" charset="0"/>
                <a:cs typeface="Times New Roman" panose="02020603050405020304" pitchFamily="18" charset="0"/>
              </a:rPr>
              <a:t>Potential for a new recycling industry</a:t>
            </a:r>
          </a:p>
          <a:p>
            <a:pPr lvl="2">
              <a:buFont typeface="Courier New" panose="02070309020205020404" pitchFamily="49" charset="0"/>
              <a:buChar char="o"/>
            </a:pPr>
            <a:r>
              <a:rPr lang="en-US" dirty="0" smtClean="0">
                <a:solidFill>
                  <a:schemeClr val="tx1">
                    <a:lumMod val="50000"/>
                    <a:lumOff val="50000"/>
                  </a:schemeClr>
                </a:solidFill>
                <a:latin typeface="Times New Roman" panose="02020603050405020304" pitchFamily="18" charset="0"/>
                <a:cs typeface="Times New Roman" panose="02020603050405020304" pitchFamily="18" charset="0"/>
              </a:rPr>
              <a:t>Potential job creation at all levels </a:t>
            </a:r>
          </a:p>
          <a:p>
            <a:pPr lvl="2">
              <a:buFont typeface="Courier New" panose="02070309020205020404" pitchFamily="49" charset="0"/>
              <a:buChar char="o"/>
            </a:pPr>
            <a:r>
              <a:rPr lang="en-US" dirty="0" smtClean="0">
                <a:solidFill>
                  <a:schemeClr val="tx1">
                    <a:lumMod val="50000"/>
                    <a:lumOff val="50000"/>
                  </a:schemeClr>
                </a:solidFill>
                <a:latin typeface="Times New Roman" panose="02020603050405020304" pitchFamily="18" charset="0"/>
                <a:cs typeface="Times New Roman" panose="02020603050405020304" pitchFamily="18" charset="0"/>
              </a:rPr>
              <a:t>Education and skills for recycling </a:t>
            </a:r>
            <a:r>
              <a:rPr lang="en-US" dirty="0">
                <a:solidFill>
                  <a:schemeClr val="tx1">
                    <a:lumMod val="50000"/>
                    <a:lumOff val="50000"/>
                  </a:schemeClr>
                </a:solidFill>
                <a:latin typeface="Times New Roman" panose="02020603050405020304" pitchFamily="18" charset="0"/>
                <a:cs typeface="Times New Roman" panose="02020603050405020304" pitchFamily="18" charset="0"/>
              </a:rPr>
              <a:t>c</a:t>
            </a:r>
            <a:r>
              <a:rPr lang="en-US" dirty="0" smtClean="0">
                <a:solidFill>
                  <a:schemeClr val="tx1">
                    <a:lumMod val="50000"/>
                    <a:lumOff val="50000"/>
                  </a:schemeClr>
                </a:solidFill>
                <a:latin typeface="Times New Roman" panose="02020603050405020304" pitchFamily="18" charset="0"/>
                <a:cs typeface="Times New Roman" panose="02020603050405020304" pitchFamily="18" charset="0"/>
              </a:rPr>
              <a:t>omposite thermoset</a:t>
            </a:r>
          </a:p>
          <a:p>
            <a:pPr lvl="1">
              <a:buFont typeface="Courier New" panose="02070309020205020404" pitchFamily="49" charset="0"/>
              <a:buChar char="o"/>
            </a:pPr>
            <a:endParaRPr lang="en-US" sz="12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12</a:t>
            </a:fld>
            <a:endParaRPr lang="en-US"/>
          </a:p>
        </p:txBody>
      </p:sp>
      <p:sp>
        <p:nvSpPr>
          <p:cNvPr id="8"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5240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447040"/>
            <a:ext cx="9652000" cy="754017"/>
          </a:xfrm>
        </p:spPr>
        <p:txBody>
          <a:bodyPr>
            <a:normAutofit/>
          </a:bodyPr>
          <a:lstStyle/>
          <a:p>
            <a:r>
              <a:rPr lang="en-US" sz="3600" cap="none" dirty="0" smtClean="0">
                <a:solidFill>
                  <a:schemeClr val="tx1"/>
                </a:solidFill>
                <a:latin typeface="Times New Roman" panose="02020603050405020304" pitchFamily="18" charset="0"/>
                <a:cs typeface="Times New Roman" panose="02020603050405020304" pitchFamily="18" charset="0"/>
              </a:rPr>
              <a:t>Main Challenge Bio-based System</a:t>
            </a:r>
            <a:endParaRPr lang="en-US" sz="3600" cap="none"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53143" y="1449760"/>
            <a:ext cx="10043886" cy="4846320"/>
          </a:xfrm>
        </p:spPr>
        <p:txBody>
          <a:bodyPr>
            <a:normAutofit/>
          </a:bodyPr>
          <a:lstStyle/>
          <a:p>
            <a:pPr algn="just"/>
            <a:r>
              <a:rPr lang="en-US" sz="2400" b="1" dirty="0" smtClean="0">
                <a:latin typeface="Times New Roman" panose="02020603050405020304" pitchFamily="18" charset="0"/>
                <a:cs typeface="Times New Roman" panose="02020603050405020304" pitchFamily="18" charset="0"/>
              </a:rPr>
              <a:t>High curing temperature, which might substantially increase the cost </a:t>
            </a:r>
            <a:r>
              <a:rPr lang="en-US" sz="2400" b="1" dirty="0">
                <a:latin typeface="Times New Roman" panose="02020603050405020304" pitchFamily="18" charset="0"/>
                <a:cs typeface="Times New Roman" panose="02020603050405020304" pitchFamily="18" charset="0"/>
              </a:rPr>
              <a:t>in manufacturing </a:t>
            </a:r>
            <a:r>
              <a:rPr lang="en-US" sz="2400" b="1" dirty="0" smtClean="0">
                <a:latin typeface="Times New Roman" panose="02020603050405020304" pitchFamily="18" charset="0"/>
                <a:cs typeface="Times New Roman" panose="02020603050405020304" pitchFamily="18" charset="0"/>
              </a:rPr>
              <a:t>process: </a:t>
            </a:r>
          </a:p>
          <a:p>
            <a:pPr marL="0" indent="0" algn="just">
              <a:buNone/>
            </a:pPr>
            <a:endParaRPr lang="en-US" sz="1400" b="1" dirty="0" smtClean="0">
              <a:latin typeface="Times New Roman" panose="02020603050405020304" pitchFamily="18" charset="0"/>
              <a:cs typeface="Times New Roman" panose="02020603050405020304" pitchFamily="18" charset="0"/>
            </a:endParaRPr>
          </a:p>
          <a:p>
            <a:pPr marL="532638" lvl="1" indent="-285750"/>
            <a:r>
              <a:rPr lang="en-US" sz="2200" u="sng" dirty="0" smtClean="0">
                <a:solidFill>
                  <a:schemeClr val="tx1"/>
                </a:solidFill>
                <a:latin typeface="Times New Roman" panose="02020603050405020304" pitchFamily="18" charset="0"/>
                <a:cs typeface="Times New Roman" panose="02020603050405020304" pitchFamily="18" charset="0"/>
              </a:rPr>
              <a:t>Conventional</a:t>
            </a:r>
            <a:r>
              <a:rPr lang="en-US" sz="2200" dirty="0" smtClean="0">
                <a:solidFill>
                  <a:schemeClr val="tx1"/>
                </a:solidFill>
                <a:latin typeface="Times New Roman" panose="02020603050405020304" pitchFamily="18" charset="0"/>
                <a:cs typeface="Times New Roman" panose="02020603050405020304" pitchFamily="18" charset="0"/>
              </a:rPr>
              <a:t>: </a:t>
            </a:r>
            <a:r>
              <a:rPr lang="en-US" altLang="en-US" sz="2200" dirty="0" smtClean="0">
                <a:solidFill>
                  <a:schemeClr val="tx1"/>
                </a:solidFill>
                <a:latin typeface="Times New Roman" panose="02020603050405020304" pitchFamily="18" charset="0"/>
                <a:cs typeface="Times New Roman" panose="02020603050405020304" pitchFamily="18" charset="0"/>
              </a:rPr>
              <a:t>6 </a:t>
            </a:r>
            <a:r>
              <a:rPr lang="en-US" altLang="en-US" sz="2200" dirty="0">
                <a:solidFill>
                  <a:schemeClr val="tx1"/>
                </a:solidFill>
                <a:latin typeface="Times New Roman" panose="02020603050405020304" pitchFamily="18" charset="0"/>
                <a:cs typeface="Times New Roman" panose="02020603050405020304" pitchFamily="18" charset="0"/>
              </a:rPr>
              <a:t>hours at </a:t>
            </a:r>
            <a:r>
              <a:rPr lang="en-US" altLang="en-US" sz="2200" dirty="0" smtClean="0">
                <a:solidFill>
                  <a:schemeClr val="tx1"/>
                </a:solidFill>
                <a:latin typeface="Times New Roman" panose="02020603050405020304" pitchFamily="18" charset="0"/>
                <a:cs typeface="Times New Roman" panose="02020603050405020304" pitchFamily="18" charset="0"/>
              </a:rPr>
              <a:t>80°C </a:t>
            </a:r>
            <a:endParaRPr lang="en-US" sz="2200" dirty="0" smtClean="0">
              <a:solidFill>
                <a:schemeClr val="tx1"/>
              </a:solidFill>
              <a:latin typeface="Times New Roman" panose="02020603050405020304" pitchFamily="18" charset="0"/>
              <a:cs typeface="Times New Roman" panose="02020603050405020304" pitchFamily="18" charset="0"/>
            </a:endParaRPr>
          </a:p>
          <a:p>
            <a:pPr marL="532638" lvl="1" indent="-285750"/>
            <a:r>
              <a:rPr lang="en-US" sz="2200" u="sng" dirty="0" smtClean="0">
                <a:solidFill>
                  <a:schemeClr val="tx1"/>
                </a:solidFill>
                <a:latin typeface="Times New Roman" panose="02020603050405020304" pitchFamily="18" charset="0"/>
                <a:cs typeface="Times New Roman" panose="02020603050405020304" pitchFamily="18" charset="0"/>
              </a:rPr>
              <a:t>Bio-based</a:t>
            </a:r>
            <a:r>
              <a:rPr lang="en-US" sz="2200" dirty="0">
                <a:solidFill>
                  <a:schemeClr val="tx1"/>
                </a:solidFill>
                <a:latin typeface="Times New Roman" panose="02020603050405020304" pitchFamily="18" charset="0"/>
                <a:cs typeface="Times New Roman" panose="02020603050405020304" pitchFamily="18" charset="0"/>
              </a:rPr>
              <a:t>: Two Step curing </a:t>
            </a:r>
            <a:r>
              <a:rPr lang="en-US" sz="2200" dirty="0" smtClean="0">
                <a:solidFill>
                  <a:schemeClr val="tx1"/>
                </a:solidFill>
                <a:latin typeface="Times New Roman" panose="02020603050405020304" pitchFamily="18" charset="0"/>
                <a:cs typeface="Times New Roman" panose="02020603050405020304" pitchFamily="18" charset="0"/>
              </a:rPr>
              <a:t> process </a:t>
            </a:r>
            <a:r>
              <a:rPr lang="en-US" altLang="en-US" sz="2200" dirty="0" smtClean="0">
                <a:solidFill>
                  <a:schemeClr val="tx1"/>
                </a:solidFill>
                <a:latin typeface="Times New Roman" panose="02020603050405020304" pitchFamily="18" charset="0"/>
                <a:cs typeface="Times New Roman" panose="02020603050405020304" pitchFamily="18" charset="0"/>
              </a:rPr>
              <a:t>~4 </a:t>
            </a:r>
            <a:r>
              <a:rPr lang="en-US" altLang="en-US" sz="2200" dirty="0">
                <a:solidFill>
                  <a:schemeClr val="tx1"/>
                </a:solidFill>
                <a:latin typeface="Times New Roman" panose="02020603050405020304" pitchFamily="18" charset="0"/>
                <a:cs typeface="Times New Roman" panose="02020603050405020304" pitchFamily="18" charset="0"/>
              </a:rPr>
              <a:t>hours at 90°C and ~4 hours at </a:t>
            </a:r>
            <a:r>
              <a:rPr lang="en-US" altLang="en-US" sz="2200" dirty="0" smtClean="0">
                <a:solidFill>
                  <a:schemeClr val="tx1"/>
                </a:solidFill>
                <a:latin typeface="Times New Roman" panose="02020603050405020304" pitchFamily="18" charset="0"/>
                <a:cs typeface="Times New Roman" panose="02020603050405020304" pitchFamily="18" charset="0"/>
              </a:rPr>
              <a:t>180°C</a:t>
            </a:r>
          </a:p>
          <a:p>
            <a:pPr marL="0" indent="0">
              <a:buNone/>
            </a:pPr>
            <a:endParaRPr lang="en-US" sz="1200" dirty="0" smtClean="0"/>
          </a:p>
          <a:p>
            <a:pPr marL="0" indent="0">
              <a:buNone/>
            </a:pPr>
            <a:endParaRPr lang="en-US" sz="1200" dirty="0" smtClean="0"/>
          </a:p>
          <a:p>
            <a:pPr>
              <a:buClr>
                <a:schemeClr val="tx2">
                  <a:lumMod val="50000"/>
                </a:schemeClr>
              </a:buClr>
              <a:buFont typeface="Arial" panose="020B0604020202020204" pitchFamily="34" charset="0"/>
              <a:buChar char="•"/>
            </a:pP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35</a:t>
            </a:r>
            <a:r>
              <a:rPr lang="en-US" altLang="en-US" sz="2000" b="1" dirty="0" smtClean="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a:t>
            </a:r>
            <a:r>
              <a:rPr lang="en-US" sz="2000" b="1" dirty="0">
                <a:solidFill>
                  <a:schemeClr val="accent2">
                    <a:lumMod val="50000"/>
                  </a:schemeClr>
                </a:solidFill>
                <a:latin typeface="Times New Roman" panose="02020603050405020304" pitchFamily="18" charset="0"/>
                <a:cs typeface="Times New Roman" panose="02020603050405020304" pitchFamily="18" charset="0"/>
              </a:rPr>
              <a:t>&lt; Tc &lt; </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100</a:t>
            </a:r>
            <a:r>
              <a:rPr lang="en-US" altLang="en-US" sz="2000" b="1" dirty="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(elevated temperature)</a:t>
            </a:r>
          </a:p>
          <a:p>
            <a:pPr>
              <a:buClr>
                <a:schemeClr val="tx2">
                  <a:lumMod val="50000"/>
                </a:schemeClr>
              </a:buClr>
              <a:buFont typeface="Arial" panose="020B0604020202020204" pitchFamily="34" charset="0"/>
              <a:buChar char="•"/>
            </a:pP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100</a:t>
            </a:r>
            <a:r>
              <a:rPr lang="en-US" altLang="en-US" sz="2000" b="1" dirty="0" smtClean="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a:t>
            </a:r>
            <a:r>
              <a:rPr lang="en-US" sz="2000" b="1" dirty="0">
                <a:solidFill>
                  <a:schemeClr val="accent2">
                    <a:lumMod val="50000"/>
                  </a:schemeClr>
                </a:solidFill>
                <a:latin typeface="Times New Roman" panose="02020603050405020304" pitchFamily="18" charset="0"/>
                <a:cs typeface="Times New Roman" panose="02020603050405020304" pitchFamily="18" charset="0"/>
              </a:rPr>
              <a:t>&lt; Tc &lt; </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135</a:t>
            </a:r>
            <a:r>
              <a:rPr lang="en-US" altLang="en-US" sz="2000" b="1" dirty="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(high elevation)</a:t>
            </a:r>
          </a:p>
          <a:p>
            <a:pPr>
              <a:buClr>
                <a:schemeClr val="tx2">
                  <a:lumMod val="50000"/>
                </a:schemeClr>
              </a:buClr>
              <a:buFont typeface="Arial" panose="020B0604020202020204" pitchFamily="34" charset="0"/>
              <a:buChar char="•"/>
            </a:pPr>
            <a:endParaRPr lang="en-US" sz="2000" b="1" dirty="0" smtClean="0">
              <a:solidFill>
                <a:schemeClr val="accent2">
                  <a:lumMod val="50000"/>
                </a:schemeClr>
              </a:solidFill>
              <a:latin typeface="Times New Roman" panose="02020603050405020304" pitchFamily="18" charset="0"/>
              <a:cs typeface="Times New Roman" panose="02020603050405020304" pitchFamily="18" charset="0"/>
            </a:endParaRPr>
          </a:p>
          <a:p>
            <a:pPr>
              <a:buClr>
                <a:schemeClr val="tx2">
                  <a:lumMod val="50000"/>
                </a:schemeClr>
              </a:buClr>
              <a:buFont typeface="Arial" panose="020B0604020202020204" pitchFamily="34" charset="0"/>
              <a:buChar char="•"/>
            </a:pP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135</a:t>
            </a:r>
            <a:r>
              <a:rPr lang="en-US" altLang="en-US" sz="2000" b="1" dirty="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a:t>
            </a:r>
            <a:r>
              <a:rPr lang="en-US" sz="2000" b="1" dirty="0">
                <a:solidFill>
                  <a:schemeClr val="accent2">
                    <a:lumMod val="50000"/>
                  </a:schemeClr>
                </a:solidFill>
                <a:latin typeface="Times New Roman" panose="02020603050405020304" pitchFamily="18" charset="0"/>
                <a:cs typeface="Times New Roman" panose="02020603050405020304" pitchFamily="18" charset="0"/>
              </a:rPr>
              <a:t>&lt; </a:t>
            </a:r>
            <a:r>
              <a:rPr lang="en-US" sz="2000" b="1" dirty="0" err="1">
                <a:solidFill>
                  <a:schemeClr val="accent2">
                    <a:lumMod val="50000"/>
                  </a:schemeClr>
                </a:solidFill>
                <a:latin typeface="Times New Roman" panose="02020603050405020304" pitchFamily="18" charset="0"/>
                <a:cs typeface="Times New Roman" panose="02020603050405020304" pitchFamily="18" charset="0"/>
              </a:rPr>
              <a:t>Tc</a:t>
            </a:r>
            <a:r>
              <a:rPr lang="en-US" sz="2000" b="1" dirty="0">
                <a:solidFill>
                  <a:schemeClr val="accent2">
                    <a:lumMod val="50000"/>
                  </a:schemeClr>
                </a:solidFill>
                <a:latin typeface="Times New Roman" panose="02020603050405020304" pitchFamily="18" charset="0"/>
                <a:cs typeface="Times New Roman" panose="02020603050405020304" pitchFamily="18" charset="0"/>
              </a:rPr>
              <a:t> &lt; </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190</a:t>
            </a:r>
            <a:r>
              <a:rPr lang="en-US" altLang="en-US" sz="2000" b="1" dirty="0">
                <a:solidFill>
                  <a:schemeClr val="accent2">
                    <a:lumMod val="50000"/>
                  </a:schemeClr>
                </a:solidFill>
                <a:latin typeface="Times New Roman" panose="02020603050405020304" pitchFamily="18" charset="0"/>
                <a:cs typeface="Times New Roman" panose="02020603050405020304" pitchFamily="18" charset="0"/>
              </a:rPr>
              <a:t>°</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C (very </a:t>
            </a:r>
            <a:r>
              <a:rPr lang="en-US" sz="2000" b="1" dirty="0">
                <a:solidFill>
                  <a:schemeClr val="accent2">
                    <a:lumMod val="50000"/>
                  </a:schemeClr>
                </a:solidFill>
                <a:latin typeface="Times New Roman" panose="02020603050405020304" pitchFamily="18" charset="0"/>
                <a:cs typeface="Times New Roman" panose="02020603050405020304" pitchFamily="18" charset="0"/>
              </a:rPr>
              <a:t>high </a:t>
            </a:r>
            <a:r>
              <a:rPr lang="en-US" sz="2000" b="1" dirty="0" smtClean="0">
                <a:solidFill>
                  <a:schemeClr val="accent2">
                    <a:lumMod val="50000"/>
                  </a:schemeClr>
                </a:solidFill>
                <a:latin typeface="Times New Roman" panose="02020603050405020304" pitchFamily="18" charset="0"/>
                <a:cs typeface="Times New Roman" panose="02020603050405020304" pitchFamily="18" charset="0"/>
              </a:rPr>
              <a:t>elevated)</a:t>
            </a:r>
          </a:p>
          <a:p>
            <a:endParaRPr lang="en-US" dirty="0" smtClean="0"/>
          </a:p>
          <a:p>
            <a:pPr marL="0" indent="0">
              <a:buNone/>
            </a:pPr>
            <a:endParaRPr lang="en-US" sz="1600" dirty="0" smtClean="0"/>
          </a:p>
          <a:p>
            <a:pPr marL="292608" lvl="1" indent="0">
              <a:buNone/>
            </a:pPr>
            <a:endParaRPr lang="en-US" dirty="0"/>
          </a:p>
          <a:p>
            <a:endParaRPr lang="en-US" dirty="0"/>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13</a:t>
            </a:fld>
            <a:endParaRPr lang="en-US"/>
          </a:p>
        </p:txBody>
      </p:sp>
      <p:sp>
        <p:nvSpPr>
          <p:cNvPr id="9" name="Right Brace 8"/>
          <p:cNvSpPr/>
          <p:nvPr/>
        </p:nvSpPr>
        <p:spPr>
          <a:xfrm>
            <a:off x="5563300" y="3783454"/>
            <a:ext cx="415472" cy="82504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2">
                  <a:lumMod val="50000"/>
                </a:schemeClr>
              </a:solidFill>
            </a:endParaRPr>
          </a:p>
        </p:txBody>
      </p:sp>
      <p:sp>
        <p:nvSpPr>
          <p:cNvPr id="10" name="Right Brace 9"/>
          <p:cNvSpPr/>
          <p:nvPr/>
        </p:nvSpPr>
        <p:spPr>
          <a:xfrm>
            <a:off x="5467795" y="4962688"/>
            <a:ext cx="341086" cy="54792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2">
                  <a:lumMod val="50000"/>
                </a:schemeClr>
              </a:solidFill>
            </a:endParaRPr>
          </a:p>
        </p:txBody>
      </p:sp>
      <p:sp>
        <p:nvSpPr>
          <p:cNvPr id="11" name="TextBox 10"/>
          <p:cNvSpPr txBox="1"/>
          <p:nvPr/>
        </p:nvSpPr>
        <p:spPr>
          <a:xfrm>
            <a:off x="6184900" y="3749591"/>
            <a:ext cx="4533900" cy="1015663"/>
          </a:xfrm>
          <a:prstGeom prst="rect">
            <a:avLst/>
          </a:prstGeom>
          <a:noFill/>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Do not require different consumables and “low cost” materials to the ones being used actually.</a:t>
            </a:r>
            <a:endParaRPr lang="en-US" sz="20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5941810" y="4905078"/>
            <a:ext cx="4637290" cy="1015663"/>
          </a:xfrm>
          <a:prstGeom prst="rect">
            <a:avLst/>
          </a:prstGeom>
          <a:noFill/>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A whole </a:t>
            </a:r>
            <a:r>
              <a:rPr lang="en-US" sz="2000" dirty="0">
                <a:latin typeface="Times New Roman" panose="02020603050405020304" pitchFamily="18" charset="0"/>
                <a:cs typeface="Times New Roman" panose="02020603050405020304" pitchFamily="18" charset="0"/>
              </a:rPr>
              <a:t>new set of </a:t>
            </a:r>
            <a:r>
              <a:rPr lang="en-US" sz="2000" dirty="0" smtClean="0">
                <a:latin typeface="Times New Roman" panose="02020603050405020304" pitchFamily="18" charset="0"/>
                <a:cs typeface="Times New Roman" panose="02020603050405020304" pitchFamily="18" charset="0"/>
              </a:rPr>
              <a:t>plugs</a:t>
            </a:r>
            <a:r>
              <a:rPr lang="en-US" sz="2000" dirty="0">
                <a:latin typeface="Times New Roman" panose="02020603050405020304" pitchFamily="18" charset="0"/>
                <a:cs typeface="Times New Roman" panose="02020603050405020304" pitchFamily="18" charset="0"/>
              </a:rPr>
              <a:t>, molds, consumables and core </a:t>
            </a:r>
            <a:r>
              <a:rPr lang="en-US" sz="2000" dirty="0" smtClean="0">
                <a:latin typeface="Times New Roman" panose="02020603050405020304" pitchFamily="18" charset="0"/>
                <a:cs typeface="Times New Roman" panose="02020603050405020304" pitchFamily="18" charset="0"/>
              </a:rPr>
              <a:t>materials would be needed. </a:t>
            </a:r>
            <a:endParaRPr lang="en-US" sz="2000" dirty="0">
              <a:latin typeface="Times New Roman" panose="02020603050405020304" pitchFamily="18" charset="0"/>
              <a:cs typeface="Times New Roman" panose="02020603050405020304" pitchFamily="18" charset="0"/>
            </a:endParaRPr>
          </a:p>
        </p:txBody>
      </p:sp>
      <p:sp>
        <p:nvSpPr>
          <p:cNvPr id="13"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777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737" y="391478"/>
            <a:ext cx="9652000" cy="694372"/>
          </a:xfrm>
        </p:spPr>
        <p:txBody>
          <a:bodyPr>
            <a:normAutofit/>
          </a:bodyPr>
          <a:lstStyle/>
          <a:p>
            <a:r>
              <a:rPr lang="en-US" sz="3600" cap="none" dirty="0" smtClean="0">
                <a:solidFill>
                  <a:schemeClr val="tx1"/>
                </a:solidFill>
                <a:latin typeface="Times New Roman" panose="02020603050405020304" pitchFamily="18" charset="0"/>
                <a:cs typeface="Times New Roman" panose="02020603050405020304" pitchFamily="18" charset="0"/>
              </a:rPr>
              <a:t>Different Scenarios</a:t>
            </a:r>
            <a:endParaRPr lang="en-US" sz="3600" cap="none"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14</a:t>
            </a:fld>
            <a:endParaRPr lang="en-US"/>
          </a:p>
        </p:txBody>
      </p:sp>
      <p:sp>
        <p:nvSpPr>
          <p:cNvPr id="8"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66737" y="1357313"/>
            <a:ext cx="9771063" cy="830997"/>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Assuming different scenarios depending on the most critical variables gives us an idea for the comparison of the bio-based vs the conventional. </a:t>
            </a:r>
            <a:endParaRPr lang="en-US" sz="2400" dirty="0">
              <a:latin typeface="Times New Roman" panose="02020603050405020304" pitchFamily="18" charset="0"/>
              <a:cs typeface="Times New Roman" panose="02020603050405020304" pitchFamily="18" charset="0"/>
            </a:endParaRPr>
          </a:p>
        </p:txBody>
      </p:sp>
      <p:graphicFrame>
        <p:nvGraphicFramePr>
          <p:cNvPr id="14" name="Diagram 13"/>
          <p:cNvGraphicFramePr/>
          <p:nvPr>
            <p:extLst>
              <p:ext uri="{D42A27DB-BD31-4B8C-83A1-F6EECF244321}">
                <p14:modId xmlns:p14="http://schemas.microsoft.com/office/powerpoint/2010/main" val="610629052"/>
              </p:ext>
            </p:extLst>
          </p:nvPr>
        </p:nvGraphicFramePr>
        <p:xfrm>
          <a:off x="925830" y="2548890"/>
          <a:ext cx="8972550" cy="3177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7706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2000" cy="975360"/>
          </a:xfrm>
        </p:spPr>
        <p:txBody>
          <a:bodyPr/>
          <a:lstStyle/>
          <a:p>
            <a:r>
              <a:rPr lang="en-US" sz="4000" cap="none" dirty="0">
                <a:solidFill>
                  <a:schemeClr val="tx1"/>
                </a:solidFill>
                <a:latin typeface="Times New Roman" panose="02020603050405020304" pitchFamily="18" charset="0"/>
                <a:cs typeface="Times New Roman" panose="02020603050405020304" pitchFamily="18" charset="0"/>
              </a:rPr>
              <a:t>Preliminary </a:t>
            </a:r>
            <a:r>
              <a:rPr lang="en-US" sz="4000" cap="none" dirty="0" smtClean="0">
                <a:solidFill>
                  <a:schemeClr val="tx1"/>
                </a:solidFill>
                <a:latin typeface="Times New Roman" panose="02020603050405020304" pitchFamily="18" charset="0"/>
                <a:cs typeface="Times New Roman" panose="02020603050405020304" pitchFamily="18" charset="0"/>
              </a:rPr>
              <a:t>Conclusions</a:t>
            </a:r>
            <a:endParaRPr lang="en-US" dirty="0"/>
          </a:p>
        </p:txBody>
      </p:sp>
      <p:sp>
        <p:nvSpPr>
          <p:cNvPr id="3" name="Content Placeholder 2"/>
          <p:cNvSpPr>
            <a:spLocks noGrp="1"/>
          </p:cNvSpPr>
          <p:nvPr>
            <p:ph idx="1"/>
          </p:nvPr>
        </p:nvSpPr>
        <p:spPr>
          <a:xfrm>
            <a:off x="609600" y="1609416"/>
            <a:ext cx="9338441" cy="4846320"/>
          </a:xfrm>
        </p:spPr>
        <p:txBody>
          <a:bodyPr>
            <a:normAutofit/>
          </a:bodyPr>
          <a:lstStyle/>
          <a:p>
            <a:pPr algn="just"/>
            <a:r>
              <a:rPr lang="en-US" sz="2200" dirty="0">
                <a:latin typeface="Times New Roman" panose="02020603050405020304" pitchFamily="18" charset="0"/>
                <a:cs typeface="Times New Roman" panose="02020603050405020304" pitchFamily="18" charset="0"/>
              </a:rPr>
              <a:t>Overall, findings suggest that </a:t>
            </a:r>
            <a:r>
              <a:rPr lang="en-US" sz="2200" dirty="0" smtClean="0">
                <a:latin typeface="Times New Roman" panose="02020603050405020304" pitchFamily="18" charset="0"/>
                <a:cs typeface="Times New Roman" panose="02020603050405020304" pitchFamily="18" charset="0"/>
              </a:rPr>
              <a:t>petroleum-based </a:t>
            </a:r>
            <a:r>
              <a:rPr lang="en-US" sz="2200" dirty="0">
                <a:latin typeface="Times New Roman" panose="02020603050405020304" pitchFamily="18" charset="0"/>
                <a:cs typeface="Times New Roman" panose="02020603050405020304" pitchFamily="18" charset="0"/>
              </a:rPr>
              <a:t>epoxy system seems to have higher negative health and environmental impacts compared with the bio-based epoxy system. </a:t>
            </a:r>
            <a:endParaRPr lang="en-US" sz="2200" dirty="0" smtClean="0">
              <a:latin typeface="Times New Roman" panose="02020603050405020304" pitchFamily="18" charset="0"/>
              <a:cs typeface="Times New Roman" panose="02020603050405020304" pitchFamily="18" charset="0"/>
            </a:endParaRPr>
          </a:p>
          <a:p>
            <a:pPr algn="just"/>
            <a:endParaRPr lang="en-US" sz="10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T</a:t>
            </a:r>
            <a:r>
              <a:rPr lang="en-US" sz="2200" dirty="0" smtClean="0">
                <a:latin typeface="Times New Roman" panose="02020603050405020304" pitchFamily="18" charset="0"/>
                <a:cs typeface="Times New Roman" panose="02020603050405020304" pitchFamily="18" charset="0"/>
              </a:rPr>
              <a:t>he </a:t>
            </a:r>
            <a:r>
              <a:rPr lang="en-US" sz="2200" dirty="0">
                <a:latin typeface="Times New Roman" panose="02020603050405020304" pitchFamily="18" charset="0"/>
                <a:cs typeface="Times New Roman" panose="02020603050405020304" pitchFamily="18" charset="0"/>
              </a:rPr>
              <a:t>bio-based system </a:t>
            </a:r>
            <a:r>
              <a:rPr lang="en-US" sz="2200" dirty="0" smtClean="0">
                <a:latin typeface="Times New Roman" panose="02020603050405020304" pitchFamily="18" charset="0"/>
                <a:cs typeface="Times New Roman" panose="02020603050405020304" pitchFamily="18" charset="0"/>
              </a:rPr>
              <a:t>could </a:t>
            </a:r>
            <a:r>
              <a:rPr lang="en-US" sz="2200" dirty="0">
                <a:latin typeface="Times New Roman" panose="02020603050405020304" pitchFamily="18" charset="0"/>
                <a:cs typeface="Times New Roman" panose="02020603050405020304" pitchFamily="18" charset="0"/>
              </a:rPr>
              <a:t>be at least as competitive, economically, as the conventional petroleum-based system</a:t>
            </a:r>
            <a:r>
              <a:rPr lang="en-US" sz="2200" dirty="0" smtClean="0">
                <a:latin typeface="Times New Roman" panose="02020603050405020304" pitchFamily="18" charset="0"/>
                <a:cs typeface="Times New Roman" panose="02020603050405020304" pitchFamily="18" charset="0"/>
              </a:rPr>
              <a:t>.</a:t>
            </a:r>
          </a:p>
          <a:p>
            <a:pPr algn="just"/>
            <a:endParaRPr lang="en-US" sz="10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The ELO </a:t>
            </a:r>
            <a:r>
              <a:rPr lang="en-US" sz="2200" dirty="0" smtClean="0">
                <a:latin typeface="Times New Roman" panose="02020603050405020304" pitchFamily="18" charset="0"/>
                <a:cs typeface="Times New Roman" panose="02020603050405020304" pitchFamily="18" charset="0"/>
              </a:rPr>
              <a:t>system and </a:t>
            </a:r>
            <a:r>
              <a:rPr lang="en-US" sz="2200" dirty="0" err="1" smtClean="0">
                <a:latin typeface="Times New Roman" panose="02020603050405020304" pitchFamily="18" charset="0"/>
                <a:cs typeface="Times New Roman" panose="02020603050405020304" pitchFamily="18" charset="0"/>
              </a:rPr>
              <a:t>reworkability</a:t>
            </a:r>
            <a:r>
              <a:rPr lang="en-US" sz="2200" dirty="0" smtClean="0">
                <a:latin typeface="Times New Roman" panose="02020603050405020304" pitchFamily="18" charset="0"/>
                <a:cs typeface="Times New Roman" panose="02020603050405020304" pitchFamily="18" charset="0"/>
              </a:rPr>
              <a:t> property could </a:t>
            </a:r>
            <a:r>
              <a:rPr lang="en-US" sz="2200" dirty="0">
                <a:latin typeface="Times New Roman" panose="02020603050405020304" pitchFamily="18" charset="0"/>
                <a:cs typeface="Times New Roman" panose="02020603050405020304" pitchFamily="18" charset="0"/>
              </a:rPr>
              <a:t>potentially lead to job creation with a new recycling industry.</a:t>
            </a:r>
          </a:p>
          <a:p>
            <a:pPr marL="0" indent="0" algn="just">
              <a:buNone/>
            </a:pPr>
            <a:endParaRPr lang="en-US" sz="10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Overall, </a:t>
            </a:r>
            <a:r>
              <a:rPr lang="en-US" sz="2200" dirty="0" smtClean="0">
                <a:latin typeface="Times New Roman" panose="02020603050405020304" pitchFamily="18" charset="0"/>
                <a:cs typeface="Times New Roman" panose="02020603050405020304" pitchFamily="18" charset="0"/>
              </a:rPr>
              <a:t>findings </a:t>
            </a:r>
            <a:r>
              <a:rPr lang="en-US" sz="2200" dirty="0">
                <a:latin typeface="Times New Roman" panose="02020603050405020304" pitchFamily="18" charset="0"/>
                <a:cs typeface="Times New Roman" panose="02020603050405020304" pitchFamily="18" charset="0"/>
              </a:rPr>
              <a:t>indicate that a </a:t>
            </a:r>
            <a:r>
              <a:rPr lang="en-US" sz="2200" dirty="0" err="1">
                <a:latin typeface="Times New Roman" panose="02020603050405020304" pitchFamily="18" charset="0"/>
                <a:cs typeface="Times New Roman" panose="02020603050405020304" pitchFamily="18" charset="0"/>
              </a:rPr>
              <a:t>reworkable</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high performance </a:t>
            </a:r>
            <a:r>
              <a:rPr lang="en-US" sz="2200" dirty="0">
                <a:latin typeface="Times New Roman" panose="02020603050405020304" pitchFamily="18" charset="0"/>
                <a:cs typeface="Times New Roman" panose="02020603050405020304" pitchFamily="18" charset="0"/>
              </a:rPr>
              <a:t>bio-based epoxy is a promising and more sustainable alternative to the current petroleum-based epoxy resins.</a:t>
            </a:r>
          </a:p>
          <a:p>
            <a:endParaRPr lang="en-US" dirty="0"/>
          </a:p>
          <a:p>
            <a:endParaRPr lang="en-US" dirty="0"/>
          </a:p>
        </p:txBody>
      </p:sp>
      <p:sp>
        <p:nvSpPr>
          <p:cNvPr id="5" name="Slide Number Placeholder 4"/>
          <p:cNvSpPr>
            <a:spLocks noGrp="1"/>
          </p:cNvSpPr>
          <p:nvPr>
            <p:ph type="sldNum" sz="quarter" idx="12"/>
          </p:nvPr>
        </p:nvSpPr>
        <p:spPr/>
        <p:txBody>
          <a:bodyPr/>
          <a:lstStyle/>
          <a:p>
            <a:fld id="{93713177-B23D-47CB-8F86-2C6A6D522DF6}" type="slidenum">
              <a:rPr lang="en-US" smtClean="0"/>
              <a:t>15</a:t>
            </a:fld>
            <a:endParaRPr lang="en-US"/>
          </a:p>
        </p:txBody>
      </p:sp>
      <p:sp>
        <p:nvSpPr>
          <p:cNvPr id="6"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2045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3100" y="1152216"/>
            <a:ext cx="9652000" cy="4846320"/>
          </a:xfrm>
        </p:spPr>
        <p:txBody>
          <a:bodyPr>
            <a:normAutofit/>
          </a:bodyPr>
          <a:lstStyle/>
          <a:p>
            <a:pPr marL="0" indent="0" algn="ctr">
              <a:buNone/>
            </a:pPr>
            <a:r>
              <a:rPr lang="en-US" sz="4400" b="1" dirty="0" smtClean="0"/>
              <a:t>Thank you!</a:t>
            </a:r>
          </a:p>
          <a:p>
            <a:pPr algn="ctr"/>
            <a:endParaRPr lang="en-US" sz="1800" dirty="0" smtClean="0">
              <a:solidFill>
                <a:schemeClr val="tx1">
                  <a:lumMod val="50000"/>
                  <a:lumOff val="50000"/>
                </a:schemeClr>
              </a:solidFill>
            </a:endParaRPr>
          </a:p>
          <a:p>
            <a:pPr marL="0" indent="0" algn="ctr">
              <a:buNone/>
            </a:pPr>
            <a:endParaRPr lang="en-US" sz="1800" dirty="0" smtClean="0">
              <a:solidFill>
                <a:schemeClr val="tx1">
                  <a:lumMod val="50000"/>
                  <a:lumOff val="50000"/>
                </a:schemeClr>
              </a:solidFill>
            </a:endParaRPr>
          </a:p>
          <a:p>
            <a:pPr marL="0" indent="0" algn="ctr">
              <a:buNone/>
            </a:pPr>
            <a:r>
              <a:rPr lang="en-US" sz="1800" b="1" dirty="0" smtClean="0"/>
              <a:t>Contact Information:</a:t>
            </a:r>
            <a:endParaRPr lang="en-US" sz="1800" dirty="0" smtClean="0">
              <a:solidFill>
                <a:schemeClr val="tx1">
                  <a:lumMod val="50000"/>
                  <a:lumOff val="50000"/>
                </a:schemeClr>
              </a:solidFill>
            </a:endParaRPr>
          </a:p>
          <a:p>
            <a:pPr marL="0" indent="0" algn="ctr">
              <a:buNone/>
            </a:pPr>
            <a:r>
              <a:rPr lang="en-US" sz="2000" dirty="0" smtClean="0">
                <a:solidFill>
                  <a:schemeClr val="tx1">
                    <a:lumMod val="50000"/>
                    <a:lumOff val="50000"/>
                  </a:schemeClr>
                </a:solidFill>
              </a:rPr>
              <a:t>David </a:t>
            </a:r>
            <a:r>
              <a:rPr lang="en-US" sz="2000" dirty="0" err="1" smtClean="0">
                <a:solidFill>
                  <a:schemeClr val="tx1">
                    <a:lumMod val="50000"/>
                    <a:lumOff val="50000"/>
                  </a:schemeClr>
                </a:solidFill>
              </a:rPr>
              <a:t>Turcotte</a:t>
            </a:r>
            <a:endParaRPr lang="en-US" sz="2000" dirty="0">
              <a:solidFill>
                <a:schemeClr val="tx1">
                  <a:lumMod val="50000"/>
                  <a:lumOff val="50000"/>
                </a:schemeClr>
              </a:solidFill>
            </a:endParaRPr>
          </a:p>
          <a:p>
            <a:pPr marL="0" indent="0" algn="ctr">
              <a:buNone/>
            </a:pPr>
            <a:r>
              <a:rPr lang="en-US" sz="2000" dirty="0" smtClean="0">
                <a:solidFill>
                  <a:schemeClr val="tx1">
                    <a:lumMod val="50000"/>
                    <a:lumOff val="50000"/>
                  </a:schemeClr>
                </a:solidFill>
                <a:hlinkClick r:id="rId3"/>
              </a:rPr>
              <a:t>David_Turcotte@uml.edu</a:t>
            </a:r>
            <a:endParaRPr lang="en-US" sz="2000" dirty="0" smtClean="0">
              <a:solidFill>
                <a:schemeClr val="tx1">
                  <a:lumMod val="50000"/>
                  <a:lumOff val="50000"/>
                </a:schemeClr>
              </a:solidFill>
            </a:endParaRPr>
          </a:p>
          <a:p>
            <a:pPr marL="0" indent="0" algn="ctr">
              <a:buNone/>
            </a:pPr>
            <a:r>
              <a:rPr lang="en-US" sz="2000" dirty="0" err="1" smtClean="0">
                <a:solidFill>
                  <a:schemeClr val="tx1">
                    <a:lumMod val="50000"/>
                    <a:lumOff val="50000"/>
                  </a:schemeClr>
                </a:solidFill>
              </a:rPr>
              <a:t>Katerin</a:t>
            </a:r>
            <a:r>
              <a:rPr lang="en-US" sz="2000" dirty="0" smtClean="0">
                <a:solidFill>
                  <a:schemeClr val="tx1">
                    <a:lumMod val="50000"/>
                    <a:lumOff val="50000"/>
                  </a:schemeClr>
                </a:solidFill>
              </a:rPr>
              <a:t> Ramirez</a:t>
            </a:r>
          </a:p>
          <a:p>
            <a:pPr marL="0" indent="0" algn="ctr">
              <a:buNone/>
            </a:pPr>
            <a:r>
              <a:rPr lang="en-US" sz="2000" dirty="0" smtClean="0">
                <a:solidFill>
                  <a:schemeClr val="tx1">
                    <a:lumMod val="50000"/>
                    <a:lumOff val="50000"/>
                  </a:schemeClr>
                </a:solidFill>
                <a:hlinkClick r:id="rId4"/>
              </a:rPr>
              <a:t>Katerin_RamirezTejeda@student.ul.edu</a:t>
            </a:r>
            <a:endParaRPr lang="en-US" sz="2000" dirty="0" smtClean="0">
              <a:solidFill>
                <a:schemeClr val="tx1">
                  <a:lumMod val="50000"/>
                  <a:lumOff val="50000"/>
                </a:schemeClr>
              </a:solidFill>
            </a:endParaRPr>
          </a:p>
          <a:p>
            <a:pPr marL="0" indent="0" algn="ctr">
              <a:buNone/>
            </a:pPr>
            <a:endParaRPr lang="en-US" sz="1800" dirty="0" smtClean="0">
              <a:solidFill>
                <a:schemeClr val="tx1">
                  <a:lumMod val="50000"/>
                  <a:lumOff val="50000"/>
                </a:schemeClr>
              </a:solidFill>
            </a:endParaRPr>
          </a:p>
          <a:p>
            <a:pPr marL="0" indent="0" algn="ctr">
              <a:buNone/>
            </a:pPr>
            <a:r>
              <a:rPr lang="en-US" sz="2000" b="1" dirty="0">
                <a:latin typeface="Adobe Fan Heiti Std B" pitchFamily="34" charset="-128"/>
                <a:ea typeface="Adobe Fan Heiti Std B" pitchFamily="34" charset="-128"/>
                <a:cs typeface="Times New Roman" panose="02020603050405020304" pitchFamily="18" charset="0"/>
              </a:rPr>
              <a:t>Center for Wind Energy</a:t>
            </a:r>
          </a:p>
          <a:p>
            <a:pPr marL="0" indent="0" algn="ctr">
              <a:buNone/>
            </a:pPr>
            <a:r>
              <a:rPr lang="en-US" sz="2000" b="1" dirty="0">
                <a:latin typeface="Adobe Fan Heiti Std B" pitchFamily="34" charset="-128"/>
                <a:ea typeface="Adobe Fan Heiti Std B" pitchFamily="34" charset="-128"/>
                <a:cs typeface="Times New Roman" panose="02020603050405020304" pitchFamily="18" charset="0"/>
              </a:rPr>
              <a:t>University of Massachusetts Lowell</a:t>
            </a:r>
          </a:p>
          <a:p>
            <a:pPr marL="0" indent="0" algn="ctr">
              <a:buNone/>
            </a:pPr>
            <a:endParaRPr lang="en-US" sz="2000" dirty="0" smtClean="0">
              <a:solidFill>
                <a:schemeClr val="tx1">
                  <a:lumMod val="50000"/>
                  <a:lumOff val="50000"/>
                </a:schemeClr>
              </a:solidFill>
            </a:endParaRPr>
          </a:p>
          <a:p>
            <a:pPr algn="ctr"/>
            <a:endParaRPr lang="en-US" sz="2000" dirty="0">
              <a:solidFill>
                <a:schemeClr val="tx1">
                  <a:lumMod val="50000"/>
                  <a:lumOff val="50000"/>
                </a:schemeClr>
              </a:solidFill>
            </a:endParaRPr>
          </a:p>
          <a:p>
            <a:pPr marL="0" indent="0" algn="ctr">
              <a:buNone/>
            </a:pPr>
            <a:endParaRPr lang="en-US" sz="2000" dirty="0" smtClean="0">
              <a:solidFill>
                <a:schemeClr val="tx1">
                  <a:lumMod val="50000"/>
                  <a:lumOff val="50000"/>
                </a:schemeClr>
              </a:solidFill>
            </a:endParaRPr>
          </a:p>
          <a:p>
            <a:pPr algn="ctr"/>
            <a:endParaRPr lang="en-US"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93713177-B23D-47CB-8F86-2C6A6D522DF6}" type="slidenum">
              <a:rPr lang="en-US" smtClean="0"/>
              <a:t>16</a:t>
            </a:fld>
            <a:endParaRPr lang="en-US"/>
          </a:p>
        </p:txBody>
      </p:sp>
      <p:sp>
        <p:nvSpPr>
          <p:cNvPr id="6" name="Footer Placeholder 6"/>
          <p:cNvSpPr txBox="1">
            <a:spLocks/>
          </p:cNvSpPr>
          <p:nvPr/>
        </p:nvSpPr>
        <p:spPr>
          <a:xfrm>
            <a:off x="667656" y="6252555"/>
            <a:ext cx="10058401" cy="25235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vert="horz" tIns="0" bIns="0" anchor="b"/>
          <a:lstStyle>
            <a:defPPr>
              <a:defRPr lang="en-US"/>
            </a:defPPr>
            <a:lvl1pPr marL="0" algn="r" defTabSz="914400" rtl="0" eaLnBrk="1" latinLnBrk="0" hangingPunct="1">
              <a:defRPr kumimoji="0"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400" b="1"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0233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701" y="361570"/>
            <a:ext cx="9793813" cy="823286"/>
          </a:xfrm>
        </p:spPr>
        <p:txBody>
          <a:bodyPr>
            <a:normAutofit/>
          </a:bodyPr>
          <a:lstStyle/>
          <a:p>
            <a:r>
              <a:rPr lang="en-US" sz="4000" b="1" cap="none" dirty="0" smtClean="0">
                <a:solidFill>
                  <a:schemeClr val="tx1"/>
                </a:solidFill>
                <a:latin typeface="Times New Roman" panose="02020603050405020304" pitchFamily="18" charset="0"/>
                <a:cs typeface="Times New Roman" panose="02020603050405020304" pitchFamily="18" charset="0"/>
              </a:rPr>
              <a:t>Context</a:t>
            </a:r>
            <a:endParaRPr lang="en-US" sz="4000" b="1" cap="none"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69702" y="1676400"/>
            <a:ext cx="6877727" cy="4379634"/>
          </a:xfrm>
        </p:spPr>
        <p:txBody>
          <a:bodyPr>
            <a:normAutofit/>
          </a:bodyPr>
          <a:lstStyle/>
          <a:p>
            <a:pPr algn="just"/>
            <a:r>
              <a:rPr lang="en-US" sz="2400" dirty="0">
                <a:latin typeface="Times New Roman" panose="02020603050405020304" pitchFamily="18" charset="0"/>
                <a:cs typeface="Times New Roman" panose="02020603050405020304" pitchFamily="18" charset="0"/>
              </a:rPr>
              <a:t>W</a:t>
            </a:r>
            <a:r>
              <a:rPr lang="en-US" sz="2400" dirty="0" smtClean="0">
                <a:latin typeface="Times New Roman" panose="02020603050405020304" pitchFamily="18" charset="0"/>
                <a:cs typeface="Times New Roman" panose="02020603050405020304" pitchFamily="18" charset="0"/>
              </a:rPr>
              <a:t>ind </a:t>
            </a:r>
            <a:r>
              <a:rPr lang="en-US" sz="2400" dirty="0">
                <a:latin typeface="Times New Roman" panose="02020603050405020304" pitchFamily="18" charset="0"/>
                <a:cs typeface="Times New Roman" panose="02020603050405020304" pitchFamily="18" charset="0"/>
              </a:rPr>
              <a:t>installed capacity will need to increase  </a:t>
            </a:r>
            <a:r>
              <a:rPr lang="en-US" sz="2400" dirty="0" smtClean="0">
                <a:latin typeface="Times New Roman" panose="02020603050405020304" pitchFamily="18" charset="0"/>
                <a:cs typeface="Times New Roman" panose="02020603050405020304" pitchFamily="18" charset="0"/>
              </a:rPr>
              <a:t>by an average of 15 GW annually to achieve </a:t>
            </a:r>
            <a:r>
              <a:rPr lang="en-US" sz="2400" dirty="0">
                <a:latin typeface="Times New Roman" panose="02020603050405020304" pitchFamily="18" charset="0"/>
                <a:cs typeface="Times New Roman" panose="02020603050405020304" pitchFamily="18" charset="0"/>
              </a:rPr>
              <a:t>the 20% wind production goal by 2030 </a:t>
            </a:r>
            <a:r>
              <a:rPr lang="en-US" sz="1900" dirty="0" smtClean="0">
                <a:latin typeface="Times New Roman" panose="02020603050405020304" pitchFamily="18" charset="0"/>
                <a:cs typeface="Times New Roman" panose="02020603050405020304" pitchFamily="18" charset="0"/>
              </a:rPr>
              <a:t>(U.S. DOE, 2008</a:t>
            </a:r>
            <a:r>
              <a:rPr lang="en-US" sz="1800" dirty="0" smtClean="0">
                <a:latin typeface="Times New Roman" panose="02020603050405020304" pitchFamily="18" charset="0"/>
                <a:cs typeface="Times New Roman" panose="02020603050405020304" pitchFamily="18" charset="0"/>
              </a:rPr>
              <a:t>).</a:t>
            </a:r>
            <a:endParaRPr lang="en-US" sz="3500" dirty="0" smtClean="0">
              <a:latin typeface="Times New Roman" panose="02020603050405020304" pitchFamily="18" charset="0"/>
              <a:cs typeface="Times New Roman" panose="02020603050405020304" pitchFamily="18" charset="0"/>
            </a:endParaRPr>
          </a:p>
          <a:p>
            <a:pPr marL="114300" indent="0" algn="just">
              <a:buNone/>
            </a:pPr>
            <a:endParaRPr lang="en-US" sz="1600" dirty="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Which we estimate could translate into </a:t>
            </a:r>
            <a:r>
              <a:rPr lang="en-US" sz="2400" dirty="0">
                <a:latin typeface="Times New Roman" panose="02020603050405020304" pitchFamily="18" charset="0"/>
                <a:cs typeface="Times New Roman" panose="02020603050405020304" pitchFamily="18" charset="0"/>
              </a:rPr>
              <a:t>the </a:t>
            </a:r>
            <a:r>
              <a:rPr lang="en-US" sz="2400" dirty="0" smtClean="0">
                <a:latin typeface="Times New Roman" panose="02020603050405020304" pitchFamily="18" charset="0"/>
                <a:cs typeface="Times New Roman" panose="02020603050405020304" pitchFamily="18" charset="0"/>
              </a:rPr>
              <a:t>use of more than  150,000 tons of blade materials per year.</a:t>
            </a:r>
            <a:endParaRPr lang="en-US" sz="24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To meet the increasing demand, not only are more blades being manufactured, but also longer blades </a:t>
            </a:r>
            <a:r>
              <a:rPr lang="en-US" sz="2400" dirty="0" smtClean="0">
                <a:latin typeface="Times New Roman" panose="02020603050405020304" pitchFamily="18" charset="0"/>
                <a:cs typeface="Times New Roman" panose="02020603050405020304" pitchFamily="18" charset="0"/>
              </a:rPr>
              <a:t>are </a:t>
            </a:r>
            <a:r>
              <a:rPr lang="en-US" sz="2400" dirty="0">
                <a:latin typeface="Times New Roman" panose="02020603050405020304" pitchFamily="18" charset="0"/>
                <a:cs typeface="Times New Roman" panose="02020603050405020304" pitchFamily="18" charset="0"/>
              </a:rPr>
              <a:t>being </a:t>
            </a:r>
            <a:r>
              <a:rPr lang="en-US" sz="2400" dirty="0" smtClean="0">
                <a:latin typeface="Times New Roman" panose="02020603050405020304" pitchFamily="18" charset="0"/>
                <a:cs typeface="Times New Roman" panose="02020603050405020304" pitchFamily="18" charset="0"/>
              </a:rPr>
              <a:t>produced. </a:t>
            </a:r>
            <a:endParaRPr lang="en-US" sz="105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normAutofit/>
          </a:bodyPr>
          <a:lstStyle/>
          <a:p>
            <a:fld id="{93713177-B23D-47CB-8F86-2C6A6D522DF6}" type="slidenum">
              <a:rPr lang="en-US" smtClean="0"/>
              <a:t>2</a:t>
            </a:fld>
            <a:endParaRPr lang="en-US" dirty="0"/>
          </a:p>
        </p:txBody>
      </p:sp>
      <p:sp>
        <p:nvSpPr>
          <p:cNvPr id="7"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pic>
        <p:nvPicPr>
          <p:cNvPr id="2052" name="Picture 4" descr="http://plainswindeis.anl.gov/images/photos/wind_450KW_turbine_IA_V_137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5233" y="1676400"/>
            <a:ext cx="2844698" cy="398417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8074218" y="5651441"/>
            <a:ext cx="2566728" cy="230832"/>
          </a:xfrm>
          <a:prstGeom prst="rect">
            <a:avLst/>
          </a:prstGeom>
        </p:spPr>
        <p:txBody>
          <a:bodyPr wrap="none">
            <a:spAutoFit/>
          </a:bodyPr>
          <a:lstStyle/>
          <a:p>
            <a:r>
              <a:rPr lang="en-US" sz="900" dirty="0">
                <a:latin typeface="Times New Roman" panose="02020603050405020304" pitchFamily="18" charset="0"/>
                <a:cs typeface="Times New Roman" panose="02020603050405020304" pitchFamily="18" charset="0"/>
              </a:rPr>
              <a:t>http://plainswindeis.anl.gov/guide/basics/index.cfm</a:t>
            </a:r>
          </a:p>
        </p:txBody>
      </p:sp>
    </p:spTree>
    <p:extLst>
      <p:ext uri="{BB962C8B-B14F-4D97-AF65-F5344CB8AC3E}">
        <p14:creationId xmlns:p14="http://schemas.microsoft.com/office/powerpoint/2010/main" val="3378420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cap="none" dirty="0">
                <a:solidFill>
                  <a:schemeClr val="tx1"/>
                </a:solidFill>
                <a:latin typeface="Times New Roman" panose="02020603050405020304" pitchFamily="18" charset="0"/>
                <a:cs typeface="Times New Roman" panose="02020603050405020304" pitchFamily="18" charset="0"/>
              </a:rPr>
              <a:t>Context</a:t>
            </a:r>
            <a:endParaRPr lang="en-US" sz="4400" dirty="0"/>
          </a:p>
        </p:txBody>
      </p:sp>
      <p:sp>
        <p:nvSpPr>
          <p:cNvPr id="3" name="Content Placeholder 2"/>
          <p:cNvSpPr>
            <a:spLocks noGrp="1"/>
          </p:cNvSpPr>
          <p:nvPr>
            <p:ph idx="1"/>
          </p:nvPr>
        </p:nvSpPr>
        <p:spPr>
          <a:xfrm>
            <a:off x="609599" y="1609416"/>
            <a:ext cx="5871139" cy="3103261"/>
          </a:xfrm>
        </p:spPr>
        <p:txBody>
          <a:bodyPr/>
          <a:lstStyle/>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current stock of blades and the actual manufacturing process use petroleum-based thermoset composites as the primary materials.</a:t>
            </a:r>
          </a:p>
          <a:p>
            <a:pPr lvl="1" algn="just"/>
            <a:endParaRPr lang="en-US" sz="16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Industry does not manufacture blades in a sustainable manner and has no optimal way to recycle them.</a:t>
            </a:r>
          </a:p>
          <a:p>
            <a:endParaRPr lang="en-US" dirty="0"/>
          </a:p>
        </p:txBody>
      </p:sp>
      <p:sp>
        <p:nvSpPr>
          <p:cNvPr id="5" name="Slide Number Placeholder 4"/>
          <p:cNvSpPr>
            <a:spLocks noGrp="1"/>
          </p:cNvSpPr>
          <p:nvPr>
            <p:ph type="sldNum" sz="quarter" idx="12"/>
          </p:nvPr>
        </p:nvSpPr>
        <p:spPr/>
        <p:txBody>
          <a:bodyPr/>
          <a:lstStyle/>
          <a:p>
            <a:fld id="{93713177-B23D-47CB-8F86-2C6A6D522DF6}" type="slidenum">
              <a:rPr lang="en-US" smtClean="0"/>
              <a:t>3</a:t>
            </a:fld>
            <a:endParaRPr lang="en-US"/>
          </a:p>
        </p:txBody>
      </p:sp>
      <p:pic>
        <p:nvPicPr>
          <p:cNvPr id="1026" name="Picture 2" descr="https://scontent-lga.xx.fbcdn.net/hphotos-xta1/v/t1.0-9/644382_10202004685798055_1426928454513095281_n.jpg?oh=22f887beae0ec3b8af474f8102386eb1&amp;oe=55B3F1D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4356" y="1214791"/>
            <a:ext cx="4001701" cy="334314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624871" y="4823350"/>
            <a:ext cx="10101186" cy="1583950"/>
          </a:xfrm>
          <a:prstGeom prst="rect">
            <a:avLst/>
          </a:prstGeom>
        </p:spPr>
        <p:txBody>
          <a:bodyPr vert="horz">
            <a:normAutofit/>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pPr algn="just"/>
            <a:r>
              <a:rPr lang="en-US" sz="2400" dirty="0" smtClean="0">
                <a:latin typeface="Times New Roman" panose="02020603050405020304" pitchFamily="18" charset="0"/>
                <a:cs typeface="Times New Roman" panose="02020603050405020304" pitchFamily="18" charset="0"/>
              </a:rPr>
              <a:t>Available technologies and </a:t>
            </a:r>
            <a:r>
              <a:rPr lang="en-US" sz="2400" dirty="0">
                <a:latin typeface="Times New Roman" panose="02020603050405020304" pitchFamily="18" charset="0"/>
                <a:cs typeface="Times New Roman" panose="02020603050405020304" pitchFamily="18" charset="0"/>
              </a:rPr>
              <a:t>key economic constraints result in some undesirable disposal methods as the only feasible options. </a:t>
            </a:r>
            <a:r>
              <a:rPr lang="en-US" sz="2400" dirty="0" smtClean="0">
                <a:latin typeface="Times New Roman" panose="02020603050405020304" pitchFamily="18" charset="0"/>
                <a:cs typeface="Times New Roman" panose="02020603050405020304" pitchFamily="18" charset="0"/>
              </a:rPr>
              <a:t>All of them carry negative </a:t>
            </a:r>
            <a:r>
              <a:rPr lang="en-US" sz="2400" dirty="0">
                <a:latin typeface="Times New Roman" panose="02020603050405020304" pitchFamily="18" charset="0"/>
                <a:cs typeface="Times New Roman" panose="02020603050405020304" pitchFamily="18" charset="0"/>
              </a:rPr>
              <a:t>health, environmental and economic </a:t>
            </a:r>
            <a:r>
              <a:rPr lang="en-US" sz="2400" dirty="0" smtClean="0">
                <a:latin typeface="Times New Roman" panose="02020603050405020304" pitchFamily="18" charset="0"/>
                <a:cs typeface="Times New Roman" panose="02020603050405020304" pitchFamily="18" charset="0"/>
              </a:rPr>
              <a:t>concerns. </a:t>
            </a:r>
            <a:endParaRPr lang="en-US" sz="2400" dirty="0">
              <a:latin typeface="Times New Roman" panose="02020603050405020304" pitchFamily="18" charset="0"/>
              <a:cs typeface="Times New Roman" panose="02020603050405020304" pitchFamily="18" charset="0"/>
            </a:endParaRPr>
          </a:p>
        </p:txBody>
      </p:sp>
      <p:sp>
        <p:nvSpPr>
          <p:cNvPr id="9"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0384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cap="none" dirty="0">
                <a:solidFill>
                  <a:schemeClr val="tx1"/>
                </a:solidFill>
                <a:latin typeface="Times New Roman" panose="02020603050405020304" pitchFamily="18" charset="0"/>
                <a:cs typeface="Times New Roman" panose="02020603050405020304" pitchFamily="18" charset="0"/>
              </a:rPr>
              <a:t>Context</a:t>
            </a:r>
            <a:br>
              <a:rPr lang="en-US" sz="4400" cap="none" dirty="0">
                <a:solidFill>
                  <a:schemeClr val="tx1"/>
                </a:solidFill>
                <a:latin typeface="Times New Roman" panose="02020603050405020304" pitchFamily="18" charset="0"/>
                <a:cs typeface="Times New Roman" panose="02020603050405020304" pitchFamily="18" charset="0"/>
              </a:rPr>
            </a:br>
            <a:r>
              <a:rPr lang="en-US" sz="2800" cap="none" dirty="0">
                <a:solidFill>
                  <a:schemeClr val="tx1">
                    <a:lumMod val="50000"/>
                    <a:lumOff val="50000"/>
                  </a:schemeClr>
                </a:solidFill>
                <a:latin typeface="Times New Roman" panose="02020603050405020304" pitchFamily="18" charset="0"/>
                <a:cs typeface="Times New Roman" panose="02020603050405020304" pitchFamily="18" charset="0"/>
              </a:rPr>
              <a:t>The </a:t>
            </a:r>
            <a:r>
              <a:rPr lang="en-US" sz="2800" cap="none" dirty="0" smtClean="0">
                <a:solidFill>
                  <a:schemeClr val="tx1">
                    <a:lumMod val="50000"/>
                    <a:lumOff val="50000"/>
                  </a:schemeClr>
                </a:solidFill>
                <a:latin typeface="Times New Roman" panose="02020603050405020304" pitchFamily="18" charset="0"/>
                <a:cs typeface="Times New Roman" panose="02020603050405020304" pitchFamily="18" charset="0"/>
              </a:rPr>
              <a:t>Conventional Manufacturing Process</a:t>
            </a:r>
            <a:endParaRPr lang="en-US" sz="3600" dirty="0"/>
          </a:p>
        </p:txBody>
      </p:sp>
      <p:sp>
        <p:nvSpPr>
          <p:cNvPr id="3" name="Content Placeholder 2"/>
          <p:cNvSpPr>
            <a:spLocks noGrp="1"/>
          </p:cNvSpPr>
          <p:nvPr>
            <p:ph idx="1"/>
          </p:nvPr>
        </p:nvSpPr>
        <p:spPr>
          <a:xfrm>
            <a:off x="451945" y="1696205"/>
            <a:ext cx="9811407" cy="2324002"/>
          </a:xfrm>
        </p:spPr>
        <p:txBody>
          <a:bodyPr>
            <a:normAutofit/>
          </a:bodyPr>
          <a:lstStyle/>
          <a:p>
            <a:pPr marL="0" indent="0">
              <a:buNone/>
            </a:pPr>
            <a:endParaRPr lang="en-US" sz="200" b="1" u="sng" dirty="0" smtClean="0">
              <a:latin typeface="Times Bold Italic"/>
            </a:endParaRPr>
          </a:p>
          <a:p>
            <a:r>
              <a:rPr lang="en-US" sz="2000" dirty="0">
                <a:latin typeface="Times Bold Italic"/>
              </a:rPr>
              <a:t>The </a:t>
            </a:r>
            <a:r>
              <a:rPr lang="en-US" sz="2000" dirty="0" smtClean="0">
                <a:latin typeface="Times Bold Italic"/>
              </a:rPr>
              <a:t>wind turbine </a:t>
            </a:r>
            <a:r>
              <a:rPr lang="en-US" sz="2000" dirty="0">
                <a:latin typeface="Times Bold Italic"/>
              </a:rPr>
              <a:t>blades are made </a:t>
            </a:r>
            <a:r>
              <a:rPr lang="en-US" sz="2000" dirty="0" smtClean="0">
                <a:latin typeface="Times Bold Italic"/>
              </a:rPr>
              <a:t>from a combination of </a:t>
            </a:r>
            <a:r>
              <a:rPr lang="en-US" sz="2000" dirty="0">
                <a:latin typeface="Times Bold Italic"/>
              </a:rPr>
              <a:t>epoxy resin, </a:t>
            </a:r>
            <a:r>
              <a:rPr lang="en-US" sz="2000" dirty="0" smtClean="0">
                <a:latin typeface="Times Bold Italic"/>
              </a:rPr>
              <a:t>glass </a:t>
            </a:r>
            <a:r>
              <a:rPr lang="en-US" sz="2000" dirty="0">
                <a:latin typeface="Times Bold Italic"/>
              </a:rPr>
              <a:t>fiber </a:t>
            </a:r>
            <a:r>
              <a:rPr lang="en-US" sz="2000" dirty="0" smtClean="0">
                <a:latin typeface="Times Bold Italic"/>
              </a:rPr>
              <a:t>reinforcement and other fillers. </a:t>
            </a:r>
            <a:endParaRPr lang="en-US" sz="900" dirty="0">
              <a:latin typeface="Times Bold Italic"/>
            </a:endParaRPr>
          </a:p>
          <a:p>
            <a:r>
              <a:rPr lang="en-US" sz="2000" dirty="0" smtClean="0">
                <a:latin typeface="Times Bold Italic"/>
              </a:rPr>
              <a:t>Once </a:t>
            </a:r>
            <a:r>
              <a:rPr lang="en-US" sz="2000" dirty="0">
                <a:latin typeface="Times Bold Italic"/>
              </a:rPr>
              <a:t>cured, thermoset composites cannot be melted and therefore cannot be reshaped. </a:t>
            </a:r>
            <a:r>
              <a:rPr lang="en-US" sz="2000" dirty="0" smtClean="0">
                <a:latin typeface="Times Bold Italic"/>
              </a:rPr>
              <a:t>As a result, any </a:t>
            </a:r>
            <a:r>
              <a:rPr lang="en-US" sz="2000" dirty="0">
                <a:latin typeface="Times Bold Italic"/>
              </a:rPr>
              <a:t>attempt of reshaping the blades risks compromising the properties of the material through damage or destruction of the reinforcing fibers. </a:t>
            </a:r>
            <a:endParaRPr lang="en-US" sz="2400" dirty="0" smtClean="0"/>
          </a:p>
          <a:p>
            <a:pPr lvl="2">
              <a:spcBef>
                <a:spcPts val="0"/>
              </a:spcBef>
              <a:buFont typeface="Wingdings" panose="05000000000000000000" pitchFamily="2" charset="2"/>
              <a:buChar char="q"/>
            </a:pPr>
            <a:endParaRPr lang="en-US" sz="1800" b="1" dirty="0" smtClean="0">
              <a:latin typeface="Times Bold Italic"/>
            </a:endParaRPr>
          </a:p>
          <a:p>
            <a:endParaRPr lang="en-US" dirty="0" smtClean="0"/>
          </a:p>
        </p:txBody>
      </p:sp>
      <p:sp>
        <p:nvSpPr>
          <p:cNvPr id="5" name="Slide Number Placeholder 4"/>
          <p:cNvSpPr>
            <a:spLocks noGrp="1"/>
          </p:cNvSpPr>
          <p:nvPr>
            <p:ph type="sldNum" sz="quarter" idx="12"/>
          </p:nvPr>
        </p:nvSpPr>
        <p:spPr/>
        <p:txBody>
          <a:bodyPr/>
          <a:lstStyle/>
          <a:p>
            <a:fld id="{93713177-B23D-47CB-8F86-2C6A6D522DF6}" type="slidenum">
              <a:rPr lang="en-US" smtClean="0"/>
              <a:t>4</a:t>
            </a:fld>
            <a:endParaRPr lang="en-US"/>
          </a:p>
        </p:txBody>
      </p:sp>
      <p:sp>
        <p:nvSpPr>
          <p:cNvPr id="7"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pic>
        <p:nvPicPr>
          <p:cNvPr id="1026" name="Picture 2" descr="http://www.renewbl.com/wp-content/uploads/2010/10/LMwindpower-blade-mou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5655" y="3853942"/>
            <a:ext cx="3111608" cy="2328521"/>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a:xfrm>
            <a:off x="602096" y="3869709"/>
            <a:ext cx="6224373" cy="2089658"/>
          </a:xfrm>
          <a:prstGeom prst="rect">
            <a:avLst/>
          </a:prstGeom>
        </p:spPr>
        <p:txBody>
          <a:bodyPr vert="horz">
            <a:normAutofit/>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pPr marL="0" indent="0">
              <a:buFont typeface="Wingdings 2"/>
              <a:buNone/>
            </a:pPr>
            <a:endParaRPr lang="en-US" sz="100" b="1" u="sng" dirty="0" smtClean="0">
              <a:latin typeface="Times Bold Italic"/>
            </a:endParaRPr>
          </a:p>
          <a:p>
            <a:endParaRPr lang="en-US" sz="200" b="1" dirty="0" smtClean="0">
              <a:latin typeface="Times Bold Italic"/>
            </a:endParaRPr>
          </a:p>
          <a:p>
            <a:r>
              <a:rPr lang="en-US" sz="2000" dirty="0" smtClean="0">
                <a:latin typeface="Times Bold Italic"/>
              </a:rPr>
              <a:t>Moreover, petroleum-based Epoxy Resin is produced by a reaction of two potentially toxic components: </a:t>
            </a:r>
          </a:p>
          <a:p>
            <a:pPr lvl="2">
              <a:buFont typeface="Wingdings" panose="05000000000000000000" pitchFamily="2" charset="2"/>
              <a:buChar char="q"/>
            </a:pPr>
            <a:r>
              <a:rPr lang="en-US" dirty="0" err="1" smtClean="0">
                <a:latin typeface="Times Bold Italic"/>
              </a:rPr>
              <a:t>Bisphenol</a:t>
            </a:r>
            <a:r>
              <a:rPr lang="en-US" dirty="0" smtClean="0">
                <a:latin typeface="Times Bold Italic"/>
              </a:rPr>
              <a:t>-A (BPA)</a:t>
            </a:r>
          </a:p>
          <a:p>
            <a:pPr lvl="2">
              <a:spcBef>
                <a:spcPts val="0"/>
              </a:spcBef>
              <a:buFont typeface="Wingdings" panose="05000000000000000000" pitchFamily="2" charset="2"/>
              <a:buChar char="q"/>
            </a:pPr>
            <a:r>
              <a:rPr lang="en-US" dirty="0" err="1" smtClean="0">
                <a:latin typeface="Times Bold Italic"/>
              </a:rPr>
              <a:t>Epichlorohydrin</a:t>
            </a:r>
            <a:r>
              <a:rPr lang="en-US" dirty="0" smtClean="0">
                <a:latin typeface="Times Bold Italic"/>
              </a:rPr>
              <a:t> (ECH) </a:t>
            </a:r>
          </a:p>
          <a:p>
            <a:pPr marL="45720" indent="0">
              <a:spcBef>
                <a:spcPts val="0"/>
              </a:spcBef>
              <a:buFont typeface="Wingdings 2"/>
              <a:buNone/>
            </a:pPr>
            <a:endParaRPr lang="en-US" sz="2400" dirty="0" smtClean="0"/>
          </a:p>
          <a:p>
            <a:pPr lvl="2">
              <a:spcBef>
                <a:spcPts val="0"/>
              </a:spcBef>
              <a:buFont typeface="Wingdings" panose="05000000000000000000" pitchFamily="2" charset="2"/>
              <a:buChar char="q"/>
            </a:pPr>
            <a:endParaRPr lang="en-US" sz="1800" b="1" dirty="0" smtClean="0">
              <a:latin typeface="Times Bold Italic"/>
            </a:endParaRPr>
          </a:p>
          <a:p>
            <a:endParaRPr lang="en-US" dirty="0" smtClean="0"/>
          </a:p>
        </p:txBody>
      </p:sp>
    </p:spTree>
    <p:extLst>
      <p:ext uri="{BB962C8B-B14F-4D97-AF65-F5344CB8AC3E}">
        <p14:creationId xmlns:p14="http://schemas.microsoft.com/office/powerpoint/2010/main" val="2953950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971" y="478210"/>
            <a:ext cx="9042400" cy="988640"/>
          </a:xfrm>
        </p:spPr>
        <p:txBody>
          <a:bodyPr>
            <a:normAutofit fontScale="90000"/>
          </a:bodyPr>
          <a:lstStyle/>
          <a:p>
            <a:r>
              <a:rPr lang="en-US" sz="4400" b="1" cap="none" dirty="0" smtClean="0">
                <a:solidFill>
                  <a:schemeClr val="tx1"/>
                </a:solidFill>
                <a:latin typeface="Times New Roman" panose="02020603050405020304" pitchFamily="18" charset="0"/>
                <a:cs typeface="Times New Roman" panose="02020603050405020304" pitchFamily="18" charset="0"/>
              </a:rPr>
              <a:t>Context</a:t>
            </a:r>
            <a:r>
              <a:rPr lang="en-US" sz="3600" b="1" cap="none" dirty="0" smtClean="0">
                <a:solidFill>
                  <a:schemeClr val="tx1"/>
                </a:solidFill>
                <a:latin typeface="Times New Roman" panose="02020603050405020304" pitchFamily="18" charset="0"/>
                <a:cs typeface="Times New Roman" panose="02020603050405020304" pitchFamily="18" charset="0"/>
              </a:rPr>
              <a:t/>
            </a:r>
            <a:br>
              <a:rPr lang="en-US" sz="3600" b="1" cap="none" dirty="0" smtClean="0">
                <a:solidFill>
                  <a:schemeClr val="tx1"/>
                </a:solidFill>
                <a:latin typeface="Times New Roman" panose="02020603050405020304" pitchFamily="18" charset="0"/>
                <a:cs typeface="Times New Roman" panose="02020603050405020304" pitchFamily="18" charset="0"/>
              </a:rPr>
            </a:br>
            <a:r>
              <a:rPr lang="en-US" sz="3100" cap="none" dirty="0">
                <a:solidFill>
                  <a:schemeClr val="tx1">
                    <a:lumMod val="50000"/>
                    <a:lumOff val="50000"/>
                  </a:schemeClr>
                </a:solidFill>
                <a:latin typeface="Times New Roman" panose="02020603050405020304" pitchFamily="18" charset="0"/>
                <a:cs typeface="Times New Roman" panose="02020603050405020304" pitchFamily="18" charset="0"/>
              </a:rPr>
              <a:t>The Bio-based Alternative</a:t>
            </a:r>
          </a:p>
        </p:txBody>
      </p:sp>
      <p:sp>
        <p:nvSpPr>
          <p:cNvPr id="3" name="Content Placeholder 2"/>
          <p:cNvSpPr>
            <a:spLocks noGrp="1"/>
          </p:cNvSpPr>
          <p:nvPr>
            <p:ph idx="1"/>
          </p:nvPr>
        </p:nvSpPr>
        <p:spPr>
          <a:xfrm>
            <a:off x="744402" y="1626149"/>
            <a:ext cx="9591792" cy="4626405"/>
          </a:xfrm>
        </p:spPr>
        <p:txBody>
          <a:bodyPr>
            <a:normAutofit fontScale="92500" lnSpcReduction="10000"/>
          </a:bodyPr>
          <a:lstStyle/>
          <a:p>
            <a:pPr algn="just"/>
            <a:r>
              <a:rPr lang="en-US" sz="2600" dirty="0" smtClean="0">
                <a:latin typeface="Times New Roman" panose="02020603050405020304" pitchFamily="18" charset="0"/>
                <a:cs typeface="Times New Roman" panose="02020603050405020304" pitchFamily="18" charset="0"/>
              </a:rPr>
              <a:t>Current findings indicate that the </a:t>
            </a:r>
            <a:r>
              <a:rPr lang="en-US" sz="2600" i="1" dirty="0" smtClean="0">
                <a:latin typeface="Times New Roman" panose="02020603050405020304" pitchFamily="18" charset="0"/>
                <a:cs typeface="Times New Roman" panose="02020603050405020304" pitchFamily="18" charset="0"/>
              </a:rPr>
              <a:t>Epoxidized </a:t>
            </a:r>
            <a:r>
              <a:rPr lang="en-US" sz="2600" i="1" dirty="0">
                <a:latin typeface="Times New Roman" panose="02020603050405020304" pitchFamily="18" charset="0"/>
                <a:cs typeface="Times New Roman" panose="02020603050405020304" pitchFamily="18" charset="0"/>
              </a:rPr>
              <a:t>Linseed Oil (ELO)</a:t>
            </a:r>
            <a:r>
              <a:rPr lang="en-US" sz="2600" dirty="0">
                <a:latin typeface="Times New Roman" panose="02020603050405020304" pitchFamily="18" charset="0"/>
                <a:cs typeface="Times New Roman" panose="02020603050405020304" pitchFamily="18" charset="0"/>
              </a:rPr>
              <a:t> is a good prospect for the substitution of the petroleum-based resin in the manufacturing process of </a:t>
            </a:r>
            <a:r>
              <a:rPr lang="en-US" sz="2600" dirty="0" smtClean="0">
                <a:latin typeface="Times New Roman" panose="02020603050405020304" pitchFamily="18" charset="0"/>
                <a:cs typeface="Times New Roman" panose="02020603050405020304" pitchFamily="18" charset="0"/>
              </a:rPr>
              <a:t>wind turbine blades.</a:t>
            </a:r>
          </a:p>
          <a:p>
            <a:pPr algn="just"/>
            <a:endParaRPr lang="en-US" sz="2800"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The Anhydride ELO system has:</a:t>
            </a:r>
          </a:p>
          <a:p>
            <a:pPr lvl="1" algn="just">
              <a:buClr>
                <a:schemeClr val="bg2">
                  <a:lumMod val="10000"/>
                </a:schemeClr>
              </a:buClr>
              <a:buFont typeface="Arial" panose="020B0604020202020204" pitchFamily="34" charset="0"/>
              <a:buChar char="•"/>
            </a:pPr>
            <a:r>
              <a:rPr lang="en-US" sz="2600" dirty="0" smtClean="0">
                <a:solidFill>
                  <a:schemeClr val="accent2">
                    <a:lumMod val="50000"/>
                  </a:schemeClr>
                </a:solidFill>
                <a:latin typeface="Times New Roman" panose="02020603050405020304" pitchFamily="18" charset="0"/>
                <a:cs typeface="Times New Roman" panose="02020603050405020304" pitchFamily="18" charset="0"/>
              </a:rPr>
              <a:t>Similar </a:t>
            </a:r>
            <a:r>
              <a:rPr lang="en-US" sz="2600" dirty="0">
                <a:solidFill>
                  <a:schemeClr val="accent2">
                    <a:lumMod val="50000"/>
                  </a:schemeClr>
                </a:solidFill>
                <a:latin typeface="Times New Roman" panose="02020603050405020304" pitchFamily="18" charset="0"/>
                <a:cs typeface="Times New Roman" panose="02020603050405020304" pitchFamily="18" charset="0"/>
              </a:rPr>
              <a:t>h</a:t>
            </a:r>
            <a:r>
              <a:rPr lang="en-US" sz="2600" dirty="0" smtClean="0">
                <a:solidFill>
                  <a:schemeClr val="accent2">
                    <a:lumMod val="50000"/>
                  </a:schemeClr>
                </a:solidFill>
                <a:latin typeface="Times New Roman" panose="02020603050405020304" pitchFamily="18" charset="0"/>
                <a:cs typeface="Times New Roman" panose="02020603050405020304" pitchFamily="18" charset="0"/>
              </a:rPr>
              <a:t>ardness</a:t>
            </a:r>
          </a:p>
          <a:p>
            <a:pPr lvl="1" algn="just">
              <a:buClr>
                <a:schemeClr val="bg2">
                  <a:lumMod val="10000"/>
                </a:schemeClr>
              </a:buClr>
              <a:buFont typeface="Arial" panose="020B0604020202020204" pitchFamily="34" charset="0"/>
              <a:buChar char="•"/>
            </a:pPr>
            <a:r>
              <a:rPr lang="en-US" sz="2600" dirty="0" smtClean="0">
                <a:solidFill>
                  <a:schemeClr val="accent2">
                    <a:lumMod val="50000"/>
                  </a:schemeClr>
                </a:solidFill>
                <a:latin typeface="Times New Roman" panose="02020603050405020304" pitchFamily="18" charset="0"/>
                <a:cs typeface="Times New Roman" panose="02020603050405020304" pitchFamily="18" charset="0"/>
              </a:rPr>
              <a:t>Improved toughness</a:t>
            </a:r>
          </a:p>
          <a:p>
            <a:pPr lvl="1" algn="just">
              <a:buClr>
                <a:schemeClr val="bg2">
                  <a:lumMod val="10000"/>
                </a:schemeClr>
              </a:buClr>
              <a:buFont typeface="Arial" panose="020B0604020202020204" pitchFamily="34" charset="0"/>
              <a:buChar char="•"/>
            </a:pPr>
            <a:r>
              <a:rPr lang="en-US" sz="2600" dirty="0" smtClean="0">
                <a:solidFill>
                  <a:schemeClr val="accent2">
                    <a:lumMod val="50000"/>
                  </a:schemeClr>
                </a:solidFill>
                <a:latin typeface="Times New Roman" panose="02020603050405020304" pitchFamily="18" charset="0"/>
                <a:cs typeface="Times New Roman" panose="02020603050405020304" pitchFamily="18" charset="0"/>
              </a:rPr>
              <a:t>Lower </a:t>
            </a:r>
            <a:r>
              <a:rPr lang="en-US" sz="2600" dirty="0">
                <a:solidFill>
                  <a:schemeClr val="accent2">
                    <a:lumMod val="50000"/>
                  </a:schemeClr>
                </a:solidFill>
                <a:latin typeface="Times New Roman" panose="02020603050405020304" pitchFamily="18" charset="0"/>
                <a:cs typeface="Times New Roman" panose="02020603050405020304" pitchFamily="18" charset="0"/>
              </a:rPr>
              <a:t>density vs. traditional </a:t>
            </a:r>
            <a:r>
              <a:rPr lang="en-US" sz="2600" dirty="0" smtClean="0">
                <a:solidFill>
                  <a:schemeClr val="accent2">
                    <a:lumMod val="50000"/>
                  </a:schemeClr>
                </a:solidFill>
                <a:latin typeface="Times New Roman" panose="02020603050405020304" pitchFamily="18" charset="0"/>
                <a:cs typeface="Times New Roman" panose="02020603050405020304" pitchFamily="18" charset="0"/>
              </a:rPr>
              <a:t>amine-cured</a:t>
            </a:r>
          </a:p>
          <a:p>
            <a:pPr marL="292608" lvl="1" indent="0" algn="just">
              <a:buClr>
                <a:schemeClr val="bg2">
                  <a:lumMod val="10000"/>
                </a:schemeClr>
              </a:buClr>
              <a:buNone/>
            </a:pPr>
            <a:endParaRPr lang="en-US" sz="2800" dirty="0" smtClean="0">
              <a:solidFill>
                <a:schemeClr val="accent2">
                  <a:lumMod val="50000"/>
                </a:schemeClr>
              </a:solidFill>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It may be more amenable to being reworked due to </a:t>
            </a:r>
          </a:p>
          <a:p>
            <a:pPr marL="0" indent="0" algn="just">
              <a:buNone/>
            </a:pPr>
            <a:r>
              <a:rPr lang="en-US" dirty="0" smtClean="0">
                <a:latin typeface="Times New Roman" panose="02020603050405020304" pitchFamily="18" charset="0"/>
                <a:cs typeface="Times New Roman" panose="02020603050405020304" pitchFamily="18" charset="0"/>
              </a:rPr>
              <a:t>    their </a:t>
            </a:r>
            <a:r>
              <a:rPr lang="en-US" dirty="0">
                <a:latin typeface="Times New Roman" panose="02020603050405020304" pitchFamily="18" charset="0"/>
                <a:cs typeface="Times New Roman" panose="02020603050405020304" pitchFamily="18" charset="0"/>
              </a:rPr>
              <a:t>structure, </a:t>
            </a:r>
            <a:r>
              <a:rPr lang="en-US" dirty="0" smtClean="0">
                <a:latin typeface="Times New Roman" panose="02020603050405020304" pitchFamily="18" charset="0"/>
                <a:cs typeface="Times New Roman" panose="02020603050405020304" pitchFamily="18" charset="0"/>
              </a:rPr>
              <a:t>though </a:t>
            </a:r>
            <a:r>
              <a:rPr lang="en-US" dirty="0">
                <a:latin typeface="Times New Roman" panose="02020603050405020304" pitchFamily="18" charset="0"/>
                <a:cs typeface="Times New Roman" panose="02020603050405020304" pitchFamily="18" charset="0"/>
              </a:rPr>
              <a:t>that remains to be proven.</a:t>
            </a:r>
          </a:p>
          <a:p>
            <a:pPr marL="292608" lvl="1" indent="0" algn="just">
              <a:buClr>
                <a:schemeClr val="bg2">
                  <a:lumMod val="10000"/>
                </a:schemeClr>
              </a:buClr>
              <a:buNone/>
            </a:pPr>
            <a:endParaRPr lang="en-US" sz="2800" dirty="0" smtClean="0">
              <a:solidFill>
                <a:schemeClr val="accent2">
                  <a:lumMod val="50000"/>
                </a:schemeClr>
              </a:solidFill>
              <a:latin typeface="Times New Roman" panose="02020603050405020304" pitchFamily="18" charset="0"/>
              <a:cs typeface="Times New Roman" panose="02020603050405020304" pitchFamily="18" charset="0"/>
            </a:endParaRPr>
          </a:p>
          <a:p>
            <a:pPr marL="0" indent="0" algn="just">
              <a:buClr>
                <a:schemeClr val="bg2">
                  <a:lumMod val="10000"/>
                </a:schemeClr>
              </a:buClr>
              <a:buNone/>
            </a:pPr>
            <a:endParaRPr lang="en-US" sz="1500" dirty="0" smtClean="0">
              <a:solidFill>
                <a:schemeClr val="accent2">
                  <a:lumMod val="50000"/>
                </a:schemeClr>
              </a:solidFill>
              <a:latin typeface="Times New Roman" panose="02020603050405020304" pitchFamily="18" charset="0"/>
              <a:cs typeface="Times New Roman" panose="02020603050405020304" pitchFamily="18" charset="0"/>
            </a:endParaRPr>
          </a:p>
          <a:p>
            <a:pPr algn="just"/>
            <a:endParaRPr lang="en-US" sz="1200" dirty="0">
              <a:latin typeface="Times New Roman" panose="02020603050405020304" pitchFamily="18" charset="0"/>
              <a:cs typeface="Times New Roman" panose="02020603050405020304" pitchFamily="18" charset="0"/>
            </a:endParaRPr>
          </a:p>
          <a:p>
            <a:pPr algn="just"/>
            <a:endParaRPr lang="en-US" sz="1000" dirty="0" smtClean="0">
              <a:latin typeface="Times New Roman" panose="02020603050405020304" pitchFamily="18" charset="0"/>
              <a:cs typeface="Times New Roman" panose="02020603050405020304" pitchFamily="18" charset="0"/>
            </a:endParaRPr>
          </a:p>
          <a:p>
            <a:endParaRPr lang="en-US" dirty="0"/>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5</a:t>
            </a:fld>
            <a:endParaRPr lang="en-US"/>
          </a:p>
        </p:txBody>
      </p:sp>
      <p:sp>
        <p:nvSpPr>
          <p:cNvPr id="7" name="Footer Placeholder 6"/>
          <p:cNvSpPr txBox="1">
            <a:spLocks/>
          </p:cNvSpPr>
          <p:nvPr/>
        </p:nvSpPr>
        <p:spPr>
          <a:xfrm>
            <a:off x="667656" y="6252555"/>
            <a:ext cx="10058401" cy="25235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vert="horz" tIns="0" bIns="0" anchor="b"/>
          <a:lstStyle>
            <a:defPPr>
              <a:defRPr lang="en-US"/>
            </a:defPPr>
            <a:lvl1pPr marL="0" algn="r" defTabSz="914400" rtl="0" eaLnBrk="1" latinLnBrk="0" hangingPunct="1">
              <a:defRPr kumimoji="0"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
        <p:nvSpPr>
          <p:cNvPr id="9" name="Text Box 7"/>
          <p:cNvSpPr txBox="1">
            <a:spLocks noChangeArrowheads="1"/>
          </p:cNvSpPr>
          <p:nvPr/>
        </p:nvSpPr>
        <p:spPr bwMode="auto">
          <a:xfrm>
            <a:off x="8052479" y="5167000"/>
            <a:ext cx="2459039"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itchFamily="34" charset="0"/>
                <a:cs typeface="Arial" pitchFamily="34" charset="0"/>
              </a:defRPr>
            </a:lvl1pPr>
            <a:lvl2pPr marL="742950" indent="-285750">
              <a:spcBef>
                <a:spcPct val="20000"/>
              </a:spcBef>
              <a:buChar char="–"/>
              <a:defRPr sz="2800">
                <a:solidFill>
                  <a:schemeClr val="tx1"/>
                </a:solidFill>
                <a:latin typeface="Arial" pitchFamily="34" charset="0"/>
                <a:cs typeface="Arial" pitchFamily="34" charset="0"/>
              </a:defRPr>
            </a:lvl2pPr>
            <a:lvl3pPr marL="1143000" indent="-228600">
              <a:spcBef>
                <a:spcPct val="20000"/>
              </a:spcBef>
              <a:buChar char="•"/>
              <a:defRPr sz="2400">
                <a:solidFill>
                  <a:schemeClr val="tx1"/>
                </a:solidFill>
                <a:latin typeface="Arial" pitchFamily="34" charset="0"/>
                <a:cs typeface="Arial" pitchFamily="34" charset="0"/>
              </a:defRPr>
            </a:lvl3pPr>
            <a:lvl4pPr marL="1600200" indent="-228600">
              <a:spcBef>
                <a:spcPct val="20000"/>
              </a:spcBef>
              <a:buChar char="–"/>
              <a:defRPr sz="2000">
                <a:solidFill>
                  <a:schemeClr val="tx1"/>
                </a:solidFill>
                <a:latin typeface="Arial" pitchFamily="34" charset="0"/>
                <a:cs typeface="Arial" pitchFamily="34" charset="0"/>
              </a:defRPr>
            </a:lvl4pPr>
            <a:lvl5pPr marL="2057400" indent="-22860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spcBef>
                <a:spcPct val="0"/>
              </a:spcBef>
              <a:buNone/>
            </a:pPr>
            <a:r>
              <a:rPr lang="en-US" altLang="en-US" sz="700" b="1" i="1" dirty="0"/>
              <a:t>http://www.shivorganics.com/castor-oil.html</a:t>
            </a:r>
          </a:p>
        </p:txBody>
      </p:sp>
      <p:sp>
        <p:nvSpPr>
          <p:cNvPr id="10" name="Rectangle 9"/>
          <p:cNvSpPr/>
          <p:nvPr/>
        </p:nvSpPr>
        <p:spPr>
          <a:xfrm>
            <a:off x="8052479" y="4959251"/>
            <a:ext cx="2311851" cy="307777"/>
          </a:xfrm>
          <a:prstGeom prst="rect">
            <a:avLst/>
          </a:prstGeom>
        </p:spPr>
        <p:txBody>
          <a:bodyPr wrap="none">
            <a:spAutoFit/>
          </a:bodyPr>
          <a:lstStyle/>
          <a:p>
            <a:r>
              <a:rPr lang="en-US" sz="1400" dirty="0" smtClean="0"/>
              <a:t>Linseed Oil and Flax Seeds</a:t>
            </a:r>
            <a:endParaRPr lang="en-US" sz="1400" dirty="0"/>
          </a:p>
        </p:txBody>
      </p:sp>
      <p:pic>
        <p:nvPicPr>
          <p:cNvPr id="3074" name="Picture 2" descr="http://www.shivorganics.com/prd/linseed-o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7780" y="2578001"/>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9997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2000" cy="964750"/>
          </a:xfrm>
        </p:spPr>
        <p:txBody>
          <a:bodyPr>
            <a:normAutofit/>
          </a:bodyPr>
          <a:lstStyle/>
          <a:p>
            <a:r>
              <a:rPr lang="en-US" sz="4000" cap="none" dirty="0" smtClean="0">
                <a:solidFill>
                  <a:schemeClr val="tx1"/>
                </a:solidFill>
                <a:latin typeface="Times New Roman" panose="02020603050405020304" pitchFamily="18" charset="0"/>
                <a:cs typeface="Times New Roman" panose="02020603050405020304" pitchFamily="18" charset="0"/>
              </a:rPr>
              <a:t>Objective</a:t>
            </a:r>
            <a:endParaRPr lang="en-US" sz="4000" b="1" cap="none"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93272" y="1576217"/>
            <a:ext cx="8995228" cy="925683"/>
          </a:xfrm>
        </p:spPr>
        <p:txBody>
          <a:bodyPr>
            <a:normAutofit/>
          </a:bodyPr>
          <a:lstStyle/>
          <a:p>
            <a:pPr marL="0" indent="0">
              <a:buNone/>
            </a:pPr>
            <a:r>
              <a:rPr lang="en-US" sz="2400" dirty="0" smtClean="0">
                <a:latin typeface="Times Bold Italic" pitchFamily="18" charset="0"/>
              </a:rPr>
              <a:t>The main objective of this project is to create an energy pathway for the sustainability of wind energy. Specifically, we want: </a:t>
            </a:r>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6</a:t>
            </a:fld>
            <a:endParaRPr lang="en-US" dirty="0"/>
          </a:p>
        </p:txBody>
      </p:sp>
      <p:sp>
        <p:nvSpPr>
          <p:cNvPr id="8"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pic>
        <p:nvPicPr>
          <p:cNvPr id="1029" name="Picture 5" descr="https://encrypted-tbn2.gstatic.com/images?q=tbn:ANd9GcS2vu0prIHzggCkIKjXlwUT38rUg6qAB4FPG8eVxWW-iuWZwLC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5100" y="2633667"/>
            <a:ext cx="4210050" cy="2616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200" y="2536834"/>
            <a:ext cx="5943600" cy="3216265"/>
          </a:xfrm>
          <a:prstGeom prst="rect">
            <a:avLst/>
          </a:prstGeom>
        </p:spPr>
        <p:txBody>
          <a:bodyPr wrap="square">
            <a:spAutoFit/>
          </a:bodyPr>
          <a:lstStyle/>
          <a:p>
            <a:pPr marL="0" lvl="1" algn="just">
              <a:spcBef>
                <a:spcPts val="600"/>
              </a:spcBef>
              <a:buClr>
                <a:schemeClr val="tx2"/>
              </a:buClr>
              <a:buSzPct val="73000"/>
            </a:pPr>
            <a:endParaRPr lang="en-US" sz="200" dirty="0" smtClean="0">
              <a:latin typeface="Times Bold Italic" pitchFamily="18" charset="0"/>
            </a:endParaRPr>
          </a:p>
          <a:p>
            <a:pPr marL="274320" lvl="1" indent="-274320" algn="just">
              <a:spcBef>
                <a:spcPts val="600"/>
              </a:spcBef>
              <a:buClr>
                <a:schemeClr val="tx2"/>
              </a:buClr>
              <a:buSzPct val="73000"/>
              <a:buFont typeface="Wingdings 2"/>
              <a:buChar char=""/>
            </a:pPr>
            <a:r>
              <a:rPr lang="en-US" sz="2200" dirty="0" smtClean="0">
                <a:latin typeface="Times Bold Italic" pitchFamily="18" charset="0"/>
              </a:rPr>
              <a:t>To </a:t>
            </a:r>
            <a:r>
              <a:rPr lang="en-US" sz="2200" dirty="0">
                <a:latin typeface="Times Bold Italic" pitchFamily="18" charset="0"/>
              </a:rPr>
              <a:t>understand the economic, environmental and health implications of </a:t>
            </a:r>
            <a:r>
              <a:rPr lang="en-US" sz="2200" dirty="0" smtClean="0">
                <a:latin typeface="Times Bold Italic" pitchFamily="18" charset="0"/>
              </a:rPr>
              <a:t>the bio-based alternative, compared </a:t>
            </a:r>
            <a:r>
              <a:rPr lang="en-US" sz="2200" dirty="0">
                <a:latin typeface="Times Bold Italic" pitchFamily="18" charset="0"/>
              </a:rPr>
              <a:t>to </a:t>
            </a:r>
            <a:r>
              <a:rPr lang="en-US" sz="2200" dirty="0" smtClean="0">
                <a:latin typeface="Times Bold Italic" pitchFamily="18" charset="0"/>
              </a:rPr>
              <a:t>the conventional petroleum-based manufacturing </a:t>
            </a:r>
            <a:r>
              <a:rPr lang="en-US" sz="2200" dirty="0">
                <a:latin typeface="Times Bold Italic" pitchFamily="18" charset="0"/>
              </a:rPr>
              <a:t>process of the wind turbine blades</a:t>
            </a:r>
            <a:r>
              <a:rPr lang="en-US" sz="2200" dirty="0" smtClean="0">
                <a:latin typeface="Times Bold Italic" pitchFamily="18" charset="0"/>
              </a:rPr>
              <a:t>.</a:t>
            </a:r>
          </a:p>
          <a:p>
            <a:pPr marL="274320" lvl="1" indent="-274320" algn="just">
              <a:spcBef>
                <a:spcPts val="600"/>
              </a:spcBef>
              <a:buClr>
                <a:schemeClr val="tx2"/>
              </a:buClr>
              <a:buSzPct val="73000"/>
              <a:buFont typeface="Wingdings 2"/>
              <a:buChar char=""/>
            </a:pPr>
            <a:endParaRPr lang="en-US" sz="1000" dirty="0">
              <a:latin typeface="Times Bold Italic" pitchFamily="18" charset="0"/>
            </a:endParaRPr>
          </a:p>
          <a:p>
            <a:pPr marL="274320" lvl="1" indent="-274320" algn="just">
              <a:spcBef>
                <a:spcPts val="600"/>
              </a:spcBef>
              <a:buClr>
                <a:schemeClr val="tx2"/>
              </a:buClr>
              <a:buSzPct val="73000"/>
              <a:buFont typeface="Wingdings 2"/>
              <a:buChar char=""/>
            </a:pPr>
            <a:r>
              <a:rPr lang="en-US" sz="2200" dirty="0">
                <a:latin typeface="Times Bold Italic" pitchFamily="18" charset="0"/>
              </a:rPr>
              <a:t> To assess the impact of </a:t>
            </a:r>
            <a:r>
              <a:rPr lang="en-US" sz="2200" dirty="0" smtClean="0">
                <a:latin typeface="Times Bold Italic" pitchFamily="18" charset="0"/>
              </a:rPr>
              <a:t>switching </a:t>
            </a:r>
            <a:r>
              <a:rPr lang="en-US" sz="2200" dirty="0">
                <a:latin typeface="Times Bold Italic" pitchFamily="18" charset="0"/>
              </a:rPr>
              <a:t>to bio-based wind turbine blades manufacturing on job creation, education and skills requirements. </a:t>
            </a:r>
          </a:p>
        </p:txBody>
      </p:sp>
      <p:sp>
        <p:nvSpPr>
          <p:cNvPr id="7" name="Rectangle 6"/>
          <p:cNvSpPr/>
          <p:nvPr/>
        </p:nvSpPr>
        <p:spPr>
          <a:xfrm>
            <a:off x="6515100" y="5321300"/>
            <a:ext cx="3956498" cy="307777"/>
          </a:xfrm>
          <a:prstGeom prst="rect">
            <a:avLst/>
          </a:prstGeom>
        </p:spPr>
        <p:txBody>
          <a:bodyPr wrap="square">
            <a:spAutoFit/>
          </a:bodyPr>
          <a:lstStyle/>
          <a:p>
            <a:r>
              <a:rPr lang="en-US" sz="700" dirty="0"/>
              <a:t>http://www.worldindustrialreporter.com/bayer-polyurethane-infusion-resins-found-suitable-for-wind-turbine-rotor-blades/</a:t>
            </a:r>
          </a:p>
        </p:txBody>
      </p:sp>
    </p:spTree>
    <p:extLst>
      <p:ext uri="{BB962C8B-B14F-4D97-AF65-F5344CB8AC3E}">
        <p14:creationId xmlns:p14="http://schemas.microsoft.com/office/powerpoint/2010/main" val="3490351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656" y="362813"/>
            <a:ext cx="9916886" cy="679601"/>
          </a:xfrm>
        </p:spPr>
        <p:txBody>
          <a:bodyPr>
            <a:normAutofit/>
          </a:bodyPr>
          <a:lstStyle/>
          <a:p>
            <a:r>
              <a:rPr lang="en-US" sz="4000" b="1" cap="none" dirty="0" smtClean="0">
                <a:solidFill>
                  <a:schemeClr val="tx1"/>
                </a:solidFill>
                <a:latin typeface="Times New Roman" panose="02020603050405020304" pitchFamily="18" charset="0"/>
                <a:cs typeface="Times New Roman" panose="02020603050405020304" pitchFamily="18" charset="0"/>
              </a:rPr>
              <a:t>Approach to Evaluation</a:t>
            </a:r>
            <a:endParaRPr lang="en-US" sz="3100" b="1" cap="none"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67656" y="1604532"/>
            <a:ext cx="9537205" cy="5066016"/>
          </a:xfrm>
        </p:spPr>
        <p:txBody>
          <a:bodyPr/>
          <a:lstStyle/>
          <a:p>
            <a:pPr marL="0" indent="0" algn="just">
              <a:buNone/>
            </a:pPr>
            <a:r>
              <a:rPr lang="en-US" sz="2400" b="1" dirty="0" smtClean="0">
                <a:ln w="500">
                  <a:solidFill>
                    <a:schemeClr val="tx2">
                      <a:shade val="20000"/>
                      <a:satMod val="120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Life </a:t>
            </a:r>
            <a:r>
              <a:rPr lang="en-US" sz="2400" b="1" dirty="0">
                <a:ln w="500">
                  <a:solidFill>
                    <a:schemeClr val="tx2">
                      <a:shade val="20000"/>
                      <a:satMod val="120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Cycle Cost Analysis (LCCA)</a:t>
            </a:r>
          </a:p>
          <a:p>
            <a:pPr algn="just"/>
            <a:r>
              <a:rPr lang="en-US" sz="2200" dirty="0" smtClean="0">
                <a:latin typeface="Times New Roman" panose="02020603050405020304" pitchFamily="18" charset="0"/>
                <a:cs typeface="Times New Roman" panose="02020603050405020304" pitchFamily="18" charset="0"/>
              </a:rPr>
              <a:t>Assuming they (bio-based and conventional) have </a:t>
            </a:r>
            <a:r>
              <a:rPr lang="en-US" sz="2200" i="1" dirty="0">
                <a:latin typeface="Times New Roman" panose="02020603050405020304" pitchFamily="18" charset="0"/>
                <a:cs typeface="Times New Roman" panose="02020603050405020304" pitchFamily="18" charset="0"/>
              </a:rPr>
              <a:t>similar performance</a:t>
            </a:r>
            <a:r>
              <a:rPr lang="en-US" sz="2200" dirty="0">
                <a:latin typeface="Times New Roman" panose="02020603050405020304" pitchFamily="18" charset="0"/>
                <a:cs typeface="Times New Roman" panose="02020603050405020304" pitchFamily="18" charset="0"/>
              </a:rPr>
              <a:t> in terms of energy </a:t>
            </a:r>
            <a:r>
              <a:rPr lang="en-US" sz="2200" dirty="0" smtClean="0">
                <a:latin typeface="Times New Roman" panose="02020603050405020304" pitchFamily="18" charset="0"/>
                <a:cs typeface="Times New Roman" panose="02020603050405020304" pitchFamily="18" charset="0"/>
              </a:rPr>
              <a:t>production, but differ </a:t>
            </a:r>
            <a:r>
              <a:rPr lang="en-US" sz="2200" dirty="0">
                <a:latin typeface="Times New Roman" panose="02020603050405020304" pitchFamily="18" charset="0"/>
                <a:cs typeface="Times New Roman" panose="02020603050405020304" pitchFamily="18" charset="0"/>
              </a:rPr>
              <a:t>in terms of the </a:t>
            </a:r>
            <a:r>
              <a:rPr lang="en-US" sz="2200" i="1" u="sng" dirty="0" smtClean="0">
                <a:latin typeface="Times New Roman" panose="02020603050405020304" pitchFamily="18" charset="0"/>
                <a:cs typeface="Times New Roman" panose="02020603050405020304" pitchFamily="18" charset="0"/>
              </a:rPr>
              <a:t>health, environmental and economic implications</a:t>
            </a:r>
            <a:r>
              <a:rPr lang="en-US" sz="2200" u="sng"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over their life </a:t>
            </a:r>
            <a:r>
              <a:rPr lang="en-US" sz="2200" dirty="0" smtClean="0">
                <a:latin typeface="Times New Roman" panose="02020603050405020304" pitchFamily="18" charset="0"/>
                <a:cs typeface="Times New Roman" panose="02020603050405020304" pitchFamily="18" charset="0"/>
              </a:rPr>
              <a:t>cycle.</a:t>
            </a:r>
            <a:endParaRPr lang="en-US" sz="1400" dirty="0" smtClean="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 A LCCA </a:t>
            </a:r>
            <a:r>
              <a:rPr lang="en-US" sz="2200" dirty="0" smtClean="0">
                <a:latin typeface="Times New Roman" panose="02020603050405020304" pitchFamily="18" charset="0"/>
                <a:cs typeface="Times New Roman" panose="02020603050405020304" pitchFamily="18" charset="0"/>
              </a:rPr>
              <a:t>should </a:t>
            </a:r>
            <a:r>
              <a:rPr lang="en-US" sz="2200" dirty="0">
                <a:latin typeface="Times New Roman" panose="02020603050405020304" pitchFamily="18" charset="0"/>
                <a:cs typeface="Times New Roman" panose="02020603050405020304" pitchFamily="18" charset="0"/>
              </a:rPr>
              <a:t>tell us the </a:t>
            </a:r>
            <a:r>
              <a:rPr lang="en-US" sz="2200" dirty="0" smtClean="0">
                <a:latin typeface="Times New Roman" panose="02020603050405020304" pitchFamily="18" charset="0"/>
                <a:cs typeface="Times New Roman" panose="02020603050405020304" pitchFamily="18" charset="0"/>
              </a:rPr>
              <a:t>least costly or most </a:t>
            </a:r>
            <a:r>
              <a:rPr lang="en-US" sz="2200" dirty="0">
                <a:latin typeface="Times New Roman" panose="02020603050405020304" pitchFamily="18" charset="0"/>
                <a:cs typeface="Times New Roman" panose="02020603050405020304" pitchFamily="18" charset="0"/>
              </a:rPr>
              <a:t>cost-effective manufacturing process of the wind turbine blades over their life cycle.  </a:t>
            </a:r>
            <a:endParaRPr lang="en-US" sz="2200" dirty="0" smtClean="0">
              <a:latin typeface="Times New Roman" panose="02020603050405020304" pitchFamily="18" charset="0"/>
              <a:cs typeface="Times New Roman" panose="02020603050405020304" pitchFamily="18" charset="0"/>
            </a:endParaRPr>
          </a:p>
          <a:p>
            <a:pPr marL="0" indent="0" algn="just">
              <a:buNone/>
            </a:pPr>
            <a:endParaRPr lang="en-US" sz="1200" dirty="0">
              <a:latin typeface="Times New Roman" panose="02020603050405020304" pitchFamily="18" charset="0"/>
              <a:cs typeface="Times New Roman" panose="02020603050405020304" pitchFamily="18" charset="0"/>
            </a:endParaRPr>
          </a:p>
          <a:p>
            <a:pPr marL="0" indent="0" algn="just">
              <a:buNone/>
            </a:pPr>
            <a:r>
              <a:rPr lang="en-US" sz="2400" b="1" dirty="0">
                <a:ln w="500">
                  <a:solidFill>
                    <a:schemeClr val="tx2">
                      <a:shade val="20000"/>
                      <a:satMod val="120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Toxic Use Reduction Analysis (TUR</a:t>
            </a:r>
            <a:r>
              <a:rPr lang="en-US" sz="2400" b="1" dirty="0" smtClean="0">
                <a:ln w="500">
                  <a:solidFill>
                    <a:schemeClr val="tx2">
                      <a:shade val="20000"/>
                      <a:satMod val="120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Is it truly more environmentally friendly? </a:t>
            </a:r>
            <a:endParaRPr lang="en-US" sz="2200" dirty="0" smtClean="0">
              <a:latin typeface="Times New Roman" panose="02020603050405020304" pitchFamily="18" charset="0"/>
              <a:cs typeface="Times New Roman" panose="02020603050405020304" pitchFamily="18" charset="0"/>
            </a:endParaRPr>
          </a:p>
          <a:p>
            <a:pPr algn="just"/>
            <a:r>
              <a:rPr lang="en-US" sz="2200" dirty="0" smtClean="0">
                <a:latin typeface="Times New Roman" panose="02020603050405020304" pitchFamily="18" charset="0"/>
                <a:cs typeface="Times New Roman" panose="02020603050405020304" pitchFamily="18" charset="0"/>
              </a:rPr>
              <a:t>We want to measure the impact of changes </a:t>
            </a:r>
            <a:r>
              <a:rPr lang="en-US" sz="2200" dirty="0">
                <a:latin typeface="Times New Roman" panose="02020603050405020304" pitchFamily="18" charset="0"/>
                <a:cs typeface="Times New Roman" panose="02020603050405020304" pitchFamily="18" charset="0"/>
              </a:rPr>
              <a:t>toward less toxic chemicals and </a:t>
            </a:r>
            <a:r>
              <a:rPr lang="en-US" sz="2200" dirty="0" smtClean="0">
                <a:latin typeface="Times New Roman" panose="02020603050405020304" pitchFamily="18" charset="0"/>
                <a:cs typeface="Times New Roman" panose="02020603050405020304" pitchFamily="18" charset="0"/>
              </a:rPr>
              <a:t>resources conservation.</a:t>
            </a:r>
          </a:p>
          <a:p>
            <a:pPr marL="0" indent="0" algn="just">
              <a:buNone/>
            </a:pPr>
            <a:endParaRPr lang="en-US" sz="2200" dirty="0" smtClean="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normAutofit/>
          </a:bodyPr>
          <a:lstStyle/>
          <a:p>
            <a:fld id="{93713177-B23D-47CB-8F86-2C6A6D522DF6}" type="slidenum">
              <a:rPr lang="en-US" smtClean="0"/>
              <a:t>7</a:t>
            </a:fld>
            <a:endParaRPr lang="en-US"/>
          </a:p>
        </p:txBody>
      </p:sp>
      <p:sp>
        <p:nvSpPr>
          <p:cNvPr id="10"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4177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94640"/>
            <a:ext cx="9652000" cy="988060"/>
          </a:xfrm>
        </p:spPr>
        <p:txBody>
          <a:bodyPr>
            <a:normAutofit/>
          </a:bodyPr>
          <a:lstStyle/>
          <a:p>
            <a:r>
              <a:rPr lang="en-US" sz="3600" cap="none" dirty="0" smtClean="0">
                <a:solidFill>
                  <a:schemeClr val="tx1"/>
                </a:solidFill>
                <a:latin typeface="Times New Roman" panose="02020603050405020304" pitchFamily="18" charset="0"/>
                <a:cs typeface="Times New Roman" panose="02020603050405020304" pitchFamily="18" charset="0"/>
              </a:rPr>
              <a:t>Preliminary Findings</a:t>
            </a:r>
            <a:endParaRPr lang="en-US" sz="3600" cap="none"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34376" y="1433977"/>
            <a:ext cx="6186557" cy="2566835"/>
          </a:xfrm>
        </p:spPr>
        <p:txBody>
          <a:bodyPr>
            <a:normAutofit lnSpcReduction="10000"/>
          </a:bodyPr>
          <a:lstStyle/>
          <a:p>
            <a:pPr marL="0" indent="0">
              <a:buNone/>
            </a:pPr>
            <a:endParaRPr lang="en-US" sz="900" b="1" dirty="0" smtClean="0">
              <a:latin typeface="Times Bold Italic" pitchFamily="18" charset="0"/>
            </a:endParaRPr>
          </a:p>
          <a:p>
            <a:r>
              <a:rPr lang="en-US" b="1" dirty="0" smtClean="0">
                <a:latin typeface="Times Bold Italic" pitchFamily="18" charset="0"/>
              </a:rPr>
              <a:t>Initial cost</a:t>
            </a:r>
          </a:p>
          <a:p>
            <a:pPr lvl="1">
              <a:buClr>
                <a:schemeClr val="tx2">
                  <a:lumMod val="50000"/>
                </a:schemeClr>
              </a:buClr>
              <a:buSzPct val="92000"/>
              <a:buFont typeface="Courier New" panose="02070309020205020404" pitchFamily="49" charset="0"/>
              <a:buChar char="o"/>
            </a:pPr>
            <a:r>
              <a:rPr lang="en-US" sz="2200" dirty="0" smtClean="0">
                <a:solidFill>
                  <a:schemeClr val="tx1"/>
                </a:solidFill>
                <a:latin typeface="Times Bold Italic" pitchFamily="18" charset="0"/>
              </a:rPr>
              <a:t>Switching cost (to a bio-based system) is very sensitive to curing temperature.</a:t>
            </a:r>
          </a:p>
          <a:p>
            <a:pPr lvl="1">
              <a:buClr>
                <a:schemeClr val="tx2">
                  <a:lumMod val="50000"/>
                </a:schemeClr>
              </a:buClr>
              <a:buSzPct val="92000"/>
              <a:buFont typeface="Courier New" panose="02070309020205020404" pitchFamily="49" charset="0"/>
              <a:buChar char="o"/>
            </a:pPr>
            <a:endParaRPr lang="en-US" sz="1000" dirty="0">
              <a:solidFill>
                <a:schemeClr val="tx1"/>
              </a:solidFill>
              <a:latin typeface="Times Bold Italic" pitchFamily="18" charset="0"/>
            </a:endParaRPr>
          </a:p>
          <a:p>
            <a:pPr lvl="1">
              <a:buClr>
                <a:schemeClr val="tx2">
                  <a:lumMod val="50000"/>
                </a:schemeClr>
              </a:buClr>
              <a:buSzPct val="92000"/>
              <a:buFont typeface="Courier New" panose="02070309020205020404" pitchFamily="49" charset="0"/>
              <a:buChar char="o"/>
            </a:pPr>
            <a:r>
              <a:rPr lang="en-US" sz="2200" dirty="0" smtClean="0">
                <a:solidFill>
                  <a:schemeClr val="tx1"/>
                </a:solidFill>
                <a:latin typeface="Times Bold Italic" pitchFamily="18" charset="0"/>
              </a:rPr>
              <a:t>If the curing temperature is much higher, then new tooling, molds and materials would be needed.</a:t>
            </a:r>
          </a:p>
          <a:p>
            <a:pPr marL="292608" lvl="1" indent="0">
              <a:buClr>
                <a:schemeClr val="tx2">
                  <a:lumMod val="50000"/>
                </a:schemeClr>
              </a:buClr>
              <a:buSzPct val="92000"/>
              <a:buNone/>
            </a:pPr>
            <a:endParaRPr lang="en-US" dirty="0">
              <a:solidFill>
                <a:schemeClr val="tx1"/>
              </a:solidFill>
              <a:latin typeface="Times Bold Italic" pitchFamily="18" charset="0"/>
            </a:endParaRPr>
          </a:p>
          <a:p>
            <a:pPr marL="0" indent="0">
              <a:buNone/>
            </a:pPr>
            <a:endParaRPr lang="en-US" sz="2300" dirty="0">
              <a:latin typeface="Times Bold Italic" pitchFamily="18" charset="0"/>
            </a:endParaRPr>
          </a:p>
          <a:p>
            <a:endParaRPr lang="en-US" dirty="0"/>
          </a:p>
          <a:p>
            <a:endParaRPr lang="en-US" dirty="0"/>
          </a:p>
        </p:txBody>
      </p:sp>
      <p:sp>
        <p:nvSpPr>
          <p:cNvPr id="5" name="Slide Number Placeholder 4"/>
          <p:cNvSpPr>
            <a:spLocks noGrp="1"/>
          </p:cNvSpPr>
          <p:nvPr>
            <p:ph type="sldNum" sz="quarter" idx="12"/>
          </p:nvPr>
        </p:nvSpPr>
        <p:spPr/>
        <p:txBody>
          <a:bodyPr>
            <a:normAutofit/>
          </a:bodyPr>
          <a:lstStyle/>
          <a:p>
            <a:fld id="{93713177-B23D-47CB-8F86-2C6A6D522DF6}" type="slidenum">
              <a:rPr lang="en-US" smtClean="0"/>
              <a:t>8</a:t>
            </a:fld>
            <a:endParaRPr lang="en-US"/>
          </a:p>
        </p:txBody>
      </p:sp>
      <p:sp>
        <p:nvSpPr>
          <p:cNvPr id="8"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pic>
        <p:nvPicPr>
          <p:cNvPr id="4098" name="Picture 2" descr="The LM 73.5-metre blade mou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1224" y="1516751"/>
            <a:ext cx="3584833" cy="257735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74278" y="4254618"/>
            <a:ext cx="9011689" cy="1846659"/>
          </a:xfrm>
          <a:prstGeom prst="rect">
            <a:avLst/>
          </a:prstGeom>
        </p:spPr>
        <p:txBody>
          <a:bodyPr wrap="square">
            <a:spAutoFit/>
          </a:bodyPr>
          <a:lstStyle/>
          <a:p>
            <a:pPr marL="274320" indent="-274320" algn="just">
              <a:spcBef>
                <a:spcPts val="600"/>
              </a:spcBef>
              <a:buClr>
                <a:schemeClr val="tx2"/>
              </a:buClr>
              <a:buSzPct val="73000"/>
              <a:buFont typeface="Wingdings 2"/>
              <a:buChar char=""/>
            </a:pPr>
            <a:r>
              <a:rPr lang="en-US" sz="2600" b="1" dirty="0">
                <a:latin typeface="Times Bold Italic" pitchFamily="18" charset="0"/>
              </a:rPr>
              <a:t>Material </a:t>
            </a:r>
            <a:r>
              <a:rPr lang="en-US" sz="2600" b="1" dirty="0" smtClean="0">
                <a:latin typeface="Times Bold Italic" pitchFamily="18" charset="0"/>
              </a:rPr>
              <a:t>costs</a:t>
            </a:r>
          </a:p>
          <a:p>
            <a:pPr marL="800100" lvl="1" indent="-342900" algn="just">
              <a:buClr>
                <a:schemeClr val="bg2">
                  <a:lumMod val="10000"/>
                </a:schemeClr>
              </a:buClr>
              <a:buSzPct val="81000"/>
              <a:buFont typeface="Courier New" panose="02070309020205020404" pitchFamily="49" charset="0"/>
              <a:buChar char="o"/>
            </a:pPr>
            <a:r>
              <a:rPr lang="en-US" sz="2200" dirty="0" smtClean="0">
                <a:latin typeface="Times Bold Italic" pitchFamily="18" charset="0"/>
              </a:rPr>
              <a:t>Epoxidized linseed oil system seems to be slightly </a:t>
            </a:r>
            <a:r>
              <a:rPr lang="en-US" sz="2200" dirty="0">
                <a:latin typeface="Times Bold Italic" pitchFamily="18" charset="0"/>
              </a:rPr>
              <a:t>cheaper than conventional </a:t>
            </a:r>
            <a:r>
              <a:rPr lang="en-US" sz="2200" dirty="0" smtClean="0">
                <a:latin typeface="Times Bold Italic" pitchFamily="18" charset="0"/>
              </a:rPr>
              <a:t>epoxy resins. </a:t>
            </a:r>
            <a:endParaRPr lang="en-US" sz="2200" dirty="0">
              <a:latin typeface="Times Bold Italic" pitchFamily="18" charset="0"/>
            </a:endParaRPr>
          </a:p>
          <a:p>
            <a:pPr marL="800100" lvl="1" indent="-342900" algn="just">
              <a:buClr>
                <a:schemeClr val="bg2">
                  <a:lumMod val="10000"/>
                </a:schemeClr>
              </a:buClr>
              <a:buSzPct val="81000"/>
              <a:buFont typeface="Courier New" panose="02070309020205020404" pitchFamily="49" charset="0"/>
              <a:buChar char="o"/>
            </a:pPr>
            <a:r>
              <a:rPr lang="en-US" sz="2200" dirty="0" smtClean="0">
                <a:latin typeface="Times Bold Italic" pitchFamily="18" charset="0"/>
              </a:rPr>
              <a:t>Petroleum-based </a:t>
            </a:r>
            <a:r>
              <a:rPr lang="en-US" sz="2200" dirty="0">
                <a:latin typeface="Times Bold Italic" pitchFamily="18" charset="0"/>
              </a:rPr>
              <a:t>epoxy resin raises concern about price volatility and declining supply </a:t>
            </a:r>
          </a:p>
        </p:txBody>
      </p:sp>
      <p:sp>
        <p:nvSpPr>
          <p:cNvPr id="10" name="Rectangle 9"/>
          <p:cNvSpPr/>
          <p:nvPr/>
        </p:nvSpPr>
        <p:spPr>
          <a:xfrm>
            <a:off x="7372349" y="4176251"/>
            <a:ext cx="3300185" cy="307777"/>
          </a:xfrm>
          <a:prstGeom prst="rect">
            <a:avLst/>
          </a:prstGeom>
        </p:spPr>
        <p:txBody>
          <a:bodyPr wrap="square">
            <a:spAutoFit/>
          </a:bodyPr>
          <a:lstStyle/>
          <a:p>
            <a:r>
              <a:rPr lang="en-US" sz="700" dirty="0"/>
              <a:t>http://www.windpowermonthly.com/article/1109760/close---lms-735-metre-blade</a:t>
            </a:r>
          </a:p>
        </p:txBody>
      </p:sp>
    </p:spTree>
    <p:extLst>
      <p:ext uri="{BB962C8B-B14F-4D97-AF65-F5344CB8AC3E}">
        <p14:creationId xmlns:p14="http://schemas.microsoft.com/office/powerpoint/2010/main" val="4234935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2000" cy="743653"/>
          </a:xfrm>
        </p:spPr>
        <p:txBody>
          <a:bodyPr>
            <a:normAutofit/>
          </a:bodyPr>
          <a:lstStyle/>
          <a:p>
            <a:r>
              <a:rPr lang="en-US" sz="3600" cap="none" dirty="0">
                <a:solidFill>
                  <a:schemeClr val="tx1"/>
                </a:solidFill>
                <a:latin typeface="Times New Roman" panose="02020603050405020304" pitchFamily="18" charset="0"/>
                <a:cs typeface="Times New Roman" panose="02020603050405020304" pitchFamily="18" charset="0"/>
              </a:rPr>
              <a:t>Preliminary Findings</a:t>
            </a:r>
            <a:endParaRPr lang="en-US" sz="3600" dirty="0"/>
          </a:p>
        </p:txBody>
      </p:sp>
      <p:sp>
        <p:nvSpPr>
          <p:cNvPr id="5" name="Slide Number Placeholder 4"/>
          <p:cNvSpPr>
            <a:spLocks noGrp="1"/>
          </p:cNvSpPr>
          <p:nvPr>
            <p:ph type="sldNum" sz="quarter" idx="12"/>
          </p:nvPr>
        </p:nvSpPr>
        <p:spPr/>
        <p:txBody>
          <a:bodyPr/>
          <a:lstStyle/>
          <a:p>
            <a:fld id="{93713177-B23D-47CB-8F86-2C6A6D522DF6}" type="slidenum">
              <a:rPr lang="en-US" smtClean="0"/>
              <a:t>9</a:t>
            </a:fld>
            <a:endParaRPr lang="en-US" dirty="0"/>
          </a:p>
        </p:txBody>
      </p:sp>
      <p:sp>
        <p:nvSpPr>
          <p:cNvPr id="7" name="Footer Placeholder 6"/>
          <p:cNvSpPr>
            <a:spLocks noGrp="1"/>
          </p:cNvSpPr>
          <p:nvPr>
            <p:ph type="ftr" sz="quarter" idx="11"/>
          </p:nvPr>
        </p:nvSpPr>
        <p:spPr>
          <a:xfrm>
            <a:off x="667656" y="6252555"/>
            <a:ext cx="10058401" cy="252350"/>
          </a:xfr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0" scaled="1"/>
            <a:tileRect/>
          </a:gradFill>
        </p:spPr>
        <p:txBody>
          <a:bodyPr/>
          <a:lstStyle/>
          <a:p>
            <a:pPr algn="l"/>
            <a:r>
              <a:rPr lang="en-US" sz="1400" b="1" dirty="0" smtClean="0">
                <a:latin typeface="Times New Roman" panose="02020603050405020304" pitchFamily="18" charset="0"/>
                <a:cs typeface="Times New Roman" panose="02020603050405020304" pitchFamily="18" charset="0"/>
              </a:rPr>
              <a:t>SUSTAINABILITY OF THE WIND TURBINE BLADE MANUFACTURING PROCESS: A BIO-BASED ALTERNATIVE</a:t>
            </a:r>
            <a:endParaRPr lang="en-US" sz="14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6984999" y="1288066"/>
            <a:ext cx="3678711" cy="2744510"/>
          </a:xfrm>
          <a:prstGeom prst="rect">
            <a:avLst/>
          </a:prstGeom>
        </p:spPr>
      </p:pic>
      <p:sp>
        <p:nvSpPr>
          <p:cNvPr id="8" name="Rectangle 7"/>
          <p:cNvSpPr/>
          <p:nvPr/>
        </p:nvSpPr>
        <p:spPr>
          <a:xfrm>
            <a:off x="6876623" y="4032575"/>
            <a:ext cx="3753535" cy="219431"/>
          </a:xfrm>
          <a:prstGeom prst="rect">
            <a:avLst/>
          </a:prstGeom>
        </p:spPr>
        <p:txBody>
          <a:bodyPr wrap="square">
            <a:spAutoFit/>
          </a:bodyPr>
          <a:lstStyle/>
          <a:p>
            <a:r>
              <a:rPr lang="en-US" sz="800" dirty="0"/>
              <a:t>http://www.thetimes.co.uk/tto/news/uk/scotland/article3975567.ece</a:t>
            </a:r>
          </a:p>
        </p:txBody>
      </p:sp>
      <p:sp>
        <p:nvSpPr>
          <p:cNvPr id="10" name="Content Placeholder 2"/>
          <p:cNvSpPr txBox="1">
            <a:spLocks/>
          </p:cNvSpPr>
          <p:nvPr/>
        </p:nvSpPr>
        <p:spPr>
          <a:xfrm>
            <a:off x="330199" y="1351014"/>
            <a:ext cx="6654800" cy="3489000"/>
          </a:xfrm>
          <a:prstGeom prst="rect">
            <a:avLst/>
          </a:prstGeom>
        </p:spPr>
        <p:txBody>
          <a:bodyPr vert="horz">
            <a:normAutofit fontScale="85000" lnSpcReduction="20000"/>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pPr algn="just"/>
            <a:r>
              <a:rPr lang="en-US" b="1" dirty="0" smtClean="0">
                <a:latin typeface="Times Bold Italic" pitchFamily="18" charset="0"/>
              </a:rPr>
              <a:t>Environmental and Health Aspects</a:t>
            </a:r>
          </a:p>
          <a:p>
            <a:pPr marL="0" indent="0" algn="just">
              <a:buNone/>
            </a:pPr>
            <a:endParaRPr lang="en-US" sz="1200" b="1" dirty="0" smtClean="0">
              <a:latin typeface="Times Bold Italic" pitchFamily="18" charset="0"/>
            </a:endParaRPr>
          </a:p>
          <a:p>
            <a:pPr lvl="1">
              <a:buFont typeface="Courier New" panose="02070309020205020404" pitchFamily="49" charset="0"/>
              <a:buChar char="o"/>
            </a:pPr>
            <a:r>
              <a:rPr lang="en-US" sz="2600" dirty="0" smtClean="0">
                <a:solidFill>
                  <a:schemeClr val="tx1"/>
                </a:solidFill>
                <a:latin typeface="Times New Roman" panose="02020603050405020304" pitchFamily="18" charset="0"/>
                <a:cs typeface="Times New Roman" panose="02020603050405020304" pitchFamily="18" charset="0"/>
              </a:rPr>
              <a:t>ELO is much safer than conventional: </a:t>
            </a:r>
            <a:r>
              <a:rPr lang="en-US" sz="2800" dirty="0" smtClean="0">
                <a:solidFill>
                  <a:schemeClr val="tx1"/>
                </a:solidFill>
                <a:latin typeface="Times New Roman" panose="02020603050405020304" pitchFamily="18" charset="0"/>
                <a:cs typeface="Times New Roman" panose="02020603050405020304" pitchFamily="18" charset="0"/>
              </a:rPr>
              <a:t>less </a:t>
            </a:r>
            <a:r>
              <a:rPr lang="en-US" sz="2800" dirty="0">
                <a:solidFill>
                  <a:schemeClr val="tx1"/>
                </a:solidFill>
                <a:latin typeface="Times New Roman" panose="02020603050405020304" pitchFamily="18" charset="0"/>
                <a:cs typeface="Times New Roman" panose="02020603050405020304" pitchFamily="18" charset="0"/>
              </a:rPr>
              <a:t>reactive and more stable at room </a:t>
            </a:r>
            <a:r>
              <a:rPr lang="en-US" sz="2800" dirty="0" smtClean="0">
                <a:solidFill>
                  <a:schemeClr val="tx1"/>
                </a:solidFill>
                <a:latin typeface="Times New Roman" panose="02020603050405020304" pitchFamily="18" charset="0"/>
                <a:cs typeface="Times New Roman" panose="02020603050405020304" pitchFamily="18" charset="0"/>
              </a:rPr>
              <a:t>temperature</a:t>
            </a:r>
            <a:endParaRPr lang="en-US" sz="2600" dirty="0" smtClean="0">
              <a:solidFill>
                <a:schemeClr val="tx1"/>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endParaRPr lang="en-US" sz="1900" dirty="0" smtClean="0">
              <a:solidFill>
                <a:schemeClr val="tx1"/>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US" sz="2600" dirty="0" smtClean="0">
                <a:solidFill>
                  <a:schemeClr val="tx1"/>
                </a:solidFill>
                <a:latin typeface="Times New Roman" panose="02020603050405020304" pitchFamily="18" charset="0"/>
                <a:cs typeface="Times New Roman" panose="02020603050405020304" pitchFamily="18" charset="0"/>
              </a:rPr>
              <a:t>Significant concerns about occupational </a:t>
            </a:r>
            <a:r>
              <a:rPr lang="en-US" sz="2600" dirty="0">
                <a:solidFill>
                  <a:schemeClr val="tx1"/>
                </a:solidFill>
                <a:latin typeface="Times New Roman" panose="02020603050405020304" pitchFamily="18" charset="0"/>
                <a:cs typeface="Times New Roman" panose="02020603050405020304" pitchFamily="18" charset="0"/>
              </a:rPr>
              <a:t>exposure </a:t>
            </a:r>
            <a:r>
              <a:rPr lang="en-US" sz="2600" dirty="0" smtClean="0">
                <a:solidFill>
                  <a:schemeClr val="tx1"/>
                </a:solidFill>
                <a:latin typeface="Times New Roman" panose="02020603050405020304" pitchFamily="18" charset="0"/>
                <a:cs typeface="Times New Roman" panose="02020603050405020304" pitchFamily="18" charset="0"/>
              </a:rPr>
              <a:t>to </a:t>
            </a:r>
            <a:r>
              <a:rPr lang="en-US" sz="2600" dirty="0" err="1" smtClean="0">
                <a:solidFill>
                  <a:schemeClr val="tx1"/>
                </a:solidFill>
                <a:latin typeface="Times New Roman" panose="02020603050405020304" pitchFamily="18" charset="0"/>
                <a:cs typeface="Times New Roman" panose="02020603050405020304" pitchFamily="18" charset="0"/>
              </a:rPr>
              <a:t>Bisphenol</a:t>
            </a:r>
            <a:r>
              <a:rPr lang="en-US" sz="2600" dirty="0" smtClean="0">
                <a:solidFill>
                  <a:schemeClr val="tx1"/>
                </a:solidFill>
                <a:latin typeface="Times New Roman" panose="02020603050405020304" pitchFamily="18" charset="0"/>
                <a:cs typeface="Times New Roman" panose="02020603050405020304" pitchFamily="18" charset="0"/>
              </a:rPr>
              <a:t>-A and </a:t>
            </a:r>
            <a:r>
              <a:rPr lang="en-US" sz="2600" dirty="0" err="1" smtClean="0">
                <a:solidFill>
                  <a:schemeClr val="tx1"/>
                </a:solidFill>
                <a:latin typeface="Times New Roman" panose="02020603050405020304" pitchFamily="18" charset="0"/>
                <a:cs typeface="Times New Roman" panose="02020603050405020304" pitchFamily="18" charset="0"/>
              </a:rPr>
              <a:t>Epichlorohydrin</a:t>
            </a:r>
            <a:r>
              <a:rPr lang="en-US" sz="2600" dirty="0" smtClean="0">
                <a:solidFill>
                  <a:schemeClr val="tx1"/>
                </a:solidFill>
                <a:latin typeface="Times New Roman" panose="02020603050405020304" pitchFamily="18" charset="0"/>
                <a:cs typeface="Times New Roman" panose="02020603050405020304" pitchFamily="18" charset="0"/>
              </a:rPr>
              <a:t> </a:t>
            </a:r>
            <a:r>
              <a:rPr lang="en-US" sz="2600" dirty="0">
                <a:solidFill>
                  <a:schemeClr val="tx1"/>
                </a:solidFill>
                <a:latin typeface="Times New Roman" panose="02020603050405020304" pitchFamily="18" charset="0"/>
                <a:cs typeface="Times New Roman" panose="02020603050405020304" pitchFamily="18" charset="0"/>
              </a:rPr>
              <a:t>in the manufacturing </a:t>
            </a:r>
            <a:r>
              <a:rPr lang="en-US" sz="2600" dirty="0" smtClean="0">
                <a:solidFill>
                  <a:schemeClr val="tx1"/>
                </a:solidFill>
                <a:latin typeface="Times New Roman" panose="02020603050405020304" pitchFamily="18" charset="0"/>
                <a:cs typeface="Times New Roman" panose="02020603050405020304" pitchFamily="18" charset="0"/>
              </a:rPr>
              <a:t>process of conventional epoxy resin.</a:t>
            </a:r>
          </a:p>
          <a:p>
            <a:pPr lvl="1">
              <a:buFont typeface="Courier New" panose="02070309020205020404" pitchFamily="49" charset="0"/>
              <a:buChar char="o"/>
            </a:pPr>
            <a:endParaRPr lang="en-US" sz="1900" dirty="0">
              <a:solidFill>
                <a:schemeClr val="tx1"/>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US" sz="2600" dirty="0" smtClean="0">
                <a:solidFill>
                  <a:schemeClr val="tx1"/>
                </a:solidFill>
                <a:latin typeface="Times New Roman" panose="02020603050405020304" pitchFamily="18" charset="0"/>
                <a:cs typeface="Times New Roman" panose="02020603050405020304" pitchFamily="18" charset="0"/>
              </a:rPr>
              <a:t>ELO </a:t>
            </a:r>
            <a:r>
              <a:rPr lang="en-US" sz="2600" dirty="0">
                <a:solidFill>
                  <a:schemeClr val="tx1"/>
                </a:solidFill>
                <a:latin typeface="Times New Roman" panose="02020603050405020304" pitchFamily="18" charset="0"/>
                <a:cs typeface="Times New Roman" panose="02020603050405020304" pitchFamily="18" charset="0"/>
              </a:rPr>
              <a:t>production is a relatively clean, efficient process, with no highly toxic reagents or byproducts involved. </a:t>
            </a:r>
            <a:endParaRPr lang="en-US" sz="2600" dirty="0" smtClean="0">
              <a:solidFill>
                <a:schemeClr val="tx1"/>
              </a:solidFill>
              <a:latin typeface="Times New Roman" panose="02020603050405020304" pitchFamily="18" charset="0"/>
              <a:cs typeface="Times New Roman" panose="02020603050405020304" pitchFamily="18" charset="0"/>
            </a:endParaRPr>
          </a:p>
        </p:txBody>
      </p:sp>
      <p:sp>
        <p:nvSpPr>
          <p:cNvPr id="13" name="Content Placeholder 2"/>
          <p:cNvSpPr txBox="1">
            <a:spLocks/>
          </p:cNvSpPr>
          <p:nvPr/>
        </p:nvSpPr>
        <p:spPr>
          <a:xfrm>
            <a:off x="546100" y="4840014"/>
            <a:ext cx="9829800" cy="1217886"/>
          </a:xfrm>
          <a:prstGeom prst="rect">
            <a:avLst/>
          </a:prstGeom>
        </p:spPr>
        <p:txBody>
          <a:bodyPr vert="horz">
            <a:normAutofit/>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pPr marL="0" indent="0" algn="just">
              <a:buFont typeface="Wingdings 2"/>
              <a:buNone/>
            </a:pPr>
            <a:endParaRPr lang="en-US" b="1" dirty="0" smtClean="0">
              <a:latin typeface="Times Bold Italic" pitchFamily="18" charset="0"/>
            </a:endParaRPr>
          </a:p>
          <a:p>
            <a:pPr algn="just"/>
            <a:endParaRPr lang="en-US" b="1" dirty="0" smtClean="0">
              <a:latin typeface="Times Bold Italic" pitchFamily="18" charset="0"/>
            </a:endParaRPr>
          </a:p>
          <a:p>
            <a:pPr algn="just"/>
            <a:endParaRPr lang="en-US" b="1" dirty="0" smtClean="0">
              <a:latin typeface="Times Bold Italic" pitchFamily="18" charset="0"/>
            </a:endParaRPr>
          </a:p>
          <a:p>
            <a:pPr algn="just"/>
            <a:endParaRPr lang="en-US" b="1" dirty="0" smtClean="0">
              <a:latin typeface="Times Bold Italic" pitchFamily="18" charset="0"/>
            </a:endParaRPr>
          </a:p>
        </p:txBody>
      </p:sp>
      <p:sp>
        <p:nvSpPr>
          <p:cNvPr id="9" name="Content Placeholder 2"/>
          <p:cNvSpPr txBox="1">
            <a:spLocks/>
          </p:cNvSpPr>
          <p:nvPr/>
        </p:nvSpPr>
        <p:spPr>
          <a:xfrm>
            <a:off x="330199" y="4972754"/>
            <a:ext cx="9731588" cy="1366094"/>
          </a:xfrm>
          <a:prstGeom prst="rect">
            <a:avLst/>
          </a:prstGeom>
        </p:spPr>
        <p:txBody>
          <a:bodyPr vert="horz">
            <a:normAutofit/>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pPr lvl="1">
              <a:buFont typeface="Courier New" panose="02070309020205020404" pitchFamily="49" charset="0"/>
              <a:buChar char="o"/>
            </a:pPr>
            <a:r>
              <a:rPr lang="en-US" sz="2200" dirty="0" smtClean="0">
                <a:solidFill>
                  <a:schemeClr val="tx1"/>
                </a:solidFill>
                <a:latin typeface="Times New Roman" panose="02020603050405020304" pitchFamily="18" charset="0"/>
                <a:cs typeface="Times New Roman" panose="02020603050405020304" pitchFamily="18" charset="0"/>
              </a:rPr>
              <a:t>Other </a:t>
            </a:r>
            <a:r>
              <a:rPr lang="en-US" sz="2200" dirty="0">
                <a:solidFill>
                  <a:schemeClr val="tx1"/>
                </a:solidFill>
                <a:latin typeface="Times New Roman" panose="02020603050405020304" pitchFamily="18" charset="0"/>
                <a:cs typeface="Times New Roman" panose="02020603050405020304" pitchFamily="18" charset="0"/>
              </a:rPr>
              <a:t>materials found in the blades have not yet been found to be significantly different.</a:t>
            </a:r>
          </a:p>
          <a:p>
            <a:pPr marL="0" indent="0" algn="just">
              <a:buFont typeface="Wingdings 2"/>
              <a:buNone/>
            </a:pPr>
            <a:endParaRPr lang="en-US" sz="2200" b="1" dirty="0" smtClean="0">
              <a:latin typeface="Times Bold Italic" pitchFamily="18" charset="0"/>
            </a:endParaRPr>
          </a:p>
          <a:p>
            <a:pPr algn="just"/>
            <a:endParaRPr lang="en-US" b="1" dirty="0" smtClean="0">
              <a:latin typeface="Times Bold Italic" pitchFamily="18" charset="0"/>
            </a:endParaRPr>
          </a:p>
          <a:p>
            <a:pPr algn="just"/>
            <a:endParaRPr lang="en-US" b="1" dirty="0" smtClean="0">
              <a:latin typeface="Times Bold Italic" pitchFamily="18" charset="0"/>
            </a:endParaRPr>
          </a:p>
          <a:p>
            <a:pPr algn="just"/>
            <a:endParaRPr lang="en-US" b="1" dirty="0" smtClean="0">
              <a:latin typeface="Times Bold Italic" pitchFamily="18" charset="0"/>
            </a:endParaRPr>
          </a:p>
        </p:txBody>
      </p:sp>
    </p:spTree>
    <p:extLst>
      <p:ext uri="{BB962C8B-B14F-4D97-AF65-F5344CB8AC3E}">
        <p14:creationId xmlns:p14="http://schemas.microsoft.com/office/powerpoint/2010/main" val="34548319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6021</TotalTime>
  <Words>2583</Words>
  <Application>Microsoft Office PowerPoint</Application>
  <PresentationFormat>Custom</PresentationFormat>
  <Paragraphs>262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  Sustainability of the Wind Turbine Blade Manufacturing Process: A Bio-based Alternative</vt:lpstr>
      <vt:lpstr>Context</vt:lpstr>
      <vt:lpstr>Context</vt:lpstr>
      <vt:lpstr>Context The Conventional Manufacturing Process</vt:lpstr>
      <vt:lpstr>Context The Bio-based Alternative</vt:lpstr>
      <vt:lpstr>Objective</vt:lpstr>
      <vt:lpstr>Approach to Evaluation</vt:lpstr>
      <vt:lpstr>Preliminary Findings</vt:lpstr>
      <vt:lpstr>Preliminary Findings</vt:lpstr>
      <vt:lpstr>Preliminary Findings</vt:lpstr>
      <vt:lpstr>PowerPoint Presentation</vt:lpstr>
      <vt:lpstr>Preliminary Findings </vt:lpstr>
      <vt:lpstr>Main Challenge Bio-based System</vt:lpstr>
      <vt:lpstr>Different Scenarios</vt:lpstr>
      <vt:lpstr>Preliminary 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Life Cycle Cost Analysis for a Bio Alternative in the Manufacturing Process of Wind Turbine Blades</dc:title>
  <dc:creator>Katerin Ramirez</dc:creator>
  <cp:lastModifiedBy>Turcotte, David</cp:lastModifiedBy>
  <cp:revision>259</cp:revision>
  <dcterms:created xsi:type="dcterms:W3CDTF">2014-04-29T15:45:37Z</dcterms:created>
  <dcterms:modified xsi:type="dcterms:W3CDTF">2015-06-10T03:27:09Z</dcterms:modified>
</cp:coreProperties>
</file>