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Nunito"/>
      <p:regular r:id="rId19"/>
      <p:bold r:id="rId20"/>
      <p:italic r:id="rId21"/>
      <p:boldItalic r:id="rId22"/>
    </p:embeddedFont>
    <p:embeddedFont>
      <p:font typeface="Maven Pro"/>
      <p:regular r:id="rId23"/>
      <p:bold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01A1A2F6-EFB1-4347-BE19-9226886003AD}">
  <a:tblStyle styleId="{01A1A2F6-EFB1-4347-BE19-9226886003AD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-bold.fntdata"/><Relationship Id="rId11" Type="http://schemas.openxmlformats.org/officeDocument/2006/relationships/slide" Target="slides/slide6.xml"/><Relationship Id="rId22" Type="http://schemas.openxmlformats.org/officeDocument/2006/relationships/font" Target="fonts/Nunito-boldItalic.fntdata"/><Relationship Id="rId10" Type="http://schemas.openxmlformats.org/officeDocument/2006/relationships/slide" Target="slides/slide5.xml"/><Relationship Id="rId21" Type="http://schemas.openxmlformats.org/officeDocument/2006/relationships/font" Target="fonts/Nunito-italic.fntdata"/><Relationship Id="rId13" Type="http://schemas.openxmlformats.org/officeDocument/2006/relationships/slide" Target="slides/slide8.xml"/><Relationship Id="rId24" Type="http://schemas.openxmlformats.org/officeDocument/2006/relationships/font" Target="fonts/MavenPro-bold.fntdata"/><Relationship Id="rId12" Type="http://schemas.openxmlformats.org/officeDocument/2006/relationships/slide" Target="slides/slide7.xml"/><Relationship Id="rId23" Type="http://schemas.openxmlformats.org/officeDocument/2006/relationships/font" Target="fonts/MavenPro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Nunito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Shape 2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Shape 3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Shape 34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Shape 3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Shape 3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Shape 2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Shape 2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Recap what CloudFormation is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Explain Elastic Beanstalk and Elastic Container Service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Talk about the Hybox CloudFormation template</a:t>
            </a:r>
            <a:endParaRPr/>
          </a:p>
          <a:p>
            <a:pPr indent="-298450" lvl="0" marL="457200" rtl="0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Deploys the Hyku application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Shape 2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Shape 3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Shape 3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Shape 3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Shape 3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Shape 32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Shape 3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Shape 11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Shape 1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Shape 13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Shape 14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Shape 15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Shape 16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Shape 17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Shape 18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Shape 19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Shape 20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Shape 21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Shape 2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Shape 23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Shape 24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Shape 25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Shape 26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Shape 27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Shape 28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Shape 29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Shape 30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Shape 3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Shape 33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Shape 34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Shape 35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Shape 36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Shape 37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Shape 38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Shape 39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Shape 40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Shape 41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Shape 4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Shape 43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Shape 46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Shape 142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Shape 143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Shape 144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Shape 145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Shape 146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Shape 147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Shape 148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Shape 149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Shape 150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Shape 15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Shape 152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Shape 153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Shape 154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Shape 155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Shape 156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Shape 157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Shape 158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Shape 159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Shape 160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Shape 16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Shape 162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Shape 163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Shape 164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Shape 165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Shape 166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Shape 167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Shape 168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Shape 169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Shape 170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Shape 17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Shape 172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Shape 173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Shape 174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Shape 175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Shape 176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Shape 177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Shape 178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Shape 179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Shape 180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Shape 18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Shape 182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Shape 183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Shape 184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Shape 185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Shape 186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Shape 187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Shape 188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Shape 189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Shape 190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Shape 19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Shape 192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Shape 193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Shape 194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Shape 195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Shape 196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Shape 197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Shape 198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Shape 199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Shape 200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Shape 20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Shape 202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Shape 203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Shape 204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Shape 205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Shape 206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Shape 207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Shape 208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Shape 209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Shape 210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Shape 2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Shape 212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Shape 213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Shape 214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Shape 215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Shape 216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Shape 217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Shape 218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Shape 219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Shape 220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Shape 22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Shape 222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Shape 223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Shape 224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Shape 225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Shape 226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Shape 227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Shape 228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Shape 229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Shape 230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Shape 23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Shape 232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Shape 233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Shape 234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Shape 235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Shape 236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Shape 237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Shape 238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Shape 239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Shape 240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Shape 24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Shape 242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Shape 243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Shape 244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Shape 245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Shape 246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Shape 247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Shape 248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Shape 249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Shape 250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Shape 25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Shape 252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Shape 253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Shape 254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Shape 255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Shape 256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Shape 257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Shape 258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Shape 259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Shape 260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Shape 26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Shape 262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Shape 263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Shape 264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Shape 265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Shape 266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Shape 267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Shape 268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Shape 269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Shape 27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Shape 50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Shape 51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Shape 52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Shape 5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Shape 54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Shape 55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Shape 56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Shape 57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Shape 58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Shape 59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Shape 60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Shape 61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Shape 62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Shape 6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Shape 64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Shape 65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Shape 66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Shape 67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Shape 68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Shape 69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Shape 70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Shape 71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Shape 72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Shape 7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Shape 74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Shape 75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Shape 76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Shape 77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Shape 78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Shape 79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Shape 80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Shape 81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Shape 82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Shape 8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Shape 8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Shape 88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Shape 92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Shape 93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Shape 9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Shape 9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Shape 97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Shape 9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Shape 100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Shape 101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Shape 103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Shape 10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Shape 10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Shape 10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Shape 108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Shape 109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Shape 1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Shape 113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Shape 114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Shape 115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Shape 116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Shape 117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Shape 11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Shape 119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Shape 120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Shape 121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Shape 122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Shape 123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Shape 124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Shape 125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Shape 12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Shape 128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Shape 12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Shape 13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Shape 131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Shape 132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Shape 133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Shape 13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Shape 136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Shape 13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Shape 138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Shape 139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Shape 14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wiki.duraspace.org/display/hyku/Hyku+Product+Beta+-+Frequently+Asked+Questions" TargetMode="External"/><Relationship Id="rId4" Type="http://schemas.openxmlformats.org/officeDocument/2006/relationships/hyperlink" Target="https://calculator.s3.amazonaws.com/index.html" TargetMode="External"/><Relationship Id="rId11" Type="http://schemas.openxmlformats.org/officeDocument/2006/relationships/image" Target="../media/image5.jpg"/><Relationship Id="rId10" Type="http://schemas.openxmlformats.org/officeDocument/2006/relationships/hyperlink" Target="http://fedorarepository.org" TargetMode="External"/><Relationship Id="rId9" Type="http://schemas.openxmlformats.org/officeDocument/2006/relationships/hyperlink" Target="http://fedorarepository.org" TargetMode="External"/><Relationship Id="rId5" Type="http://schemas.openxmlformats.org/officeDocument/2006/relationships/hyperlink" Target="https://github.com/hybox/aws" TargetMode="External"/><Relationship Id="rId6" Type="http://schemas.openxmlformats.org/officeDocument/2006/relationships/hyperlink" Target="http://hydrainabox.samvera.org/" TargetMode="External"/><Relationship Id="rId7" Type="http://schemas.openxmlformats.org/officeDocument/2006/relationships/hyperlink" Target="https://lucene.apache.org/solr/" TargetMode="External"/><Relationship Id="rId8" Type="http://schemas.openxmlformats.org/officeDocument/2006/relationships/hyperlink" Target="https://aws.amazon.com/rds/aurora/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Cloud Digital Repo Optimization</a:t>
            </a:r>
            <a:endParaRPr/>
          </a:p>
        </p:txBody>
      </p:sp>
      <p:sp>
        <p:nvSpPr>
          <p:cNvPr id="278" name="Shape 278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Christian Howe, Tom Fowler</a:t>
            </a:r>
            <a:endParaRPr/>
          </a:p>
        </p:txBody>
      </p:sp>
      <p:sp>
        <p:nvSpPr>
          <p:cNvPr id="279" name="Shape 279"/>
          <p:cNvSpPr txBox="1"/>
          <p:nvPr/>
        </p:nvSpPr>
        <p:spPr>
          <a:xfrm>
            <a:off x="214400" y="100900"/>
            <a:ext cx="8617800" cy="31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CS 4624 </a:t>
            </a:r>
            <a:r>
              <a:rPr b="1"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Multimedia, Hypertext, and Information Access 	Professor: </a:t>
            </a: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Edward A. Fox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280" name="Shape 280"/>
          <p:cNvSpPr txBox="1"/>
          <p:nvPr/>
        </p:nvSpPr>
        <p:spPr>
          <a:xfrm>
            <a:off x="4279200" y="4767500"/>
            <a:ext cx="4553100" cy="31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Shape 281"/>
          <p:cNvSpPr txBox="1"/>
          <p:nvPr/>
        </p:nvSpPr>
        <p:spPr>
          <a:xfrm>
            <a:off x="214400" y="4684350"/>
            <a:ext cx="7035000" cy="3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Virginia Tech, Blacksburg VA 24061					4/26/18</a:t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Cost Reduction</a:t>
            </a:r>
            <a:endParaRPr/>
          </a:p>
        </p:txBody>
      </p:sp>
      <p:sp>
        <p:nvSpPr>
          <p:cNvPr id="344" name="Shape 34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$616.66 reduction</a:t>
            </a:r>
            <a:endParaRPr sz="1800"/>
          </a:p>
          <a:p>
            <a:pPr indent="-342900" lvl="0" marL="457200" rtl="0">
              <a:spcBef>
                <a:spcPts val="1600"/>
              </a:spcBef>
              <a:spcAft>
                <a:spcPts val="1600"/>
              </a:spcAft>
              <a:buSzPts val="1800"/>
              <a:buChar char="●"/>
            </a:pPr>
            <a:r>
              <a:rPr lang="en" sz="1800"/>
              <a:t>33% of original cost</a:t>
            </a:r>
            <a:endParaRPr sz="18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Continued Work</a:t>
            </a:r>
            <a:endParaRPr/>
          </a:p>
        </p:txBody>
      </p:sp>
      <p:sp>
        <p:nvSpPr>
          <p:cNvPr id="350" name="Shape 350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Add more tests/requirements</a:t>
            </a:r>
            <a:br>
              <a:rPr lang="en" sz="1800"/>
            </a:b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Complete documentation on our overall process </a:t>
            </a:r>
            <a:br>
              <a:rPr lang="en" sz="1800"/>
            </a:b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Scale down number of Solr instances</a:t>
            </a:r>
            <a:endParaRPr sz="1800"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Doesn’t apply the changes to the AutoScalingGroup</a:t>
            </a:r>
            <a:endParaRPr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hape 35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356" name="Shape 356"/>
          <p:cNvSpPr txBox="1"/>
          <p:nvPr>
            <p:ph idx="1" type="body"/>
          </p:nvPr>
        </p:nvSpPr>
        <p:spPr>
          <a:xfrm>
            <a:off x="1303800" y="292790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Nunito"/>
              <a:buChar char="●"/>
            </a:pPr>
            <a:r>
              <a:rPr b="1" lang="en" sz="1100" u="sng">
                <a:solidFill>
                  <a:schemeClr val="accent5"/>
                </a:solidFill>
                <a:latin typeface="Maven Pro"/>
                <a:ea typeface="Maven Pro"/>
                <a:cs typeface="Maven Pro"/>
                <a:sym typeface="Maven Pro"/>
                <a:hlinkClick r:id="rId3"/>
              </a:rPr>
              <a:t>https://wiki.duraspace.org/display/hyku/Hyku+Product+Beta+-+Frequently+Asked+Questions</a:t>
            </a:r>
            <a:endParaRPr b="1" sz="1100">
              <a:latin typeface="Maven Pro"/>
              <a:ea typeface="Maven Pro"/>
              <a:cs typeface="Maven Pro"/>
              <a:sym typeface="Maven Pro"/>
            </a:endParaRPr>
          </a:p>
          <a:p>
            <a:pPr indent="-31115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Nunito"/>
              <a:buChar char="●"/>
            </a:pPr>
            <a:r>
              <a:rPr b="1" lang="en" sz="1100" u="sng">
                <a:solidFill>
                  <a:schemeClr val="accent5"/>
                </a:solidFill>
                <a:latin typeface="Maven Pro"/>
                <a:ea typeface="Maven Pro"/>
                <a:cs typeface="Maven Pro"/>
                <a:sym typeface="Maven Pro"/>
                <a:hlinkClick r:id="rId4"/>
              </a:rPr>
              <a:t>https://calculator.s3.amazonaws.com/index.html</a:t>
            </a:r>
            <a:endParaRPr/>
          </a:p>
          <a:p>
            <a:pPr indent="-31115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Nunito"/>
              <a:buChar char="●"/>
            </a:pPr>
            <a:r>
              <a:rPr b="1" lang="en" sz="1100" u="sng">
                <a:solidFill>
                  <a:schemeClr val="accent5"/>
                </a:solidFill>
                <a:latin typeface="Maven Pro"/>
                <a:ea typeface="Maven Pro"/>
                <a:cs typeface="Maven Pro"/>
                <a:sym typeface="Maven Pro"/>
                <a:hlinkClick r:id="rId5"/>
              </a:rPr>
              <a:t>https://github.com/hybox/aws</a:t>
            </a:r>
            <a:endParaRPr b="1" sz="1100">
              <a:latin typeface="Maven Pro"/>
              <a:ea typeface="Maven Pro"/>
              <a:cs typeface="Maven Pro"/>
              <a:sym typeface="Maven Pro"/>
            </a:endParaRPr>
          </a:p>
          <a:p>
            <a:pPr indent="-31115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Nunito"/>
              <a:buChar char="●"/>
            </a:pPr>
            <a:r>
              <a:rPr b="1" lang="en" sz="1100" u="sng">
                <a:solidFill>
                  <a:schemeClr val="accent5"/>
                </a:solidFill>
                <a:latin typeface="Maven Pro"/>
                <a:ea typeface="Maven Pro"/>
                <a:cs typeface="Maven Pro"/>
                <a:sym typeface="Maven Pro"/>
                <a:hlinkClick r:id="rId6"/>
              </a:rPr>
              <a:t>http://hydrainabox.samvera.org/</a:t>
            </a:r>
            <a:endParaRPr b="1" sz="1100">
              <a:latin typeface="Maven Pro"/>
              <a:ea typeface="Maven Pro"/>
              <a:cs typeface="Maven Pro"/>
              <a:sym typeface="Maven Pro"/>
            </a:endParaRPr>
          </a:p>
          <a:p>
            <a:pPr indent="-31115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Nunito"/>
              <a:buChar char="●"/>
            </a:pPr>
            <a:r>
              <a:rPr b="1" lang="en" sz="1100" u="sng">
                <a:solidFill>
                  <a:schemeClr val="accent5"/>
                </a:solidFill>
                <a:latin typeface="Maven Pro"/>
                <a:ea typeface="Maven Pro"/>
                <a:cs typeface="Maven Pro"/>
                <a:sym typeface="Maven Pro"/>
                <a:hlinkClick r:id="rId7"/>
              </a:rPr>
              <a:t>https://lucene.apache.org/solr/</a:t>
            </a:r>
            <a:endParaRPr b="1" sz="1100">
              <a:latin typeface="Maven Pro"/>
              <a:ea typeface="Maven Pro"/>
              <a:cs typeface="Maven Pro"/>
              <a:sym typeface="Maven Pro"/>
            </a:endParaRPr>
          </a:p>
          <a:p>
            <a:pPr indent="-31115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Nunito"/>
              <a:buChar char="●"/>
            </a:pPr>
            <a:r>
              <a:rPr b="1" lang="en" sz="1100" u="sng">
                <a:solidFill>
                  <a:schemeClr val="accent5"/>
                </a:solidFill>
                <a:latin typeface="Maven Pro"/>
                <a:ea typeface="Maven Pro"/>
                <a:cs typeface="Maven Pro"/>
                <a:sym typeface="Maven Pro"/>
                <a:hlinkClick r:id="rId8"/>
              </a:rPr>
              <a:t>https://aws.amazon.com/rds/aurora/</a:t>
            </a:r>
            <a:endParaRPr b="1" sz="1100">
              <a:latin typeface="Maven Pro"/>
              <a:ea typeface="Maven Pro"/>
              <a:cs typeface="Maven Pro"/>
              <a:sym typeface="Maven Pro"/>
            </a:endParaRPr>
          </a:p>
          <a:p>
            <a:pPr indent="-31115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Nunito"/>
              <a:buChar char="●"/>
            </a:pPr>
            <a:r>
              <a:rPr b="1" lang="en" sz="1100" u="sng">
                <a:solidFill>
                  <a:schemeClr val="accent5"/>
                </a:solidFill>
                <a:latin typeface="Maven Pro"/>
                <a:ea typeface="Maven Pro"/>
                <a:cs typeface="Maven Pro"/>
                <a:sym typeface="Maven Pro"/>
                <a:hlinkClick r:id="rId9"/>
              </a:rPr>
              <a:t>http://fedorarepository.or</a:t>
            </a:r>
            <a:r>
              <a:rPr b="1" lang="en" sz="1100" u="sng">
                <a:solidFill>
                  <a:schemeClr val="accent5"/>
                </a:solidFill>
                <a:latin typeface="Maven Pro"/>
                <a:ea typeface="Maven Pro"/>
                <a:cs typeface="Maven Pro"/>
                <a:sym typeface="Maven Pro"/>
                <a:hlinkClick r:id="rId10"/>
              </a:rPr>
              <a:t>g</a:t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357" name="Shape 357"/>
          <p:cNvSpPr txBox="1"/>
          <p:nvPr>
            <p:ph type="title"/>
          </p:nvPr>
        </p:nvSpPr>
        <p:spPr>
          <a:xfrm>
            <a:off x="1303800" y="237042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Resources</a:t>
            </a:r>
            <a:endParaRPr/>
          </a:p>
        </p:txBody>
      </p:sp>
      <p:sp>
        <p:nvSpPr>
          <p:cNvPr id="358" name="Shape 358"/>
          <p:cNvSpPr txBox="1"/>
          <p:nvPr>
            <p:ph idx="1" type="body"/>
          </p:nvPr>
        </p:nvSpPr>
        <p:spPr>
          <a:xfrm>
            <a:off x="2878800" y="1473375"/>
            <a:ext cx="5455500" cy="72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Client: Yinlin Chen</a:t>
            </a:r>
            <a:endParaRPr b="1" sz="1800"/>
          </a:p>
          <a:p>
            <a:pPr indent="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University Libraries</a:t>
            </a:r>
            <a:endParaRPr b="1" sz="1200"/>
          </a:p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https://media.licdn.com/dms/image/C5603AQECl-5gNTOX_A/profile-displayphoto-shrink_800_800/0?e=1526274000&amp;v=alpha&amp;t=MPUNo4WfhHKKjSurvH1kglqbQzn6it90WWgqGj2T18E" id="359" name="Shape 359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1385900" y="1152500"/>
            <a:ext cx="1364450" cy="136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 txBox="1"/>
          <p:nvPr>
            <p:ph type="title"/>
          </p:nvPr>
        </p:nvSpPr>
        <p:spPr>
          <a:xfrm>
            <a:off x="3232100" y="2172275"/>
            <a:ext cx="2161800" cy="58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287" name="Shape 287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Recap</a:t>
            </a:r>
            <a:endParaRPr sz="1800"/>
          </a:p>
          <a:p>
            <a:pPr indent="-342900" lvl="0" marL="4572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Current Work</a:t>
            </a:r>
            <a:endParaRPr sz="1800"/>
          </a:p>
          <a:p>
            <a:pPr indent="-342900" lvl="0" marL="4572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Testing</a:t>
            </a:r>
            <a:endParaRPr sz="1800"/>
          </a:p>
          <a:p>
            <a:pPr indent="-342900" lvl="0" marL="45720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Cost Evaluation</a:t>
            </a:r>
            <a:endParaRPr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Recap</a:t>
            </a:r>
            <a:endParaRPr/>
          </a:p>
        </p:txBody>
      </p:sp>
      <p:pic>
        <p:nvPicPr>
          <p:cNvPr descr="https://cloud.githubusercontent.com/assets/111218/16077301/e8a0dc6c-32ef-11e6-80b4-e9e74c18973e.png" id="293" name="Shape 2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29650" y="734900"/>
            <a:ext cx="5797674" cy="3673700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Shape 294"/>
          <p:cNvSpPr txBox="1"/>
          <p:nvPr/>
        </p:nvSpPr>
        <p:spPr>
          <a:xfrm>
            <a:off x="4402675" y="4311475"/>
            <a:ext cx="4024800" cy="92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Architecture diagram from: https://cloud.githubusercontent.com/assets/111218/16077301/e8a0dc6c-32ef-11e6-80b4-e9e74c18973e.png</a:t>
            </a:r>
            <a:endParaRPr sz="1000"/>
          </a:p>
        </p:txBody>
      </p:sp>
      <p:pic>
        <p:nvPicPr>
          <p:cNvPr id="295" name="Shape 2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5800" y="1532675"/>
            <a:ext cx="2381250" cy="2352675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Shape 296"/>
          <p:cNvSpPr txBox="1"/>
          <p:nvPr/>
        </p:nvSpPr>
        <p:spPr>
          <a:xfrm>
            <a:off x="282475" y="4078325"/>
            <a:ext cx="2427900" cy="7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https://n2ws.com/blog/backup-and-recovery/backup-your-aws-cloud-environment-using-cloudformation-part-2</a:t>
            </a:r>
            <a:endParaRPr sz="1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Problems with Deployment</a:t>
            </a:r>
            <a:endParaRPr/>
          </a:p>
        </p:txBody>
      </p:sp>
      <p:sp>
        <p:nvSpPr>
          <p:cNvPr id="302" name="Shape 302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Previously had a green deployment</a:t>
            </a:r>
            <a:endParaRPr sz="1800"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Application was running</a:t>
            </a:r>
            <a:endParaRPr sz="1800"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Some features like upload were in a known failure state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CloudFormation template isn’t being supported by creators</a:t>
            </a:r>
            <a:endParaRPr sz="1800"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Pull request to GitHub repository to fix deployment issues</a:t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Scaling Down Instances</a:t>
            </a:r>
            <a:endParaRPr/>
          </a:p>
        </p:txBody>
      </p:sp>
      <p:sp>
        <p:nvSpPr>
          <p:cNvPr id="308" name="Shape 308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Scaled down all instances except Solr and Fedora to the minimum t2.micro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Solr and Fedora scaled down to t2.medium</a:t>
            </a:r>
            <a:endParaRPr sz="1800"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Fedora requires 4GB of memory</a:t>
            </a:r>
            <a:endParaRPr sz="1800"/>
          </a:p>
          <a:p>
            <a: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</a:pPr>
            <a:r>
              <a:rPr lang="en" sz="1800"/>
              <a:t>Caused a failure in creating a repository</a:t>
            </a:r>
            <a:endParaRPr sz="1800"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Solr fails to scale down below t2.medium</a:t>
            </a: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Reduced cost by $243.14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Scaling Down Databases</a:t>
            </a:r>
            <a:endParaRPr/>
          </a:p>
        </p:txBody>
      </p:sp>
      <p:sp>
        <p:nvSpPr>
          <p:cNvPr id="314" name="Shape 31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Both databases scaled down to t2.micro</a:t>
            </a:r>
            <a:endParaRPr sz="1800"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Still using PostgreSQL</a:t>
            </a:r>
            <a:endParaRPr sz="1800"/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Could not find option to scale down standby in Multi-AZ</a:t>
            </a:r>
            <a:br>
              <a:rPr lang="en" sz="1800"/>
            </a:br>
            <a:endParaRPr sz="1800"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Reduced cost by $161.04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</a:t>
            </a:r>
            <a:endParaRPr/>
          </a:p>
        </p:txBody>
      </p:sp>
      <p:sp>
        <p:nvSpPr>
          <p:cNvPr id="320" name="Shape 320"/>
          <p:cNvSpPr txBox="1"/>
          <p:nvPr>
            <p:ph idx="1" type="body"/>
          </p:nvPr>
        </p:nvSpPr>
        <p:spPr>
          <a:xfrm>
            <a:off x="1303800" y="1597875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Manually checking metrics on original and new applications</a:t>
            </a:r>
            <a:endParaRPr sz="18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Creating metrics based on the user guide and features list</a:t>
            </a:r>
            <a:endParaRPr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Testing Results</a:t>
            </a:r>
            <a:endParaRPr/>
          </a:p>
        </p:txBody>
      </p:sp>
      <p:graphicFrame>
        <p:nvGraphicFramePr>
          <p:cNvPr id="326" name="Shape 326"/>
          <p:cNvGraphicFramePr/>
          <p:nvPr/>
        </p:nvGraphicFramePr>
        <p:xfrm>
          <a:off x="1232313" y="1313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{01A1A2F6-EFB1-4347-BE19-9226886003AD}</a:tableStyleId>
              </a:tblPr>
              <a:tblGrid>
                <a:gridCol w="2954125"/>
                <a:gridCol w="2081075"/>
                <a:gridCol w="2138275"/>
              </a:tblGrid>
              <a:tr h="49680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Metric</a:t>
                      </a:r>
                      <a:endParaRPr b="1" sz="1800"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Original application</a:t>
                      </a:r>
                      <a:endParaRPr b="1" sz="1800"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/>
                        <a:t>Scaled-down application</a:t>
                      </a:r>
                      <a:endParaRPr b="1" sz="1800"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6650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Home page loads in under 10 seconds</a:t>
                      </a:r>
                      <a:endParaRPr sz="1800"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True</a:t>
                      </a:r>
                      <a:endParaRPr sz="1800"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True</a:t>
                      </a:r>
                      <a:endParaRPr sz="1800"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526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New repositories appear in DB</a:t>
                      </a:r>
                      <a:endParaRPr sz="1800"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True</a:t>
                      </a:r>
                      <a:endParaRPr sz="1800"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True</a:t>
                      </a:r>
                      <a:endParaRPr sz="1800"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483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New users appear in DB</a:t>
                      </a:r>
                      <a:endParaRPr sz="1800"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True</a:t>
                      </a:r>
                      <a:endParaRPr sz="1800"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True</a:t>
                      </a:r>
                      <a:endParaRPr sz="1800"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526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Files successfully upload to Fedora repository</a:t>
                      </a:r>
                      <a:endParaRPr sz="1800"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False</a:t>
                      </a:r>
                      <a:endParaRPr sz="1800"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/>
                        <a:t>False</a:t>
                      </a:r>
                      <a:endParaRPr sz="1800"/>
                    </a:p>
                  </a:txBody>
                  <a:tcPr marT="91425" marB="91425" marR="68575" marL="68575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Shape 3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5673757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2" name="Shape 3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2571750"/>
            <a:ext cx="5673750" cy="2628974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Shape 333"/>
          <p:cNvSpPr txBox="1"/>
          <p:nvPr>
            <p:ph type="title"/>
          </p:nvPr>
        </p:nvSpPr>
        <p:spPr>
          <a:xfrm>
            <a:off x="2030450" y="19675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Cost Evaluation</a:t>
            </a:r>
            <a:endParaRPr/>
          </a:p>
        </p:txBody>
      </p:sp>
      <p:cxnSp>
        <p:nvCxnSpPr>
          <p:cNvPr id="334" name="Shape 334"/>
          <p:cNvCxnSpPr/>
          <p:nvPr/>
        </p:nvCxnSpPr>
        <p:spPr>
          <a:xfrm rot="10800000">
            <a:off x="-13050" y="2571750"/>
            <a:ext cx="9170100" cy="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5" name="Shape 335"/>
          <p:cNvSpPr txBox="1"/>
          <p:nvPr/>
        </p:nvSpPr>
        <p:spPr>
          <a:xfrm>
            <a:off x="6937975" y="1148075"/>
            <a:ext cx="1353000" cy="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0000"/>
                </a:solidFill>
              </a:rPr>
              <a:t>Original</a:t>
            </a:r>
            <a:endParaRPr sz="2400">
              <a:solidFill>
                <a:srgbClr val="FF0000"/>
              </a:solidFill>
            </a:endParaRPr>
          </a:p>
        </p:txBody>
      </p:sp>
      <p:cxnSp>
        <p:nvCxnSpPr>
          <p:cNvPr id="336" name="Shape 336"/>
          <p:cNvCxnSpPr/>
          <p:nvPr/>
        </p:nvCxnSpPr>
        <p:spPr>
          <a:xfrm flipH="1">
            <a:off x="6045475" y="1418500"/>
            <a:ext cx="892500" cy="36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37" name="Shape 337"/>
          <p:cNvSpPr txBox="1"/>
          <p:nvPr/>
        </p:nvSpPr>
        <p:spPr>
          <a:xfrm>
            <a:off x="6937975" y="3454600"/>
            <a:ext cx="1602600" cy="38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0000"/>
                </a:solidFill>
              </a:rPr>
              <a:t>Improved</a:t>
            </a:r>
            <a:endParaRPr sz="2400">
              <a:solidFill>
                <a:srgbClr val="FF0000"/>
              </a:solidFill>
            </a:endParaRPr>
          </a:p>
        </p:txBody>
      </p:sp>
      <p:cxnSp>
        <p:nvCxnSpPr>
          <p:cNvPr id="338" name="Shape 338"/>
          <p:cNvCxnSpPr/>
          <p:nvPr/>
        </p:nvCxnSpPr>
        <p:spPr>
          <a:xfrm flipH="1">
            <a:off x="6045475" y="3721400"/>
            <a:ext cx="892500" cy="36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