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0"/>
    <p:restoredTop sz="93399"/>
  </p:normalViewPr>
  <p:slideViewPr>
    <p:cSldViewPr snapToGrid="0" snapToObjects="1">
      <p:cViewPr varScale="1">
        <p:scale>
          <a:sx n="84" d="100"/>
          <a:sy n="84" d="100"/>
        </p:scale>
        <p:origin x="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23612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LCtc9qhBXoQ?utm_source=unsplash&amp;utm_medium=referral&amp;utm_content=creditCopyText" TargetMode="External"/><Relationship Id="rId4" Type="http://schemas.openxmlformats.org/officeDocument/2006/relationships/hyperlink" Target="https://unsplash.com/?utm_source=unsplash&amp;utm_medium=referral&amp;utm_content=creditCopyText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9OEE8Ktcaac?utm_source=unsplash&amp;utm_medium=referral&amp;utm_content=creditCopyText" TargetMode="External"/><Relationship Id="rId4" Type="http://schemas.openxmlformats.org/officeDocument/2006/relationships/hyperlink" Target="https://unsplash.com/?utm_source=unsplash&amp;utm_medium=referral&amp;utm_content=creditCopyText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znw9Xs5I9ro?utm_source=unsplash&amp;utm_medium=referral&amp;utm_content=creditCopyText" TargetMode="External"/><Relationship Id="rId4" Type="http://schemas.openxmlformats.org/officeDocument/2006/relationships/hyperlink" Target="https://unsplash.com/?utm_source=unsplash&amp;utm_medium=referral&amp;utm_content=creditCopyText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JVxRTGttLk?utm_source=unsplash&amp;utm_medium=referral&amp;utm_content=creditCopyText" TargetMode="External"/><Relationship Id="rId4" Type="http://schemas.openxmlformats.org/officeDocument/2006/relationships/hyperlink" Target="https://unsplash.com/?utm_source=unsplash&amp;utm_medium=referral&amp;utm_content=creditCopyText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Photo by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3"/>
              </a:rPr>
              <a:t>Kirsty TG</a:t>
            </a: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 on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4"/>
              </a:rPr>
              <a:t>Unsplash</a:t>
            </a:r>
          </a:p>
          <a:p>
            <a:pPr lvl="0">
              <a:spcBef>
                <a:spcPts val="0"/>
              </a:spcBef>
              <a:buNone/>
            </a:pP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https://unsplash.com/photos/LCtc9qhBXoQ</a:t>
            </a:r>
          </a:p>
        </p:txBody>
      </p:sp>
    </p:spTree>
    <p:extLst>
      <p:ext uri="{BB962C8B-B14F-4D97-AF65-F5344CB8AC3E}">
        <p14:creationId xmlns:p14="http://schemas.microsoft.com/office/powerpoint/2010/main" val="477780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86175" tIns="86175" rIns="86175" bIns="8617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300"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8785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419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2112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8399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180" y="4400472"/>
            <a:ext cx="5487900" cy="36003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884753" y="8685553"/>
            <a:ext cx="2971800" cy="4584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7548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180" y="4400472"/>
            <a:ext cx="5487900" cy="36003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3884753" y="8685553"/>
            <a:ext cx="2971800" cy="4584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55623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180" y="4400472"/>
            <a:ext cx="5487900" cy="36003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3884753" y="8685553"/>
            <a:ext cx="2971800" cy="458400"/>
          </a:xfrm>
          <a:prstGeom prst="rect">
            <a:avLst/>
          </a:prstGeom>
          <a:noFill/>
          <a:ln>
            <a:noFill/>
          </a:ln>
        </p:spPr>
        <p:txBody>
          <a:bodyPr wrap="square" lIns="89450" tIns="44725" rIns="89450" bIns="447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808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594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86175" tIns="86175" rIns="86175" bIns="8617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300"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1153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1605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92215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29629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53709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0113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5499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32967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6407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66317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2684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b="1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Photo by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3"/>
              </a:rPr>
              <a:t>Namroud Gorguis</a:t>
            </a: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 on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4"/>
              </a:rPr>
              <a:t>Unsplash</a:t>
            </a:r>
          </a:p>
        </p:txBody>
      </p:sp>
    </p:spTree>
    <p:extLst>
      <p:ext uri="{BB962C8B-B14F-4D97-AF65-F5344CB8AC3E}">
        <p14:creationId xmlns:p14="http://schemas.microsoft.com/office/powerpoint/2010/main" val="4315068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Shape 3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b="1"/>
              <a:t>What advice would you give to advocates looking to build state-wide action around open education?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Photo by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3"/>
              </a:rPr>
              <a:t>Jared Sluyter</a:t>
            </a: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 on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4"/>
              </a:rPr>
              <a:t>Unsplash</a:t>
            </a:r>
          </a:p>
        </p:txBody>
      </p:sp>
    </p:spTree>
    <p:extLst>
      <p:ext uri="{BB962C8B-B14F-4D97-AF65-F5344CB8AC3E}">
        <p14:creationId xmlns:p14="http://schemas.microsoft.com/office/powerpoint/2010/main" val="283856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Each panelist will share a five minute story about how they instigated action in their state. Panelists may address some of the questions below. Sarah will then ask you to address questions 3 &amp; 7 below before taking questions from the audience.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Photo by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3"/>
              </a:rPr>
              <a:t>Andrew Walton</a:t>
            </a:r>
            <a:r>
              <a:rPr lang="en" sz="1050">
                <a:solidFill>
                  <a:srgbClr val="111111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</a:rPr>
              <a:t> on </a:t>
            </a:r>
            <a:r>
              <a:rPr lang="en" sz="1050" u="sng">
                <a:solidFill>
                  <a:srgbClr val="999999"/>
                </a:solidFill>
                <a:highlight>
                  <a:srgbClr val="F2F2F2"/>
                </a:highlight>
                <a:latin typeface="Ubuntu"/>
                <a:ea typeface="Ubuntu"/>
                <a:cs typeface="Ubuntu"/>
                <a:sym typeface="Ubuntu"/>
                <a:hlinkClick r:id="rId4"/>
              </a:rPr>
              <a:t>Unsplash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20287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06625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082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80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1585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772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wrap="square" lIns="91100" tIns="45550" rIns="91100" bIns="455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"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8696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86175" tIns="86175" rIns="86175" bIns="8617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300"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2877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wrap="square" lIns="86175" tIns="86175" rIns="86175" bIns="8617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300"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728262" y="1143000"/>
            <a:ext cx="5401500" cy="308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6522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4550570"/>
            <a:ext cx="9144000" cy="592800"/>
          </a:xfrm>
          <a:prstGeom prst="rect">
            <a:avLst/>
          </a:prstGeom>
          <a:solidFill>
            <a:srgbClr val="004080"/>
          </a:solidFill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4" name="Shape 54" descr="SHIELD.ps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4229101"/>
            <a:ext cx="1468588" cy="91315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1566863" y="4617245"/>
            <a:ext cx="4398900" cy="322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UNIT NAME HERE</a:t>
            </a:r>
            <a:b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Inspiring Innovation.  Learn more at </a:t>
            </a:r>
            <a:r>
              <a:rPr lang="en" sz="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www.uwstout.edu</a:t>
            </a:r>
          </a:p>
        </p:txBody>
      </p:sp>
      <p:sp>
        <p:nvSpPr>
          <p:cNvPr id="56" name="Shape 56"/>
          <p:cNvSpPr/>
          <p:nvPr/>
        </p:nvSpPr>
        <p:spPr>
          <a:xfrm>
            <a:off x="22225" y="4539854"/>
            <a:ext cx="9144000" cy="592800"/>
          </a:xfrm>
          <a:prstGeom prst="rect">
            <a:avLst/>
          </a:prstGeom>
          <a:solidFill>
            <a:srgbClr val="004080"/>
          </a:solidFill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7" name="Shape 57" descr="SHIELD.ps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878" y="4218916"/>
            <a:ext cx="1468588" cy="91315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1589088" y="4606528"/>
            <a:ext cx="4398900" cy="323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Instructional Resources Service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Inspiring Innovation.  Learn more at </a:t>
            </a:r>
            <a:r>
              <a:rPr lang="en" sz="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www.uwstout.edu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592139" y="342900"/>
            <a:ext cx="4511700" cy="276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Transition to the Future: The Etextbook Shift at UW-Stout</a:t>
            </a:r>
          </a:p>
        </p:txBody>
      </p:sp>
      <p:pic>
        <p:nvPicPr>
          <p:cNvPr id="60" name="Shape 60" descr="This is a picture of Bowman Hall.  It is the oldest building at the University of Wisconsin-Stou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2225" y="-10715"/>
            <a:ext cx="9009888" cy="513141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/>
        </p:nvSpPr>
        <p:spPr>
          <a:xfrm>
            <a:off x="428626" y="171451"/>
            <a:ext cx="6810300" cy="484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2700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University of Wisconsin-Stout</a:t>
            </a:r>
          </a:p>
        </p:txBody>
      </p:sp>
      <p:sp>
        <p:nvSpPr>
          <p:cNvPr id="62" name="Shape 62"/>
          <p:cNvSpPr/>
          <p:nvPr/>
        </p:nvSpPr>
        <p:spPr>
          <a:xfrm>
            <a:off x="0" y="4550570"/>
            <a:ext cx="9144000" cy="592800"/>
          </a:xfrm>
          <a:prstGeom prst="rect">
            <a:avLst/>
          </a:prstGeom>
          <a:solidFill>
            <a:srgbClr val="004080"/>
          </a:solidFill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3" name="Shape 63" descr="Graphic depicting UW-Stout official icon.  It shows a turkey feather and the words Univeristy of Wisconsin Stout Wisconsin's Polytechinic University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4229101"/>
            <a:ext cx="1468588" cy="91315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1566863" y="4617245"/>
            <a:ext cx="4398900" cy="322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Instructional Resources Service</a:t>
            </a:r>
            <a:b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Inspiring Innovation.  Learn more at </a:t>
            </a:r>
            <a:r>
              <a:rPr lang="en" sz="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www.uwstout.edu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entury Gothic"/>
              <a:buNone/>
              <a:defRPr sz="27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513159" y="514350"/>
            <a:ext cx="6400800" cy="271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215900" marR="0" lvl="0" indent="-139700" algn="l" rtl="0">
              <a:spcBef>
                <a:spcPts val="300"/>
              </a:spcBef>
              <a:spcAft>
                <a:spcPts val="500"/>
              </a:spcAft>
              <a:buClr>
                <a:schemeClr val="lt1"/>
              </a:buClr>
              <a:buSzPct val="80000"/>
              <a:buFont typeface="Noto Sans Symbols"/>
              <a:buChar char="▶"/>
              <a:defRPr sz="15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558800" marR="0" lvl="1" indent="-152400" algn="l" rtl="0">
              <a:spcBef>
                <a:spcPts val="300"/>
              </a:spcBef>
              <a:spcAft>
                <a:spcPts val="500"/>
              </a:spcAft>
              <a:buClr>
                <a:schemeClr val="lt1"/>
              </a:buClr>
              <a:buSzPct val="78571"/>
              <a:buFont typeface="Noto Sans Symbols"/>
              <a:buChar char="▶"/>
              <a:defRPr sz="14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01700" marR="0" lvl="2" indent="-1524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83333"/>
              <a:buFont typeface="Noto Sans Symbols"/>
              <a:buChar char="▶"/>
              <a:defRPr sz="12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155700" marR="0" lvl="3" indent="-762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498600" marR="0" lvl="4" indent="-762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1892300" marR="0" lvl="5" indent="-1270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235200" marR="0" lvl="6" indent="-1270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2578100" marR="0" lvl="7" indent="-1270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2921000" marR="0" lvl="8" indent="-127000" algn="l" rtl="0">
              <a:spcBef>
                <a:spcPts val="200"/>
              </a:spcBef>
              <a:spcAft>
                <a:spcPts val="500"/>
              </a:spcAft>
              <a:buClr>
                <a:schemeClr val="lt1"/>
              </a:buClr>
              <a:buSzPct val="72727"/>
              <a:buFont typeface="Noto Sans Symbols"/>
              <a:buChar char="▶"/>
              <a:defRPr sz="1100" b="0" i="0" u="none" strike="noStrike" cap="non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7428309" y="4629150"/>
            <a:ext cx="1200300" cy="273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513159" y="4629150"/>
            <a:ext cx="5658000" cy="273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8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7772400" y="4183856"/>
            <a:ext cx="856500" cy="502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2400" b="0" i="0" u="none" strike="noStrike" cap="non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  <a:endParaRPr lang="en" sz="2400" b="0" i="0" u="none" strike="noStrike" cap="none">
              <a:solidFill>
                <a:srgbClr val="09304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hyperlink" Target="https://thenounproject.com/search/?q=virginia+state&amp;i=174163" TargetMode="External"/><Relationship Id="rId6" Type="http://schemas.openxmlformats.org/officeDocument/2006/relationships/hyperlink" Target="http://creativecommons.org/licenses/by/3.0/us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://www.vivalib.org/openinitiatives/otn.html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hyperlink" Target="https://wmedu.hosted.panopto.com/Panopto/Pages/Viewer.aspx?id=fc370492-816a-40fa-8460-c3de4bdc3939" TargetMode="External"/><Relationship Id="rId8" Type="http://schemas.openxmlformats.org/officeDocument/2006/relationships/image" Target="../media/image16.png"/><Relationship Id="rId9" Type="http://schemas.openxmlformats.org/officeDocument/2006/relationships/hyperlink" Target="http://hdl.handle.net/10919/73233" TargetMode="External"/><Relationship Id="rId10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3.png"/><Relationship Id="rId5" Type="http://schemas.openxmlformats.org/officeDocument/2006/relationships/image" Target="../media/image18.png"/><Relationship Id="rId6" Type="http://schemas.openxmlformats.org/officeDocument/2006/relationships/hyperlink" Target="http://umw-oer-summit.economooc.com/stream" TargetMode="External"/><Relationship Id="rId7" Type="http://schemas.openxmlformats.org/officeDocument/2006/relationships/image" Target="../media/image24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hyperlink" Target="http://www.vla.org/assets/2017VLA_ConferencePreliminaryProgram_Updated7_25.pdf" TargetMode="External"/><Relationship Id="rId7" Type="http://schemas.openxmlformats.org/officeDocument/2006/relationships/image" Target="../media/image26.png"/><Relationship Id="rId8" Type="http://schemas.openxmlformats.org/officeDocument/2006/relationships/hyperlink" Target="http://openlearninghub.net/" TargetMode="External"/><Relationship Id="rId9" Type="http://schemas.openxmlformats.org/officeDocument/2006/relationships/image" Target="../media/image27.png"/><Relationship Id="rId10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sfcohen@umn.edu" TargetMode="External"/><Relationship Id="rId4" Type="http://schemas.openxmlformats.org/officeDocument/2006/relationships/hyperlink" Target="mailto:butterfieldr@uwstout.edu" TargetMode="External"/><Relationship Id="rId5" Type="http://schemas.openxmlformats.org/officeDocument/2006/relationships/hyperlink" Target="mailto:teri.gallaway@regents.la.gov" TargetMode="External"/><Relationship Id="rId6" Type="http://schemas.openxmlformats.org/officeDocument/2006/relationships/hyperlink" Target="mailto:g.thornton@csuohio.edu" TargetMode="External"/><Relationship Id="rId7" Type="http://schemas.openxmlformats.org/officeDocument/2006/relationships/hyperlink" Target="mailto:arwalz@vt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ctrTitle"/>
          </p:nvPr>
        </p:nvSpPr>
        <p:spPr>
          <a:xfrm>
            <a:off x="280663" y="48250"/>
            <a:ext cx="8520600" cy="1609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>
                <a:solidFill>
                  <a:schemeClr val="accent4"/>
                </a:solidFill>
                <a:latin typeface="Cooper Black" charset="0"/>
                <a:ea typeface="Cooper Black" charset="0"/>
                <a:cs typeface="Cooper Black" charset="0"/>
              </a:rPr>
              <a:t>How the Sausage Gets Made: </a:t>
            </a:r>
          </a:p>
          <a:p>
            <a:pPr lvl="0">
              <a:spcBef>
                <a:spcPts val="0"/>
              </a:spcBef>
              <a:buNone/>
            </a:pPr>
            <a:r>
              <a:rPr lang="en" sz="3200" dirty="0">
                <a:solidFill>
                  <a:schemeClr val="accent4"/>
                </a:solidFill>
                <a:latin typeface="Cooper Black" charset="0"/>
                <a:ea typeface="Cooper Black" charset="0"/>
                <a:cs typeface="Cooper Black" charset="0"/>
              </a:rPr>
              <a:t>Building State-Wide Support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200" dirty="0">
                <a:solidFill>
                  <a:schemeClr val="accent4"/>
                </a:solidFill>
                <a:latin typeface="Cooper Black" charset="0"/>
                <a:ea typeface="Cooper Black" charset="0"/>
                <a:cs typeface="Cooper Black" charset="0"/>
              </a:rPr>
              <a:t>for Open Education Initiatives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subTitle" idx="1"/>
          </p:nvPr>
        </p:nvSpPr>
        <p:spPr>
          <a:xfrm>
            <a:off x="342738" y="4179498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rgbClr val="FFFFFF"/>
                </a:solidFill>
                <a:latin typeface="Cooper Black" charset="0"/>
                <a:ea typeface="Cooper Black" charset="0"/>
                <a:cs typeface="Cooper Black" charset="0"/>
              </a:rPr>
              <a:t>Open Education Conference, November 2017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ndara"/>
              <a:buNone/>
            </a:pPr>
            <a:r>
              <a:rPr lang="en" sz="34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LOUISIANA CROSSWALK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513159" y="514350"/>
            <a:ext cx="6400800" cy="271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Master Course Articulation Matrix + Open Textbook Network = </a:t>
            </a:r>
          </a:p>
          <a:p>
            <a:pPr marL="0" marR="0" lvl="0" indent="0" algn="ctr" rtl="0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Find Textbooks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012"/>
            <a:ext cx="9144000" cy="513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8946549" cy="51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513159" y="514350"/>
            <a:ext cx="6400800" cy="271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0251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ctrTitle"/>
          </p:nvPr>
        </p:nvSpPr>
        <p:spPr>
          <a:xfrm>
            <a:off x="0" y="595975"/>
            <a:ext cx="9144000" cy="1957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 dirty="0">
                <a:latin typeface="Cooper Black" charset="0"/>
                <a:ea typeface="Cooper Black" charset="0"/>
                <a:cs typeface="Cooper Black" charset="0"/>
              </a:rPr>
              <a:t>Ohio Link + Affordable Learning Materials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Bell MT" charset="0"/>
                <a:ea typeface="Bell MT" charset="0"/>
                <a:cs typeface="Bell MT" charset="0"/>
              </a:rPr>
              <a:t>Glenda Thornton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1416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000" b="0" i="0" u="none" strike="noStrike" cap="none" dirty="0">
                <a:latin typeface="Cooper Black" charset="0"/>
                <a:ea typeface="Cooper Black" charset="0"/>
                <a:cs typeface="Cooper Black" charset="0"/>
                <a:sym typeface="Calibri"/>
              </a:rPr>
              <a:t/>
            </a:r>
            <a:br>
              <a:rPr lang="en" sz="3000" b="0" i="0" u="none" strike="noStrike" cap="none" dirty="0">
                <a:latin typeface="Cooper Black" charset="0"/>
                <a:ea typeface="Cooper Black" charset="0"/>
                <a:cs typeface="Cooper Black" charset="0"/>
                <a:sym typeface="Calibri"/>
              </a:rPr>
            </a:br>
            <a:r>
              <a:rPr lang="en" sz="3000" b="1" i="0" u="none" strike="noStrike" cap="none" dirty="0">
                <a:latin typeface="Cooper Black" charset="0"/>
                <a:ea typeface="Cooper Black" charset="0"/>
                <a:cs typeface="Cooper Black" charset="0"/>
              </a:rPr>
              <a:t/>
            </a:r>
            <a:br>
              <a:rPr lang="en" sz="3000" b="1" i="0" u="none" strike="noStrike" cap="none" dirty="0">
                <a:latin typeface="Cooper Black" charset="0"/>
                <a:ea typeface="Cooper Black" charset="0"/>
                <a:cs typeface="Cooper Black" charset="0"/>
              </a:rPr>
            </a:br>
            <a:r>
              <a:rPr lang="en" sz="2400" i="0" u="none" strike="noStrike" cap="none" dirty="0">
                <a:latin typeface="Cooper Black" charset="0"/>
                <a:ea typeface="Cooper Black" charset="0"/>
                <a:cs typeface="Cooper Black" charset="0"/>
              </a:rPr>
              <a:t>Right Place, Right Time, Right Background</a:t>
            </a:r>
            <a:r>
              <a:rPr lang="en" sz="2700" i="0" u="none" strike="noStrike" cap="none" dirty="0">
                <a:latin typeface="Cooper Black" charset="0"/>
                <a:ea typeface="Cooper Black" charset="0"/>
                <a:cs typeface="Cooper Black" charset="0"/>
              </a:rPr>
              <a:t/>
            </a:r>
            <a:br>
              <a:rPr lang="en" sz="2700" i="0" u="none" strike="noStrike" cap="none" dirty="0">
                <a:latin typeface="Cooper Black" charset="0"/>
                <a:ea typeface="Cooper Black" charset="0"/>
                <a:cs typeface="Cooper Black" charset="0"/>
              </a:rPr>
            </a:br>
            <a:r>
              <a:rPr lang="en" sz="2700" b="0" i="0" u="none" strike="noStrike" cap="none" dirty="0">
                <a:latin typeface="Cooper Black" charset="0"/>
                <a:ea typeface="Cooper Black" charset="0"/>
                <a:cs typeface="Cooper Black" charset="0"/>
                <a:sym typeface="Calibri"/>
              </a:rPr>
              <a:t/>
            </a:r>
            <a:br>
              <a:rPr lang="en" sz="2700" b="0" i="0" u="none" strike="noStrike" cap="none" dirty="0">
                <a:latin typeface="Cooper Black" charset="0"/>
                <a:ea typeface="Cooper Black" charset="0"/>
                <a:cs typeface="Cooper Black" charset="0"/>
                <a:sym typeface="Calibri"/>
              </a:rPr>
            </a:br>
            <a:endParaRPr lang="en" sz="2700" b="0" i="0" u="none" strike="noStrike" cap="none" dirty="0">
              <a:latin typeface="Cooper Black" charset="0"/>
              <a:ea typeface="Cooper Black" charset="0"/>
              <a:cs typeface="Cooper Black" charset="0"/>
              <a:sym typeface="Calibri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11700" y="894075"/>
            <a:ext cx="8520600" cy="3674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Several years experience with Open and Digital Commons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Introduction to OTN by Dave Ernest talk, </a:t>
            </a:r>
            <a:r>
              <a:rPr lang="en" sz="2200" b="1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March 2014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Became motivated to learn &amp; do more &amp; queried peers around Ohio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Talked with my Provost (who supports Open)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Provost appointed me to a State Taskforce on Affordability and Efficiency </a:t>
            </a:r>
            <a:r>
              <a:rPr lang="en" sz="2200" b="1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in early 2016 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charged with exploring textbook costs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Volunteered to chair a group to explore open textbooks;  submitted a plan in </a:t>
            </a:r>
            <a:r>
              <a:rPr lang="en" sz="2200" b="1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March 2016 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for </a:t>
            </a:r>
            <a:r>
              <a:rPr lang="en" sz="2200" i="0" u="none" strike="noStrike" cap="none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OhioLINK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to assume  management of Statewide efforts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Plan was adopted &amp; is supported by the Ohio Dept. of Higher Education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200" i="0" u="none" strike="noStrike" cap="none" dirty="0">
              <a:solidFill>
                <a:srgbClr val="000000"/>
              </a:solidFill>
              <a:latin typeface="Bell MT" charset="0"/>
              <a:ea typeface="Bell MT" charset="0"/>
              <a:cs typeface="Bell MT" charset="0"/>
            </a:endParaRP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200" i="0" u="none" strike="noStrike" cap="none" dirty="0">
              <a:solidFill>
                <a:srgbClr val="000000"/>
              </a:solidFill>
              <a:latin typeface="Bell MT" charset="0"/>
              <a:ea typeface="Bell MT" charset="0"/>
              <a:cs typeface="Bell MT" charset="0"/>
            </a:endParaRP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200" i="0" u="none" strike="noStrike" cap="none" dirty="0">
              <a:solidFill>
                <a:srgbClr val="000000"/>
              </a:solidFill>
              <a:latin typeface="Bell MT" charset="0"/>
              <a:ea typeface="Bell MT" charset="0"/>
              <a:cs typeface="Bell MT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148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300" i="0" u="none" strike="noStrike" cap="none" dirty="0">
                <a:latin typeface="Cooper Black" charset="0"/>
                <a:ea typeface="Cooper Black" charset="0"/>
                <a:cs typeface="Cooper Black" charset="0"/>
              </a:rPr>
              <a:t>Hurdles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311700" y="721200"/>
            <a:ext cx="8520600" cy="3847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Traditional values of libraries—we don’t provide textbooks!</a:t>
            </a:r>
          </a:p>
          <a:p>
            <a:pPr marL="177800" marR="0" lvl="0" indent="-1714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Concern that library budgets would be diverted to textbook purchases; </a:t>
            </a:r>
            <a:r>
              <a:rPr lang="en" sz="2400" i="0" u="none" strike="noStrike" cap="none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OhioLINK's</a:t>
            </a: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budget would be diverted away from traditional resources</a:t>
            </a:r>
          </a:p>
          <a:p>
            <a:pPr marL="177800" marR="0" lvl="0" indent="-1714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Skepticism concerning open resources from everyone—faculty, librarians, university administrators</a:t>
            </a:r>
          </a:p>
          <a:p>
            <a:pPr marL="177800" marR="0" lvl="0" indent="-1714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Educating colleagues about what open resources are, how they can be used, their quality, when they are appropriate, how they make a difference, and their drawbacks</a:t>
            </a:r>
          </a:p>
          <a:p>
            <a:pPr marL="177800" marR="0" lvl="0" indent="-1714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4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Helping colleagues develop a campus program to support the use of open resources; figuring out who will lead the charge on a campus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300" i="0" u="none" strike="noStrike" cap="none" dirty="0">
                <a:latin typeface="Cooper Black" charset="0"/>
                <a:ea typeface="Cooper Black" charset="0"/>
                <a:cs typeface="Cooper Black" charset="0"/>
              </a:rPr>
              <a:t>Factors that worked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Politicians and government officials are looking for ways to  reduce the high cost of education for their constituents—an opportunity to those with solutions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Librarians are organizers: have skills to develop solutions and plans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An appropriate network, </a:t>
            </a:r>
            <a:r>
              <a:rPr lang="en" sz="2200" i="0" u="none" strike="noStrike" cap="none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OhioLINK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in my case, existed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Librarians have sympathy for student’s complaints about high prices 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Made the case that promoting affordable &amp; </a:t>
            </a:r>
            <a:r>
              <a:rPr lang="en" sz="2200" b="1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open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</a:t>
            </a:r>
            <a:r>
              <a:rPr lang="en" sz="2200" b="1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textbooks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would help reaffirm the </a:t>
            </a:r>
            <a:r>
              <a:rPr lang="en" sz="2200" b="1" i="1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Role and Value of the Library</a:t>
            </a:r>
            <a:r>
              <a:rPr lang="en" sz="2200" i="0" u="none" strike="noStrike" cap="none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in this time of change and decreasing budgets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4175" y="2637975"/>
            <a:ext cx="3908125" cy="21410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200" dirty="0">
                <a:solidFill>
                  <a:srgbClr val="0000FF"/>
                </a:solidFill>
              </a:rPr>
              <a:t>VIVA: </a:t>
            </a:r>
          </a:p>
          <a:p>
            <a:pPr lvl="0">
              <a:spcBef>
                <a:spcPts val="0"/>
              </a:spcBef>
              <a:buNone/>
            </a:pPr>
            <a:r>
              <a:rPr lang="en" sz="3200" dirty="0">
                <a:solidFill>
                  <a:srgbClr val="0000FF"/>
                </a:solidFill>
              </a:rPr>
              <a:t>Virtual Library </a:t>
            </a:r>
            <a:r>
              <a:rPr lang="en" sz="3200" dirty="0" smtClean="0">
                <a:solidFill>
                  <a:srgbClr val="0000FF"/>
                </a:solidFill>
              </a:rPr>
              <a:t>of </a:t>
            </a:r>
            <a:r>
              <a:rPr lang="en" sz="3200" dirty="0">
                <a:solidFill>
                  <a:srgbClr val="0000FF"/>
                </a:solidFill>
              </a:rPr>
              <a:t>Virginia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Anita Walz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5725" y="173125"/>
            <a:ext cx="2661750" cy="122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63325" y="4728600"/>
            <a:ext cx="3417000" cy="414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© Maria Darron “</a:t>
            </a:r>
            <a:r>
              <a:rPr lang="en" sz="1000" u="sng">
                <a:solidFill>
                  <a:srgbClr val="0097A7"/>
                </a:solidFill>
                <a:hlinkClick r:id="rId5"/>
              </a:rPr>
              <a:t>Virginia</a:t>
            </a:r>
            <a:r>
              <a:rPr lang="en" sz="1000"/>
              <a:t>” </a:t>
            </a:r>
            <a:r>
              <a:rPr lang="en" sz="1000" u="sng">
                <a:solidFill>
                  <a:srgbClr val="0097A7"/>
                </a:solidFill>
                <a:hlinkClick r:id="rId6"/>
              </a:rPr>
              <a:t>CC BY 3.0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ndara"/>
              <a:buNone/>
            </a:pPr>
            <a:r>
              <a:rPr lang="en" sz="34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CONTACT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325" y="50600"/>
            <a:ext cx="6360050" cy="494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150" y="128675"/>
            <a:ext cx="6859975" cy="488615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156600" y="2298475"/>
            <a:ext cx="2787000" cy="130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0000FF"/>
                </a:solidFill>
              </a:rPr>
              <a:t>VIVA joined the Open Textbook Network in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b="1">
                <a:solidFill>
                  <a:srgbClr val="0000FF"/>
                </a:solidFill>
              </a:rPr>
              <a:t>Spring 2016.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125275" y="4889800"/>
            <a:ext cx="2912400" cy="12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" u="sng">
                <a:solidFill>
                  <a:schemeClr val="hlink"/>
                </a:solidFill>
                <a:hlinkClick r:id="rId4"/>
              </a:rPr>
              <a:t>http://www.vivalib.org/openinitiatives/otn.html</a:t>
            </a:r>
            <a:r>
              <a:rPr lang="en" sz="600"/>
              <a:t> </a:t>
            </a:r>
          </a:p>
        </p:txBody>
      </p:sp>
      <p:pic>
        <p:nvPicPr>
          <p:cNvPr id="200" name="Shape 2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03650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Cooper Black" charset="0"/>
                <a:ea typeface="Cooper Black" charset="0"/>
                <a:cs typeface="Cooper Black" charset="0"/>
              </a:rPr>
              <a:t>Today’s panelists: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11100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20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Sarah Faye Cohen (moderator)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◆"/>
            </a:pP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 Open Textbook Network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20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Robert Butterfield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◆"/>
            </a:pP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University of Wisconsin, Stout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20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Teri </a:t>
            </a:r>
            <a:r>
              <a:rPr lang="en" sz="2000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Gallaway</a:t>
            </a:r>
            <a:endParaRPr lang="en" sz="2000" dirty="0">
              <a:solidFill>
                <a:srgbClr val="000000"/>
              </a:solidFill>
              <a:latin typeface="Bell MT" charset="0"/>
              <a:ea typeface="Bell MT" charset="0"/>
              <a:cs typeface="Bell MT" charset="0"/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◆"/>
            </a:pP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LOUIS: The Louisiana Library Network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20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Glenda Thornton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◆"/>
            </a:pP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Cleveland State University / </a:t>
            </a:r>
            <a:r>
              <a:rPr lang="en" sz="1800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OhioLink</a:t>
            </a: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+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➔"/>
            </a:pPr>
            <a:r>
              <a:rPr lang="en" sz="20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Anita </a:t>
            </a:r>
            <a:r>
              <a:rPr lang="en" sz="2000" dirty="0" err="1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Walz</a:t>
            </a:r>
            <a:endParaRPr lang="en" sz="2000" dirty="0">
              <a:solidFill>
                <a:srgbClr val="000000"/>
              </a:solidFill>
              <a:latin typeface="Bell MT" charset="0"/>
              <a:ea typeface="Bell MT" charset="0"/>
              <a:cs typeface="Bell MT" charset="0"/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◆"/>
            </a:pPr>
            <a:r>
              <a:rPr lang="en" sz="1800" dirty="0">
                <a:solidFill>
                  <a:srgbClr val="000000"/>
                </a:solidFill>
                <a:latin typeface="Bell MT" charset="0"/>
                <a:ea typeface="Bell MT" charset="0"/>
                <a:cs typeface="Bell MT" charset="0"/>
              </a:rPr>
              <a:t>Virginia Tech / VIVA: Virtual Library of Virginia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5650" y="961200"/>
            <a:ext cx="8576100" cy="32211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2016								2017	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~ 35 Campus Leaders trained			7 replacement Campus Leaders trained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 new System Leaders (OTNSI)		2 additional System Leaders (OTNSI)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18 campuses						+ 5 campuses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___ workshops						__ workshops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$20,000 for review stipends			Agreement to fund for 4 more years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</p:txBody>
      </p:sp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632775" y="517950"/>
            <a:ext cx="8486100" cy="4370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Invitations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Recruitment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Innovative approaches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Assessment / Follow up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Encouraging communication via VIVA-OER Listserv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Monthly teleconferences - VIVA &amp; System Leaders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Sharing “what worked” / templates / assessments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Training of replacement leaders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Support for Campus &amp; System leaders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Fall 2017 refresh/connect workshop</a:t>
            </a:r>
          </a:p>
          <a:p>
            <a:pPr lvl="0" indent="457200" rtl="0">
              <a:spcBef>
                <a:spcPts val="0"/>
              </a:spcBef>
              <a:buNone/>
            </a:pPr>
            <a:endParaRPr sz="18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457200" rtl="0">
              <a:spcBef>
                <a:spcPts val="0"/>
              </a:spcBef>
              <a:buNone/>
            </a:pPr>
            <a:endParaRPr sz="18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" name="Shape 2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3549375" y="224475"/>
            <a:ext cx="5569500" cy="1334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 b="1">
                <a:solidFill>
                  <a:srgbClr val="0000FF"/>
                </a:solidFill>
              </a:rPr>
              <a:t>VIVA Goals</a:t>
            </a:r>
            <a:r>
              <a:rPr lang="en" sz="1800">
                <a:solidFill>
                  <a:srgbClr val="0000FF"/>
                </a:solidFill>
              </a:rPr>
              <a:t>: 	Faculty adoption of open textbooks</a:t>
            </a:r>
          </a:p>
          <a:p>
            <a:pPr marL="914400" lvl="0" indent="457200" rtl="0">
              <a:spcBef>
                <a:spcPts val="0"/>
              </a:spcBef>
              <a:buNone/>
            </a:pPr>
            <a:r>
              <a:rPr lang="en" sz="1800">
                <a:solidFill>
                  <a:srgbClr val="0000FF"/>
                </a:solidFill>
              </a:rPr>
              <a:t>VIVA “dipping toes into” open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600" y="0"/>
            <a:ext cx="8945400" cy="507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 txBox="1"/>
          <p:nvPr/>
        </p:nvSpPr>
        <p:spPr>
          <a:xfrm>
            <a:off x="1321575" y="1527150"/>
            <a:ext cx="8741100" cy="685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 b="1">
                <a:solidFill>
                  <a:srgbClr val="F3F3F3"/>
                </a:solidFill>
              </a:rPr>
              <a:t>Behind the curtain . . 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4" name="Shape 224"/>
          <p:cNvCxnSpPr/>
          <p:nvPr/>
        </p:nvCxnSpPr>
        <p:spPr>
          <a:xfrm rot="10800000" flipH="1">
            <a:off x="151025" y="2225375"/>
            <a:ext cx="8340000" cy="12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25" name="Shape 225"/>
          <p:cNvSpPr/>
          <p:nvPr/>
        </p:nvSpPr>
        <p:spPr>
          <a:xfrm>
            <a:off x="1103150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12738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951463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 txBox="1"/>
          <p:nvPr/>
        </p:nvSpPr>
        <p:spPr>
          <a:xfrm>
            <a:off x="805525" y="293675"/>
            <a:ext cx="81561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2013	  			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220250" y="2609575"/>
            <a:ext cx="2095800" cy="1516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Tidewater Z Degree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925" y="2747445"/>
            <a:ext cx="2020301" cy="7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Shape 231"/>
          <p:cNvSpPr txBox="1"/>
          <p:nvPr/>
        </p:nvSpPr>
        <p:spPr>
          <a:xfrm>
            <a:off x="151025" y="3404525"/>
            <a:ext cx="3100800" cy="28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OpenVA/Minding the Future - 2013</a:t>
            </a:r>
          </a:p>
        </p:txBody>
      </p:sp>
      <p:pic>
        <p:nvPicPr>
          <p:cNvPr id="232" name="Shape 2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025" y="3715713"/>
            <a:ext cx="2661554" cy="13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Shape 2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" name="Shape 238"/>
          <p:cNvCxnSpPr/>
          <p:nvPr/>
        </p:nvCxnSpPr>
        <p:spPr>
          <a:xfrm rot="10800000" flipH="1">
            <a:off x="151025" y="2225375"/>
            <a:ext cx="8340000" cy="12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39" name="Shape 239"/>
          <p:cNvSpPr/>
          <p:nvPr/>
        </p:nvSpPr>
        <p:spPr>
          <a:xfrm>
            <a:off x="11104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/>
          <p:nvPr/>
        </p:nvSpPr>
        <p:spPr>
          <a:xfrm>
            <a:off x="12864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/>
          <p:nvPr/>
        </p:nvSpPr>
        <p:spPr>
          <a:xfrm>
            <a:off x="951463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2743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3" name="Shape 243"/>
          <p:cNvSpPr txBox="1"/>
          <p:nvPr/>
        </p:nvSpPr>
        <p:spPr>
          <a:xfrm>
            <a:off x="805525" y="293675"/>
            <a:ext cx="81561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2013	  			2014		</a:t>
            </a:r>
          </a:p>
        </p:txBody>
      </p:sp>
      <p:pic>
        <p:nvPicPr>
          <p:cNvPr id="244" name="Shape 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625" y="2666201"/>
            <a:ext cx="1420775" cy="59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7475" y="3426405"/>
            <a:ext cx="1354150" cy="481252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2234075" y="4239500"/>
            <a:ext cx="40026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  <a:buChar char="+"/>
            </a:pPr>
            <a:r>
              <a:rPr lang="en" sz="2400" b="1"/>
              <a:t>OPENVA Listserv</a:t>
            </a:r>
          </a:p>
        </p:txBody>
      </p:sp>
      <p:sp>
        <p:nvSpPr>
          <p:cNvPr id="247" name="Shape 247"/>
          <p:cNvSpPr/>
          <p:nvPr/>
        </p:nvSpPr>
        <p:spPr>
          <a:xfrm>
            <a:off x="28958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30482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49" name="Shape 2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4" name="Shape 254"/>
          <p:cNvCxnSpPr/>
          <p:nvPr/>
        </p:nvCxnSpPr>
        <p:spPr>
          <a:xfrm rot="10800000" flipH="1">
            <a:off x="151025" y="2225375"/>
            <a:ext cx="8340000" cy="12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55" name="Shape 255"/>
          <p:cNvSpPr/>
          <p:nvPr/>
        </p:nvSpPr>
        <p:spPr>
          <a:xfrm>
            <a:off x="11104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12864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951463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2743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 txBox="1"/>
          <p:nvPr/>
        </p:nvSpPr>
        <p:spPr>
          <a:xfrm>
            <a:off x="805525" y="293675"/>
            <a:ext cx="81561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2013	  			2014				2015				</a:t>
            </a:r>
          </a:p>
        </p:txBody>
      </p:sp>
      <p:sp>
        <p:nvSpPr>
          <p:cNvPr id="260" name="Shape 260"/>
          <p:cNvSpPr/>
          <p:nvPr/>
        </p:nvSpPr>
        <p:spPr>
          <a:xfrm>
            <a:off x="28958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/>
          <p:nvPr/>
        </p:nvSpPr>
        <p:spPr>
          <a:xfrm>
            <a:off x="30482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 txBox="1"/>
          <p:nvPr/>
        </p:nvSpPr>
        <p:spPr>
          <a:xfrm>
            <a:off x="1388425" y="3092200"/>
            <a:ext cx="1455600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VIVA Libraries OER Survey</a:t>
            </a: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Summer 2015</a:t>
            </a:r>
          </a:p>
        </p:txBody>
      </p:sp>
      <p:pic>
        <p:nvPicPr>
          <p:cNvPr id="263" name="Shape 2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3225" y="2587125"/>
            <a:ext cx="1097400" cy="50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Shape 2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2549" y="2674988"/>
            <a:ext cx="2175401" cy="1224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Shape 2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9075" y="2455075"/>
            <a:ext cx="3644921" cy="89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Shape 2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37355" y="3351475"/>
            <a:ext cx="2891470" cy="9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78825" y="4170299"/>
            <a:ext cx="1569451" cy="58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13925" y="697662"/>
            <a:ext cx="2175401" cy="1219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Shape 269"/>
          <p:cNvSpPr txBox="1"/>
          <p:nvPr/>
        </p:nvSpPr>
        <p:spPr>
          <a:xfrm>
            <a:off x="6013925" y="1839663"/>
            <a:ext cx="3654900" cy="168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50" u="sng">
                <a:solidFill>
                  <a:srgbClr val="8C5206"/>
                </a:solidFill>
                <a:highlight>
                  <a:srgbClr val="FFFFFF"/>
                </a:highlight>
                <a:hlinkClick r:id="rId9"/>
              </a:rPr>
              <a:t>http://hdl.handle.net/10919/73233</a:t>
            </a:r>
          </a:p>
        </p:txBody>
      </p:sp>
      <p:sp>
        <p:nvSpPr>
          <p:cNvPr id="270" name="Shape 270"/>
          <p:cNvSpPr/>
          <p:nvPr/>
        </p:nvSpPr>
        <p:spPr>
          <a:xfrm>
            <a:off x="4986150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1" name="Shape 271"/>
          <p:cNvSpPr/>
          <p:nvPr/>
        </p:nvSpPr>
        <p:spPr>
          <a:xfrm>
            <a:off x="484027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2" name="Shape 272"/>
          <p:cNvSpPr/>
          <p:nvPr/>
        </p:nvSpPr>
        <p:spPr>
          <a:xfrm>
            <a:off x="4153500" y="2040250"/>
            <a:ext cx="2973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/>
          <p:nvPr/>
        </p:nvSpPr>
        <p:spPr>
          <a:xfrm>
            <a:off x="44469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74" name="Shape 27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51025" y="3872014"/>
            <a:ext cx="1188300" cy="501816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/>
          <p:nvPr/>
        </p:nvSpPr>
        <p:spPr>
          <a:xfrm>
            <a:off x="5116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/>
          <p:nvPr/>
        </p:nvSpPr>
        <p:spPr>
          <a:xfrm>
            <a:off x="4542225" y="2040250"/>
            <a:ext cx="3666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77" name="Shape 27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" name="Shape 282"/>
          <p:cNvCxnSpPr/>
          <p:nvPr/>
        </p:nvCxnSpPr>
        <p:spPr>
          <a:xfrm rot="10800000" flipH="1">
            <a:off x="151025" y="2225375"/>
            <a:ext cx="8340000" cy="12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83" name="Shape 283"/>
          <p:cNvSpPr/>
          <p:nvPr/>
        </p:nvSpPr>
        <p:spPr>
          <a:xfrm>
            <a:off x="11104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12864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951463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2743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7" name="Shape 287"/>
          <p:cNvSpPr txBox="1"/>
          <p:nvPr/>
        </p:nvSpPr>
        <p:spPr>
          <a:xfrm>
            <a:off x="805525" y="293675"/>
            <a:ext cx="81561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2013	  			2014				2015				2016			</a:t>
            </a:r>
          </a:p>
        </p:txBody>
      </p:sp>
      <p:sp>
        <p:nvSpPr>
          <p:cNvPr id="288" name="Shape 288"/>
          <p:cNvSpPr/>
          <p:nvPr/>
        </p:nvSpPr>
        <p:spPr>
          <a:xfrm>
            <a:off x="28958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30482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0" name="Shape 290"/>
          <p:cNvSpPr/>
          <p:nvPr/>
        </p:nvSpPr>
        <p:spPr>
          <a:xfrm>
            <a:off x="4986150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484027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42005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3" name="Shape 293"/>
          <p:cNvSpPr/>
          <p:nvPr/>
        </p:nvSpPr>
        <p:spPr>
          <a:xfrm>
            <a:off x="44469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4" name="Shape 294"/>
          <p:cNvSpPr/>
          <p:nvPr/>
        </p:nvSpPr>
        <p:spPr>
          <a:xfrm>
            <a:off x="4542225" y="2040250"/>
            <a:ext cx="3666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5116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96" name="Shape 2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575" y="1439175"/>
            <a:ext cx="1097400" cy="50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Shape 2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1275" y="1310713"/>
            <a:ext cx="1590675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Shape 2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700" y="3101389"/>
            <a:ext cx="1496275" cy="631881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1719150" y="1310725"/>
            <a:ext cx="685500" cy="4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+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2895650" y="4329925"/>
            <a:ext cx="4176300" cy="702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UMW OER Summit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rgbClr val="0097A7"/>
                </a:solidFill>
                <a:hlinkClick r:id="rId6"/>
              </a:rPr>
              <a:t>http://umw-oer-summit.economooc.com/stream</a:t>
            </a:r>
            <a:r>
              <a:rPr lang="en"/>
              <a:t> </a:t>
            </a:r>
          </a:p>
        </p:txBody>
      </p:sp>
      <p:pic>
        <p:nvPicPr>
          <p:cNvPr id="301" name="Shape 3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34992" y="2525789"/>
            <a:ext cx="2768009" cy="178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/>
          <p:nvPr/>
        </p:nvSpPr>
        <p:spPr>
          <a:xfrm>
            <a:off x="6821550" y="21264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6028025" y="2038175"/>
            <a:ext cx="3096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/>
          <p:nvPr/>
        </p:nvSpPr>
        <p:spPr>
          <a:xfrm>
            <a:off x="6368700" y="2072725"/>
            <a:ext cx="309600" cy="2685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5" name="Shape 305"/>
          <p:cNvSpPr/>
          <p:nvPr/>
        </p:nvSpPr>
        <p:spPr>
          <a:xfrm>
            <a:off x="6639775" y="21264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6" name="Shape 306"/>
          <p:cNvSpPr/>
          <p:nvPr/>
        </p:nvSpPr>
        <p:spPr>
          <a:xfrm>
            <a:off x="6937075" y="2038175"/>
            <a:ext cx="3945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6268725" y="212440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8" name="Shape 308"/>
          <p:cNvSpPr/>
          <p:nvPr/>
        </p:nvSpPr>
        <p:spPr>
          <a:xfrm>
            <a:off x="4153500" y="2040250"/>
            <a:ext cx="2973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09" name="Shape 3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20750" y="695900"/>
            <a:ext cx="1661524" cy="444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56033" y="1231678"/>
            <a:ext cx="1590963" cy="562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6" name="Shape 316"/>
          <p:cNvCxnSpPr/>
          <p:nvPr/>
        </p:nvCxnSpPr>
        <p:spPr>
          <a:xfrm>
            <a:off x="151025" y="2238275"/>
            <a:ext cx="8879700" cy="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17" name="Shape 317"/>
          <p:cNvSpPr/>
          <p:nvPr/>
        </p:nvSpPr>
        <p:spPr>
          <a:xfrm>
            <a:off x="11104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/>
          <p:nvPr/>
        </p:nvSpPr>
        <p:spPr>
          <a:xfrm>
            <a:off x="12864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/>
          <p:nvPr/>
        </p:nvSpPr>
        <p:spPr>
          <a:xfrm>
            <a:off x="951463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/>
          <p:nvPr/>
        </p:nvSpPr>
        <p:spPr>
          <a:xfrm>
            <a:off x="2743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1" name="Shape 321"/>
          <p:cNvSpPr txBox="1"/>
          <p:nvPr/>
        </p:nvSpPr>
        <p:spPr>
          <a:xfrm>
            <a:off x="805525" y="293675"/>
            <a:ext cx="8156100" cy="30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2013	  			2014				2015				2016			2017</a:t>
            </a:r>
          </a:p>
        </p:txBody>
      </p:sp>
      <p:sp>
        <p:nvSpPr>
          <p:cNvPr id="322" name="Shape 322"/>
          <p:cNvSpPr/>
          <p:nvPr/>
        </p:nvSpPr>
        <p:spPr>
          <a:xfrm>
            <a:off x="28958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30482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4986150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484027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6" name="Shape 326"/>
          <p:cNvSpPr/>
          <p:nvPr/>
        </p:nvSpPr>
        <p:spPr>
          <a:xfrm>
            <a:off x="4200525" y="212545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4446900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8" name="Shape 328"/>
          <p:cNvSpPr/>
          <p:nvPr/>
        </p:nvSpPr>
        <p:spPr>
          <a:xfrm>
            <a:off x="4542225" y="2040250"/>
            <a:ext cx="3666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9" name="Shape 329"/>
          <p:cNvSpPr/>
          <p:nvPr/>
        </p:nvSpPr>
        <p:spPr>
          <a:xfrm>
            <a:off x="5116475" y="21233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0" name="Shape 330"/>
          <p:cNvSpPr txBox="1"/>
          <p:nvPr/>
        </p:nvSpPr>
        <p:spPr>
          <a:xfrm>
            <a:off x="1719150" y="1310725"/>
            <a:ext cx="685500" cy="4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3600"/>
          </a:p>
        </p:txBody>
      </p:sp>
      <p:sp>
        <p:nvSpPr>
          <p:cNvPr id="331" name="Shape 331"/>
          <p:cNvSpPr/>
          <p:nvPr/>
        </p:nvSpPr>
        <p:spPr>
          <a:xfrm>
            <a:off x="6821550" y="21264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/>
          <p:nvPr/>
        </p:nvSpPr>
        <p:spPr>
          <a:xfrm>
            <a:off x="6028025" y="2038175"/>
            <a:ext cx="3096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6368700" y="2072725"/>
            <a:ext cx="309600" cy="2685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4" name="Shape 334"/>
          <p:cNvSpPr/>
          <p:nvPr/>
        </p:nvSpPr>
        <p:spPr>
          <a:xfrm>
            <a:off x="6639775" y="212647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/>
          <p:nvPr/>
        </p:nvSpPr>
        <p:spPr>
          <a:xfrm>
            <a:off x="8090550" y="2055925"/>
            <a:ext cx="3945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6268725" y="2124400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7" name="Shape 337"/>
          <p:cNvSpPr/>
          <p:nvPr/>
        </p:nvSpPr>
        <p:spPr>
          <a:xfrm>
            <a:off x="4153500" y="2040250"/>
            <a:ext cx="2973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38" name="Shape 3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575" y="1205375"/>
            <a:ext cx="1097400" cy="505075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Shape 339"/>
          <p:cNvSpPr txBox="1"/>
          <p:nvPr/>
        </p:nvSpPr>
        <p:spPr>
          <a:xfrm>
            <a:off x="1827975" y="1252250"/>
            <a:ext cx="527400" cy="4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/>
              <a:t>+</a:t>
            </a:r>
          </a:p>
        </p:txBody>
      </p:sp>
      <p:pic>
        <p:nvPicPr>
          <p:cNvPr id="340" name="Shape 3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7563" y="877628"/>
            <a:ext cx="1603150" cy="1160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Shape 3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8250" y="2900989"/>
            <a:ext cx="1496275" cy="631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Shape 342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0165" y="3475250"/>
            <a:ext cx="721162" cy="63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Shape 343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11687" y="2610786"/>
            <a:ext cx="2483476" cy="1924526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Shape 344"/>
          <p:cNvSpPr txBox="1"/>
          <p:nvPr/>
        </p:nvSpPr>
        <p:spPr>
          <a:xfrm>
            <a:off x="4450800" y="4535300"/>
            <a:ext cx="3280800" cy="50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Virginia AAC&amp;U Open Learning Hub</a:t>
            </a:r>
          </a:p>
        </p:txBody>
      </p:sp>
      <p:sp>
        <p:nvSpPr>
          <p:cNvPr id="345" name="Shape 345"/>
          <p:cNvSpPr txBox="1"/>
          <p:nvPr/>
        </p:nvSpPr>
        <p:spPr>
          <a:xfrm>
            <a:off x="1633550" y="3872025"/>
            <a:ext cx="2594400" cy="63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Possible legislative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response to </a:t>
            </a:r>
            <a:r>
              <a:rPr lang="en" b="1">
                <a:solidFill>
                  <a:srgbClr val="0000FF"/>
                </a:solidFill>
              </a:rPr>
              <a:t>VIVA</a:t>
            </a:r>
            <a:r>
              <a:rPr lang="en"/>
              <a:t> Proposals?</a:t>
            </a:r>
          </a:p>
        </p:txBody>
      </p:sp>
      <p:sp>
        <p:nvSpPr>
          <p:cNvPr id="346" name="Shape 346"/>
          <p:cNvSpPr txBox="1"/>
          <p:nvPr/>
        </p:nvSpPr>
        <p:spPr>
          <a:xfrm>
            <a:off x="2287575" y="3104238"/>
            <a:ext cx="527400" cy="63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>
                <a:solidFill>
                  <a:srgbClr val="F1C232"/>
                </a:solidFill>
              </a:rPr>
              <a:t>?</a:t>
            </a:r>
          </a:p>
        </p:txBody>
      </p:sp>
      <p:pic>
        <p:nvPicPr>
          <p:cNvPr id="347" name="Shape 3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20750" y="695900"/>
            <a:ext cx="1661524" cy="444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Shape 34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056033" y="1231678"/>
            <a:ext cx="1590963" cy="562147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Shape 349"/>
          <p:cNvSpPr/>
          <p:nvPr/>
        </p:nvSpPr>
        <p:spPr>
          <a:xfrm>
            <a:off x="7697175" y="2055925"/>
            <a:ext cx="3945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0" name="Shape 350"/>
          <p:cNvSpPr/>
          <p:nvPr/>
        </p:nvSpPr>
        <p:spPr>
          <a:xfrm>
            <a:off x="7931025" y="2098525"/>
            <a:ext cx="250200" cy="2169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1" name="Shape 351"/>
          <p:cNvSpPr/>
          <p:nvPr/>
        </p:nvSpPr>
        <p:spPr>
          <a:xfrm>
            <a:off x="6990488" y="2083875"/>
            <a:ext cx="3945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8349900" y="2038175"/>
            <a:ext cx="394500" cy="302100"/>
          </a:xfrm>
          <a:prstGeom prst="ellipse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53" name="Shape 35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609450" y="4180875"/>
            <a:ext cx="1291900" cy="70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319500" y="2665125"/>
            <a:ext cx="7886700" cy="21675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  <a:latin typeface="Cooper Black" charset="0"/>
                <a:ea typeface="Cooper Black" charset="0"/>
                <a:cs typeface="Cooper Black" charset="0"/>
              </a:rPr>
              <a:t>What was the greatest hurdle you faced in building state-wide support and how did you overcome it?</a:t>
            </a:r>
          </a:p>
          <a:p>
            <a:pPr lvl="0">
              <a:spcBef>
                <a:spcPts val="0"/>
              </a:spcBef>
              <a:buNone/>
            </a:pPr>
            <a:endParaRPr sz="2800" dirty="0">
              <a:solidFill>
                <a:srgbClr val="FFFFFF"/>
              </a:solidFill>
              <a:latin typeface="Cooper Black" charset="0"/>
              <a:ea typeface="Cooper Black" charset="0"/>
              <a:cs typeface="Cooper Black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1524050" y="720474"/>
            <a:ext cx="6903670" cy="1169285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>
                <a:solidFill>
                  <a:srgbClr val="FFFFFF"/>
                </a:solidFill>
                <a:latin typeface="Cooper Black" charset="0"/>
                <a:ea typeface="Cooper Black" charset="0"/>
                <a:cs typeface="Cooper Black" charset="0"/>
              </a:rPr>
              <a:t>What advice would you give to advocates looking to build state-wide action around open education?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9500" y="3992880"/>
            <a:ext cx="8521200" cy="839645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Cooper Black" charset="0"/>
                <a:ea typeface="Cooper Black" charset="0"/>
                <a:cs typeface="Cooper Black" charset="0"/>
              </a:rPr>
              <a:t>How did you ignite action in your state?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Cooper Black" charset="0"/>
                <a:ea typeface="Cooper Black" charset="0"/>
                <a:cs typeface="Cooper Black" charset="0"/>
              </a:rPr>
              <a:t>Stories from Wisconsin, Louisiana, Ohio, and Virginia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9" name="Shape 369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Cooper Black" charset="0"/>
                <a:ea typeface="Cooper Black" charset="0"/>
                <a:cs typeface="Cooper Black" charset="0"/>
              </a:rPr>
              <a:t>Questions from the audience?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262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Cooper Black" charset="0"/>
                <a:ea typeface="Cooper Black" charset="0"/>
                <a:cs typeface="Cooper Black" charset="0"/>
              </a:rPr>
              <a:t>Thank you!</a:t>
            </a:r>
          </a:p>
        </p:txBody>
      </p:sp>
      <p:sp>
        <p:nvSpPr>
          <p:cNvPr id="375" name="Shape 375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Sarah Cohen: </a:t>
            </a:r>
            <a:r>
              <a:rPr lang="en" sz="1800" u="sng" dirty="0">
                <a:solidFill>
                  <a:schemeClr val="hlink"/>
                </a:solidFill>
                <a:latin typeface="Bell MT" charset="0"/>
                <a:ea typeface="Bell MT" charset="0"/>
                <a:cs typeface="Bell MT" charset="0"/>
                <a:hlinkClick r:id="rId3"/>
              </a:rPr>
              <a:t>sfcohen@umn.edu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Bob Butterfield: </a:t>
            </a:r>
            <a:r>
              <a:rPr lang="en" sz="1800" u="sng" dirty="0">
                <a:solidFill>
                  <a:schemeClr val="hlink"/>
                </a:solidFill>
                <a:latin typeface="Bell MT" charset="0"/>
                <a:ea typeface="Bell MT" charset="0"/>
                <a:cs typeface="Bell MT" charset="0"/>
                <a:hlinkClick r:id="rId4"/>
              </a:rPr>
              <a:t>butterfieldr@uwstout.edu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Teri </a:t>
            </a:r>
            <a:r>
              <a:rPr lang="en" sz="1800" dirty="0" err="1">
                <a:latin typeface="Bell MT" charset="0"/>
                <a:ea typeface="Bell MT" charset="0"/>
                <a:cs typeface="Bell MT" charset="0"/>
              </a:rPr>
              <a:t>Gallaway</a:t>
            </a: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: </a:t>
            </a:r>
            <a:r>
              <a:rPr lang="en" sz="1800" u="sng" dirty="0">
                <a:solidFill>
                  <a:schemeClr val="hlink"/>
                </a:solidFill>
                <a:latin typeface="Bell MT" charset="0"/>
                <a:ea typeface="Bell MT" charset="0"/>
                <a:cs typeface="Bell MT" charset="0"/>
                <a:hlinkClick r:id="rId5"/>
              </a:rPr>
              <a:t>teri.gallaway@regents.la.gov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 Glenda Thornton: </a:t>
            </a:r>
            <a:r>
              <a:rPr lang="en" sz="1800" u="sng" dirty="0">
                <a:solidFill>
                  <a:schemeClr val="hlink"/>
                </a:solidFill>
                <a:latin typeface="Bell MT" charset="0"/>
                <a:ea typeface="Bell MT" charset="0"/>
                <a:cs typeface="Bell MT" charset="0"/>
                <a:hlinkClick r:id="rId6"/>
              </a:rPr>
              <a:t>g.thornton@csuohio.edu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 Anita </a:t>
            </a:r>
            <a:r>
              <a:rPr lang="en" sz="1800" dirty="0" err="1">
                <a:latin typeface="Bell MT" charset="0"/>
                <a:ea typeface="Bell MT" charset="0"/>
                <a:cs typeface="Bell MT" charset="0"/>
              </a:rPr>
              <a:t>Walz</a:t>
            </a: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: </a:t>
            </a:r>
            <a:r>
              <a:rPr lang="en" sz="1800" u="sng" dirty="0">
                <a:solidFill>
                  <a:schemeClr val="hlink"/>
                </a:solidFill>
                <a:latin typeface="Bell MT" charset="0"/>
                <a:ea typeface="Bell MT" charset="0"/>
                <a:cs typeface="Bell MT" charset="0"/>
                <a:hlinkClick r:id="rId7"/>
              </a:rPr>
              <a:t>arwalz@vt.edu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1800" dirty="0">
                <a:latin typeface="Bell MT" charset="0"/>
                <a:ea typeface="Bell MT" charset="0"/>
                <a:cs typeface="Bell MT" charset="0"/>
              </a:rPr>
              <a:t> </a:t>
            </a:r>
          </a:p>
        </p:txBody>
      </p:sp>
      <p:sp>
        <p:nvSpPr>
          <p:cNvPr id="376" name="Shape 376"/>
          <p:cNvSpPr txBox="1">
            <a:spLocks noGrp="1"/>
          </p:cNvSpPr>
          <p:nvPr>
            <p:ph type="subTitle" idx="1"/>
          </p:nvPr>
        </p:nvSpPr>
        <p:spPr>
          <a:xfrm>
            <a:off x="498575" y="1656298"/>
            <a:ext cx="8520600" cy="73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Bell MT" charset="0"/>
                <a:ea typeface="Bell MT" charset="0"/>
                <a:cs typeface="Bell MT" charset="0"/>
              </a:rPr>
              <a:t>Be in touch with any further questions!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3050929" y="839666"/>
            <a:ext cx="3613800" cy="9327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10000"/>
              </a:lnSpc>
              <a:spcBef>
                <a:spcPts val="0"/>
              </a:spcBef>
              <a:buSzPct val="25000"/>
              <a:buNone/>
            </a:pPr>
            <a:r>
              <a:rPr lang="en" sz="2100" b="0" i="0" u="none" strike="noStrike" cap="none" dirty="0">
                <a:solidFill>
                  <a:schemeClr val="tx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Robert Butterfield</a:t>
            </a:r>
          </a:p>
          <a:p>
            <a:pPr marL="0" marR="0" lvl="0" indent="0" algn="r" rtl="0">
              <a:lnSpc>
                <a:spcPct val="110000"/>
              </a:lnSpc>
              <a:spcBef>
                <a:spcPts val="0"/>
              </a:spcBef>
              <a:buSzPct val="25000"/>
              <a:buNone/>
            </a:pPr>
            <a:r>
              <a:rPr lang="en" sz="1500" b="0" i="0" u="none" strike="noStrike" cap="none" dirty="0">
                <a:solidFill>
                  <a:schemeClr val="tx1">
                    <a:lumMod val="20000"/>
                    <a:lumOff val="8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Assistant Library Director and Director of Instructional Resources Services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/>
        </p:nvSpPr>
        <p:spPr>
          <a:xfrm flipH="1">
            <a:off x="1655075" y="560784"/>
            <a:ext cx="5011800" cy="4386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400" b="1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University of Wisconsin-Stout</a:t>
            </a:r>
          </a:p>
        </p:txBody>
      </p:sp>
      <p:sp>
        <p:nvSpPr>
          <p:cNvPr id="99" name="Shape 99"/>
          <p:cNvSpPr txBox="1"/>
          <p:nvPr/>
        </p:nvSpPr>
        <p:spPr>
          <a:xfrm flipH="1">
            <a:off x="1657350" y="1371601"/>
            <a:ext cx="5372100" cy="622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of 13 University of Wisconsin System four year campuses</a:t>
            </a:r>
          </a:p>
        </p:txBody>
      </p:sp>
      <p:sp>
        <p:nvSpPr>
          <p:cNvPr id="100" name="Shape 100"/>
          <p:cNvSpPr txBox="1"/>
          <p:nvPr/>
        </p:nvSpPr>
        <p:spPr>
          <a:xfrm flipH="1">
            <a:off x="1657350" y="2128838"/>
            <a:ext cx="5372100" cy="346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Wisconsin’s Polytechnic University</a:t>
            </a:r>
          </a:p>
        </p:txBody>
      </p:sp>
      <p:sp>
        <p:nvSpPr>
          <p:cNvPr id="101" name="Shape 101"/>
          <p:cNvSpPr txBox="1"/>
          <p:nvPr/>
        </p:nvSpPr>
        <p:spPr>
          <a:xfrm flipH="1">
            <a:off x="1657350" y="2608660"/>
            <a:ext cx="5372100" cy="346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About 9500 students</a:t>
            </a:r>
          </a:p>
        </p:txBody>
      </p:sp>
      <p:sp>
        <p:nvSpPr>
          <p:cNvPr id="102" name="Shape 102"/>
          <p:cNvSpPr txBox="1"/>
          <p:nvPr/>
        </p:nvSpPr>
        <p:spPr>
          <a:xfrm flipH="1">
            <a:off x="1654969" y="3089672"/>
            <a:ext cx="5372100" cy="346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Laptop Campus</a:t>
            </a:r>
          </a:p>
        </p:txBody>
      </p:sp>
      <p:sp>
        <p:nvSpPr>
          <p:cNvPr id="103" name="Shape 103"/>
          <p:cNvSpPr txBox="1"/>
          <p:nvPr/>
        </p:nvSpPr>
        <p:spPr>
          <a:xfrm flipH="1">
            <a:off x="1654969" y="3569495"/>
            <a:ext cx="5372100" cy="3462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 history of innovation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 flipH="1">
            <a:off x="2682008" y="328560"/>
            <a:ext cx="5086500" cy="3930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2100" b="1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Stout’s Affordability Program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976451" y="1163829"/>
            <a:ext cx="5785500" cy="28392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Textbook rental school since 1910</a:t>
            </a:r>
          </a:p>
          <a:p>
            <a:pPr marL="254000" marR="0" lvl="0" indent="-2540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Initiated digital resources program in 2012</a:t>
            </a:r>
          </a:p>
          <a:p>
            <a:pPr marL="254000" marR="0" lvl="0" indent="-2540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Included access codes as part of program in 2014</a:t>
            </a:r>
          </a:p>
          <a:p>
            <a:pPr marL="254000" marR="0" lvl="0" indent="-2540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Initiated our OER program in 2015</a:t>
            </a:r>
          </a:p>
          <a:p>
            <a:pPr marL="254000" marR="0" lvl="0" indent="-2540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Vocal advocate for content affordability in Wisconsin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and nationally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ndara"/>
              <a:buNone/>
            </a:pPr>
            <a:r>
              <a:rPr lang="en" sz="28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LOUIS: THE LOUISIANA LIBRARY NETWORK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2577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ndara"/>
              <a:buNone/>
            </a:pPr>
            <a:r>
              <a:rPr lang="en" sz="34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LOUIS SERVICES: SUPPORTING STUDENTS THROUGH LIBRARIES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350" y="32025"/>
            <a:ext cx="9175350" cy="5189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513159" y="3365499"/>
            <a:ext cx="6400800" cy="11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ndara"/>
              <a:buNone/>
            </a:pPr>
            <a:r>
              <a:rPr lang="en" sz="34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BUILDING COMMUNITY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89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Microsoft Macintosh PowerPoint</Application>
  <PresentationFormat>On-screen Show (16:9)</PresentationFormat>
  <Paragraphs>146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Ubuntu</vt:lpstr>
      <vt:lpstr>Calibri</vt:lpstr>
      <vt:lpstr>Arial</vt:lpstr>
      <vt:lpstr>Century Gothic</vt:lpstr>
      <vt:lpstr>Source Sans Pro</vt:lpstr>
      <vt:lpstr>Cooper Black</vt:lpstr>
      <vt:lpstr>Alfa Slab One</vt:lpstr>
      <vt:lpstr>Noto Sans Symbols</vt:lpstr>
      <vt:lpstr>Franklin Gothic</vt:lpstr>
      <vt:lpstr>Proxima Nova</vt:lpstr>
      <vt:lpstr>Arial Black</vt:lpstr>
      <vt:lpstr>Candara</vt:lpstr>
      <vt:lpstr>Bell MT</vt:lpstr>
      <vt:lpstr>Gameday</vt:lpstr>
      <vt:lpstr>How the Sausage Gets Made:  Building State-Wide Support  for Open Education Initiatives</vt:lpstr>
      <vt:lpstr>Today’s panelists:</vt:lpstr>
      <vt:lpstr>PowerPoint Presentation</vt:lpstr>
      <vt:lpstr>PowerPoint Presentation</vt:lpstr>
      <vt:lpstr>PowerPoint Presentation</vt:lpstr>
      <vt:lpstr>PowerPoint Presentation</vt:lpstr>
      <vt:lpstr>LOUIS: THE LOUISIANA LIBRARY NETWORK</vt:lpstr>
      <vt:lpstr>LOUIS SERVICES: SUPPORTING STUDENTS THROUGH LIBRARIES</vt:lpstr>
      <vt:lpstr>BUILDING COMMUNITY</vt:lpstr>
      <vt:lpstr>LOUISIANA CROSSWALK</vt:lpstr>
      <vt:lpstr>PowerPoint Presentation</vt:lpstr>
      <vt:lpstr>PowerPoint Presentation</vt:lpstr>
      <vt:lpstr>Ohio Link + Affordable Learning Materials</vt:lpstr>
      <vt:lpstr>  Right Place, Right Time, Right Background  </vt:lpstr>
      <vt:lpstr>Hurdles</vt:lpstr>
      <vt:lpstr>Factors that worked</vt:lpstr>
      <vt:lpstr>VIVA:  Virtual Library of Virginia</vt:lpstr>
      <vt:lpstr>CONTACT</vt:lpstr>
      <vt:lpstr>PowerPoint Presentation</vt:lpstr>
      <vt:lpstr>PowerPoint Presentation</vt:lpstr>
      <vt:lpstr>Invitations Recruitment Innovative approaches Assessment / Follow up Encouraging communication via VIVA-OER Listserv Monthly teleconferences - VIVA &amp; System Leaders Sharing “what worked” / templates / assessments Training of replacement leaders Support for Campus &amp; System leaders Fall 2017 refresh/connect workshop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from the audience?</vt:lpstr>
      <vt:lpstr>Thank you!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Sausage Gets Made:  Building State-Wide Support  for Open Education Initiatives</dc:title>
  <cp:lastModifiedBy>Microsoft Office User</cp:lastModifiedBy>
  <cp:revision>1</cp:revision>
  <dcterms:modified xsi:type="dcterms:W3CDTF">2017-10-11T13:57:09Z</dcterms:modified>
</cp:coreProperties>
</file>