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5143500" type="screen16x9"/>
  <p:notesSz cx="6858000" cy="9144000"/>
  <p:embeddedFontLst>
    <p:embeddedFont>
      <p:font typeface="PT Sans Narrow" panose="020B0604020202020204" charset="0"/>
      <p:regular r:id="rId20"/>
      <p:bold r:id="rId21"/>
    </p:embeddedFont>
    <p:embeddedFont>
      <p:font typeface="Open Sans" panose="020B060402020202020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78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5" name="Shape 12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2" name="Shape 13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9" name="Shape 13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2" name="Shape 1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7" name="Shape 16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2" name="Shape 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7" name="Shape 10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cxnSp>
        <p:nvCxnSpPr>
          <p:cNvPr id="10" name="Shape 10"/>
          <p:cNvCxnSpPr/>
          <p:nvPr/>
        </p:nvCxnSpPr>
        <p:spPr>
          <a:xfrm>
            <a:off x="7007735" y="3176887"/>
            <a:ext cx="562200" cy="0"/>
          </a:xfrm>
          <a:prstGeom prst="straightConnector1">
            <a:avLst/>
          </a:prstGeom>
          <a:noFill/>
          <a:ln w="76200" cap="flat" cmpd="sng">
            <a:solidFill>
              <a:schemeClr val="lt2"/>
            </a:solidFill>
            <a:prstDash val="solid"/>
            <a:round/>
            <a:headEnd type="none" w="med" len="med"/>
            <a:tailEnd type="none" w="med" len="med"/>
          </a:ln>
        </p:spPr>
      </p:cxnSp>
      <p:cxnSp>
        <p:nvCxnSpPr>
          <p:cNvPr id="11" name="Shape 11"/>
          <p:cNvCxnSpPr/>
          <p:nvPr/>
        </p:nvCxnSpPr>
        <p:spPr>
          <a:xfrm>
            <a:off x="1575034" y="3158251"/>
            <a:ext cx="562200" cy="0"/>
          </a:xfrm>
          <a:prstGeom prst="straightConnector1">
            <a:avLst/>
          </a:prstGeom>
          <a:noFill/>
          <a:ln w="76200" cap="flat" cmpd="sng">
            <a:solidFill>
              <a:schemeClr val="lt2"/>
            </a:solidFill>
            <a:prstDash val="solid"/>
            <a:round/>
            <a:headEnd type="none" w="med" len="med"/>
            <a:tailEnd type="none" w="med" len="med"/>
          </a:ln>
        </p:spPr>
      </p:cxnSp>
      <p:grpSp>
        <p:nvGrpSpPr>
          <p:cNvPr id="12" name="Shape 12"/>
          <p:cNvGrpSpPr/>
          <p:nvPr/>
        </p:nvGrpSpPr>
        <p:grpSpPr>
          <a:xfrm>
            <a:off x="1004144" y="1022025"/>
            <a:ext cx="7136667" cy="152400"/>
            <a:chOff x="1346428" y="1011300"/>
            <a:chExt cx="6452100" cy="152400"/>
          </a:xfrm>
        </p:grpSpPr>
        <p:cxnSp>
          <p:nvCxnSpPr>
            <p:cNvPr id="13" name="Shape 13"/>
            <p:cNvCxnSpPr/>
            <p:nvPr/>
          </p:nvCxnSpPr>
          <p:spPr>
            <a:xfrm rot="10800000">
              <a:off x="1346428" y="1011300"/>
              <a:ext cx="6452100" cy="0"/>
            </a:xfrm>
            <a:prstGeom prst="straightConnector1">
              <a:avLst/>
            </a:prstGeom>
            <a:noFill/>
            <a:ln w="76200" cap="flat" cmpd="sng">
              <a:solidFill>
                <a:schemeClr val="accent3"/>
              </a:solidFill>
              <a:prstDash val="solid"/>
              <a:round/>
              <a:headEnd type="none" w="med" len="med"/>
              <a:tailEnd type="none" w="med" len="med"/>
            </a:ln>
          </p:spPr>
        </p:cxnSp>
        <p:cxnSp>
          <p:nvCxnSpPr>
            <p:cNvPr id="14" name="Shape 14"/>
            <p:cNvCxnSpPr/>
            <p:nvPr/>
          </p:nvCxnSpPr>
          <p:spPr>
            <a:xfrm rot="10800000">
              <a:off x="1346428" y="1163700"/>
              <a:ext cx="6452100" cy="0"/>
            </a:xfrm>
            <a:prstGeom prst="straightConnector1">
              <a:avLst/>
            </a:prstGeom>
            <a:noFill/>
            <a:ln w="9525" cap="flat" cmpd="sng">
              <a:solidFill>
                <a:schemeClr val="accent3"/>
              </a:solidFill>
              <a:prstDash val="solid"/>
              <a:round/>
              <a:headEnd type="none" w="med" len="med"/>
              <a:tailEnd type="none" w="med" len="med"/>
            </a:ln>
          </p:spPr>
        </p:cxnSp>
      </p:grpSp>
      <p:grpSp>
        <p:nvGrpSpPr>
          <p:cNvPr id="15" name="Shape 15"/>
          <p:cNvGrpSpPr/>
          <p:nvPr/>
        </p:nvGrpSpPr>
        <p:grpSpPr>
          <a:xfrm>
            <a:off x="1004151" y="3969100"/>
            <a:ext cx="7136667" cy="152400"/>
            <a:chOff x="1346435" y="3969087"/>
            <a:chExt cx="6452100" cy="152400"/>
          </a:xfrm>
        </p:grpSpPr>
        <p:cxnSp>
          <p:nvCxnSpPr>
            <p:cNvPr id="16" name="Shape 16"/>
            <p:cNvCxnSpPr/>
            <p:nvPr/>
          </p:nvCxnSpPr>
          <p:spPr>
            <a:xfrm>
              <a:off x="1346435" y="4121487"/>
              <a:ext cx="6452100" cy="0"/>
            </a:xfrm>
            <a:prstGeom prst="straightConnector1">
              <a:avLst/>
            </a:prstGeom>
            <a:noFill/>
            <a:ln w="76200" cap="flat" cmpd="sng">
              <a:solidFill>
                <a:schemeClr val="accent3"/>
              </a:solidFill>
              <a:prstDash val="solid"/>
              <a:round/>
              <a:headEnd type="none" w="med" len="med"/>
              <a:tailEnd type="none" w="med" len="med"/>
            </a:ln>
          </p:spPr>
        </p:cxnSp>
        <p:cxnSp>
          <p:nvCxnSpPr>
            <p:cNvPr id="17" name="Shape 17"/>
            <p:cNvCxnSpPr/>
            <p:nvPr/>
          </p:nvCxnSpPr>
          <p:spPr>
            <a:xfrm>
              <a:off x="1346435" y="3969087"/>
              <a:ext cx="6452100" cy="0"/>
            </a:xfrm>
            <a:prstGeom prst="straightConnector1">
              <a:avLst/>
            </a:prstGeom>
            <a:noFill/>
            <a:ln w="9525" cap="flat" cmpd="sng">
              <a:solidFill>
                <a:schemeClr val="accent3"/>
              </a:solidFill>
              <a:prstDash val="solid"/>
              <a:round/>
              <a:headEnd type="none" w="med" len="med"/>
              <a:tailEnd type="none" w="med" len="med"/>
            </a:ln>
          </p:spPr>
        </p:cxnSp>
      </p:grpSp>
      <p:sp>
        <p:nvSpPr>
          <p:cNvPr id="18" name="Shape 18"/>
          <p:cNvSpPr txBox="1">
            <a:spLocks noGrp="1"/>
          </p:cNvSpPr>
          <p:nvPr>
            <p:ph type="ctrTitle"/>
          </p:nvPr>
        </p:nvSpPr>
        <p:spPr>
          <a:xfrm>
            <a:off x="1004150" y="1751764"/>
            <a:ext cx="7136700" cy="1022400"/>
          </a:xfrm>
          <a:prstGeom prst="rect">
            <a:avLst/>
          </a:prstGeom>
        </p:spPr>
        <p:txBody>
          <a:bodyPr lIns="91425" tIns="91425" rIns="91425" bIns="91425" anchor="b" anchorCtr="0"/>
          <a:lstStyle>
            <a:lvl1pPr lvl="0" algn="ctr">
              <a:spcBef>
                <a:spcPts val="0"/>
              </a:spcBef>
              <a:buSzPct val="100000"/>
              <a:defRPr sz="5400"/>
            </a:lvl1pPr>
            <a:lvl2pPr lvl="1" algn="ctr">
              <a:spcBef>
                <a:spcPts val="0"/>
              </a:spcBef>
              <a:buSzPct val="100000"/>
              <a:defRPr sz="5400"/>
            </a:lvl2pPr>
            <a:lvl3pPr lvl="2" algn="ctr">
              <a:spcBef>
                <a:spcPts val="0"/>
              </a:spcBef>
              <a:buSzPct val="100000"/>
              <a:defRPr sz="5400"/>
            </a:lvl3pPr>
            <a:lvl4pPr lvl="3" algn="ctr">
              <a:spcBef>
                <a:spcPts val="0"/>
              </a:spcBef>
              <a:buSzPct val="100000"/>
              <a:defRPr sz="5400"/>
            </a:lvl4pPr>
            <a:lvl5pPr lvl="4" algn="ctr">
              <a:spcBef>
                <a:spcPts val="0"/>
              </a:spcBef>
              <a:buSzPct val="100000"/>
              <a:defRPr sz="5400"/>
            </a:lvl5pPr>
            <a:lvl6pPr lvl="5" algn="ctr">
              <a:spcBef>
                <a:spcPts val="0"/>
              </a:spcBef>
              <a:buSzPct val="100000"/>
              <a:defRPr sz="5400"/>
            </a:lvl6pPr>
            <a:lvl7pPr lvl="6" algn="ctr">
              <a:spcBef>
                <a:spcPts val="0"/>
              </a:spcBef>
              <a:buSzPct val="100000"/>
              <a:defRPr sz="5400"/>
            </a:lvl7pPr>
            <a:lvl8pPr lvl="7" algn="ctr">
              <a:spcBef>
                <a:spcPts val="0"/>
              </a:spcBef>
              <a:buSzPct val="100000"/>
              <a:defRPr sz="5400"/>
            </a:lvl8pPr>
            <a:lvl9pPr lvl="8" algn="ctr">
              <a:spcBef>
                <a:spcPts val="0"/>
              </a:spcBef>
              <a:buSzPct val="100000"/>
              <a:defRPr sz="5400"/>
            </a:lvl9pPr>
          </a:lstStyle>
          <a:p>
            <a:endParaRPr/>
          </a:p>
        </p:txBody>
      </p:sp>
      <p:sp>
        <p:nvSpPr>
          <p:cNvPr id="19" name="Shape 19"/>
          <p:cNvSpPr txBox="1">
            <a:spLocks noGrp="1"/>
          </p:cNvSpPr>
          <p:nvPr>
            <p:ph type="subTitle" idx="1"/>
          </p:nvPr>
        </p:nvSpPr>
        <p:spPr>
          <a:xfrm>
            <a:off x="2137225" y="2850039"/>
            <a:ext cx="48705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400"/>
            </a:lvl1pPr>
            <a:lvl2pPr lvl="1" algn="ctr">
              <a:lnSpc>
                <a:spcPct val="100000"/>
              </a:lnSpc>
              <a:spcBef>
                <a:spcPts val="0"/>
              </a:spcBef>
              <a:spcAft>
                <a:spcPts val="0"/>
              </a:spcAft>
              <a:buSzPct val="100000"/>
              <a:buNone/>
              <a:defRPr sz="2400"/>
            </a:lvl2pPr>
            <a:lvl3pPr lvl="2" algn="ctr">
              <a:lnSpc>
                <a:spcPct val="100000"/>
              </a:lnSpc>
              <a:spcBef>
                <a:spcPts val="0"/>
              </a:spcBef>
              <a:spcAft>
                <a:spcPts val="0"/>
              </a:spcAft>
              <a:buSzPct val="100000"/>
              <a:buNone/>
              <a:defRPr sz="2400"/>
            </a:lvl3pPr>
            <a:lvl4pPr lvl="3" algn="ctr">
              <a:lnSpc>
                <a:spcPct val="100000"/>
              </a:lnSpc>
              <a:spcBef>
                <a:spcPts val="0"/>
              </a:spcBef>
              <a:spcAft>
                <a:spcPts val="0"/>
              </a:spcAft>
              <a:buSzPct val="100000"/>
              <a:buNone/>
              <a:defRPr sz="2400"/>
            </a:lvl4pPr>
            <a:lvl5pPr lvl="4" algn="ctr">
              <a:lnSpc>
                <a:spcPct val="100000"/>
              </a:lnSpc>
              <a:spcBef>
                <a:spcPts val="0"/>
              </a:spcBef>
              <a:spcAft>
                <a:spcPts val="0"/>
              </a:spcAft>
              <a:buSzPct val="100000"/>
              <a:buNone/>
              <a:defRPr sz="2400"/>
            </a:lvl5pPr>
            <a:lvl6pPr lvl="5" algn="ctr">
              <a:lnSpc>
                <a:spcPct val="100000"/>
              </a:lnSpc>
              <a:spcBef>
                <a:spcPts val="0"/>
              </a:spcBef>
              <a:spcAft>
                <a:spcPts val="0"/>
              </a:spcAft>
              <a:buSzPct val="100000"/>
              <a:buNone/>
              <a:defRPr sz="2400"/>
            </a:lvl6pPr>
            <a:lvl7pPr lvl="6" algn="ctr">
              <a:lnSpc>
                <a:spcPct val="100000"/>
              </a:lnSpc>
              <a:spcBef>
                <a:spcPts val="0"/>
              </a:spcBef>
              <a:spcAft>
                <a:spcPts val="0"/>
              </a:spcAft>
              <a:buSzPct val="100000"/>
              <a:buNone/>
              <a:defRPr sz="2400"/>
            </a:lvl7pPr>
            <a:lvl8pPr lvl="7" algn="ctr">
              <a:lnSpc>
                <a:spcPct val="100000"/>
              </a:lnSpc>
              <a:spcBef>
                <a:spcPts val="0"/>
              </a:spcBef>
              <a:spcAft>
                <a:spcPts val="0"/>
              </a:spcAft>
              <a:buSzPct val="100000"/>
              <a:buNone/>
              <a:defRPr sz="2400"/>
            </a:lvl8pPr>
            <a:lvl9pPr lvl="8" algn="ctr">
              <a:lnSpc>
                <a:spcPct val="100000"/>
              </a:lnSpc>
              <a:spcBef>
                <a:spcPts val="0"/>
              </a:spcBef>
              <a:spcAft>
                <a:spcPts val="0"/>
              </a:spcAft>
              <a:buSzPct val="100000"/>
              <a:buNone/>
              <a:defRPr sz="2400"/>
            </a:lvl9pPr>
          </a:lstStyle>
          <a:p>
            <a:endParaRPr/>
          </a:p>
        </p:txBody>
      </p:sp>
      <p:sp>
        <p:nvSpPr>
          <p:cNvPr id="20" name="Shape 2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55"/>
        <p:cNvGrpSpPr/>
        <p:nvPr/>
      </p:nvGrpSpPr>
      <p:grpSpPr>
        <a:xfrm>
          <a:off x="0" y="0"/>
          <a:ext cx="0" cy="0"/>
          <a:chOff x="0" y="0"/>
          <a:chExt cx="0" cy="0"/>
        </a:xfrm>
      </p:grpSpPr>
      <p:sp>
        <p:nvSpPr>
          <p:cNvPr id="56" name="Shape 56"/>
          <p:cNvSpPr/>
          <p:nvPr/>
        </p:nvSpPr>
        <p:spPr>
          <a:xfrm>
            <a:off x="-75"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57" name="Shape 57"/>
          <p:cNvSpPr txBox="1">
            <a:spLocks noGrp="1"/>
          </p:cNvSpPr>
          <p:nvPr>
            <p:ph type="title"/>
          </p:nvPr>
        </p:nvSpPr>
        <p:spPr>
          <a:xfrm>
            <a:off x="311700" y="1304850"/>
            <a:ext cx="8520600" cy="1538400"/>
          </a:xfrm>
          <a:prstGeom prst="rect">
            <a:avLst/>
          </a:prstGeom>
        </p:spPr>
        <p:txBody>
          <a:bodyPr lIns="91425" tIns="91425" rIns="91425" bIns="91425" anchor="ctr" anchorCtr="0"/>
          <a:lstStyle>
            <a:lvl1pPr lvl="0" algn="ctr">
              <a:spcBef>
                <a:spcPts val="0"/>
              </a:spcBef>
              <a:buClr>
                <a:schemeClr val="accent3"/>
              </a:buClr>
              <a:buSzPct val="100000"/>
              <a:defRPr sz="13000">
                <a:solidFill>
                  <a:schemeClr val="accent3"/>
                </a:solidFill>
              </a:defRPr>
            </a:lvl1pPr>
            <a:lvl2pPr lvl="1" algn="ctr">
              <a:spcBef>
                <a:spcPts val="0"/>
              </a:spcBef>
              <a:buClr>
                <a:schemeClr val="accent3"/>
              </a:buClr>
              <a:buSzPct val="100000"/>
              <a:defRPr sz="13000">
                <a:solidFill>
                  <a:schemeClr val="accent3"/>
                </a:solidFill>
              </a:defRPr>
            </a:lvl2pPr>
            <a:lvl3pPr lvl="2" algn="ctr">
              <a:spcBef>
                <a:spcPts val="0"/>
              </a:spcBef>
              <a:buClr>
                <a:schemeClr val="accent3"/>
              </a:buClr>
              <a:buSzPct val="100000"/>
              <a:defRPr sz="13000">
                <a:solidFill>
                  <a:schemeClr val="accent3"/>
                </a:solidFill>
              </a:defRPr>
            </a:lvl3pPr>
            <a:lvl4pPr lvl="3" algn="ctr">
              <a:spcBef>
                <a:spcPts val="0"/>
              </a:spcBef>
              <a:buClr>
                <a:schemeClr val="accent3"/>
              </a:buClr>
              <a:buSzPct val="100000"/>
              <a:defRPr sz="13000">
                <a:solidFill>
                  <a:schemeClr val="accent3"/>
                </a:solidFill>
              </a:defRPr>
            </a:lvl4pPr>
            <a:lvl5pPr lvl="4" algn="ctr">
              <a:spcBef>
                <a:spcPts val="0"/>
              </a:spcBef>
              <a:buClr>
                <a:schemeClr val="accent3"/>
              </a:buClr>
              <a:buSzPct val="100000"/>
              <a:defRPr sz="13000">
                <a:solidFill>
                  <a:schemeClr val="accent3"/>
                </a:solidFill>
              </a:defRPr>
            </a:lvl5pPr>
            <a:lvl6pPr lvl="5" algn="ctr">
              <a:spcBef>
                <a:spcPts val="0"/>
              </a:spcBef>
              <a:buClr>
                <a:schemeClr val="accent3"/>
              </a:buClr>
              <a:buSzPct val="100000"/>
              <a:defRPr sz="13000">
                <a:solidFill>
                  <a:schemeClr val="accent3"/>
                </a:solidFill>
              </a:defRPr>
            </a:lvl6pPr>
            <a:lvl7pPr lvl="6" algn="ctr">
              <a:spcBef>
                <a:spcPts val="0"/>
              </a:spcBef>
              <a:buClr>
                <a:schemeClr val="accent3"/>
              </a:buClr>
              <a:buSzPct val="100000"/>
              <a:defRPr sz="13000">
                <a:solidFill>
                  <a:schemeClr val="accent3"/>
                </a:solidFill>
              </a:defRPr>
            </a:lvl7pPr>
            <a:lvl8pPr lvl="7" algn="ctr">
              <a:spcBef>
                <a:spcPts val="0"/>
              </a:spcBef>
              <a:buClr>
                <a:schemeClr val="accent3"/>
              </a:buClr>
              <a:buSzPct val="100000"/>
              <a:defRPr sz="13000">
                <a:solidFill>
                  <a:schemeClr val="accent3"/>
                </a:solidFill>
              </a:defRPr>
            </a:lvl8pPr>
            <a:lvl9pPr lvl="8" algn="ctr">
              <a:spcBef>
                <a:spcPts val="0"/>
              </a:spcBef>
              <a:buClr>
                <a:schemeClr val="accent3"/>
              </a:buClr>
              <a:buSzPct val="100000"/>
              <a:defRPr sz="13000">
                <a:solidFill>
                  <a:schemeClr val="accent3"/>
                </a:solidFill>
              </a:defRPr>
            </a:lvl9pPr>
          </a:lstStyle>
          <a:p>
            <a:endParaRPr/>
          </a:p>
        </p:txBody>
      </p:sp>
      <p:sp>
        <p:nvSpPr>
          <p:cNvPr id="58" name="Shape 58"/>
          <p:cNvSpPr txBox="1">
            <a:spLocks noGrp="1"/>
          </p:cNvSpPr>
          <p:nvPr>
            <p:ph type="body" idx="1"/>
          </p:nvPr>
        </p:nvSpPr>
        <p:spPr>
          <a:xfrm>
            <a:off x="311700" y="2995650"/>
            <a:ext cx="8520600" cy="10716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9" name="Shape 5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0"/>
        <p:cNvGrpSpPr/>
        <p:nvPr/>
      </p:nvGrpSpPr>
      <p:grpSpPr>
        <a:xfrm>
          <a:off x="0" y="0"/>
          <a:ext cx="0" cy="0"/>
          <a:chOff x="0" y="0"/>
          <a:chExt cx="0" cy="0"/>
        </a:xfrm>
      </p:grpSpPr>
      <p:sp>
        <p:nvSpPr>
          <p:cNvPr id="61" name="Shape 6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1"/>
        <p:cNvGrpSpPr/>
        <p:nvPr/>
      </p:nvGrpSpPr>
      <p:grpSpPr>
        <a:xfrm>
          <a:off x="0" y="0"/>
          <a:ext cx="0" cy="0"/>
          <a:chOff x="0" y="0"/>
          <a:chExt cx="0" cy="0"/>
        </a:xfrm>
      </p:grpSpPr>
      <p:sp>
        <p:nvSpPr>
          <p:cNvPr id="22" name="Shape 22"/>
          <p:cNvSpPr/>
          <p:nvPr/>
        </p:nvSpPr>
        <p:spPr>
          <a:xfrm>
            <a:off x="-50" y="2571900"/>
            <a:ext cx="9144000" cy="2571600"/>
          </a:xfrm>
          <a:prstGeom prst="rect">
            <a:avLst/>
          </a:prstGeom>
          <a:solidFill>
            <a:schemeClr val="accent3"/>
          </a:solidFill>
          <a:ln>
            <a:noFill/>
          </a:ln>
        </p:spPr>
        <p:txBody>
          <a:bodyPr lIns="91425" tIns="91425" rIns="91425" bIns="91425" anchor="ctr" anchorCtr="0">
            <a:noAutofit/>
          </a:bodyPr>
          <a:lstStyle/>
          <a:p>
            <a:pPr lvl="0">
              <a:spcBef>
                <a:spcPts val="0"/>
              </a:spcBef>
              <a:buNone/>
            </a:pPr>
            <a:endParaRPr/>
          </a:p>
        </p:txBody>
      </p:sp>
      <p:sp>
        <p:nvSpPr>
          <p:cNvPr id="23" name="Shape 23"/>
          <p:cNvSpPr txBox="1">
            <a:spLocks noGrp="1"/>
          </p:cNvSpPr>
          <p:nvPr>
            <p:ph type="title"/>
          </p:nvPr>
        </p:nvSpPr>
        <p:spPr>
          <a:xfrm>
            <a:off x="311700" y="814800"/>
            <a:ext cx="8571300" cy="942000"/>
          </a:xfrm>
          <a:prstGeom prst="rect">
            <a:avLst/>
          </a:prstGeom>
        </p:spPr>
        <p:txBody>
          <a:bodyPr lIns="91425" tIns="91425" rIns="91425" bIns="91425" anchor="ctr"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5"/>
        <p:cNvGrpSpPr/>
        <p:nvPr/>
      </p:nvGrpSpPr>
      <p:grpSpPr>
        <a:xfrm>
          <a:off x="0" y="0"/>
          <a:ext cx="0" cy="0"/>
          <a:chOff x="0" y="0"/>
          <a:chExt cx="0" cy="0"/>
        </a:xfrm>
      </p:grpSpPr>
      <p:sp>
        <p:nvSpPr>
          <p:cNvPr id="26" name="Shape 26"/>
          <p:cNvSpPr/>
          <p:nvPr/>
        </p:nvSpPr>
        <p:spPr>
          <a:xfrm>
            <a:off x="-75" y="5045700"/>
            <a:ext cx="9144000" cy="97800"/>
          </a:xfrm>
          <a:prstGeom prst="rect">
            <a:avLst/>
          </a:prstGeom>
          <a:solidFill>
            <a:schemeClr val="accent3"/>
          </a:solidFill>
          <a:ln>
            <a:noFill/>
          </a:ln>
        </p:spPr>
        <p:txBody>
          <a:bodyPr lIns="91425" tIns="91425" rIns="91425" bIns="91425" anchor="ctr" anchorCtr="0">
            <a:noAutofit/>
          </a:bodyPr>
          <a:lstStyle/>
          <a:p>
            <a:pPr lvl="0">
              <a:spcBef>
                <a:spcPts val="0"/>
              </a:spcBef>
              <a:buNone/>
            </a:pPr>
            <a:endParaRPr/>
          </a:p>
        </p:txBody>
      </p:sp>
      <p:sp>
        <p:nvSpPr>
          <p:cNvPr id="27" name="Shape 27"/>
          <p:cNvSpPr txBox="1">
            <a:spLocks noGrp="1"/>
          </p:cNvSpPr>
          <p:nvPr>
            <p:ph type="title"/>
          </p:nvPr>
        </p:nvSpPr>
        <p:spPr>
          <a:xfrm>
            <a:off x="311700" y="445025"/>
            <a:ext cx="8520600" cy="707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8" name="Shape 28"/>
          <p:cNvSpPr txBox="1">
            <a:spLocks noGrp="1"/>
          </p:cNvSpPr>
          <p:nvPr>
            <p:ph type="body" idx="1"/>
          </p:nvPr>
        </p:nvSpPr>
        <p:spPr>
          <a:xfrm>
            <a:off x="311700" y="1266325"/>
            <a:ext cx="8520600" cy="330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9" name="Shape 2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311700" y="445025"/>
            <a:ext cx="8520600" cy="707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2" name="Shape 32"/>
          <p:cNvSpPr txBox="1">
            <a:spLocks noGrp="1"/>
          </p:cNvSpPr>
          <p:nvPr>
            <p:ph type="body" idx="1"/>
          </p:nvPr>
        </p:nvSpPr>
        <p:spPr>
          <a:xfrm>
            <a:off x="311700" y="1266175"/>
            <a:ext cx="3999900" cy="33027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3" name="Shape 33"/>
          <p:cNvSpPr txBox="1">
            <a:spLocks noGrp="1"/>
          </p:cNvSpPr>
          <p:nvPr>
            <p:ph type="body" idx="2"/>
          </p:nvPr>
        </p:nvSpPr>
        <p:spPr>
          <a:xfrm>
            <a:off x="4832400" y="1266175"/>
            <a:ext cx="3999900" cy="33027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311700" y="445025"/>
            <a:ext cx="8520600" cy="707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7" name="Shape 3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40" name="Shape 40"/>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41" name="Shape 4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accent6"/>
        </a:solidFill>
        <a:effectLst/>
      </p:bgPr>
    </p:bg>
    <p:spTree>
      <p:nvGrpSpPr>
        <p:cNvPr id="1" name="Shape 42"/>
        <p:cNvGrpSpPr/>
        <p:nvPr/>
      </p:nvGrpSpPr>
      <p:grpSpPr>
        <a:xfrm>
          <a:off x="0" y="0"/>
          <a:ext cx="0" cy="0"/>
          <a:chOff x="0" y="0"/>
          <a:chExt cx="0" cy="0"/>
        </a:xfrm>
      </p:grpSpPr>
      <p:sp>
        <p:nvSpPr>
          <p:cNvPr id="43" name="Shape 43"/>
          <p:cNvSpPr txBox="1">
            <a:spLocks noGrp="1"/>
          </p:cNvSpPr>
          <p:nvPr>
            <p:ph type="title"/>
          </p:nvPr>
        </p:nvSpPr>
        <p:spPr>
          <a:xfrm>
            <a:off x="490250" y="526350"/>
            <a:ext cx="5613600" cy="4090800"/>
          </a:xfrm>
          <a:prstGeom prst="rect">
            <a:avLst/>
          </a:prstGeom>
        </p:spPr>
        <p:txBody>
          <a:bodyPr lIns="91425" tIns="91425" rIns="91425" bIns="91425" anchor="ctr" anchorCtr="0"/>
          <a:lstStyle>
            <a:lvl1pPr lvl="0">
              <a:spcBef>
                <a:spcPts val="0"/>
              </a:spcBef>
              <a:buClr>
                <a:schemeClr val="dk2"/>
              </a:buClr>
              <a:buSzPct val="100000"/>
              <a:defRPr sz="5400" b="0">
                <a:solidFill>
                  <a:schemeClr val="dk2"/>
                </a:solidFill>
              </a:defRPr>
            </a:lvl1pPr>
            <a:lvl2pPr lvl="1">
              <a:spcBef>
                <a:spcPts val="0"/>
              </a:spcBef>
              <a:buClr>
                <a:schemeClr val="dk2"/>
              </a:buClr>
              <a:buSzPct val="100000"/>
              <a:defRPr sz="5400" b="0">
                <a:solidFill>
                  <a:schemeClr val="dk2"/>
                </a:solidFill>
              </a:defRPr>
            </a:lvl2pPr>
            <a:lvl3pPr lvl="2">
              <a:spcBef>
                <a:spcPts val="0"/>
              </a:spcBef>
              <a:buClr>
                <a:schemeClr val="dk2"/>
              </a:buClr>
              <a:buSzPct val="100000"/>
              <a:defRPr sz="5400" b="0">
                <a:solidFill>
                  <a:schemeClr val="dk2"/>
                </a:solidFill>
              </a:defRPr>
            </a:lvl3pPr>
            <a:lvl4pPr lvl="3">
              <a:spcBef>
                <a:spcPts val="0"/>
              </a:spcBef>
              <a:buClr>
                <a:schemeClr val="dk2"/>
              </a:buClr>
              <a:buSzPct val="100000"/>
              <a:defRPr sz="5400" b="0">
                <a:solidFill>
                  <a:schemeClr val="dk2"/>
                </a:solidFill>
              </a:defRPr>
            </a:lvl4pPr>
            <a:lvl5pPr lvl="4">
              <a:spcBef>
                <a:spcPts val="0"/>
              </a:spcBef>
              <a:buClr>
                <a:schemeClr val="dk2"/>
              </a:buClr>
              <a:buSzPct val="100000"/>
              <a:defRPr sz="5400" b="0">
                <a:solidFill>
                  <a:schemeClr val="dk2"/>
                </a:solidFill>
              </a:defRPr>
            </a:lvl5pPr>
            <a:lvl6pPr lvl="5">
              <a:spcBef>
                <a:spcPts val="0"/>
              </a:spcBef>
              <a:buClr>
                <a:schemeClr val="dk2"/>
              </a:buClr>
              <a:buSzPct val="100000"/>
              <a:defRPr sz="5400" b="0">
                <a:solidFill>
                  <a:schemeClr val="dk2"/>
                </a:solidFill>
              </a:defRPr>
            </a:lvl6pPr>
            <a:lvl7pPr lvl="6">
              <a:spcBef>
                <a:spcPts val="0"/>
              </a:spcBef>
              <a:buClr>
                <a:schemeClr val="dk2"/>
              </a:buClr>
              <a:buSzPct val="100000"/>
              <a:defRPr sz="5400" b="0">
                <a:solidFill>
                  <a:schemeClr val="dk2"/>
                </a:solidFill>
              </a:defRPr>
            </a:lvl7pPr>
            <a:lvl8pPr lvl="7">
              <a:spcBef>
                <a:spcPts val="0"/>
              </a:spcBef>
              <a:buClr>
                <a:schemeClr val="dk2"/>
              </a:buClr>
              <a:buSzPct val="100000"/>
              <a:defRPr sz="5400" b="0">
                <a:solidFill>
                  <a:schemeClr val="dk2"/>
                </a:solidFill>
              </a:defRPr>
            </a:lvl8pPr>
            <a:lvl9pPr lvl="8">
              <a:spcBef>
                <a:spcPts val="0"/>
              </a:spcBef>
              <a:buClr>
                <a:schemeClr val="dk2"/>
              </a:buClr>
              <a:buSzPct val="100000"/>
              <a:defRPr sz="5400" b="0">
                <a:solidFill>
                  <a:schemeClr val="dk2"/>
                </a:solidFill>
              </a:defRPr>
            </a:lvl9pPr>
          </a:lstStyle>
          <a:p>
            <a:endParaRPr/>
          </a:p>
        </p:txBody>
      </p:sp>
      <p:sp>
        <p:nvSpPr>
          <p:cNvPr id="44" name="Shape 4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45"/>
        <p:cNvGrpSpPr/>
        <p:nvPr/>
      </p:nvGrpSpPr>
      <p:grpSpPr>
        <a:xfrm>
          <a:off x="0" y="0"/>
          <a:ext cx="0" cy="0"/>
          <a:chOff x="0" y="0"/>
          <a:chExt cx="0" cy="0"/>
        </a:xfrm>
      </p:grpSpPr>
      <p:sp>
        <p:nvSpPr>
          <p:cNvPr id="46" name="Shape 46"/>
          <p:cNvSpPr/>
          <p:nvPr/>
        </p:nvSpPr>
        <p:spPr>
          <a:xfrm>
            <a:off x="4572000" y="0"/>
            <a:ext cx="4572000" cy="5143500"/>
          </a:xfrm>
          <a:prstGeom prst="rect">
            <a:avLst/>
          </a:prstGeom>
          <a:solidFill>
            <a:schemeClr val="accent3"/>
          </a:solidFill>
          <a:ln>
            <a:noFill/>
          </a:ln>
        </p:spPr>
        <p:txBody>
          <a:bodyPr lIns="91425" tIns="91425" rIns="91425" bIns="91425" anchor="ctr" anchorCtr="0">
            <a:noAutofit/>
          </a:bodyPr>
          <a:lstStyle/>
          <a:p>
            <a:pPr lvl="0">
              <a:spcBef>
                <a:spcPts val="0"/>
              </a:spcBef>
              <a:buNone/>
            </a:pPr>
            <a:endParaRPr/>
          </a:p>
        </p:txBody>
      </p:sp>
      <p:cxnSp>
        <p:nvCxnSpPr>
          <p:cNvPr id="47" name="Shape 47"/>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48" name="Shape 48"/>
          <p:cNvSpPr txBox="1">
            <a:spLocks noGrp="1"/>
          </p:cNvSpPr>
          <p:nvPr>
            <p:ph type="title"/>
          </p:nvPr>
        </p:nvSpPr>
        <p:spPr>
          <a:xfrm>
            <a:off x="265500" y="1039675"/>
            <a:ext cx="4045200" cy="16758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49" name="Shape 49"/>
          <p:cNvSpPr txBox="1">
            <a:spLocks noGrp="1"/>
          </p:cNvSpPr>
          <p:nvPr>
            <p:ph type="subTitle" idx="1"/>
          </p:nvPr>
        </p:nvSpPr>
        <p:spPr>
          <a:xfrm>
            <a:off x="265500" y="2726875"/>
            <a:ext cx="4045200" cy="12351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50" name="Shape 50"/>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51" name="Shape 5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52"/>
        <p:cNvGrpSpPr/>
        <p:nvPr/>
      </p:nvGrpSpPr>
      <p:grpSpPr>
        <a:xfrm>
          <a:off x="0" y="0"/>
          <a:ext cx="0" cy="0"/>
          <a:chOff x="0" y="0"/>
          <a:chExt cx="0" cy="0"/>
        </a:xfrm>
      </p:grpSpPr>
      <p:sp>
        <p:nvSpPr>
          <p:cNvPr id="53" name="Shape 53"/>
          <p:cNvSpPr txBox="1">
            <a:spLocks noGrp="1"/>
          </p:cNvSpPr>
          <p:nvPr>
            <p:ph type="body" idx="1"/>
          </p:nvPr>
        </p:nvSpPr>
        <p:spPr>
          <a:xfrm>
            <a:off x="311700" y="4230725"/>
            <a:ext cx="5998800" cy="598800"/>
          </a:xfrm>
          <a:prstGeom prst="rect">
            <a:avLst/>
          </a:prstGeom>
        </p:spPr>
        <p:txBody>
          <a:bodyPr lIns="91425" tIns="91425" rIns="91425" bIns="91425" anchor="ctr" anchorCtr="0"/>
          <a:lstStyle>
            <a:lvl1pPr lvl="0">
              <a:lnSpc>
                <a:spcPct val="100000"/>
              </a:lnSpc>
              <a:spcBef>
                <a:spcPts val="0"/>
              </a:spcBef>
              <a:spcAft>
                <a:spcPts val="0"/>
              </a:spcAft>
              <a:buSzPct val="100000"/>
              <a:buFont typeface="PT Sans Narrow"/>
              <a:buNone/>
              <a:defRPr sz="2400">
                <a:latin typeface="PT Sans Narrow"/>
                <a:ea typeface="PT Sans Narrow"/>
                <a:cs typeface="PT Sans Narrow"/>
                <a:sym typeface="PT Sans Narrow"/>
              </a:defRPr>
            </a:lvl1pPr>
          </a:lstStyle>
          <a:p>
            <a:endParaRPr/>
          </a:p>
        </p:txBody>
      </p:sp>
      <p:sp>
        <p:nvSpPr>
          <p:cNvPr id="54" name="Shape 5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707400"/>
          </a:xfrm>
          <a:prstGeom prst="rect">
            <a:avLst/>
          </a:prstGeom>
          <a:noFill/>
          <a:ln>
            <a:noFill/>
          </a:ln>
        </p:spPr>
        <p:txBody>
          <a:bodyPr lIns="91425" tIns="91425" rIns="91425" bIns="91425" anchor="t" anchorCtr="0"/>
          <a:lstStyle>
            <a:lvl1pPr lvl="0">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1pPr>
            <a:lvl2pPr lvl="1">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2pPr>
            <a:lvl3pPr lvl="2">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3pPr>
            <a:lvl4pPr lvl="3">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4pPr>
            <a:lvl5pPr lvl="4">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5pPr>
            <a:lvl6pPr lvl="5">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6pPr>
            <a:lvl7pPr lvl="6">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7pPr>
            <a:lvl8pPr lvl="7">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8pPr>
            <a:lvl9pPr lvl="8">
              <a:spcBef>
                <a:spcPts val="0"/>
              </a:spcBef>
              <a:buClr>
                <a:schemeClr val="accent1"/>
              </a:buClr>
              <a:buSzPct val="100000"/>
              <a:buFont typeface="PT Sans Narrow"/>
              <a:buNone/>
              <a:defRPr sz="3600" b="1">
                <a:solidFill>
                  <a:schemeClr val="accent1"/>
                </a:solidFill>
                <a:latin typeface="PT Sans Narrow"/>
                <a:ea typeface="PT Sans Narrow"/>
                <a:cs typeface="PT Sans Narrow"/>
                <a:sym typeface="PT Sans Narrow"/>
              </a:defRPr>
            </a:lvl9pPr>
          </a:lstStyle>
          <a:p>
            <a:endParaRPr/>
          </a:p>
        </p:txBody>
      </p:sp>
      <p:sp>
        <p:nvSpPr>
          <p:cNvPr id="7" name="Shape 7"/>
          <p:cNvSpPr txBox="1">
            <a:spLocks noGrp="1"/>
          </p:cNvSpPr>
          <p:nvPr>
            <p:ph type="body" idx="1"/>
          </p:nvPr>
        </p:nvSpPr>
        <p:spPr>
          <a:xfrm>
            <a:off x="311700" y="1266325"/>
            <a:ext cx="8520600" cy="33027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buFont typeface="Open Sans"/>
              <a:defRPr sz="1800">
                <a:solidFill>
                  <a:schemeClr val="dk2"/>
                </a:solidFill>
                <a:latin typeface="Open Sans"/>
                <a:ea typeface="Open Sans"/>
                <a:cs typeface="Open Sans"/>
                <a:sym typeface="Open Sans"/>
              </a:defRPr>
            </a:lvl1pPr>
            <a:lvl2pPr lvl="1">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2pPr>
            <a:lvl3pPr lvl="2">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3pPr>
            <a:lvl4pPr lvl="3">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4pPr>
            <a:lvl5pPr lvl="4">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5pPr>
            <a:lvl6pPr lvl="5">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6pPr>
            <a:lvl7pPr lvl="6">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7pPr>
            <a:lvl8pPr lvl="7">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8pPr>
            <a:lvl9pPr lvl="8">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2"/>
                </a:solidFill>
                <a:latin typeface="Open Sans"/>
                <a:ea typeface="Open Sans"/>
                <a:cs typeface="Open Sans"/>
                <a:sym typeface="Open Sans"/>
              </a:rPr>
              <a:t>‹#›</a:t>
            </a:fld>
            <a:endParaRPr lang="en" sz="1000">
              <a:solidFill>
                <a:schemeClr val="dk2"/>
              </a:solidFill>
              <a:latin typeface="Open Sans"/>
              <a:ea typeface="Open Sans"/>
              <a:cs typeface="Open Sans"/>
              <a:sym typeface="Open Sans"/>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HkuPKgzK5L4"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CIa1IdQ7ffQ"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hyperlink" Target="https://www.youtube.com/watch?v=2jn91F3uFPE"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0iZfT3uCE1I"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yJQLcOZdaPo"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BtDl9lsqSdo"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ctrTitle"/>
          </p:nvPr>
        </p:nvSpPr>
        <p:spPr>
          <a:xfrm>
            <a:off x="1004150" y="1751764"/>
            <a:ext cx="7136700" cy="1022400"/>
          </a:xfrm>
          <a:prstGeom prst="rect">
            <a:avLst/>
          </a:prstGeom>
        </p:spPr>
        <p:txBody>
          <a:bodyPr lIns="91425" tIns="91425" rIns="91425" bIns="91425" anchor="b" anchorCtr="0">
            <a:noAutofit/>
          </a:bodyPr>
          <a:lstStyle/>
          <a:p>
            <a:pPr lvl="0">
              <a:spcBef>
                <a:spcPts val="0"/>
              </a:spcBef>
              <a:buNone/>
            </a:pPr>
            <a:r>
              <a:rPr lang="en">
                <a:solidFill>
                  <a:schemeClr val="accent2"/>
                </a:solidFill>
              </a:rPr>
              <a:t>Horse Judging Practice</a:t>
            </a:r>
          </a:p>
        </p:txBody>
      </p:sp>
      <p:sp>
        <p:nvSpPr>
          <p:cNvPr id="67" name="Shape 67"/>
          <p:cNvSpPr txBox="1">
            <a:spLocks noGrp="1"/>
          </p:cNvSpPr>
          <p:nvPr>
            <p:ph type="subTitle" idx="1"/>
          </p:nvPr>
        </p:nvSpPr>
        <p:spPr>
          <a:xfrm>
            <a:off x="2137225" y="2850039"/>
            <a:ext cx="4870500" cy="792600"/>
          </a:xfrm>
          <a:prstGeom prst="rect">
            <a:avLst/>
          </a:prstGeom>
        </p:spPr>
        <p:txBody>
          <a:bodyPr lIns="91425" tIns="91425" rIns="91425" bIns="91425" anchor="t" anchorCtr="0">
            <a:noAutofit/>
          </a:bodyPr>
          <a:lstStyle/>
          <a:p>
            <a:pPr lvl="0">
              <a:spcBef>
                <a:spcPts val="0"/>
              </a:spcBef>
              <a:buNone/>
            </a:pPr>
            <a:r>
              <a:rPr lang="en"/>
              <a:t>Hunter Under Saddle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a:off x="311700" y="1304850"/>
            <a:ext cx="8520600" cy="1538400"/>
          </a:xfrm>
          <a:prstGeom prst="rect">
            <a:avLst/>
          </a:prstGeom>
        </p:spPr>
        <p:txBody>
          <a:bodyPr lIns="91425" tIns="91425" rIns="91425" bIns="91425" anchor="ctr" anchorCtr="0">
            <a:noAutofit/>
          </a:bodyPr>
          <a:lstStyle/>
          <a:p>
            <a:pPr lvl="0">
              <a:spcBef>
                <a:spcPts val="0"/>
              </a:spcBef>
              <a:buNone/>
            </a:pPr>
            <a:r>
              <a:rPr lang="en" sz="3000"/>
              <a:t>What do you focus on when YOU are riding in an equitation class?</a:t>
            </a:r>
          </a:p>
        </p:txBody>
      </p:sp>
      <p:sp>
        <p:nvSpPr>
          <p:cNvPr id="122" name="Shape 122"/>
          <p:cNvSpPr txBox="1">
            <a:spLocks noGrp="1"/>
          </p:cNvSpPr>
          <p:nvPr>
            <p:ph type="body" idx="1"/>
          </p:nvPr>
        </p:nvSpPr>
        <p:spPr>
          <a:xfrm>
            <a:off x="311700" y="2995650"/>
            <a:ext cx="8520600" cy="1071600"/>
          </a:xfrm>
          <a:prstGeom prst="rect">
            <a:avLst/>
          </a:prstGeom>
        </p:spPr>
        <p:txBody>
          <a:bodyPr lIns="91425" tIns="91425" rIns="91425" bIns="91425" anchor="t" anchorCtr="0">
            <a:noAutofit/>
          </a:bodyPr>
          <a:lstStyle/>
          <a:p>
            <a:pPr lvl="0">
              <a:spcBef>
                <a:spcPts val="0"/>
              </a:spcBef>
              <a:buNone/>
            </a:pPr>
            <a:r>
              <a:rPr lang="en"/>
              <a:t>We’re going to put the answers on the white board.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en">
                <a:solidFill>
                  <a:schemeClr val="accent2"/>
                </a:solidFill>
              </a:rPr>
              <a:t>What Should You Focus on When Judging?</a:t>
            </a:r>
          </a:p>
        </p:txBody>
      </p:sp>
      <p:sp>
        <p:nvSpPr>
          <p:cNvPr id="128" name="Shape 128"/>
          <p:cNvSpPr txBox="1">
            <a:spLocks noGrp="1"/>
          </p:cNvSpPr>
          <p:nvPr>
            <p:ph type="body" idx="1"/>
          </p:nvPr>
        </p:nvSpPr>
        <p:spPr>
          <a:xfrm>
            <a:off x="311700" y="1266325"/>
            <a:ext cx="8520600" cy="3302700"/>
          </a:xfrm>
          <a:prstGeom prst="rect">
            <a:avLst/>
          </a:prstGeom>
        </p:spPr>
        <p:txBody>
          <a:bodyPr lIns="91425" tIns="91425" rIns="91425" bIns="91425" anchor="t" anchorCtr="0">
            <a:noAutofit/>
          </a:bodyPr>
          <a:lstStyle/>
          <a:p>
            <a:pPr marL="457200" lvl="0" indent="-228600" rtl="0">
              <a:spcBef>
                <a:spcPts val="0"/>
              </a:spcBef>
              <a:buClr>
                <a:srgbClr val="000000"/>
              </a:buClr>
            </a:pPr>
            <a:r>
              <a:rPr lang="en">
                <a:solidFill>
                  <a:srgbClr val="000000"/>
                </a:solidFill>
              </a:rPr>
              <a:t>Communication between horse and rider should </a:t>
            </a:r>
            <a:r>
              <a:rPr lang="en" b="1">
                <a:solidFill>
                  <a:srgbClr val="000000"/>
                </a:solidFill>
              </a:rPr>
              <a:t>not</a:t>
            </a:r>
            <a:r>
              <a:rPr lang="en">
                <a:solidFill>
                  <a:srgbClr val="000000"/>
                </a:solidFill>
              </a:rPr>
              <a:t> be obvious. </a:t>
            </a:r>
          </a:p>
          <a:p>
            <a:pPr marL="457200" lvl="0" indent="-228600" rtl="0">
              <a:spcBef>
                <a:spcPts val="0"/>
              </a:spcBef>
              <a:buClr>
                <a:srgbClr val="000000"/>
              </a:buClr>
            </a:pPr>
            <a:r>
              <a:rPr lang="en">
                <a:solidFill>
                  <a:srgbClr val="000000"/>
                </a:solidFill>
              </a:rPr>
              <a:t>The rider’s seat</a:t>
            </a:r>
          </a:p>
          <a:p>
            <a:pPr marL="914400" lvl="1" indent="-342900" rtl="0">
              <a:spcBef>
                <a:spcPts val="0"/>
              </a:spcBef>
              <a:buClr>
                <a:schemeClr val="accent2"/>
              </a:buClr>
              <a:buSzPct val="100000"/>
            </a:pPr>
            <a:r>
              <a:rPr lang="en" sz="1800">
                <a:solidFill>
                  <a:schemeClr val="accent2"/>
                </a:solidFill>
              </a:rPr>
              <a:t>Sitting straight down over the center of balance </a:t>
            </a:r>
          </a:p>
          <a:p>
            <a:pPr marL="914400" lvl="1" indent="-342900" rtl="0">
              <a:spcBef>
                <a:spcPts val="0"/>
              </a:spcBef>
              <a:buClr>
                <a:srgbClr val="FF0000"/>
              </a:buClr>
              <a:buSzPct val="100000"/>
            </a:pPr>
            <a:r>
              <a:rPr lang="en" sz="1800">
                <a:solidFill>
                  <a:srgbClr val="FF0000"/>
                </a:solidFill>
              </a:rPr>
              <a:t>Sitting behind the center of leaning too far forward. </a:t>
            </a:r>
          </a:p>
          <a:p>
            <a:pPr marL="457200" lvl="0" indent="-228600" rtl="0">
              <a:spcBef>
                <a:spcPts val="0"/>
              </a:spcBef>
              <a:buClr>
                <a:srgbClr val="000000"/>
              </a:buClr>
            </a:pPr>
            <a:r>
              <a:rPr lang="en">
                <a:solidFill>
                  <a:srgbClr val="000000"/>
                </a:solidFill>
              </a:rPr>
              <a:t>Rider’s Back</a:t>
            </a:r>
          </a:p>
          <a:p>
            <a:pPr marL="914400" lvl="1" indent="-342900" rtl="0">
              <a:spcBef>
                <a:spcPts val="0"/>
              </a:spcBef>
              <a:buClr>
                <a:schemeClr val="accent2"/>
              </a:buClr>
              <a:buSzPct val="100000"/>
            </a:pPr>
            <a:r>
              <a:rPr lang="en" sz="1800">
                <a:solidFill>
                  <a:schemeClr val="accent2"/>
                </a:solidFill>
              </a:rPr>
              <a:t>Straight, relaxed and supple </a:t>
            </a:r>
          </a:p>
          <a:p>
            <a:pPr marL="914400" lvl="1" indent="-342900" rtl="0">
              <a:spcBef>
                <a:spcPts val="0"/>
              </a:spcBef>
              <a:buClr>
                <a:srgbClr val="FF0000"/>
              </a:buClr>
              <a:buSzPct val="100000"/>
            </a:pPr>
            <a:r>
              <a:rPr lang="en" sz="1800">
                <a:solidFill>
                  <a:srgbClr val="FF0000"/>
                </a:solidFill>
              </a:rPr>
              <a:t>Super stiff, unnatural arching or slumping </a:t>
            </a:r>
          </a:p>
          <a:p>
            <a:pPr marL="457200" lvl="0" indent="-342900" rtl="0">
              <a:spcBef>
                <a:spcPts val="0"/>
              </a:spcBef>
              <a:buClr>
                <a:srgbClr val="000000"/>
              </a:buClr>
              <a:buSzPct val="100000"/>
            </a:pPr>
            <a:r>
              <a:rPr lang="en">
                <a:solidFill>
                  <a:srgbClr val="000000"/>
                </a:solidFill>
              </a:rPr>
              <a:t>Shoulders</a:t>
            </a:r>
          </a:p>
          <a:p>
            <a:pPr marL="914400" lvl="1" indent="-342900" rtl="0">
              <a:spcBef>
                <a:spcPts val="0"/>
              </a:spcBef>
              <a:buClr>
                <a:schemeClr val="accent2"/>
              </a:buClr>
              <a:buSzPct val="100000"/>
            </a:pPr>
            <a:r>
              <a:rPr lang="en" sz="1800">
                <a:solidFill>
                  <a:schemeClr val="accent2"/>
                </a:solidFill>
              </a:rPr>
              <a:t>Level and Square </a:t>
            </a:r>
          </a:p>
          <a:p>
            <a:pPr marL="914400" lvl="1" indent="-342900" rtl="0">
              <a:spcBef>
                <a:spcPts val="0"/>
              </a:spcBef>
              <a:buClr>
                <a:srgbClr val="FF0000"/>
              </a:buClr>
              <a:buSzPct val="100000"/>
            </a:pPr>
            <a:r>
              <a:rPr lang="en" sz="1800">
                <a:solidFill>
                  <a:srgbClr val="FF0000"/>
                </a:solidFill>
              </a:rPr>
              <a:t>Too far forward or drooping </a:t>
            </a:r>
          </a:p>
        </p:txBody>
      </p:sp>
      <p:pic>
        <p:nvPicPr>
          <p:cNvPr id="129" name="Shape 129"/>
          <p:cNvPicPr preferRelativeResize="0"/>
          <p:nvPr/>
        </p:nvPicPr>
        <p:blipFill>
          <a:blip r:embed="rId3">
            <a:alphaModFix/>
          </a:blip>
          <a:stretch>
            <a:fillRect/>
          </a:stretch>
        </p:blipFill>
        <p:spPr>
          <a:xfrm>
            <a:off x="5945250" y="2772600"/>
            <a:ext cx="3129250" cy="22512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8">
                                            <p:txEl>
                                              <p:pRg st="0" end="0"/>
                                            </p:txEl>
                                          </p:spTgt>
                                        </p:tgtEl>
                                        <p:attrNameLst>
                                          <p:attrName>style.visibility</p:attrName>
                                        </p:attrNameLst>
                                      </p:cBhvr>
                                      <p:to>
                                        <p:strVal val="visible"/>
                                      </p:to>
                                    </p:set>
                                    <p:anim calcmode="lin" valueType="num">
                                      <p:cBhvr additive="base">
                                        <p:cTn id="7" dur="1000"/>
                                        <p:tgtEl>
                                          <p:spTgt spid="128">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28">
                                            <p:txEl>
                                              <p:pRg st="1" end="1"/>
                                            </p:txEl>
                                          </p:spTgt>
                                        </p:tgtEl>
                                        <p:attrNameLst>
                                          <p:attrName>style.visibility</p:attrName>
                                        </p:attrNameLst>
                                      </p:cBhvr>
                                      <p:to>
                                        <p:strVal val="visible"/>
                                      </p:to>
                                    </p:set>
                                    <p:anim calcmode="lin" valueType="num">
                                      <p:cBhvr additive="base">
                                        <p:cTn id="12" dur="1000"/>
                                        <p:tgtEl>
                                          <p:spTgt spid="128">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28">
                                            <p:txEl>
                                              <p:pRg st="2" end="2"/>
                                            </p:txEl>
                                          </p:spTgt>
                                        </p:tgtEl>
                                        <p:attrNameLst>
                                          <p:attrName>style.visibility</p:attrName>
                                        </p:attrNameLst>
                                      </p:cBhvr>
                                      <p:to>
                                        <p:strVal val="visible"/>
                                      </p:to>
                                    </p:set>
                                    <p:anim calcmode="lin" valueType="num">
                                      <p:cBhvr additive="base">
                                        <p:cTn id="17" dur="1000"/>
                                        <p:tgtEl>
                                          <p:spTgt spid="128">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128">
                                            <p:txEl>
                                              <p:pRg st="3" end="3"/>
                                            </p:txEl>
                                          </p:spTgt>
                                        </p:tgtEl>
                                        <p:attrNameLst>
                                          <p:attrName>style.visibility</p:attrName>
                                        </p:attrNameLst>
                                      </p:cBhvr>
                                      <p:to>
                                        <p:strVal val="visible"/>
                                      </p:to>
                                    </p:set>
                                    <p:anim calcmode="lin" valueType="num">
                                      <p:cBhvr additive="base">
                                        <p:cTn id="22" dur="1000"/>
                                        <p:tgtEl>
                                          <p:spTgt spid="128">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128">
                                            <p:txEl>
                                              <p:pRg st="4" end="4"/>
                                            </p:txEl>
                                          </p:spTgt>
                                        </p:tgtEl>
                                        <p:attrNameLst>
                                          <p:attrName>style.visibility</p:attrName>
                                        </p:attrNameLst>
                                      </p:cBhvr>
                                      <p:to>
                                        <p:strVal val="visible"/>
                                      </p:to>
                                    </p:set>
                                    <p:anim calcmode="lin" valueType="num">
                                      <p:cBhvr additive="base">
                                        <p:cTn id="27" dur="1000"/>
                                        <p:tgtEl>
                                          <p:spTgt spid="128">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nodeType="clickEffect">
                                  <p:stCondLst>
                                    <p:cond delay="0"/>
                                  </p:stCondLst>
                                  <p:childTnLst>
                                    <p:set>
                                      <p:cBhvr>
                                        <p:cTn id="31" dur="1" fill="hold">
                                          <p:stCondLst>
                                            <p:cond delay="0"/>
                                          </p:stCondLst>
                                        </p:cTn>
                                        <p:tgtEl>
                                          <p:spTgt spid="128">
                                            <p:txEl>
                                              <p:pRg st="5" end="5"/>
                                            </p:txEl>
                                          </p:spTgt>
                                        </p:tgtEl>
                                        <p:attrNameLst>
                                          <p:attrName>style.visibility</p:attrName>
                                        </p:attrNameLst>
                                      </p:cBhvr>
                                      <p:to>
                                        <p:strVal val="visible"/>
                                      </p:to>
                                    </p:set>
                                    <p:anim calcmode="lin" valueType="num">
                                      <p:cBhvr additive="base">
                                        <p:cTn id="32" dur="1000"/>
                                        <p:tgtEl>
                                          <p:spTgt spid="128">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28">
                                            <p:txEl>
                                              <p:pRg st="6" end="6"/>
                                            </p:txEl>
                                          </p:spTgt>
                                        </p:tgtEl>
                                        <p:attrNameLst>
                                          <p:attrName>style.visibility</p:attrName>
                                        </p:attrNameLst>
                                      </p:cBhvr>
                                      <p:to>
                                        <p:strVal val="visible"/>
                                      </p:to>
                                    </p:set>
                                    <p:anim calcmode="lin" valueType="num">
                                      <p:cBhvr additive="base">
                                        <p:cTn id="37" dur="1000"/>
                                        <p:tgtEl>
                                          <p:spTgt spid="128">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128">
                                            <p:txEl>
                                              <p:pRg st="7" end="7"/>
                                            </p:txEl>
                                          </p:spTgt>
                                        </p:tgtEl>
                                        <p:attrNameLst>
                                          <p:attrName>style.visibility</p:attrName>
                                        </p:attrNameLst>
                                      </p:cBhvr>
                                      <p:to>
                                        <p:strVal val="visible"/>
                                      </p:to>
                                    </p:set>
                                    <p:anim calcmode="lin" valueType="num">
                                      <p:cBhvr additive="base">
                                        <p:cTn id="42" dur="1000"/>
                                        <p:tgtEl>
                                          <p:spTgt spid="128">
                                            <p:txEl>
                                              <p:pRg st="7" end="7"/>
                                            </p:txEl>
                                          </p:spTgt>
                                        </p:tgtEl>
                                        <p:attrNameLst>
                                          <p:attrName>ppt_x</p:attrName>
                                        </p:attrNameLst>
                                      </p:cBhvr>
                                      <p:tavLst>
                                        <p:tav tm="0">
                                          <p:val>
                                            <p:strVal val="#ppt_x-1"/>
                                          </p:val>
                                        </p:tav>
                                        <p:tav tm="100000">
                                          <p:val>
                                            <p:strVal val="#ppt_x"/>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nodeType="clickEffect">
                                  <p:stCondLst>
                                    <p:cond delay="0"/>
                                  </p:stCondLst>
                                  <p:childTnLst>
                                    <p:set>
                                      <p:cBhvr>
                                        <p:cTn id="46" dur="1" fill="hold">
                                          <p:stCondLst>
                                            <p:cond delay="0"/>
                                          </p:stCondLst>
                                        </p:cTn>
                                        <p:tgtEl>
                                          <p:spTgt spid="128">
                                            <p:txEl>
                                              <p:pRg st="8" end="8"/>
                                            </p:txEl>
                                          </p:spTgt>
                                        </p:tgtEl>
                                        <p:attrNameLst>
                                          <p:attrName>style.visibility</p:attrName>
                                        </p:attrNameLst>
                                      </p:cBhvr>
                                      <p:to>
                                        <p:strVal val="visible"/>
                                      </p:to>
                                    </p:set>
                                    <p:anim calcmode="lin" valueType="num">
                                      <p:cBhvr additive="base">
                                        <p:cTn id="47" dur="1000"/>
                                        <p:tgtEl>
                                          <p:spTgt spid="128">
                                            <p:txEl>
                                              <p:pRg st="8" end="8"/>
                                            </p:txEl>
                                          </p:spTgt>
                                        </p:tgtEl>
                                        <p:attrNameLst>
                                          <p:attrName>ppt_x</p:attrName>
                                        </p:attrNameLst>
                                      </p:cBhvr>
                                      <p:tavLst>
                                        <p:tav tm="0">
                                          <p:val>
                                            <p:strVal val="#ppt_x-1"/>
                                          </p:val>
                                        </p:tav>
                                        <p:tav tm="100000">
                                          <p:val>
                                            <p:strVal val="#ppt_x"/>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nodeType="clickEffect">
                                  <p:stCondLst>
                                    <p:cond delay="0"/>
                                  </p:stCondLst>
                                  <p:childTnLst>
                                    <p:set>
                                      <p:cBhvr>
                                        <p:cTn id="51" dur="1" fill="hold">
                                          <p:stCondLst>
                                            <p:cond delay="0"/>
                                          </p:stCondLst>
                                        </p:cTn>
                                        <p:tgtEl>
                                          <p:spTgt spid="128">
                                            <p:txEl>
                                              <p:pRg st="9" end="9"/>
                                            </p:txEl>
                                          </p:spTgt>
                                        </p:tgtEl>
                                        <p:attrNameLst>
                                          <p:attrName>style.visibility</p:attrName>
                                        </p:attrNameLst>
                                      </p:cBhvr>
                                      <p:to>
                                        <p:strVal val="visible"/>
                                      </p:to>
                                    </p:set>
                                    <p:anim calcmode="lin" valueType="num">
                                      <p:cBhvr additive="base">
                                        <p:cTn id="52" dur="1000"/>
                                        <p:tgtEl>
                                          <p:spTgt spid="128">
                                            <p:txEl>
                                              <p:pRg st="9" end="9"/>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body" idx="1"/>
          </p:nvPr>
        </p:nvSpPr>
        <p:spPr>
          <a:xfrm>
            <a:off x="311700" y="1266325"/>
            <a:ext cx="8520600" cy="3302700"/>
          </a:xfrm>
          <a:prstGeom prst="rect">
            <a:avLst/>
          </a:prstGeom>
        </p:spPr>
        <p:txBody>
          <a:bodyPr lIns="91425" tIns="91425" rIns="91425" bIns="91425" anchor="t" anchorCtr="0">
            <a:noAutofit/>
          </a:bodyPr>
          <a:lstStyle/>
          <a:p>
            <a:pPr marL="457200" lvl="0" indent="-228600" rtl="0">
              <a:spcBef>
                <a:spcPts val="0"/>
              </a:spcBef>
            </a:pPr>
            <a:r>
              <a:rPr lang="en"/>
              <a:t>The rider’s head</a:t>
            </a:r>
          </a:p>
          <a:p>
            <a:pPr marL="914400" lvl="1" indent="-342900" rtl="0">
              <a:spcBef>
                <a:spcPts val="0"/>
              </a:spcBef>
              <a:buClr>
                <a:schemeClr val="accent2"/>
              </a:buClr>
              <a:buSzPct val="100000"/>
            </a:pPr>
            <a:r>
              <a:rPr lang="en" sz="1800">
                <a:solidFill>
                  <a:schemeClr val="accent2"/>
                </a:solidFill>
              </a:rPr>
              <a:t>Looking straight ahead </a:t>
            </a:r>
          </a:p>
          <a:p>
            <a:pPr marL="914400" lvl="1" indent="-342900" rtl="0">
              <a:spcBef>
                <a:spcPts val="0"/>
              </a:spcBef>
              <a:buClr>
                <a:srgbClr val="FF0000"/>
              </a:buClr>
              <a:buSzPct val="100000"/>
            </a:pPr>
            <a:r>
              <a:rPr lang="en" sz="1800">
                <a:solidFill>
                  <a:srgbClr val="FF0000"/>
                </a:solidFill>
              </a:rPr>
              <a:t>Looking down or looking really far up</a:t>
            </a:r>
          </a:p>
          <a:p>
            <a:pPr marL="457200" lvl="0" indent="-342900" rtl="0">
              <a:spcBef>
                <a:spcPts val="0"/>
              </a:spcBef>
              <a:buClr>
                <a:srgbClr val="000000"/>
              </a:buClr>
              <a:buSzPct val="100000"/>
            </a:pPr>
            <a:r>
              <a:rPr lang="en">
                <a:solidFill>
                  <a:srgbClr val="000000"/>
                </a:solidFill>
              </a:rPr>
              <a:t>Arms/Hands</a:t>
            </a:r>
          </a:p>
          <a:p>
            <a:pPr marL="914400" lvl="1" indent="-342900" rtl="0">
              <a:spcBef>
                <a:spcPts val="0"/>
              </a:spcBef>
              <a:buClr>
                <a:schemeClr val="accent2"/>
              </a:buClr>
              <a:buSzPct val="100000"/>
            </a:pPr>
            <a:r>
              <a:rPr lang="en" sz="1800">
                <a:solidFill>
                  <a:schemeClr val="accent2"/>
                </a:solidFill>
              </a:rPr>
              <a:t>Straight line from elbow to horses mouth</a:t>
            </a:r>
          </a:p>
          <a:p>
            <a:pPr marL="914400" lvl="1" indent="-342900" rtl="0">
              <a:spcBef>
                <a:spcPts val="0"/>
              </a:spcBef>
              <a:buClr>
                <a:schemeClr val="accent2"/>
              </a:buClr>
              <a:buSzPct val="100000"/>
            </a:pPr>
            <a:r>
              <a:rPr lang="en" sz="1800">
                <a:solidFill>
                  <a:schemeClr val="accent2"/>
                </a:solidFill>
              </a:rPr>
              <a:t>Contact with the reins</a:t>
            </a:r>
          </a:p>
          <a:p>
            <a:pPr marL="914400" lvl="1" indent="-342900" rtl="0">
              <a:spcBef>
                <a:spcPts val="0"/>
              </a:spcBef>
              <a:buClr>
                <a:schemeClr val="accent2"/>
              </a:buClr>
              <a:buSzPct val="100000"/>
            </a:pPr>
            <a:r>
              <a:rPr lang="en" sz="1800">
                <a:solidFill>
                  <a:schemeClr val="accent2"/>
                </a:solidFill>
              </a:rPr>
              <a:t>Firm hands that are relaxed</a:t>
            </a:r>
          </a:p>
          <a:p>
            <a:pPr marL="914400" lvl="1" indent="-342900" rtl="0">
              <a:spcBef>
                <a:spcPts val="0"/>
              </a:spcBef>
              <a:buClr>
                <a:srgbClr val="FF0000"/>
              </a:buClr>
              <a:buSzPct val="100000"/>
            </a:pPr>
            <a:r>
              <a:rPr lang="en" sz="1800">
                <a:solidFill>
                  <a:srgbClr val="FF0000"/>
                </a:solidFill>
              </a:rPr>
              <a:t>Hands too low or too high</a:t>
            </a:r>
          </a:p>
          <a:p>
            <a:pPr marL="914400" lvl="1" indent="-342900" rtl="0">
              <a:spcBef>
                <a:spcPts val="0"/>
              </a:spcBef>
              <a:buClr>
                <a:srgbClr val="FF0000"/>
              </a:buClr>
              <a:buSzPct val="100000"/>
            </a:pPr>
            <a:r>
              <a:rPr lang="en" sz="1800">
                <a:solidFill>
                  <a:srgbClr val="FF0000"/>
                </a:solidFill>
              </a:rPr>
              <a:t>Too much contact</a:t>
            </a:r>
          </a:p>
          <a:p>
            <a:pPr marL="914400" lvl="1" indent="-342900" rtl="0">
              <a:spcBef>
                <a:spcPts val="0"/>
              </a:spcBef>
              <a:buClr>
                <a:srgbClr val="FF0000"/>
              </a:buClr>
              <a:buSzPct val="100000"/>
            </a:pPr>
            <a:r>
              <a:rPr lang="en" sz="1800">
                <a:solidFill>
                  <a:srgbClr val="FF0000"/>
                </a:solidFill>
              </a:rPr>
              <a:t>Reins too long </a:t>
            </a:r>
          </a:p>
        </p:txBody>
      </p:sp>
      <p:sp>
        <p:nvSpPr>
          <p:cNvPr id="135" name="Shape 135"/>
          <p:cNvSpPr txBox="1">
            <a:spLocks noGrp="1"/>
          </p:cNvSpPr>
          <p:nvPr>
            <p:ph type="title"/>
          </p:nvPr>
        </p:nvSpPr>
        <p:spPr>
          <a:xfrm>
            <a:off x="311700" y="408025"/>
            <a:ext cx="8520600" cy="707400"/>
          </a:xfrm>
          <a:prstGeom prst="rect">
            <a:avLst/>
          </a:prstGeom>
        </p:spPr>
        <p:txBody>
          <a:bodyPr lIns="91425" tIns="91425" rIns="91425" bIns="91425" anchor="t" anchorCtr="0">
            <a:noAutofit/>
          </a:bodyPr>
          <a:lstStyle/>
          <a:p>
            <a:pPr lvl="0" rtl="0">
              <a:spcBef>
                <a:spcPts val="0"/>
              </a:spcBef>
              <a:buNone/>
            </a:pPr>
            <a:r>
              <a:rPr lang="en">
                <a:solidFill>
                  <a:schemeClr val="accent2"/>
                </a:solidFill>
              </a:rPr>
              <a:t>What Should You Focus on When Judging?</a:t>
            </a:r>
          </a:p>
        </p:txBody>
      </p:sp>
      <p:pic>
        <p:nvPicPr>
          <p:cNvPr id="136" name="Shape 136"/>
          <p:cNvPicPr preferRelativeResize="0"/>
          <p:nvPr/>
        </p:nvPicPr>
        <p:blipFill>
          <a:blip r:embed="rId3">
            <a:alphaModFix/>
          </a:blip>
          <a:stretch>
            <a:fillRect/>
          </a:stretch>
        </p:blipFill>
        <p:spPr>
          <a:xfrm>
            <a:off x="6006500" y="1868875"/>
            <a:ext cx="2602475" cy="209759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body" idx="1"/>
          </p:nvPr>
        </p:nvSpPr>
        <p:spPr>
          <a:xfrm>
            <a:off x="311700" y="1266325"/>
            <a:ext cx="8520600" cy="3302700"/>
          </a:xfrm>
          <a:prstGeom prst="rect">
            <a:avLst/>
          </a:prstGeom>
        </p:spPr>
        <p:txBody>
          <a:bodyPr lIns="91425" tIns="91425" rIns="91425" bIns="91425" anchor="t" anchorCtr="0">
            <a:noAutofit/>
          </a:bodyPr>
          <a:lstStyle/>
          <a:p>
            <a:pPr marL="457200" lvl="0" indent="-228600" rtl="0">
              <a:spcBef>
                <a:spcPts val="0"/>
              </a:spcBef>
            </a:pPr>
            <a:r>
              <a:rPr lang="en"/>
              <a:t>Legs</a:t>
            </a:r>
          </a:p>
          <a:p>
            <a:pPr marL="914400" lvl="1" indent="-342900" rtl="0">
              <a:spcBef>
                <a:spcPts val="0"/>
              </a:spcBef>
              <a:buClr>
                <a:schemeClr val="accent2"/>
              </a:buClr>
              <a:buSzPct val="100000"/>
            </a:pPr>
            <a:r>
              <a:rPr lang="en" sz="1800">
                <a:solidFill>
                  <a:schemeClr val="accent2"/>
                </a:solidFill>
              </a:rPr>
              <a:t>Straight line from ear-shoulder-hip-boot heel</a:t>
            </a:r>
          </a:p>
          <a:p>
            <a:pPr marL="914400" lvl="1" indent="-342900" rtl="0">
              <a:spcBef>
                <a:spcPts val="0"/>
              </a:spcBef>
              <a:buClr>
                <a:schemeClr val="accent2"/>
              </a:buClr>
              <a:buSzPct val="100000"/>
            </a:pPr>
            <a:r>
              <a:rPr lang="en" sz="1800">
                <a:solidFill>
                  <a:schemeClr val="accent2"/>
                </a:solidFill>
              </a:rPr>
              <a:t>Straight ankles</a:t>
            </a:r>
          </a:p>
          <a:p>
            <a:pPr marL="914400" lvl="1" indent="-342900" rtl="0">
              <a:spcBef>
                <a:spcPts val="0"/>
              </a:spcBef>
              <a:buClr>
                <a:srgbClr val="FF0000"/>
              </a:buClr>
              <a:buSzPct val="100000"/>
            </a:pPr>
            <a:r>
              <a:rPr lang="en" sz="1800">
                <a:solidFill>
                  <a:srgbClr val="FF0000"/>
                </a:solidFill>
              </a:rPr>
              <a:t>Too far forward or back </a:t>
            </a:r>
          </a:p>
          <a:p>
            <a:pPr marL="914400" lvl="1" indent="-342900" rtl="0">
              <a:spcBef>
                <a:spcPts val="0"/>
              </a:spcBef>
              <a:buClr>
                <a:srgbClr val="FF0000"/>
              </a:buClr>
              <a:buSzPct val="100000"/>
            </a:pPr>
            <a:r>
              <a:rPr lang="en" sz="1800">
                <a:solidFill>
                  <a:srgbClr val="FF0000"/>
                </a:solidFill>
              </a:rPr>
              <a:t>Irons too short or too long</a:t>
            </a:r>
          </a:p>
          <a:p>
            <a:pPr marL="914400" lvl="1" indent="-342900" rtl="0">
              <a:spcBef>
                <a:spcPts val="0"/>
              </a:spcBef>
              <a:buClr>
                <a:srgbClr val="FF0000"/>
              </a:buClr>
              <a:buSzPct val="100000"/>
            </a:pPr>
            <a:r>
              <a:rPr lang="en" sz="1800">
                <a:solidFill>
                  <a:srgbClr val="FF0000"/>
                </a:solidFill>
              </a:rPr>
              <a:t>Ankles too far in or out</a:t>
            </a:r>
          </a:p>
          <a:p>
            <a:pPr marL="457200" lvl="0" indent="-342900" rtl="0">
              <a:spcBef>
                <a:spcPts val="0"/>
              </a:spcBef>
              <a:buClr>
                <a:srgbClr val="000000"/>
              </a:buClr>
              <a:buSzPct val="100000"/>
            </a:pPr>
            <a:r>
              <a:rPr lang="en">
                <a:solidFill>
                  <a:srgbClr val="000000"/>
                </a:solidFill>
              </a:rPr>
              <a:t>Feet</a:t>
            </a:r>
          </a:p>
          <a:p>
            <a:pPr marL="914400" lvl="1" indent="-342900" rtl="0">
              <a:spcBef>
                <a:spcPts val="0"/>
              </a:spcBef>
              <a:buClr>
                <a:schemeClr val="accent2"/>
              </a:buClr>
              <a:buSzPct val="100000"/>
            </a:pPr>
            <a:r>
              <a:rPr lang="en" sz="1800">
                <a:solidFill>
                  <a:schemeClr val="accent2"/>
                </a:solidFill>
              </a:rPr>
              <a:t>Feet on iron and resting on the ball of the foot</a:t>
            </a:r>
          </a:p>
          <a:p>
            <a:pPr marL="914400" lvl="1" indent="-342900" rtl="0">
              <a:spcBef>
                <a:spcPts val="0"/>
              </a:spcBef>
              <a:buClr>
                <a:schemeClr val="accent2"/>
              </a:buClr>
              <a:buSzPct val="100000"/>
            </a:pPr>
            <a:r>
              <a:rPr lang="en" sz="1800">
                <a:solidFill>
                  <a:schemeClr val="accent2"/>
                </a:solidFill>
              </a:rPr>
              <a:t>Heels down, Toes straight ahead or slightly out.</a:t>
            </a:r>
          </a:p>
          <a:p>
            <a:pPr marL="914400" lvl="1" indent="-342900">
              <a:spcBef>
                <a:spcPts val="0"/>
              </a:spcBef>
              <a:buClr>
                <a:srgbClr val="FF0000"/>
              </a:buClr>
              <a:buSzPct val="100000"/>
            </a:pPr>
            <a:r>
              <a:rPr lang="en" sz="1800">
                <a:solidFill>
                  <a:srgbClr val="FF0000"/>
                </a:solidFill>
              </a:rPr>
              <a:t>Just toes in the iron, heels up, toes really far out</a:t>
            </a:r>
          </a:p>
        </p:txBody>
      </p:sp>
      <p:sp>
        <p:nvSpPr>
          <p:cNvPr id="142" name="Shape 142"/>
          <p:cNvSpPr txBox="1">
            <a:spLocks noGrp="1"/>
          </p:cNvSpPr>
          <p:nvPr>
            <p:ph type="title"/>
          </p:nvPr>
        </p:nvSpPr>
        <p:spPr>
          <a:xfrm>
            <a:off x="311700" y="408025"/>
            <a:ext cx="8520600" cy="707400"/>
          </a:xfrm>
          <a:prstGeom prst="rect">
            <a:avLst/>
          </a:prstGeom>
        </p:spPr>
        <p:txBody>
          <a:bodyPr lIns="91425" tIns="91425" rIns="91425" bIns="91425" anchor="t" anchorCtr="0">
            <a:noAutofit/>
          </a:bodyPr>
          <a:lstStyle/>
          <a:p>
            <a:pPr lvl="0" rtl="0">
              <a:spcBef>
                <a:spcPts val="0"/>
              </a:spcBef>
              <a:buNone/>
            </a:pPr>
            <a:r>
              <a:rPr lang="en">
                <a:solidFill>
                  <a:schemeClr val="accent2"/>
                </a:solidFill>
              </a:rPr>
              <a:t>What Should You Focus on When Judging?</a:t>
            </a:r>
          </a:p>
        </p:txBody>
      </p:sp>
      <p:pic>
        <p:nvPicPr>
          <p:cNvPr id="143" name="Shape 143"/>
          <p:cNvPicPr preferRelativeResize="0"/>
          <p:nvPr/>
        </p:nvPicPr>
        <p:blipFill>
          <a:blip r:embed="rId3">
            <a:alphaModFix/>
          </a:blip>
          <a:stretch>
            <a:fillRect/>
          </a:stretch>
        </p:blipFill>
        <p:spPr>
          <a:xfrm>
            <a:off x="6788200" y="1459287"/>
            <a:ext cx="2044099" cy="29167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41">
                                            <p:txEl>
                                              <p:pRg st="0" end="0"/>
                                            </p:txEl>
                                          </p:spTgt>
                                        </p:tgtEl>
                                        <p:attrNameLst>
                                          <p:attrName>style.visibility</p:attrName>
                                        </p:attrNameLst>
                                      </p:cBhvr>
                                      <p:to>
                                        <p:strVal val="visible"/>
                                      </p:to>
                                    </p:set>
                                    <p:anim calcmode="lin" valueType="num">
                                      <p:cBhvr additive="base">
                                        <p:cTn id="7" dur="1000"/>
                                        <p:tgtEl>
                                          <p:spTgt spid="141">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41">
                                            <p:txEl>
                                              <p:pRg st="1" end="1"/>
                                            </p:txEl>
                                          </p:spTgt>
                                        </p:tgtEl>
                                        <p:attrNameLst>
                                          <p:attrName>style.visibility</p:attrName>
                                        </p:attrNameLst>
                                      </p:cBhvr>
                                      <p:to>
                                        <p:strVal val="visible"/>
                                      </p:to>
                                    </p:set>
                                    <p:anim calcmode="lin" valueType="num">
                                      <p:cBhvr additive="base">
                                        <p:cTn id="12" dur="1000"/>
                                        <p:tgtEl>
                                          <p:spTgt spid="141">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41">
                                            <p:txEl>
                                              <p:pRg st="2" end="2"/>
                                            </p:txEl>
                                          </p:spTgt>
                                        </p:tgtEl>
                                        <p:attrNameLst>
                                          <p:attrName>style.visibility</p:attrName>
                                        </p:attrNameLst>
                                      </p:cBhvr>
                                      <p:to>
                                        <p:strVal val="visible"/>
                                      </p:to>
                                    </p:set>
                                    <p:anim calcmode="lin" valueType="num">
                                      <p:cBhvr additive="base">
                                        <p:cTn id="17" dur="1000"/>
                                        <p:tgtEl>
                                          <p:spTgt spid="141">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141">
                                            <p:txEl>
                                              <p:pRg st="3" end="3"/>
                                            </p:txEl>
                                          </p:spTgt>
                                        </p:tgtEl>
                                        <p:attrNameLst>
                                          <p:attrName>style.visibility</p:attrName>
                                        </p:attrNameLst>
                                      </p:cBhvr>
                                      <p:to>
                                        <p:strVal val="visible"/>
                                      </p:to>
                                    </p:set>
                                    <p:anim calcmode="lin" valueType="num">
                                      <p:cBhvr additive="base">
                                        <p:cTn id="22" dur="1000"/>
                                        <p:tgtEl>
                                          <p:spTgt spid="141">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141">
                                            <p:txEl>
                                              <p:pRg st="4" end="4"/>
                                            </p:txEl>
                                          </p:spTgt>
                                        </p:tgtEl>
                                        <p:attrNameLst>
                                          <p:attrName>style.visibility</p:attrName>
                                        </p:attrNameLst>
                                      </p:cBhvr>
                                      <p:to>
                                        <p:strVal val="visible"/>
                                      </p:to>
                                    </p:set>
                                    <p:anim calcmode="lin" valueType="num">
                                      <p:cBhvr additive="base">
                                        <p:cTn id="27" dur="1000"/>
                                        <p:tgtEl>
                                          <p:spTgt spid="141">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nodeType="clickEffect">
                                  <p:stCondLst>
                                    <p:cond delay="0"/>
                                  </p:stCondLst>
                                  <p:childTnLst>
                                    <p:set>
                                      <p:cBhvr>
                                        <p:cTn id="31" dur="1" fill="hold">
                                          <p:stCondLst>
                                            <p:cond delay="0"/>
                                          </p:stCondLst>
                                        </p:cTn>
                                        <p:tgtEl>
                                          <p:spTgt spid="141">
                                            <p:txEl>
                                              <p:pRg st="5" end="5"/>
                                            </p:txEl>
                                          </p:spTgt>
                                        </p:tgtEl>
                                        <p:attrNameLst>
                                          <p:attrName>style.visibility</p:attrName>
                                        </p:attrNameLst>
                                      </p:cBhvr>
                                      <p:to>
                                        <p:strVal val="visible"/>
                                      </p:to>
                                    </p:set>
                                    <p:anim calcmode="lin" valueType="num">
                                      <p:cBhvr additive="base">
                                        <p:cTn id="32" dur="1000"/>
                                        <p:tgtEl>
                                          <p:spTgt spid="141">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41">
                                            <p:txEl>
                                              <p:pRg st="6" end="6"/>
                                            </p:txEl>
                                          </p:spTgt>
                                        </p:tgtEl>
                                        <p:attrNameLst>
                                          <p:attrName>style.visibility</p:attrName>
                                        </p:attrNameLst>
                                      </p:cBhvr>
                                      <p:to>
                                        <p:strVal val="visible"/>
                                      </p:to>
                                    </p:set>
                                    <p:anim calcmode="lin" valueType="num">
                                      <p:cBhvr additive="base">
                                        <p:cTn id="37" dur="1000"/>
                                        <p:tgtEl>
                                          <p:spTgt spid="141">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141">
                                            <p:txEl>
                                              <p:pRg st="7" end="7"/>
                                            </p:txEl>
                                          </p:spTgt>
                                        </p:tgtEl>
                                        <p:attrNameLst>
                                          <p:attrName>style.visibility</p:attrName>
                                        </p:attrNameLst>
                                      </p:cBhvr>
                                      <p:to>
                                        <p:strVal val="visible"/>
                                      </p:to>
                                    </p:set>
                                    <p:anim calcmode="lin" valueType="num">
                                      <p:cBhvr additive="base">
                                        <p:cTn id="42" dur="1000"/>
                                        <p:tgtEl>
                                          <p:spTgt spid="141">
                                            <p:txEl>
                                              <p:pRg st="7" end="7"/>
                                            </p:txEl>
                                          </p:spTgt>
                                        </p:tgtEl>
                                        <p:attrNameLst>
                                          <p:attrName>ppt_x</p:attrName>
                                        </p:attrNameLst>
                                      </p:cBhvr>
                                      <p:tavLst>
                                        <p:tav tm="0">
                                          <p:val>
                                            <p:strVal val="#ppt_x-1"/>
                                          </p:val>
                                        </p:tav>
                                        <p:tav tm="100000">
                                          <p:val>
                                            <p:strVal val="#ppt_x"/>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nodeType="clickEffect">
                                  <p:stCondLst>
                                    <p:cond delay="0"/>
                                  </p:stCondLst>
                                  <p:childTnLst>
                                    <p:set>
                                      <p:cBhvr>
                                        <p:cTn id="46" dur="1" fill="hold">
                                          <p:stCondLst>
                                            <p:cond delay="0"/>
                                          </p:stCondLst>
                                        </p:cTn>
                                        <p:tgtEl>
                                          <p:spTgt spid="141">
                                            <p:txEl>
                                              <p:pRg st="8" end="8"/>
                                            </p:txEl>
                                          </p:spTgt>
                                        </p:tgtEl>
                                        <p:attrNameLst>
                                          <p:attrName>style.visibility</p:attrName>
                                        </p:attrNameLst>
                                      </p:cBhvr>
                                      <p:to>
                                        <p:strVal val="visible"/>
                                      </p:to>
                                    </p:set>
                                    <p:anim calcmode="lin" valueType="num">
                                      <p:cBhvr additive="base">
                                        <p:cTn id="47" dur="1000"/>
                                        <p:tgtEl>
                                          <p:spTgt spid="141">
                                            <p:txEl>
                                              <p:pRg st="8" end="8"/>
                                            </p:txEl>
                                          </p:spTgt>
                                        </p:tgtEl>
                                        <p:attrNameLst>
                                          <p:attrName>ppt_x</p:attrName>
                                        </p:attrNameLst>
                                      </p:cBhvr>
                                      <p:tavLst>
                                        <p:tav tm="0">
                                          <p:val>
                                            <p:strVal val="#ppt_x-1"/>
                                          </p:val>
                                        </p:tav>
                                        <p:tav tm="100000">
                                          <p:val>
                                            <p:strVal val="#ppt_x"/>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nodeType="clickEffect">
                                  <p:stCondLst>
                                    <p:cond delay="0"/>
                                  </p:stCondLst>
                                  <p:childTnLst>
                                    <p:set>
                                      <p:cBhvr>
                                        <p:cTn id="51" dur="1" fill="hold">
                                          <p:stCondLst>
                                            <p:cond delay="0"/>
                                          </p:stCondLst>
                                        </p:cTn>
                                        <p:tgtEl>
                                          <p:spTgt spid="141">
                                            <p:txEl>
                                              <p:pRg st="9" end="9"/>
                                            </p:txEl>
                                          </p:spTgt>
                                        </p:tgtEl>
                                        <p:attrNameLst>
                                          <p:attrName>style.visibility</p:attrName>
                                        </p:attrNameLst>
                                      </p:cBhvr>
                                      <p:to>
                                        <p:strVal val="visible"/>
                                      </p:to>
                                    </p:set>
                                    <p:anim calcmode="lin" valueType="num">
                                      <p:cBhvr additive="base">
                                        <p:cTn id="52" dur="1000"/>
                                        <p:tgtEl>
                                          <p:spTgt spid="141">
                                            <p:txEl>
                                              <p:pRg st="9" end="9"/>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Shape 148"/>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en"/>
              <a:t>From a Judge’s Perspective </a:t>
            </a:r>
          </a:p>
        </p:txBody>
      </p:sp>
      <p:sp>
        <p:nvSpPr>
          <p:cNvPr id="149" name="Shape 149"/>
          <p:cNvSpPr txBox="1">
            <a:spLocks noGrp="1"/>
          </p:cNvSpPr>
          <p:nvPr>
            <p:ph type="body" idx="1"/>
          </p:nvPr>
        </p:nvSpPr>
        <p:spPr>
          <a:xfrm>
            <a:off x="311700" y="1266325"/>
            <a:ext cx="8520600" cy="3302700"/>
          </a:xfrm>
          <a:prstGeom prst="rect">
            <a:avLst/>
          </a:prstGeom>
        </p:spPr>
        <p:txBody>
          <a:bodyPr lIns="91425" tIns="91425" rIns="91425" bIns="91425" anchor="t" anchorCtr="0">
            <a:noAutofit/>
          </a:bodyPr>
          <a:lstStyle/>
          <a:p>
            <a:pPr lvl="0">
              <a:spcBef>
                <a:spcPts val="0"/>
              </a:spcBef>
              <a:buNone/>
            </a:pPr>
            <a:r>
              <a:rPr lang="en" u="sng">
                <a:solidFill>
                  <a:schemeClr val="hlink"/>
                </a:solidFill>
                <a:hlinkClick r:id="rId3"/>
              </a:rPr>
              <a:t>https://www.youtube.com/watch?v=HkuPKgzK5L4</a:t>
            </a:r>
            <a:r>
              <a:rPr lang="en"/>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en"/>
              <a:t>Disqualifications</a:t>
            </a:r>
          </a:p>
        </p:txBody>
      </p:sp>
      <p:sp>
        <p:nvSpPr>
          <p:cNvPr id="155" name="Shape 155"/>
          <p:cNvSpPr txBox="1">
            <a:spLocks noGrp="1"/>
          </p:cNvSpPr>
          <p:nvPr>
            <p:ph type="body" idx="1"/>
          </p:nvPr>
        </p:nvSpPr>
        <p:spPr>
          <a:xfrm>
            <a:off x="311700" y="1266325"/>
            <a:ext cx="8520600" cy="3302700"/>
          </a:xfrm>
          <a:prstGeom prst="rect">
            <a:avLst/>
          </a:prstGeom>
        </p:spPr>
        <p:txBody>
          <a:bodyPr lIns="91425" tIns="91425" rIns="91425" bIns="91425" anchor="t" anchorCtr="0">
            <a:noAutofit/>
          </a:bodyPr>
          <a:lstStyle/>
          <a:p>
            <a:pPr marL="457200" lvl="0" indent="-228600" rtl="0">
              <a:spcBef>
                <a:spcPts val="0"/>
              </a:spcBef>
            </a:pPr>
            <a:r>
              <a:rPr lang="en"/>
              <a:t>Failure to wear the correct number in a visible manner</a:t>
            </a:r>
          </a:p>
          <a:p>
            <a:pPr marL="457200" lvl="0" indent="-228600" rtl="0">
              <a:spcBef>
                <a:spcPts val="0"/>
              </a:spcBef>
            </a:pPr>
            <a:r>
              <a:rPr lang="en"/>
              <a:t>Willful abuse</a:t>
            </a:r>
          </a:p>
          <a:p>
            <a:pPr marL="457200" lvl="0" indent="-228600" rtl="0">
              <a:spcBef>
                <a:spcPts val="0"/>
              </a:spcBef>
            </a:pPr>
            <a:r>
              <a:rPr lang="en"/>
              <a:t>Excessive schooling or training</a:t>
            </a:r>
          </a:p>
          <a:p>
            <a:pPr marL="457200" lvl="0" indent="-228600" rtl="0">
              <a:spcBef>
                <a:spcPts val="0"/>
              </a:spcBef>
            </a:pPr>
            <a:r>
              <a:rPr lang="en"/>
              <a:t>Fall by horse or rider</a:t>
            </a:r>
          </a:p>
          <a:p>
            <a:pPr marL="457200" lvl="0" indent="-228600" rtl="0">
              <a:spcBef>
                <a:spcPts val="0"/>
              </a:spcBef>
            </a:pPr>
            <a:r>
              <a:rPr lang="en"/>
              <a:t>Illegal use of hands on reins</a:t>
            </a:r>
          </a:p>
          <a:p>
            <a:pPr marL="457200" lvl="0" indent="-228600">
              <a:spcBef>
                <a:spcPts val="0"/>
              </a:spcBef>
            </a:pPr>
            <a:r>
              <a:rPr lang="en"/>
              <a:t>Use of prohibited equipment </a:t>
            </a:r>
          </a:p>
        </p:txBody>
      </p:sp>
      <p:pic>
        <p:nvPicPr>
          <p:cNvPr id="156" name="Shape 156"/>
          <p:cNvPicPr preferRelativeResize="0"/>
          <p:nvPr/>
        </p:nvPicPr>
        <p:blipFill>
          <a:blip r:embed="rId3">
            <a:alphaModFix/>
          </a:blip>
          <a:stretch>
            <a:fillRect/>
          </a:stretch>
        </p:blipFill>
        <p:spPr>
          <a:xfrm>
            <a:off x="5747900" y="1749425"/>
            <a:ext cx="3172025" cy="31720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5">
                                            <p:txEl>
                                              <p:pRg st="0" end="0"/>
                                            </p:txEl>
                                          </p:spTgt>
                                        </p:tgtEl>
                                        <p:attrNameLst>
                                          <p:attrName>style.visibility</p:attrName>
                                        </p:attrNameLst>
                                      </p:cBhvr>
                                      <p:to>
                                        <p:strVal val="visible"/>
                                      </p:to>
                                    </p:set>
                                    <p:anim calcmode="lin" valueType="num">
                                      <p:cBhvr additive="base">
                                        <p:cTn id="7" dur="1000"/>
                                        <p:tgtEl>
                                          <p:spTgt spid="15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55">
                                            <p:txEl>
                                              <p:pRg st="1" end="1"/>
                                            </p:txEl>
                                          </p:spTgt>
                                        </p:tgtEl>
                                        <p:attrNameLst>
                                          <p:attrName>style.visibility</p:attrName>
                                        </p:attrNameLst>
                                      </p:cBhvr>
                                      <p:to>
                                        <p:strVal val="visible"/>
                                      </p:to>
                                    </p:set>
                                    <p:anim calcmode="lin" valueType="num">
                                      <p:cBhvr additive="base">
                                        <p:cTn id="12" dur="1000"/>
                                        <p:tgtEl>
                                          <p:spTgt spid="15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55">
                                            <p:txEl>
                                              <p:pRg st="2" end="2"/>
                                            </p:txEl>
                                          </p:spTgt>
                                        </p:tgtEl>
                                        <p:attrNameLst>
                                          <p:attrName>style.visibility</p:attrName>
                                        </p:attrNameLst>
                                      </p:cBhvr>
                                      <p:to>
                                        <p:strVal val="visible"/>
                                      </p:to>
                                    </p:set>
                                    <p:anim calcmode="lin" valueType="num">
                                      <p:cBhvr additive="base">
                                        <p:cTn id="17" dur="1000"/>
                                        <p:tgtEl>
                                          <p:spTgt spid="15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55">
                                            <p:txEl>
                                              <p:pRg st="3" end="3"/>
                                            </p:txEl>
                                          </p:spTgt>
                                        </p:tgtEl>
                                        <p:attrNameLst>
                                          <p:attrName>style.visibility</p:attrName>
                                        </p:attrNameLst>
                                      </p:cBhvr>
                                      <p:to>
                                        <p:strVal val="visible"/>
                                      </p:to>
                                    </p:set>
                                    <p:anim calcmode="lin" valueType="num">
                                      <p:cBhvr additive="base">
                                        <p:cTn id="22" dur="1000"/>
                                        <p:tgtEl>
                                          <p:spTgt spid="15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55">
                                            <p:txEl>
                                              <p:pRg st="4" end="4"/>
                                            </p:txEl>
                                          </p:spTgt>
                                        </p:tgtEl>
                                        <p:attrNameLst>
                                          <p:attrName>style.visibility</p:attrName>
                                        </p:attrNameLst>
                                      </p:cBhvr>
                                      <p:to>
                                        <p:strVal val="visible"/>
                                      </p:to>
                                    </p:set>
                                    <p:anim calcmode="lin" valueType="num">
                                      <p:cBhvr additive="base">
                                        <p:cTn id="27" dur="1000"/>
                                        <p:tgtEl>
                                          <p:spTgt spid="15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155">
                                            <p:txEl>
                                              <p:pRg st="5" end="5"/>
                                            </p:txEl>
                                          </p:spTgt>
                                        </p:tgtEl>
                                        <p:attrNameLst>
                                          <p:attrName>style.visibility</p:attrName>
                                        </p:attrNameLst>
                                      </p:cBhvr>
                                      <p:to>
                                        <p:strVal val="visible"/>
                                      </p:to>
                                    </p:set>
                                    <p:anim calcmode="lin" valueType="num">
                                      <p:cBhvr additive="base">
                                        <p:cTn id="32" dur="1000"/>
                                        <p:tgtEl>
                                          <p:spTgt spid="15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en">
                <a:solidFill>
                  <a:schemeClr val="accent5"/>
                </a:solidFill>
              </a:rPr>
              <a:t>Faults and</a:t>
            </a:r>
            <a:r>
              <a:rPr lang="en"/>
              <a:t> </a:t>
            </a:r>
            <a:r>
              <a:rPr lang="en">
                <a:solidFill>
                  <a:schemeClr val="dk1"/>
                </a:solidFill>
              </a:rPr>
              <a:t>Severe Faults</a:t>
            </a:r>
          </a:p>
        </p:txBody>
      </p:sp>
      <p:sp>
        <p:nvSpPr>
          <p:cNvPr id="162" name="Shape 162"/>
          <p:cNvSpPr txBox="1">
            <a:spLocks noGrp="1"/>
          </p:cNvSpPr>
          <p:nvPr>
            <p:ph type="body" idx="1"/>
          </p:nvPr>
        </p:nvSpPr>
        <p:spPr>
          <a:xfrm>
            <a:off x="311700" y="1266175"/>
            <a:ext cx="3999900" cy="3302700"/>
          </a:xfrm>
          <a:prstGeom prst="rect">
            <a:avLst/>
          </a:prstGeom>
        </p:spPr>
        <p:txBody>
          <a:bodyPr lIns="91425" tIns="91425" rIns="91425" bIns="91425" anchor="t" anchorCtr="0">
            <a:noAutofit/>
          </a:bodyPr>
          <a:lstStyle/>
          <a:p>
            <a:pPr marL="457200" lvl="0" indent="-342900">
              <a:spcBef>
                <a:spcPts val="0"/>
              </a:spcBef>
              <a:buClr>
                <a:schemeClr val="accent5"/>
              </a:buClr>
              <a:buSzPct val="100000"/>
            </a:pPr>
            <a:r>
              <a:rPr lang="en" sz="1800">
                <a:solidFill>
                  <a:schemeClr val="accent5"/>
                </a:solidFill>
              </a:rPr>
              <a:t>Head Carried Too Low</a:t>
            </a:r>
          </a:p>
          <a:p>
            <a:pPr marL="457200" lvl="0" indent="-342900">
              <a:spcBef>
                <a:spcPts val="0"/>
              </a:spcBef>
              <a:buClr>
                <a:schemeClr val="accent5"/>
              </a:buClr>
              <a:buSzPct val="100000"/>
            </a:pPr>
            <a:r>
              <a:rPr lang="en" sz="1800">
                <a:solidFill>
                  <a:schemeClr val="accent5"/>
                </a:solidFill>
              </a:rPr>
              <a:t>Over-flexing or Straining the Neck so the Nose is Constantly Behind the Vertical</a:t>
            </a:r>
          </a:p>
          <a:p>
            <a:pPr lvl="0">
              <a:spcBef>
                <a:spcPts val="0"/>
              </a:spcBef>
              <a:buNone/>
            </a:pPr>
            <a:endParaRPr>
              <a:solidFill>
                <a:schemeClr val="dk1"/>
              </a:solidFill>
            </a:endParaRPr>
          </a:p>
        </p:txBody>
      </p:sp>
      <p:sp>
        <p:nvSpPr>
          <p:cNvPr id="163" name="Shape 163"/>
          <p:cNvSpPr txBox="1">
            <a:spLocks noGrp="1"/>
          </p:cNvSpPr>
          <p:nvPr>
            <p:ph type="body" idx="2"/>
          </p:nvPr>
        </p:nvSpPr>
        <p:spPr>
          <a:xfrm>
            <a:off x="4832400" y="793825"/>
            <a:ext cx="3999900" cy="4247400"/>
          </a:xfrm>
          <a:prstGeom prst="rect">
            <a:avLst/>
          </a:prstGeom>
        </p:spPr>
        <p:txBody>
          <a:bodyPr lIns="91425" tIns="91425" rIns="91425" bIns="91425" anchor="t" anchorCtr="0">
            <a:noAutofit/>
          </a:bodyPr>
          <a:lstStyle/>
          <a:p>
            <a:pPr marL="457200" lvl="0" indent="-342900">
              <a:spcBef>
                <a:spcPts val="0"/>
              </a:spcBef>
              <a:buClr>
                <a:schemeClr val="dk1"/>
              </a:buClr>
              <a:buSzPct val="100000"/>
            </a:pPr>
            <a:r>
              <a:rPr lang="en" sz="1800">
                <a:solidFill>
                  <a:schemeClr val="dk1"/>
                </a:solidFill>
              </a:rPr>
              <a:t>Touching horse</a:t>
            </a:r>
          </a:p>
          <a:p>
            <a:pPr marL="457200" lvl="0" indent="-342900">
              <a:spcBef>
                <a:spcPts val="0"/>
              </a:spcBef>
              <a:buClr>
                <a:schemeClr val="dk1"/>
              </a:buClr>
              <a:buSzPct val="100000"/>
            </a:pPr>
            <a:r>
              <a:rPr lang="en" sz="1800">
                <a:solidFill>
                  <a:schemeClr val="dk1"/>
                </a:solidFill>
              </a:rPr>
              <a:t>Grabbing the Saddle</a:t>
            </a:r>
          </a:p>
          <a:p>
            <a:pPr marL="457200" lvl="0" indent="-342900">
              <a:spcBef>
                <a:spcPts val="0"/>
              </a:spcBef>
              <a:buClr>
                <a:schemeClr val="dk1"/>
              </a:buClr>
              <a:buSzPct val="100000"/>
            </a:pPr>
            <a:r>
              <a:rPr lang="en" sz="1800">
                <a:solidFill>
                  <a:schemeClr val="dk1"/>
                </a:solidFill>
              </a:rPr>
              <a:t>Cropping or Spurring in Front of the Shoulder</a:t>
            </a:r>
          </a:p>
          <a:p>
            <a:pPr marL="457200" lvl="0" indent="-342900">
              <a:spcBef>
                <a:spcPts val="0"/>
              </a:spcBef>
              <a:buClr>
                <a:schemeClr val="dk1"/>
              </a:buClr>
              <a:buSzPct val="100000"/>
            </a:pPr>
            <a:r>
              <a:rPr lang="en" sz="1800">
                <a:solidFill>
                  <a:schemeClr val="dk1"/>
                </a:solidFill>
              </a:rPr>
              <a:t>Omission or Addition of Maneuvers</a:t>
            </a:r>
          </a:p>
          <a:p>
            <a:pPr marL="457200" lvl="0" indent="-342900">
              <a:spcBef>
                <a:spcPts val="0"/>
              </a:spcBef>
              <a:buClr>
                <a:schemeClr val="dk1"/>
              </a:buClr>
              <a:buSzPct val="100000"/>
            </a:pPr>
            <a:r>
              <a:rPr lang="en" sz="1800">
                <a:solidFill>
                  <a:schemeClr val="dk1"/>
                </a:solidFill>
              </a:rPr>
              <a:t>Turning the Wrong Way</a:t>
            </a:r>
          </a:p>
          <a:p>
            <a:pPr marL="457200" lvl="0" indent="-342900" rtl="0">
              <a:spcBef>
                <a:spcPts val="0"/>
              </a:spcBef>
              <a:buClr>
                <a:schemeClr val="dk1"/>
              </a:buClr>
              <a:buSzPct val="100000"/>
            </a:pPr>
            <a:r>
              <a:rPr lang="en" sz="1800">
                <a:solidFill>
                  <a:schemeClr val="dk1"/>
                </a:solidFill>
              </a:rPr>
              <a:t>Knocking Over a Cone or Working it the Wrong Way</a:t>
            </a:r>
          </a:p>
          <a:p>
            <a:pPr marL="457200" lvl="0" indent="-342900" rtl="0">
              <a:spcBef>
                <a:spcPts val="0"/>
              </a:spcBef>
              <a:buClr>
                <a:schemeClr val="dk1"/>
              </a:buClr>
              <a:buSzPct val="100000"/>
            </a:pPr>
            <a:r>
              <a:rPr lang="en" sz="1800">
                <a:solidFill>
                  <a:schemeClr val="dk1"/>
                </a:solidFill>
              </a:rPr>
              <a:t>Severe Disobedience</a:t>
            </a:r>
          </a:p>
          <a:p>
            <a:pPr marL="457200" lvl="0" indent="-342900" rtl="0">
              <a:spcBef>
                <a:spcPts val="0"/>
              </a:spcBef>
              <a:buClr>
                <a:schemeClr val="dk1"/>
              </a:buClr>
              <a:buSzPct val="100000"/>
            </a:pPr>
            <a:r>
              <a:rPr lang="en" sz="1800">
                <a:solidFill>
                  <a:schemeClr val="dk1"/>
                </a:solidFill>
              </a:rPr>
              <a:t>Head Too Low/Too High</a:t>
            </a:r>
          </a:p>
          <a:p>
            <a:pPr marL="457200" lvl="0" indent="-342900">
              <a:spcBef>
                <a:spcPts val="0"/>
              </a:spcBef>
              <a:buClr>
                <a:schemeClr val="dk1"/>
              </a:buClr>
              <a:buSzPct val="100000"/>
            </a:pPr>
            <a:r>
              <a:rPr lang="en" sz="1800">
                <a:solidFill>
                  <a:schemeClr val="dk1"/>
                </a:solidFill>
              </a:rPr>
              <a:t>Excessive Nosing Out</a:t>
            </a:r>
          </a:p>
          <a:p>
            <a:pPr lvl="0">
              <a:spcBef>
                <a:spcPts val="0"/>
              </a:spcBef>
              <a:buNone/>
            </a:pPr>
            <a:endParaRPr/>
          </a:p>
        </p:txBody>
      </p:sp>
      <p:pic>
        <p:nvPicPr>
          <p:cNvPr id="164" name="Shape 164"/>
          <p:cNvPicPr preferRelativeResize="0"/>
          <p:nvPr/>
        </p:nvPicPr>
        <p:blipFill rotWithShape="1">
          <a:blip r:embed="rId3">
            <a:alphaModFix/>
          </a:blip>
          <a:srcRect r="51397"/>
          <a:stretch/>
        </p:blipFill>
        <p:spPr>
          <a:xfrm>
            <a:off x="729637" y="2722049"/>
            <a:ext cx="3164024" cy="21624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62">
                                            <p:txEl>
                                              <p:pRg st="0" end="0"/>
                                            </p:txEl>
                                          </p:spTgt>
                                        </p:tgtEl>
                                        <p:attrNameLst>
                                          <p:attrName>style.visibility</p:attrName>
                                        </p:attrNameLst>
                                      </p:cBhvr>
                                      <p:to>
                                        <p:strVal val="visible"/>
                                      </p:to>
                                    </p:set>
                                    <p:anim calcmode="lin" valueType="num">
                                      <p:cBhvr additive="base">
                                        <p:cTn id="7" dur="1000"/>
                                        <p:tgtEl>
                                          <p:spTgt spid="162">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62">
                                            <p:txEl>
                                              <p:pRg st="1" end="1"/>
                                            </p:txEl>
                                          </p:spTgt>
                                        </p:tgtEl>
                                        <p:attrNameLst>
                                          <p:attrName>style.visibility</p:attrName>
                                        </p:attrNameLst>
                                      </p:cBhvr>
                                      <p:to>
                                        <p:strVal val="visible"/>
                                      </p:to>
                                    </p:set>
                                    <p:anim calcmode="lin" valueType="num">
                                      <p:cBhvr additive="base">
                                        <p:cTn id="12" dur="1000"/>
                                        <p:tgtEl>
                                          <p:spTgt spid="162">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62">
                                            <p:txEl>
                                              <p:pRg st="2" end="2"/>
                                            </p:txEl>
                                          </p:spTgt>
                                        </p:tgtEl>
                                        <p:attrNameLst>
                                          <p:attrName>style.visibility</p:attrName>
                                        </p:attrNameLst>
                                      </p:cBhvr>
                                      <p:to>
                                        <p:strVal val="visible"/>
                                      </p:to>
                                    </p:set>
                                    <p:anim calcmode="lin" valueType="num">
                                      <p:cBhvr additive="base">
                                        <p:cTn id="17" dur="1000"/>
                                        <p:tgtEl>
                                          <p:spTgt spid="162">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63">
                                            <p:txEl>
                                              <p:pRg st="0" end="0"/>
                                            </p:txEl>
                                          </p:spTgt>
                                        </p:tgtEl>
                                        <p:attrNameLst>
                                          <p:attrName>style.visibility</p:attrName>
                                        </p:attrNameLst>
                                      </p:cBhvr>
                                      <p:to>
                                        <p:strVal val="visible"/>
                                      </p:to>
                                    </p:set>
                                    <p:anim calcmode="lin" valueType="num">
                                      <p:cBhvr additive="base">
                                        <p:cTn id="22" dur="1000"/>
                                        <p:tgtEl>
                                          <p:spTgt spid="16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63">
                                            <p:txEl>
                                              <p:pRg st="1" end="1"/>
                                            </p:txEl>
                                          </p:spTgt>
                                        </p:tgtEl>
                                        <p:attrNameLst>
                                          <p:attrName>style.visibility</p:attrName>
                                        </p:attrNameLst>
                                      </p:cBhvr>
                                      <p:to>
                                        <p:strVal val="visible"/>
                                      </p:to>
                                    </p:set>
                                    <p:anim calcmode="lin" valueType="num">
                                      <p:cBhvr additive="base">
                                        <p:cTn id="27" dur="1000"/>
                                        <p:tgtEl>
                                          <p:spTgt spid="16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163">
                                            <p:txEl>
                                              <p:pRg st="2" end="2"/>
                                            </p:txEl>
                                          </p:spTgt>
                                        </p:tgtEl>
                                        <p:attrNameLst>
                                          <p:attrName>style.visibility</p:attrName>
                                        </p:attrNameLst>
                                      </p:cBhvr>
                                      <p:to>
                                        <p:strVal val="visible"/>
                                      </p:to>
                                    </p:set>
                                    <p:anim calcmode="lin" valueType="num">
                                      <p:cBhvr additive="base">
                                        <p:cTn id="32" dur="1000"/>
                                        <p:tgtEl>
                                          <p:spTgt spid="16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63">
                                            <p:txEl>
                                              <p:pRg st="3" end="3"/>
                                            </p:txEl>
                                          </p:spTgt>
                                        </p:tgtEl>
                                        <p:attrNameLst>
                                          <p:attrName>style.visibility</p:attrName>
                                        </p:attrNameLst>
                                      </p:cBhvr>
                                      <p:to>
                                        <p:strVal val="visible"/>
                                      </p:to>
                                    </p:set>
                                    <p:anim calcmode="lin" valueType="num">
                                      <p:cBhvr additive="base">
                                        <p:cTn id="37" dur="1000"/>
                                        <p:tgtEl>
                                          <p:spTgt spid="16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163">
                                            <p:txEl>
                                              <p:pRg st="4" end="4"/>
                                            </p:txEl>
                                          </p:spTgt>
                                        </p:tgtEl>
                                        <p:attrNameLst>
                                          <p:attrName>style.visibility</p:attrName>
                                        </p:attrNameLst>
                                      </p:cBhvr>
                                      <p:to>
                                        <p:strVal val="visible"/>
                                      </p:to>
                                    </p:set>
                                    <p:anim calcmode="lin" valueType="num">
                                      <p:cBhvr additive="base">
                                        <p:cTn id="42" dur="1000"/>
                                        <p:tgtEl>
                                          <p:spTgt spid="16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63">
                                            <p:txEl>
                                              <p:pRg st="5" end="5"/>
                                            </p:txEl>
                                          </p:spTgt>
                                        </p:tgtEl>
                                        <p:attrNameLst>
                                          <p:attrName>style.visibility</p:attrName>
                                        </p:attrNameLst>
                                      </p:cBhvr>
                                      <p:to>
                                        <p:strVal val="visible"/>
                                      </p:to>
                                    </p:set>
                                    <p:anim calcmode="lin" valueType="num">
                                      <p:cBhvr additive="base">
                                        <p:cTn id="47" dur="1000"/>
                                        <p:tgtEl>
                                          <p:spTgt spid="16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163">
                                            <p:txEl>
                                              <p:pRg st="6" end="6"/>
                                            </p:txEl>
                                          </p:spTgt>
                                        </p:tgtEl>
                                        <p:attrNameLst>
                                          <p:attrName>style.visibility</p:attrName>
                                        </p:attrNameLst>
                                      </p:cBhvr>
                                      <p:to>
                                        <p:strVal val="visible"/>
                                      </p:to>
                                    </p:set>
                                    <p:anim calcmode="lin" valueType="num">
                                      <p:cBhvr additive="base">
                                        <p:cTn id="52" dur="1000"/>
                                        <p:tgtEl>
                                          <p:spTgt spid="16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163">
                                            <p:txEl>
                                              <p:pRg st="7" end="7"/>
                                            </p:txEl>
                                          </p:spTgt>
                                        </p:tgtEl>
                                        <p:attrNameLst>
                                          <p:attrName>style.visibility</p:attrName>
                                        </p:attrNameLst>
                                      </p:cBhvr>
                                      <p:to>
                                        <p:strVal val="visible"/>
                                      </p:to>
                                    </p:set>
                                    <p:anim calcmode="lin" valueType="num">
                                      <p:cBhvr additive="base">
                                        <p:cTn id="57" dur="1000"/>
                                        <p:tgtEl>
                                          <p:spTgt spid="16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163">
                                            <p:txEl>
                                              <p:pRg st="8" end="8"/>
                                            </p:txEl>
                                          </p:spTgt>
                                        </p:tgtEl>
                                        <p:attrNameLst>
                                          <p:attrName>style.visibility</p:attrName>
                                        </p:attrNameLst>
                                      </p:cBhvr>
                                      <p:to>
                                        <p:strVal val="visible"/>
                                      </p:to>
                                    </p:set>
                                    <p:anim calcmode="lin" valueType="num">
                                      <p:cBhvr additive="base">
                                        <p:cTn id="62" dur="1000"/>
                                        <p:tgtEl>
                                          <p:spTgt spid="16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163">
                                            <p:txEl>
                                              <p:pRg st="9" end="9"/>
                                            </p:txEl>
                                          </p:spTgt>
                                        </p:tgtEl>
                                        <p:attrNameLst>
                                          <p:attrName>style.visibility</p:attrName>
                                        </p:attrNameLst>
                                      </p:cBhvr>
                                      <p:to>
                                        <p:strVal val="visible"/>
                                      </p:to>
                                    </p:set>
                                    <p:anim calcmode="lin" valueType="num">
                                      <p:cBhvr additive="base">
                                        <p:cTn id="67" dur="1000"/>
                                        <p:tgtEl>
                                          <p:spTgt spid="16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Shape 169"/>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en"/>
              <a:t>Hunter Equitation Videos </a:t>
            </a:r>
          </a:p>
        </p:txBody>
      </p:sp>
      <p:sp>
        <p:nvSpPr>
          <p:cNvPr id="170" name="Shape 170"/>
          <p:cNvSpPr txBox="1">
            <a:spLocks noGrp="1"/>
          </p:cNvSpPr>
          <p:nvPr>
            <p:ph type="body" idx="1"/>
          </p:nvPr>
        </p:nvSpPr>
        <p:spPr>
          <a:xfrm>
            <a:off x="311700" y="1266325"/>
            <a:ext cx="8520600" cy="3302700"/>
          </a:xfrm>
          <a:prstGeom prst="rect">
            <a:avLst/>
          </a:prstGeom>
        </p:spPr>
        <p:txBody>
          <a:bodyPr lIns="91425" tIns="91425" rIns="91425" bIns="91425" anchor="t" anchorCtr="0">
            <a:noAutofit/>
          </a:bodyPr>
          <a:lstStyle/>
          <a:p>
            <a:pPr lvl="0">
              <a:spcBef>
                <a:spcPts val="0"/>
              </a:spcBef>
              <a:buNone/>
            </a:pPr>
            <a:r>
              <a:rPr lang="en" u="sng">
                <a:solidFill>
                  <a:schemeClr val="hlink"/>
                </a:solidFill>
                <a:hlinkClick r:id="rId3"/>
              </a:rPr>
              <a:t>https://www.youtube.com/watch?v=CIa1IdQ7ffQ</a:t>
            </a:r>
            <a:r>
              <a:rPr lang="en"/>
              <a:t> </a:t>
            </a:r>
          </a:p>
          <a:p>
            <a:pPr lvl="0">
              <a:spcBef>
                <a:spcPts val="0"/>
              </a:spcBef>
              <a:buNone/>
            </a:pPr>
            <a:r>
              <a:rPr lang="en" u="sng">
                <a:solidFill>
                  <a:schemeClr val="hlink"/>
                </a:solidFill>
                <a:hlinkClick r:id="rId4"/>
              </a:rPr>
              <a:t>https://www.youtube.com/watch?v=2jn91F3uFPE</a:t>
            </a:r>
            <a:r>
              <a:rPr lang="en"/>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en"/>
              <a:t>Horse Judging Contest at Virginia Tech </a:t>
            </a:r>
          </a:p>
        </p:txBody>
      </p:sp>
      <p:sp>
        <p:nvSpPr>
          <p:cNvPr id="73" name="Shape 73"/>
          <p:cNvSpPr txBox="1">
            <a:spLocks noGrp="1"/>
          </p:cNvSpPr>
          <p:nvPr>
            <p:ph type="body" idx="1"/>
          </p:nvPr>
        </p:nvSpPr>
        <p:spPr>
          <a:xfrm>
            <a:off x="311700" y="1266325"/>
            <a:ext cx="8520600" cy="3302700"/>
          </a:xfrm>
          <a:prstGeom prst="rect">
            <a:avLst/>
          </a:prstGeom>
        </p:spPr>
        <p:txBody>
          <a:bodyPr lIns="91425" tIns="91425" rIns="91425" bIns="91425" anchor="t" anchorCtr="0">
            <a:noAutofit/>
          </a:bodyPr>
          <a:lstStyle/>
          <a:p>
            <a:pPr lvl="0">
              <a:spcBef>
                <a:spcPts val="0"/>
              </a:spcBef>
              <a:buNone/>
            </a:pPr>
            <a:r>
              <a:rPr lang="en" sz="2400"/>
              <a:t>Friday, February 10 is Hippology</a:t>
            </a:r>
          </a:p>
          <a:p>
            <a:pPr lvl="0">
              <a:spcBef>
                <a:spcPts val="0"/>
              </a:spcBef>
              <a:buNone/>
            </a:pPr>
            <a:r>
              <a:rPr lang="en" sz="2400"/>
              <a:t>Saturday, February 11 is Horse Judging </a:t>
            </a:r>
          </a:p>
          <a:p>
            <a:pPr lvl="0">
              <a:spcBef>
                <a:spcPts val="0"/>
              </a:spcBef>
              <a:buNone/>
            </a:pPr>
            <a:r>
              <a:rPr lang="en" sz="2400"/>
              <a:t>Do you want to go?</a:t>
            </a:r>
          </a:p>
          <a:p>
            <a:pPr lvl="0">
              <a:spcBef>
                <a:spcPts val="0"/>
              </a:spcBef>
              <a:buNone/>
            </a:pPr>
            <a:r>
              <a:rPr lang="en" sz="2400"/>
              <a:t>If we do go, we should ramp practices up to once a week!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3">
                                            <p:txEl>
                                              <p:pRg st="0" end="0"/>
                                            </p:txEl>
                                          </p:spTgt>
                                        </p:tgtEl>
                                        <p:attrNameLst>
                                          <p:attrName>style.visibility</p:attrName>
                                        </p:attrNameLst>
                                      </p:cBhvr>
                                      <p:to>
                                        <p:strVal val="visible"/>
                                      </p:to>
                                    </p:set>
                                    <p:anim calcmode="lin" valueType="num">
                                      <p:cBhvr additive="base">
                                        <p:cTn id="7" dur="1000"/>
                                        <p:tgtEl>
                                          <p:spTgt spid="73">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73">
                                            <p:txEl>
                                              <p:pRg st="1" end="1"/>
                                            </p:txEl>
                                          </p:spTgt>
                                        </p:tgtEl>
                                        <p:attrNameLst>
                                          <p:attrName>style.visibility</p:attrName>
                                        </p:attrNameLst>
                                      </p:cBhvr>
                                      <p:to>
                                        <p:strVal val="visible"/>
                                      </p:to>
                                    </p:set>
                                    <p:anim calcmode="lin" valueType="num">
                                      <p:cBhvr additive="base">
                                        <p:cTn id="12" dur="1000"/>
                                        <p:tgtEl>
                                          <p:spTgt spid="73">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73">
                                            <p:txEl>
                                              <p:pRg st="2" end="2"/>
                                            </p:txEl>
                                          </p:spTgt>
                                        </p:tgtEl>
                                        <p:attrNameLst>
                                          <p:attrName>style.visibility</p:attrName>
                                        </p:attrNameLst>
                                      </p:cBhvr>
                                      <p:to>
                                        <p:strVal val="visible"/>
                                      </p:to>
                                    </p:set>
                                    <p:anim calcmode="lin" valueType="num">
                                      <p:cBhvr additive="base">
                                        <p:cTn id="17" dur="1000"/>
                                        <p:tgtEl>
                                          <p:spTgt spid="73">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73">
                                            <p:txEl>
                                              <p:pRg st="3" end="3"/>
                                            </p:txEl>
                                          </p:spTgt>
                                        </p:tgtEl>
                                        <p:attrNameLst>
                                          <p:attrName>style.visibility</p:attrName>
                                        </p:attrNameLst>
                                      </p:cBhvr>
                                      <p:to>
                                        <p:strVal val="visible"/>
                                      </p:to>
                                    </p:set>
                                    <p:anim calcmode="lin" valueType="num">
                                      <p:cBhvr additive="base">
                                        <p:cTn id="22" dur="1000"/>
                                        <p:tgtEl>
                                          <p:spTgt spid="73">
                                            <p:txEl>
                                              <p:pRg st="3" end="3"/>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en"/>
              <a:t>Chesterfield Equine Connection	</a:t>
            </a:r>
          </a:p>
        </p:txBody>
      </p:sp>
      <p:sp>
        <p:nvSpPr>
          <p:cNvPr id="79" name="Shape 79"/>
          <p:cNvSpPr txBox="1">
            <a:spLocks noGrp="1"/>
          </p:cNvSpPr>
          <p:nvPr>
            <p:ph type="body" idx="1"/>
          </p:nvPr>
        </p:nvSpPr>
        <p:spPr>
          <a:xfrm>
            <a:off x="311700" y="1266325"/>
            <a:ext cx="8520600" cy="3302700"/>
          </a:xfrm>
          <a:prstGeom prst="rect">
            <a:avLst/>
          </a:prstGeom>
        </p:spPr>
        <p:txBody>
          <a:bodyPr lIns="91425" tIns="91425" rIns="91425" bIns="91425" anchor="t" anchorCtr="0">
            <a:noAutofit/>
          </a:bodyPr>
          <a:lstStyle/>
          <a:p>
            <a:pPr marL="457200" lvl="0" indent="-228600" rtl="0">
              <a:spcBef>
                <a:spcPts val="0"/>
              </a:spcBef>
            </a:pPr>
            <a:r>
              <a:rPr lang="en"/>
              <a:t>Collaboration with Chesterfield Farm Bureau </a:t>
            </a:r>
          </a:p>
          <a:p>
            <a:pPr marL="457200" lvl="0" indent="-228600" rtl="0">
              <a:spcBef>
                <a:spcPts val="0"/>
              </a:spcBef>
            </a:pPr>
            <a:r>
              <a:rPr lang="en"/>
              <a:t>Facebook page being created</a:t>
            </a:r>
          </a:p>
          <a:p>
            <a:pPr marL="457200" lvl="0" indent="-228600" rtl="0">
              <a:spcBef>
                <a:spcPts val="0"/>
              </a:spcBef>
            </a:pPr>
            <a:r>
              <a:rPr lang="en"/>
              <a:t>Intended to create a more connected horse community in Chesterfield</a:t>
            </a:r>
          </a:p>
          <a:p>
            <a:pPr marL="457200" lvl="0" indent="-228600" rtl="0">
              <a:spcBef>
                <a:spcPts val="0"/>
              </a:spcBef>
            </a:pPr>
            <a:r>
              <a:rPr lang="en"/>
              <a:t>Important legislative information will be disseminated </a:t>
            </a:r>
          </a:p>
          <a:p>
            <a:pPr marL="457200" lvl="0" indent="-228600">
              <a:spcBef>
                <a:spcPts val="0"/>
              </a:spcBef>
            </a:pPr>
            <a:r>
              <a:rPr lang="en"/>
              <a:t>Educational programming announcements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en"/>
              <a:t>What are we looking for with HUS classes?</a:t>
            </a:r>
          </a:p>
        </p:txBody>
      </p:sp>
      <p:sp>
        <p:nvSpPr>
          <p:cNvPr id="85" name="Shape 85"/>
          <p:cNvSpPr txBox="1">
            <a:spLocks noGrp="1"/>
          </p:cNvSpPr>
          <p:nvPr>
            <p:ph type="body" idx="1"/>
          </p:nvPr>
        </p:nvSpPr>
        <p:spPr>
          <a:xfrm>
            <a:off x="311700" y="1266325"/>
            <a:ext cx="8520600" cy="3302700"/>
          </a:xfrm>
          <a:prstGeom prst="rect">
            <a:avLst/>
          </a:prstGeom>
        </p:spPr>
        <p:txBody>
          <a:bodyPr lIns="91425" tIns="91425" rIns="91425" bIns="91425" anchor="t" anchorCtr="0">
            <a:noAutofit/>
          </a:bodyPr>
          <a:lstStyle/>
          <a:p>
            <a:pPr marL="457200" lvl="0" indent="-381000" rtl="0">
              <a:spcBef>
                <a:spcPts val="0"/>
              </a:spcBef>
              <a:buSzPct val="100000"/>
            </a:pPr>
            <a:r>
              <a:rPr lang="en" sz="2400"/>
              <a:t>Correctness of gait</a:t>
            </a:r>
          </a:p>
          <a:p>
            <a:pPr marL="457200" lvl="0" indent="-381000" rtl="0">
              <a:spcBef>
                <a:spcPts val="0"/>
              </a:spcBef>
              <a:buSzPct val="100000"/>
            </a:pPr>
            <a:r>
              <a:rPr lang="en" sz="2400"/>
              <a:t>Speed of travel (cadence and rhythm)</a:t>
            </a:r>
          </a:p>
          <a:p>
            <a:pPr marL="457200" lvl="0" indent="-381000" rtl="0">
              <a:spcBef>
                <a:spcPts val="0"/>
              </a:spcBef>
              <a:buSzPct val="100000"/>
            </a:pPr>
            <a:r>
              <a:rPr lang="en" sz="2400"/>
              <a:t>Temperament </a:t>
            </a:r>
          </a:p>
          <a:p>
            <a:pPr marL="457200" lvl="0" indent="-381000">
              <a:spcBef>
                <a:spcPts val="0"/>
              </a:spcBef>
              <a:buSzPct val="100000"/>
            </a:pPr>
            <a:r>
              <a:rPr lang="en" sz="2400"/>
              <a:t>Head Carriage </a:t>
            </a:r>
          </a:p>
        </p:txBody>
      </p:sp>
      <p:pic>
        <p:nvPicPr>
          <p:cNvPr id="86" name="Shape 86"/>
          <p:cNvPicPr preferRelativeResize="0"/>
          <p:nvPr/>
        </p:nvPicPr>
        <p:blipFill>
          <a:blip r:embed="rId3">
            <a:alphaModFix/>
          </a:blip>
          <a:stretch>
            <a:fillRect/>
          </a:stretch>
        </p:blipFill>
        <p:spPr>
          <a:xfrm>
            <a:off x="5618900" y="2285179"/>
            <a:ext cx="3056624" cy="237017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en"/>
              <a:t>Take Notes on This Horse </a:t>
            </a:r>
          </a:p>
        </p:txBody>
      </p:sp>
      <p:sp>
        <p:nvSpPr>
          <p:cNvPr id="92" name="Shape 92"/>
          <p:cNvSpPr txBox="1">
            <a:spLocks noGrp="1"/>
          </p:cNvSpPr>
          <p:nvPr>
            <p:ph type="body" idx="1"/>
          </p:nvPr>
        </p:nvSpPr>
        <p:spPr>
          <a:xfrm>
            <a:off x="311700" y="1266325"/>
            <a:ext cx="8520600" cy="3302700"/>
          </a:xfrm>
          <a:prstGeom prst="rect">
            <a:avLst/>
          </a:prstGeom>
        </p:spPr>
        <p:txBody>
          <a:bodyPr lIns="91425" tIns="91425" rIns="91425" bIns="91425" anchor="t" anchorCtr="0">
            <a:noAutofit/>
          </a:bodyPr>
          <a:lstStyle/>
          <a:p>
            <a:pPr lvl="0">
              <a:spcBef>
                <a:spcPts val="0"/>
              </a:spcBef>
              <a:buNone/>
            </a:pPr>
            <a:r>
              <a:rPr lang="en" u="sng">
                <a:solidFill>
                  <a:schemeClr val="hlink"/>
                </a:solidFill>
                <a:hlinkClick r:id="rId3"/>
              </a:rPr>
              <a:t>https://www.youtube.com/watch?v=0iZfT3uCE1I</a:t>
            </a:r>
            <a:r>
              <a:rPr lang="en"/>
              <a:t> </a:t>
            </a:r>
          </a:p>
          <a:p>
            <a:pPr marL="457200" lvl="0" indent="-228600">
              <a:spcBef>
                <a:spcPts val="0"/>
              </a:spcBef>
            </a:pPr>
            <a:r>
              <a:rPr lang="en"/>
              <a:t>How would you talk about this horse if it was 1st place in a set of reasons?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en"/>
              <a:t>Take Notes on This Horse</a:t>
            </a:r>
          </a:p>
        </p:txBody>
      </p:sp>
      <p:sp>
        <p:nvSpPr>
          <p:cNvPr id="98" name="Shape 98"/>
          <p:cNvSpPr txBox="1">
            <a:spLocks noGrp="1"/>
          </p:cNvSpPr>
          <p:nvPr>
            <p:ph type="body" idx="1"/>
          </p:nvPr>
        </p:nvSpPr>
        <p:spPr>
          <a:xfrm>
            <a:off x="311700" y="1266325"/>
            <a:ext cx="8520600" cy="3302700"/>
          </a:xfrm>
          <a:prstGeom prst="rect">
            <a:avLst/>
          </a:prstGeom>
        </p:spPr>
        <p:txBody>
          <a:bodyPr lIns="91425" tIns="91425" rIns="91425" bIns="91425" anchor="t" anchorCtr="0">
            <a:noAutofit/>
          </a:bodyPr>
          <a:lstStyle/>
          <a:p>
            <a:pPr lvl="0">
              <a:spcBef>
                <a:spcPts val="0"/>
              </a:spcBef>
              <a:buNone/>
            </a:pPr>
            <a:r>
              <a:rPr lang="en" u="sng">
                <a:solidFill>
                  <a:schemeClr val="hlink"/>
                </a:solidFill>
                <a:hlinkClick r:id="rId3"/>
              </a:rPr>
              <a:t>https://www.youtube.com/watch?v=yJQLcOZdaPo</a:t>
            </a:r>
            <a:r>
              <a:rPr lang="en"/>
              <a:t> </a:t>
            </a:r>
          </a:p>
          <a:p>
            <a:pPr lvl="0">
              <a:spcBef>
                <a:spcPts val="0"/>
              </a:spcBef>
              <a:buNone/>
            </a:pPr>
            <a:r>
              <a:rPr lang="en"/>
              <a:t>How would you compare this horse to the first horse?</a:t>
            </a:r>
          </a:p>
          <a:p>
            <a:pPr lvl="0">
              <a:spcBef>
                <a:spcPts val="0"/>
              </a:spcBef>
              <a:buNone/>
            </a:pPr>
            <a:r>
              <a:rPr lang="en"/>
              <a:t>How would you write them out in a top pair?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8">
                                            <p:txEl>
                                              <p:pRg st="0" end="0"/>
                                            </p:txEl>
                                          </p:spTgt>
                                        </p:tgtEl>
                                        <p:attrNameLst>
                                          <p:attrName>style.visibility</p:attrName>
                                        </p:attrNameLst>
                                      </p:cBhvr>
                                      <p:to>
                                        <p:strVal val="visible"/>
                                      </p:to>
                                    </p:set>
                                    <p:anim calcmode="lin" valueType="num">
                                      <p:cBhvr additive="base">
                                        <p:cTn id="7" dur="1000"/>
                                        <p:tgtEl>
                                          <p:spTgt spid="98">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98">
                                            <p:txEl>
                                              <p:pRg st="1" end="1"/>
                                            </p:txEl>
                                          </p:spTgt>
                                        </p:tgtEl>
                                        <p:attrNameLst>
                                          <p:attrName>style.visibility</p:attrName>
                                        </p:attrNameLst>
                                      </p:cBhvr>
                                      <p:to>
                                        <p:strVal val="visible"/>
                                      </p:to>
                                    </p:set>
                                    <p:anim calcmode="lin" valueType="num">
                                      <p:cBhvr additive="base">
                                        <p:cTn id="12" dur="1000"/>
                                        <p:tgtEl>
                                          <p:spTgt spid="98">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98">
                                            <p:txEl>
                                              <p:pRg st="2" end="2"/>
                                            </p:txEl>
                                          </p:spTgt>
                                        </p:tgtEl>
                                        <p:attrNameLst>
                                          <p:attrName>style.visibility</p:attrName>
                                        </p:attrNameLst>
                                      </p:cBhvr>
                                      <p:to>
                                        <p:strVal val="visible"/>
                                      </p:to>
                                    </p:set>
                                    <p:anim calcmode="lin" valueType="num">
                                      <p:cBhvr additive="base">
                                        <p:cTn id="17" dur="1000"/>
                                        <p:tgtEl>
                                          <p:spTgt spid="98">
                                            <p:txEl>
                                              <p:pRg st="2" end="2"/>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292900" y="526350"/>
            <a:ext cx="5613600" cy="4090800"/>
          </a:xfrm>
          <a:prstGeom prst="rect">
            <a:avLst/>
          </a:prstGeom>
        </p:spPr>
        <p:txBody>
          <a:bodyPr lIns="91425" tIns="91425" rIns="91425" bIns="91425" anchor="ctr" anchorCtr="0">
            <a:noAutofit/>
          </a:bodyPr>
          <a:lstStyle/>
          <a:p>
            <a:pPr lvl="0">
              <a:spcBef>
                <a:spcPts val="0"/>
              </a:spcBef>
              <a:buNone/>
            </a:pPr>
            <a:r>
              <a:rPr lang="en"/>
              <a:t>Talking Time!</a:t>
            </a:r>
          </a:p>
          <a:p>
            <a:pPr lvl="0">
              <a:spcBef>
                <a:spcPts val="0"/>
              </a:spcBef>
              <a:buNone/>
            </a:pPr>
            <a:endParaRPr sz="1800"/>
          </a:p>
          <a:p>
            <a:pPr lvl="0">
              <a:spcBef>
                <a:spcPts val="0"/>
              </a:spcBef>
              <a:buNone/>
            </a:pPr>
            <a:endParaRPr sz="1800"/>
          </a:p>
          <a:p>
            <a:pPr lvl="0">
              <a:spcBef>
                <a:spcPts val="0"/>
              </a:spcBef>
              <a:buNone/>
            </a:pPr>
            <a:r>
              <a:rPr lang="en" sz="2400"/>
              <a:t>Take 10 minutes to write out your top pair for HUS and then memorize. You can spread out throughout the office if you need to! Come find me in my office when you’re ready to “present” :-) </a:t>
            </a:r>
          </a:p>
        </p:txBody>
      </p:sp>
      <p:pic>
        <p:nvPicPr>
          <p:cNvPr id="104" name="Shape 104"/>
          <p:cNvPicPr preferRelativeResize="0"/>
          <p:nvPr/>
        </p:nvPicPr>
        <p:blipFill>
          <a:blip r:embed="rId3">
            <a:alphaModFix/>
          </a:blip>
          <a:stretch>
            <a:fillRect/>
          </a:stretch>
        </p:blipFill>
        <p:spPr>
          <a:xfrm>
            <a:off x="6132900" y="1217100"/>
            <a:ext cx="2735349" cy="270929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en"/>
              <a:t>One More to Watch</a:t>
            </a:r>
          </a:p>
        </p:txBody>
      </p:sp>
      <p:sp>
        <p:nvSpPr>
          <p:cNvPr id="110" name="Shape 110"/>
          <p:cNvSpPr txBox="1">
            <a:spLocks noGrp="1"/>
          </p:cNvSpPr>
          <p:nvPr>
            <p:ph type="body" idx="1"/>
          </p:nvPr>
        </p:nvSpPr>
        <p:spPr>
          <a:xfrm>
            <a:off x="311700" y="1266325"/>
            <a:ext cx="8520600" cy="3302700"/>
          </a:xfrm>
          <a:prstGeom prst="rect">
            <a:avLst/>
          </a:prstGeom>
        </p:spPr>
        <p:txBody>
          <a:bodyPr lIns="91425" tIns="91425" rIns="91425" bIns="91425" anchor="t" anchorCtr="0">
            <a:noAutofit/>
          </a:bodyPr>
          <a:lstStyle/>
          <a:p>
            <a:pPr lvl="0">
              <a:spcBef>
                <a:spcPts val="0"/>
              </a:spcBef>
              <a:buNone/>
            </a:pPr>
            <a:r>
              <a:rPr lang="en" u="sng">
                <a:solidFill>
                  <a:schemeClr val="hlink"/>
                </a:solidFill>
                <a:hlinkClick r:id="rId3"/>
              </a:rPr>
              <a:t>https://www.youtube.com/watch?v=BtDl9lsqSdo</a:t>
            </a:r>
            <a:r>
              <a:rPr lang="en"/>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311700" y="1304850"/>
            <a:ext cx="8520600" cy="1538400"/>
          </a:xfrm>
          <a:prstGeom prst="rect">
            <a:avLst/>
          </a:prstGeom>
        </p:spPr>
        <p:txBody>
          <a:bodyPr lIns="91425" tIns="91425" rIns="91425" bIns="91425" anchor="ctr" anchorCtr="0">
            <a:noAutofit/>
          </a:bodyPr>
          <a:lstStyle/>
          <a:p>
            <a:pPr lvl="0">
              <a:spcBef>
                <a:spcPts val="0"/>
              </a:spcBef>
              <a:buNone/>
            </a:pPr>
            <a:r>
              <a:rPr lang="en"/>
              <a:t>Equitation</a:t>
            </a:r>
          </a:p>
        </p:txBody>
      </p:sp>
      <p:sp>
        <p:nvSpPr>
          <p:cNvPr id="116" name="Shape 116"/>
          <p:cNvSpPr txBox="1">
            <a:spLocks noGrp="1"/>
          </p:cNvSpPr>
          <p:nvPr>
            <p:ph type="body" idx="1"/>
          </p:nvPr>
        </p:nvSpPr>
        <p:spPr>
          <a:xfrm>
            <a:off x="311700" y="2995650"/>
            <a:ext cx="8520600" cy="1071600"/>
          </a:xfrm>
          <a:prstGeom prst="rect">
            <a:avLst/>
          </a:prstGeom>
        </p:spPr>
        <p:txBody>
          <a:bodyPr lIns="91425" tIns="91425" rIns="91425" bIns="91425" anchor="t" anchorCtr="0">
            <a:noAutofit/>
          </a:bodyPr>
          <a:lstStyle/>
          <a:p>
            <a:pPr lvl="0">
              <a:spcBef>
                <a:spcPts val="0"/>
              </a:spcBef>
              <a:buNone/>
            </a:pPr>
            <a:r>
              <a:rPr lang="en"/>
              <a:t>Now you can judge the rider!</a:t>
            </a:r>
          </a:p>
        </p:txBody>
      </p:sp>
    </p:spTree>
  </p:cSld>
  <p:clrMapOvr>
    <a:masterClrMapping/>
  </p:clrMapOvr>
</p:sld>
</file>

<file path=ppt/theme/theme1.xml><?xml version="1.0" encoding="utf-8"?>
<a:theme xmlns:a="http://schemas.openxmlformats.org/drawingml/2006/main"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530</Words>
  <Application>Microsoft Office PowerPoint</Application>
  <PresentationFormat>On-screen Show (16:9)</PresentationFormat>
  <Paragraphs>92</Paragraphs>
  <Slides>17</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PT Sans Narrow</vt:lpstr>
      <vt:lpstr>Open Sans</vt:lpstr>
      <vt:lpstr>Arial</vt:lpstr>
      <vt:lpstr>tropic</vt:lpstr>
      <vt:lpstr>Horse Judging Practice</vt:lpstr>
      <vt:lpstr>Horse Judging Contest at Virginia Tech </vt:lpstr>
      <vt:lpstr>Chesterfield Equine Connection </vt:lpstr>
      <vt:lpstr>What are we looking for with HUS classes?</vt:lpstr>
      <vt:lpstr>Take Notes on This Horse </vt:lpstr>
      <vt:lpstr>Take Notes on This Horse</vt:lpstr>
      <vt:lpstr>Talking Time!   Take 10 minutes to write out your top pair for HUS and then memorize. You can spread out throughout the office if you need to! Come find me in my office when you’re ready to “present” :-) </vt:lpstr>
      <vt:lpstr>One More to Watch</vt:lpstr>
      <vt:lpstr>Equitation</vt:lpstr>
      <vt:lpstr>What do you focus on when YOU are riding in an equitation class?</vt:lpstr>
      <vt:lpstr>What Should You Focus on When Judging?</vt:lpstr>
      <vt:lpstr>What Should You Focus on When Judging?</vt:lpstr>
      <vt:lpstr>What Should You Focus on When Judging?</vt:lpstr>
      <vt:lpstr>From a Judge’s Perspective </vt:lpstr>
      <vt:lpstr>Disqualifications</vt:lpstr>
      <vt:lpstr>Faults and Severe Faults</vt:lpstr>
      <vt:lpstr>Hunter Equitation Videos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Horse Judging Practice</dc:title>
  <dc:creator>Maxwell, Charley</dc:creator>
  <cp:lastModifiedBy>Maxwell, Charley</cp:lastModifiedBy>
  <cp:revision>1</cp:revision>
  <dcterms:modified xsi:type="dcterms:W3CDTF">2017-01-11T15:48:13Z</dcterms:modified>
</cp:coreProperties>
</file>