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0"/>
  </p:notesMasterIdLst>
  <p:sldIdLst>
    <p:sldId id="256" r:id="rId2"/>
    <p:sldId id="266" r:id="rId3"/>
    <p:sldId id="662" r:id="rId4"/>
    <p:sldId id="257" r:id="rId5"/>
    <p:sldId id="645" r:id="rId6"/>
    <p:sldId id="646" r:id="rId7"/>
    <p:sldId id="648" r:id="rId8"/>
    <p:sldId id="661" r:id="rId9"/>
    <p:sldId id="626" r:id="rId10"/>
    <p:sldId id="623" r:id="rId11"/>
    <p:sldId id="441" r:id="rId12"/>
    <p:sldId id="449" r:id="rId13"/>
    <p:sldId id="653" r:id="rId14"/>
    <p:sldId id="663" r:id="rId15"/>
    <p:sldId id="650" r:id="rId16"/>
    <p:sldId id="328" r:id="rId17"/>
    <p:sldId id="640" r:id="rId18"/>
    <p:sldId id="664" r:id="rId1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Thompson, Tess" initials="TT" lastIdx="1" clrIdx="0">
    <p:extLst>
      <p:ext uri="{19B8F6BF-5375-455C-9EA6-DF929625EA0E}">
        <p15:presenceInfo xmlns:p15="http://schemas.microsoft.com/office/powerpoint/2012/main" userId="S::thwynn@vt.edu::2c9da894-057c-43bc-8dd9-51a1282f2a34"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A8B00"/>
    <a:srgbClr val="BD582C"/>
    <a:srgbClr val="FF9900"/>
    <a:srgbClr val="6600FF"/>
    <a:srgbClr val="0000CC"/>
    <a:srgbClr val="0033C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738" autoAdjust="0"/>
    <p:restoredTop sz="83037" autoAdjust="0"/>
  </p:normalViewPr>
  <p:slideViewPr>
    <p:cSldViewPr snapToGrid="0">
      <p:cViewPr varScale="1">
        <p:scale>
          <a:sx n="90" d="100"/>
          <a:sy n="90" d="100"/>
        </p:scale>
        <p:origin x="1380" y="102"/>
      </p:cViewPr>
      <p:guideLst/>
    </p:cSldViewPr>
  </p:slideViewPr>
  <p:outlineViewPr>
    <p:cViewPr>
      <p:scale>
        <a:sx n="33" d="100"/>
        <a:sy n="33" d="100"/>
      </p:scale>
      <p:origin x="0" y="0"/>
    </p:cViewPr>
  </p:outlineViewPr>
  <p:notesTextViewPr>
    <p:cViewPr>
      <p:scale>
        <a:sx n="3" d="2"/>
        <a:sy n="3" d="2"/>
      </p:scale>
      <p:origin x="0" y="0"/>
    </p:cViewPr>
  </p:notesTextViewPr>
  <p:sorterViewPr>
    <p:cViewPr>
      <p:scale>
        <a:sx n="100" d="100"/>
        <a:sy n="100" d="100"/>
      </p:scale>
      <p:origin x="0" y="-186"/>
    </p:cViewPr>
  </p:sorterViewPr>
  <p:notesViewPr>
    <p:cSldViewPr snapToGrid="0">
      <p:cViewPr varScale="1">
        <p:scale>
          <a:sx n="66" d="100"/>
          <a:sy n="66" d="100"/>
        </p:scale>
        <p:origin x="2772" y="4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commentAuthors" Target="commen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charts/_rels/chart1.xml.rels><?xml version="1.0" encoding="UTF-8" standalone="yes"?>
<Relationships xmlns="http://schemas.openxmlformats.org/package/2006/relationships"><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USSC</c:v>
                </c:pt>
              </c:strCache>
            </c:strRef>
          </c:tx>
          <c:spPr>
            <a:solidFill>
              <a:schemeClr val="accent2"/>
            </a:solidFill>
            <a:ln>
              <a:noFill/>
            </a:ln>
            <a:effectLst/>
          </c:spPr>
          <c:invertIfNegative val="0"/>
          <c:cat>
            <c:strRef>
              <c:f>Sheet1!$A$2:$A$4</c:f>
              <c:strCache>
                <c:ptCount val="3"/>
                <c:pt idx="0">
                  <c:v>1-yr, 24hr storm</c:v>
                </c:pt>
                <c:pt idx="1">
                  <c:v>2-yr, 24hr storm</c:v>
                </c:pt>
                <c:pt idx="2">
                  <c:v>5-yr, 24hr storm</c:v>
                </c:pt>
              </c:strCache>
            </c:strRef>
          </c:cat>
          <c:val>
            <c:numRef>
              <c:f>Sheet1!$B$2:$B$4</c:f>
              <c:numCache>
                <c:formatCode>General</c:formatCode>
                <c:ptCount val="3"/>
                <c:pt idx="0">
                  <c:v>2.13</c:v>
                </c:pt>
                <c:pt idx="1">
                  <c:v>1.91</c:v>
                </c:pt>
                <c:pt idx="2">
                  <c:v>1.38</c:v>
                </c:pt>
              </c:numCache>
            </c:numRef>
          </c:val>
          <c:extLst>
            <c:ext xmlns:c16="http://schemas.microsoft.com/office/drawing/2014/chart" uri="{C3380CC4-5D6E-409C-BE32-E72D297353CC}">
              <c16:uniqueId val="{00000000-646C-43C3-9FB8-951C51B5B56F}"/>
            </c:ext>
          </c:extLst>
        </c:ser>
        <c:ser>
          <c:idx val="1"/>
          <c:order val="1"/>
          <c:tx>
            <c:strRef>
              <c:f>Sheet1!$C$1</c:f>
              <c:strCache>
                <c:ptCount val="1"/>
                <c:pt idx="0">
                  <c:v>Ep</c:v>
                </c:pt>
              </c:strCache>
            </c:strRef>
          </c:tx>
          <c:spPr>
            <a:solidFill>
              <a:schemeClr val="accent4"/>
            </a:solidFill>
            <a:ln>
              <a:noFill/>
            </a:ln>
            <a:effectLst/>
          </c:spPr>
          <c:invertIfNegative val="0"/>
          <c:cat>
            <c:strRef>
              <c:f>Sheet1!$A$2:$A$4</c:f>
              <c:strCache>
                <c:ptCount val="3"/>
                <c:pt idx="0">
                  <c:v>1-yr, 24hr storm</c:v>
                </c:pt>
                <c:pt idx="1">
                  <c:v>2-yr, 24hr storm</c:v>
                </c:pt>
                <c:pt idx="2">
                  <c:v>5-yr, 24hr storm</c:v>
                </c:pt>
              </c:strCache>
            </c:strRef>
          </c:cat>
          <c:val>
            <c:numRef>
              <c:f>Sheet1!$C$2:$C$4</c:f>
              <c:numCache>
                <c:formatCode>General</c:formatCode>
                <c:ptCount val="3"/>
                <c:pt idx="0">
                  <c:v>1.1599999999999999</c:v>
                </c:pt>
                <c:pt idx="1">
                  <c:v>1.07</c:v>
                </c:pt>
                <c:pt idx="2">
                  <c:v>0.77</c:v>
                </c:pt>
              </c:numCache>
            </c:numRef>
          </c:val>
          <c:extLst>
            <c:ext xmlns:c16="http://schemas.microsoft.com/office/drawing/2014/chart" uri="{C3380CC4-5D6E-409C-BE32-E72D297353CC}">
              <c16:uniqueId val="{00000001-646C-43C3-9FB8-951C51B5B56F}"/>
            </c:ext>
          </c:extLst>
        </c:ser>
        <c:ser>
          <c:idx val="2"/>
          <c:order val="2"/>
          <c:tx>
            <c:strRef>
              <c:f>Sheet1!$D$1</c:f>
              <c:strCache>
                <c:ptCount val="1"/>
                <c:pt idx="0">
                  <c:v>Ew</c:v>
                </c:pt>
              </c:strCache>
            </c:strRef>
          </c:tx>
          <c:spPr>
            <a:solidFill>
              <a:schemeClr val="accent6"/>
            </a:solidFill>
            <a:ln>
              <a:noFill/>
            </a:ln>
            <a:effectLst/>
          </c:spPr>
          <c:invertIfNegative val="0"/>
          <c:cat>
            <c:strRef>
              <c:f>Sheet1!$A$2:$A$4</c:f>
              <c:strCache>
                <c:ptCount val="3"/>
                <c:pt idx="0">
                  <c:v>1-yr, 24hr storm</c:v>
                </c:pt>
                <c:pt idx="1">
                  <c:v>2-yr, 24hr storm</c:v>
                </c:pt>
                <c:pt idx="2">
                  <c:v>5-yr, 24hr storm</c:v>
                </c:pt>
              </c:strCache>
            </c:strRef>
          </c:cat>
          <c:val>
            <c:numRef>
              <c:f>Sheet1!$D$2:$D$4</c:f>
              <c:numCache>
                <c:formatCode>General</c:formatCode>
                <c:ptCount val="3"/>
                <c:pt idx="0">
                  <c:v>1.19</c:v>
                </c:pt>
                <c:pt idx="1">
                  <c:v>1.06</c:v>
                </c:pt>
                <c:pt idx="2">
                  <c:v>0.94</c:v>
                </c:pt>
              </c:numCache>
            </c:numRef>
          </c:val>
          <c:extLst>
            <c:ext xmlns:c16="http://schemas.microsoft.com/office/drawing/2014/chart" uri="{C3380CC4-5D6E-409C-BE32-E72D297353CC}">
              <c16:uniqueId val="{00000002-646C-43C3-9FB8-951C51B5B56F}"/>
            </c:ext>
          </c:extLst>
        </c:ser>
        <c:dLbls>
          <c:showLegendKey val="0"/>
          <c:showVal val="0"/>
          <c:showCatName val="0"/>
          <c:showSerName val="0"/>
          <c:showPercent val="0"/>
          <c:showBubbleSize val="0"/>
        </c:dLbls>
        <c:gapWidth val="219"/>
        <c:overlap val="-27"/>
        <c:axId val="1759487263"/>
        <c:axId val="1759488223"/>
      </c:barChart>
      <c:catAx>
        <c:axId val="1759487263"/>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en-US"/>
          </a:p>
        </c:txPr>
        <c:crossAx val="1759488223"/>
        <c:crosses val="autoZero"/>
        <c:auto val="1"/>
        <c:lblAlgn val="ctr"/>
        <c:lblOffset val="100"/>
        <c:noMultiLvlLbl val="0"/>
      </c:catAx>
      <c:valAx>
        <c:axId val="1759488223"/>
        <c:scaling>
          <c:orientation val="minMax"/>
          <c:max val="2.2000000000000002"/>
          <c:min val="0"/>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en-US"/>
          </a:p>
        </c:txPr>
        <c:crossAx val="1759487263"/>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24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chartSpace>
</file>

<file path=ppt/charts/colors1.xml><?xml version="1.0" encoding="utf-8"?>
<cs:colorStyle xmlns:cs="http://schemas.microsoft.com/office/drawing/2012/chartStyle" xmlns:a="http://schemas.openxmlformats.org/drawingml/2006/main" meth="cycle" id="12">
  <a:schemeClr val="accent2"/>
  <a:schemeClr val="accent4"/>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C92645D-EB0C-4AA9-92CD-C4E27390E19F}" type="datetimeFigureOut">
              <a:rPr lang="en-US" smtClean="0"/>
              <a:t>6/11/2024</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3EF2CF2-2AF3-4794-97C7-958B42480F4D}" type="slidenum">
              <a:rPr lang="en-US" smtClean="0"/>
              <a:t>‹#›</a:t>
            </a:fld>
            <a:endParaRPr lang="en-US" dirty="0"/>
          </a:p>
        </p:txBody>
      </p:sp>
    </p:spTree>
    <p:extLst>
      <p:ext uri="{BB962C8B-B14F-4D97-AF65-F5344CB8AC3E}">
        <p14:creationId xmlns:p14="http://schemas.microsoft.com/office/powerpoint/2010/main" val="364671110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3EF2CF2-2AF3-4794-97C7-958B42480F4D}" type="slidenum">
              <a:rPr lang="en-US" smtClean="0"/>
              <a:t>1</a:t>
            </a:fld>
            <a:endParaRPr lang="en-US" dirty="0"/>
          </a:p>
        </p:txBody>
      </p:sp>
    </p:spTree>
    <p:extLst>
      <p:ext uri="{BB962C8B-B14F-4D97-AF65-F5344CB8AC3E}">
        <p14:creationId xmlns:p14="http://schemas.microsoft.com/office/powerpoint/2010/main" val="331767705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First, we examined measured rainfall characteristics and the predicted runoff from </a:t>
            </a:r>
            <a:r>
              <a:rPr lang="en-US" dirty="0" err="1"/>
              <a:t>Trib</a:t>
            </a:r>
            <a:r>
              <a:rPr lang="en-US" dirty="0"/>
              <a:t> 109 and then compared that to the regulations.  Let me walk you through this.  Sami identified over 1100 individual rainfall events over a 16 year period.  He then grouped them based on the total amount of rainfall that fell and the storm duration.  Then, he counted the number of storm events that fit into each range, which are the numbers in the colored boxes.  For reference, 25 mm is 1 inch. The then looked at the stream flow predicted by SWMM for each storm event in each grouping and used the color of the boxes to indicate the median peak flow</a:t>
            </a:r>
          </a:p>
        </p:txBody>
      </p:sp>
      <p:sp>
        <p:nvSpPr>
          <p:cNvPr id="4" name="Slide Number Placeholder 3"/>
          <p:cNvSpPr>
            <a:spLocks noGrp="1"/>
          </p:cNvSpPr>
          <p:nvPr>
            <p:ph type="sldNum" sz="quarter" idx="5"/>
          </p:nvPr>
        </p:nvSpPr>
        <p:spPr/>
        <p:txBody>
          <a:bodyPr/>
          <a:lstStyle/>
          <a:p>
            <a:fld id="{83EF2CF2-2AF3-4794-97C7-958B42480F4D}" type="slidenum">
              <a:rPr lang="en-US" smtClean="0"/>
              <a:t>13</a:t>
            </a:fld>
            <a:endParaRPr lang="en-US" dirty="0"/>
          </a:p>
        </p:txBody>
      </p:sp>
    </p:spTree>
    <p:extLst>
      <p:ext uri="{BB962C8B-B14F-4D97-AF65-F5344CB8AC3E}">
        <p14:creationId xmlns:p14="http://schemas.microsoft.com/office/powerpoint/2010/main" val="338359255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r>
              <a:rPr lang="en-US" dirty="0"/>
              <a:t>To evaluate the impact of development, stormwater management, and climate change on channel stability, we needed to first ask what the role of development and stormwater management is on stream flows and then what is the effect of those flows on sediment transport in a given stream.  To do this, we used two different models.  SWMM simulated the hydrologic response of the Trib 109 watershed to continuous precipitation time series, both measured rainfall and downscaled climate data from TetraTech.  We also used SWMM to evaluate how different stormwater management designs affected flows from both types of precipitation time series.  The stream flows output by SWMM served as input to HEC-RAS to simulate changes in sediment transport and channel form over time.</a:t>
            </a:r>
          </a:p>
          <a:p>
            <a:endParaRPr lang="en-US" dirty="0"/>
          </a:p>
        </p:txBody>
      </p:sp>
    </p:spTree>
    <p:extLst>
      <p:ext uri="{BB962C8B-B14F-4D97-AF65-F5344CB8AC3E}">
        <p14:creationId xmlns:p14="http://schemas.microsoft.com/office/powerpoint/2010/main" val="424817611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While </a:t>
            </a:r>
            <a:r>
              <a:rPr lang="en-US" dirty="0"/>
              <a:t>these exact changes may not occur, the model does predict that the channel will degrade over time.</a:t>
            </a:r>
          </a:p>
        </p:txBody>
      </p:sp>
      <p:sp>
        <p:nvSpPr>
          <p:cNvPr id="4" name="Slide Number Placeholder 3"/>
          <p:cNvSpPr>
            <a:spLocks noGrp="1"/>
          </p:cNvSpPr>
          <p:nvPr>
            <p:ph type="sldNum" sz="quarter" idx="5"/>
          </p:nvPr>
        </p:nvSpPr>
        <p:spPr/>
        <p:txBody>
          <a:bodyPr/>
          <a:lstStyle/>
          <a:p>
            <a:fld id="{83EF2CF2-2AF3-4794-97C7-958B42480F4D}" type="slidenum">
              <a:rPr lang="en-US" smtClean="0"/>
              <a:t>15</a:t>
            </a:fld>
            <a:endParaRPr lang="en-US" dirty="0"/>
          </a:p>
        </p:txBody>
      </p:sp>
    </p:spTree>
    <p:extLst>
      <p:ext uri="{BB962C8B-B14F-4D97-AF65-F5344CB8AC3E}">
        <p14:creationId xmlns:p14="http://schemas.microsoft.com/office/powerpoint/2010/main" val="199633663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For USC, sediment transport amounts are more than double the amounts pre-development for a 1-yr, 24-hr design storm, which is why channel degradation is occurring.  Comparison of erosion potential values for USC, Ep, and </a:t>
            </a:r>
            <a:r>
              <a:rPr lang="en-US" dirty="0" err="1"/>
              <a:t>Ew</a:t>
            </a:r>
            <a:r>
              <a:rPr lang="en-US" dirty="0"/>
              <a:t> designs, with only adjustments of the outlet structures – did not quite meet a value of 1.0 – next step is to increase the pond size slightly.</a:t>
            </a:r>
          </a:p>
        </p:txBody>
      </p:sp>
      <p:sp>
        <p:nvSpPr>
          <p:cNvPr id="4" name="Slide Number Placeholder 3"/>
          <p:cNvSpPr>
            <a:spLocks noGrp="1"/>
          </p:cNvSpPr>
          <p:nvPr>
            <p:ph type="sldNum" sz="quarter" idx="5"/>
          </p:nvPr>
        </p:nvSpPr>
        <p:spPr/>
        <p:txBody>
          <a:bodyPr/>
          <a:lstStyle/>
          <a:p>
            <a:fld id="{83EF2CF2-2AF3-4794-97C7-958B42480F4D}" type="slidenum">
              <a:rPr lang="en-US" smtClean="0"/>
              <a:t>16</a:t>
            </a:fld>
            <a:endParaRPr lang="en-US" dirty="0"/>
          </a:p>
        </p:txBody>
      </p:sp>
    </p:spTree>
    <p:extLst>
      <p:ext uri="{BB962C8B-B14F-4D97-AF65-F5344CB8AC3E}">
        <p14:creationId xmlns:p14="http://schemas.microsoft.com/office/powerpoint/2010/main" val="307842325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3EF2CF2-2AF3-4794-97C7-958B42480F4D}" type="slidenum">
              <a:rPr lang="en-US" smtClean="0"/>
              <a:t>17</a:t>
            </a:fld>
            <a:endParaRPr lang="en-US" dirty="0"/>
          </a:p>
        </p:txBody>
      </p:sp>
    </p:spTree>
    <p:extLst>
      <p:ext uri="{BB962C8B-B14F-4D97-AF65-F5344CB8AC3E}">
        <p14:creationId xmlns:p14="http://schemas.microsoft.com/office/powerpoint/2010/main" val="23570744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3EF2CF2-2AF3-4794-97C7-958B42480F4D}" type="slidenum">
              <a:rPr lang="en-US" smtClean="0"/>
              <a:t>18</a:t>
            </a:fld>
            <a:endParaRPr lang="en-US" dirty="0"/>
          </a:p>
        </p:txBody>
      </p:sp>
    </p:spTree>
    <p:extLst>
      <p:ext uri="{BB962C8B-B14F-4D97-AF65-F5344CB8AC3E}">
        <p14:creationId xmlns:p14="http://schemas.microsoft.com/office/powerpoint/2010/main" val="95791776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3EF2CF2-2AF3-4794-97C7-958B42480F4D}" type="slidenum">
              <a:rPr lang="en-US" smtClean="0"/>
              <a:t>2</a:t>
            </a:fld>
            <a:endParaRPr lang="en-US" dirty="0"/>
          </a:p>
        </p:txBody>
      </p:sp>
    </p:spTree>
    <p:extLst>
      <p:ext uri="{BB962C8B-B14F-4D97-AF65-F5344CB8AC3E}">
        <p14:creationId xmlns:p14="http://schemas.microsoft.com/office/powerpoint/2010/main" val="26762164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endParaRPr lang="en-US" dirty="0"/>
          </a:p>
        </p:txBody>
      </p:sp>
      <p:sp>
        <p:nvSpPr>
          <p:cNvPr id="4" name="Slide Number Placeholder 3"/>
          <p:cNvSpPr>
            <a:spLocks noGrp="1"/>
          </p:cNvSpPr>
          <p:nvPr>
            <p:ph type="sldNum" sz="quarter" idx="5"/>
          </p:nvPr>
        </p:nvSpPr>
        <p:spPr/>
        <p:txBody>
          <a:bodyPr/>
          <a:lstStyle/>
          <a:p>
            <a:fld id="{83EF2CF2-2AF3-4794-97C7-958B42480F4D}" type="slidenum">
              <a:rPr lang="en-US" smtClean="0"/>
              <a:t>4</a:t>
            </a:fld>
            <a:endParaRPr lang="en-US" dirty="0"/>
          </a:p>
        </p:txBody>
      </p:sp>
    </p:spTree>
    <p:extLst>
      <p:ext uri="{BB962C8B-B14F-4D97-AF65-F5344CB8AC3E}">
        <p14:creationId xmlns:p14="http://schemas.microsoft.com/office/powerpoint/2010/main" val="270256973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Quote from 1971 TV commercial for the FRAM oil filter company</a:t>
            </a:r>
          </a:p>
        </p:txBody>
      </p:sp>
      <p:sp>
        <p:nvSpPr>
          <p:cNvPr id="4" name="Slide Number Placeholder 3"/>
          <p:cNvSpPr>
            <a:spLocks noGrp="1"/>
          </p:cNvSpPr>
          <p:nvPr>
            <p:ph type="sldNum" sz="quarter" idx="5"/>
          </p:nvPr>
        </p:nvSpPr>
        <p:spPr/>
        <p:txBody>
          <a:bodyPr/>
          <a:lstStyle/>
          <a:p>
            <a:fld id="{83EF2CF2-2AF3-4794-97C7-958B42480F4D}" type="slidenum">
              <a:rPr lang="en-US" smtClean="0"/>
              <a:t>5</a:t>
            </a:fld>
            <a:endParaRPr lang="en-US" dirty="0"/>
          </a:p>
        </p:txBody>
      </p:sp>
    </p:spTree>
    <p:extLst>
      <p:ext uri="{BB962C8B-B14F-4D97-AF65-F5344CB8AC3E}">
        <p14:creationId xmlns:p14="http://schemas.microsoft.com/office/powerpoint/2010/main" val="284916044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Before we talk research, I want to give a brief overview of Maryland’s stormwater regulations for the non-stormwater folks and a brief overview of how streams “work” from a physical standpoint.</a:t>
            </a:r>
          </a:p>
        </p:txBody>
      </p:sp>
      <p:sp>
        <p:nvSpPr>
          <p:cNvPr id="4" name="Slide Number Placeholder 3"/>
          <p:cNvSpPr>
            <a:spLocks noGrp="1"/>
          </p:cNvSpPr>
          <p:nvPr>
            <p:ph type="sldNum" sz="quarter" idx="5"/>
          </p:nvPr>
        </p:nvSpPr>
        <p:spPr/>
        <p:txBody>
          <a:bodyPr/>
          <a:lstStyle/>
          <a:p>
            <a:fld id="{83EF2CF2-2AF3-4794-97C7-958B42480F4D}" type="slidenum">
              <a:rPr lang="en-US" smtClean="0"/>
              <a:t>6</a:t>
            </a:fld>
            <a:endParaRPr lang="en-US" dirty="0"/>
          </a:p>
        </p:txBody>
      </p:sp>
    </p:spTree>
    <p:extLst>
      <p:ext uri="{BB962C8B-B14F-4D97-AF65-F5344CB8AC3E}">
        <p14:creationId xmlns:p14="http://schemas.microsoft.com/office/powerpoint/2010/main" val="241841611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this talk, “sediment” does not refer to fine-grained sediments that can carry pollutants and harm biota.  I use the term to refer to coarse sediment that makes up the bottom of stream channels and that only moves during high flows.  Stream channels have been described as “jerky conveyor belts.” With each flood (flows greater than baseflow), that bed material is picked up and moved a short distance downstream – we refer to this as sediment transport.  Over geologic time scales, this sediment transport is the reason the Appalachians no longer look like the Rockies and there is an Eastern Shore.  If watershed hydrology changes, sediment transport will change, causing the channel to adjust.  How the stream responds depends on the shape of the channel and valley and the size of the bed sediment.</a:t>
            </a:r>
          </a:p>
        </p:txBody>
      </p:sp>
      <p:sp>
        <p:nvSpPr>
          <p:cNvPr id="4" name="Slide Number Placeholder 3"/>
          <p:cNvSpPr>
            <a:spLocks noGrp="1"/>
          </p:cNvSpPr>
          <p:nvPr>
            <p:ph type="sldNum" sz="quarter" idx="5"/>
          </p:nvPr>
        </p:nvSpPr>
        <p:spPr/>
        <p:txBody>
          <a:bodyPr/>
          <a:lstStyle/>
          <a:p>
            <a:fld id="{83EF2CF2-2AF3-4794-97C7-958B42480F4D}" type="slidenum">
              <a:rPr lang="en-US" smtClean="0"/>
              <a:t>8</a:t>
            </a:fld>
            <a:endParaRPr lang="en-US" dirty="0"/>
          </a:p>
        </p:txBody>
      </p:sp>
    </p:spTree>
    <p:extLst>
      <p:ext uri="{BB962C8B-B14F-4D97-AF65-F5344CB8AC3E}">
        <p14:creationId xmlns:p14="http://schemas.microsoft.com/office/powerpoint/2010/main" val="343792178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3EF2CF2-2AF3-4794-97C7-958B42480F4D}" type="slidenum">
              <a:rPr lang="en-US" smtClean="0"/>
              <a:t>10</a:t>
            </a:fld>
            <a:endParaRPr lang="en-US" dirty="0"/>
          </a:p>
        </p:txBody>
      </p:sp>
    </p:spTree>
    <p:extLst>
      <p:ext uri="{BB962C8B-B14F-4D97-AF65-F5344CB8AC3E}">
        <p14:creationId xmlns:p14="http://schemas.microsoft.com/office/powerpoint/2010/main" val="141745956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r>
              <a:rPr lang="en-US" dirty="0"/>
              <a:t>To evaluate the impact of development and stormwater management on channel stability, we needed to first ask what the role of development and stormwater management is on stream flows and then what is the effect of those flows on sediment transport in a given stream.  To do this, we used two different models.  SWMM simulated the hydrologic response of the Trib 109 watershed to continuous precipitation time series.  We also used SWMM to evaluate how different stormwater management designs affected flows from both types of precipitation time series.  The stream flows output by SWMM served as input to HEC-RAS to simulate changes in sediment transport and channel form over time.</a:t>
            </a:r>
          </a:p>
          <a:p>
            <a:endParaRPr lang="en-US" dirty="0"/>
          </a:p>
        </p:txBody>
      </p:sp>
    </p:spTree>
    <p:extLst>
      <p:ext uri="{BB962C8B-B14F-4D97-AF65-F5344CB8AC3E}">
        <p14:creationId xmlns:p14="http://schemas.microsoft.com/office/powerpoint/2010/main" val="204316991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The stormwater management for this development was designed based on the Unified Stormwater Sizing Criteria from 2000.  ESD requires less storage than USC. As a result, stormwater management in this watershed is overdesigned as compared to ESD. To compare the relative impact of the infiltration practices versus the traditional storage practices, we took the calibrated model and then removed some stormwater practices from the watershed to see what the hydrologic response would be.  We input the stream discharge from the SWMM model and input it into a 1-D, quasi-unsteady calibrated HEC-RAS model.</a:t>
            </a:r>
          </a:p>
        </p:txBody>
      </p:sp>
    </p:spTree>
    <p:extLst>
      <p:ext uri="{BB962C8B-B14F-4D97-AF65-F5344CB8AC3E}">
        <p14:creationId xmlns:p14="http://schemas.microsoft.com/office/powerpoint/2010/main" val="118173184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1100051" y="4455620"/>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F6B398A-1E87-4C58-B89D-94D77F366A36}" type="datetimeFigureOut">
              <a:rPr lang="en-US" smtClean="0"/>
              <a:t>6/11/2024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35503A1-18FD-4BC8-9EC8-12C1DE2928D2}" type="slidenum">
              <a:rPr lang="en-US" smtClean="0"/>
              <a:t>‹#›</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61696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F6B398A-1E87-4C58-B89D-94D77F366A36}" type="datetimeFigureOut">
              <a:rPr lang="en-US" smtClean="0"/>
              <a:t>6/11/2024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35503A1-18FD-4BC8-9EC8-12C1DE2928D2}" type="slidenum">
              <a:rPr lang="en-US" smtClean="0"/>
              <a:t>‹#›</a:t>
            </a:fld>
            <a:endParaRPr lang="en-US" dirty="0"/>
          </a:p>
        </p:txBody>
      </p:sp>
    </p:spTree>
    <p:extLst>
      <p:ext uri="{BB962C8B-B14F-4D97-AF65-F5344CB8AC3E}">
        <p14:creationId xmlns:p14="http://schemas.microsoft.com/office/powerpoint/2010/main" val="10587803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4778"/>
            <a:ext cx="2628900" cy="5757421"/>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414778"/>
            <a:ext cx="7734300" cy="5757422"/>
          </a:xfrm>
        </p:spPr>
        <p:txBody>
          <a:bodyPr vert="eaVert" lIns="45720" tIns="0" rIns="45720" bIns="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F6B398A-1E87-4C58-B89D-94D77F366A36}" type="datetimeFigureOut">
              <a:rPr lang="en-US" smtClean="0"/>
              <a:t>6/11/2024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35503A1-18FD-4BC8-9EC8-12C1DE2928D2}" type="slidenum">
              <a:rPr lang="en-US" smtClean="0"/>
              <a:t>‹#›</a:t>
            </a:fld>
            <a:endParaRPr lang="en-US" dirty="0"/>
          </a:p>
        </p:txBody>
      </p:sp>
    </p:spTree>
    <p:extLst>
      <p:ext uri="{BB962C8B-B14F-4D97-AF65-F5344CB8AC3E}">
        <p14:creationId xmlns:p14="http://schemas.microsoft.com/office/powerpoint/2010/main" val="25753976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empty background alt footer">
    <p:bg>
      <p:bgPr>
        <a:solidFill>
          <a:srgbClr val="FFFFFF"/>
        </a:solidFill>
        <a:effectLst/>
      </p:bgPr>
    </p:bg>
    <p:spTree>
      <p:nvGrpSpPr>
        <p:cNvPr id="1" name=""/>
        <p:cNvGrpSpPr/>
        <p:nvPr/>
      </p:nvGrpSpPr>
      <p:grpSpPr>
        <a:xfrm>
          <a:off x="0" y="0"/>
          <a:ext cx="0" cy="0"/>
          <a:chOff x="0" y="0"/>
          <a:chExt cx="0" cy="0"/>
        </a:xfrm>
      </p:grpSpPr>
      <p:sp>
        <p:nvSpPr>
          <p:cNvPr id="15" name="Picture Placeholder 5"/>
          <p:cNvSpPr>
            <a:spLocks noGrp="1"/>
          </p:cNvSpPr>
          <p:nvPr userDrawn="1"/>
        </p:nvSpPr>
        <p:spPr>
          <a:xfrm>
            <a:off x="-15607" y="-643262"/>
            <a:ext cx="12223214" cy="8144524"/>
          </a:xfrm>
          <a:prstGeom prst="rect">
            <a:avLst/>
          </a:prstGeom>
          <a:ln w="12700">
            <a:miter lim="400000"/>
          </a:ln>
          <a:extLst>
            <a:ext uri="{C572A759-6A51-4108-AA02-DFA0A04FC94B}">
              <ma14:wrappingTextBoxFlag xmlns:ma14="http://schemas.microsoft.com/office/mac/drawingml/2011/main" xmlns="" val="1"/>
            </a:ext>
          </a:extLst>
        </p:spPr>
        <p:txBody>
          <a:bodyPr lIns="45719" rIns="45719">
            <a:normAutofit/>
          </a:bodyPr>
          <a:lstStyle/>
          <a:p>
            <a:endParaRPr lang="en-US" dirty="0"/>
          </a:p>
        </p:txBody>
      </p:sp>
      <p:pic>
        <p:nvPicPr>
          <p:cNvPr id="3" name="VT-grid-02.png" descr="VT-grid-02.png">
            <a:extLst>
              <a:ext uri="{FF2B5EF4-FFF2-40B4-BE49-F238E27FC236}">
                <a16:creationId xmlns:a16="http://schemas.microsoft.com/office/drawing/2014/main" id="{04173169-BE36-994B-9AE2-DFE098B8A3E7}"/>
              </a:ext>
            </a:extLst>
          </p:cNvPr>
          <p:cNvPicPr>
            <a:picLocks noChangeAspect="1"/>
          </p:cNvPicPr>
          <p:nvPr userDrawn="1"/>
        </p:nvPicPr>
        <p:blipFill>
          <a:blip r:embed="rId2" cstate="screen">
            <a:extLst>
              <a:ext uri="{28A0092B-C50C-407E-A947-70E740481C1C}">
                <a14:useLocalDpi xmlns:a14="http://schemas.microsoft.com/office/drawing/2010/main" val="0"/>
              </a:ext>
            </a:extLst>
          </a:blip>
          <a:stretch>
            <a:fillRect/>
          </a:stretch>
        </p:blipFill>
        <p:spPr>
          <a:xfrm>
            <a:off x="4278273" y="6174021"/>
            <a:ext cx="10600807" cy="6858001"/>
          </a:xfrm>
          <a:prstGeom prst="rect">
            <a:avLst/>
          </a:prstGeom>
          <a:ln w="12700">
            <a:miter lim="400000"/>
          </a:ln>
        </p:spPr>
      </p:pic>
    </p:spTree>
    <p:extLst>
      <p:ext uri="{BB962C8B-B14F-4D97-AF65-F5344CB8AC3E}">
        <p14:creationId xmlns:p14="http://schemas.microsoft.com/office/powerpoint/2010/main" val="2791147277"/>
      </p:ext>
    </p:extLst>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three item circle pictures">
    <p:bg>
      <p:bgPr>
        <a:solidFill>
          <a:srgbClr val="FFFFFF"/>
        </a:solidFill>
        <a:effectLst/>
      </p:bgPr>
    </p:bg>
    <p:spTree>
      <p:nvGrpSpPr>
        <p:cNvPr id="1" name=""/>
        <p:cNvGrpSpPr/>
        <p:nvPr/>
      </p:nvGrpSpPr>
      <p:grpSpPr>
        <a:xfrm>
          <a:off x="0" y="0"/>
          <a:ext cx="0" cy="0"/>
          <a:chOff x="0" y="0"/>
          <a:chExt cx="0" cy="0"/>
        </a:xfrm>
      </p:grpSpPr>
      <p:sp>
        <p:nvSpPr>
          <p:cNvPr id="8" name="Oval 26"/>
          <p:cNvSpPr/>
          <p:nvPr userDrawn="1"/>
        </p:nvSpPr>
        <p:spPr>
          <a:xfrm>
            <a:off x="708968" y="824985"/>
            <a:ext cx="2469644" cy="2469644"/>
          </a:xfrm>
          <a:prstGeom prst="ellipse">
            <a:avLst/>
          </a:prstGeom>
          <a:ln>
            <a:solidFill>
              <a:schemeClr val="accent2"/>
            </a:solidFill>
            <a:prstDash val="dash"/>
            <a:miter/>
          </a:ln>
        </p:spPr>
        <p:txBody>
          <a:bodyPr lIns="45719" rIns="45719" anchor="ctr"/>
          <a:lstStyle/>
          <a:p>
            <a:pPr algn="ctr">
              <a:defRPr>
                <a:solidFill>
                  <a:srgbClr val="A7A7A7"/>
                </a:solidFill>
              </a:defRPr>
            </a:pPr>
            <a:endParaRPr dirty="0"/>
          </a:p>
        </p:txBody>
      </p:sp>
      <p:sp>
        <p:nvSpPr>
          <p:cNvPr id="9" name="Line"/>
          <p:cNvSpPr/>
          <p:nvPr userDrawn="1"/>
        </p:nvSpPr>
        <p:spPr>
          <a:xfrm>
            <a:off x="2999630" y="2757878"/>
            <a:ext cx="1426009" cy="1002792"/>
          </a:xfrm>
          <a:prstGeom prst="line">
            <a:avLst/>
          </a:prstGeom>
          <a:ln w="9525" cap="flat" cmpd="sng" algn="ctr">
            <a:solidFill>
              <a:schemeClr val="accent2"/>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txBody>
          <a:bodyPr lIns="45719" rIns="45719"/>
          <a:lstStyle/>
          <a:p>
            <a:endParaRPr b="0" i="0" dirty="0">
              <a:latin typeface="Acherus Grotesque Light" panose="02000505000000020004" pitchFamily="2" charset="77"/>
            </a:endParaRPr>
          </a:p>
        </p:txBody>
      </p:sp>
      <p:sp>
        <p:nvSpPr>
          <p:cNvPr id="10" name="Oval 26"/>
          <p:cNvSpPr/>
          <p:nvPr userDrawn="1"/>
        </p:nvSpPr>
        <p:spPr>
          <a:xfrm>
            <a:off x="4290368" y="3043787"/>
            <a:ext cx="2469644" cy="2469644"/>
          </a:xfrm>
          <a:prstGeom prst="ellipse">
            <a:avLst/>
          </a:prstGeom>
          <a:ln>
            <a:solidFill>
              <a:schemeClr val="accent2"/>
            </a:solidFill>
            <a:prstDash val="dash"/>
            <a:miter/>
          </a:ln>
        </p:spPr>
        <p:txBody>
          <a:bodyPr lIns="45719" rIns="45719" anchor="ctr"/>
          <a:lstStyle/>
          <a:p>
            <a:pPr algn="ctr">
              <a:defRPr>
                <a:solidFill>
                  <a:srgbClr val="A7A7A7"/>
                </a:solidFill>
              </a:defRPr>
            </a:pPr>
            <a:endParaRPr dirty="0"/>
          </a:p>
        </p:txBody>
      </p:sp>
      <p:sp>
        <p:nvSpPr>
          <p:cNvPr id="13" name="Line"/>
          <p:cNvSpPr/>
          <p:nvPr userDrawn="1"/>
        </p:nvSpPr>
        <p:spPr>
          <a:xfrm flipV="1">
            <a:off x="6678079" y="3166654"/>
            <a:ext cx="1707422" cy="604521"/>
          </a:xfrm>
          <a:prstGeom prst="line">
            <a:avLst/>
          </a:prstGeom>
          <a:ln w="9525" cap="flat" cmpd="sng" algn="ctr">
            <a:solidFill>
              <a:schemeClr val="accent2"/>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txBody>
          <a:bodyPr lIns="45719" rIns="45719"/>
          <a:lstStyle/>
          <a:p>
            <a:endParaRPr b="0" i="0" dirty="0">
              <a:latin typeface="Acherus Grotesque Light" panose="02000505000000020004" pitchFamily="2" charset="77"/>
            </a:endParaRPr>
          </a:p>
        </p:txBody>
      </p:sp>
      <p:sp>
        <p:nvSpPr>
          <p:cNvPr id="15" name="Oval 26"/>
          <p:cNvSpPr/>
          <p:nvPr userDrawn="1"/>
        </p:nvSpPr>
        <p:spPr>
          <a:xfrm>
            <a:off x="8303568" y="1524469"/>
            <a:ext cx="2469644" cy="2469645"/>
          </a:xfrm>
          <a:prstGeom prst="ellipse">
            <a:avLst/>
          </a:prstGeom>
          <a:ln>
            <a:solidFill>
              <a:schemeClr val="accent2"/>
            </a:solidFill>
            <a:prstDash val="dash"/>
            <a:miter/>
          </a:ln>
        </p:spPr>
        <p:txBody>
          <a:bodyPr lIns="45719" rIns="45719" anchor="ctr"/>
          <a:lstStyle/>
          <a:p>
            <a:pPr algn="ctr">
              <a:defRPr>
                <a:solidFill>
                  <a:srgbClr val="A7A7A7"/>
                </a:solidFill>
              </a:defRPr>
            </a:pPr>
            <a:endParaRPr dirty="0"/>
          </a:p>
        </p:txBody>
      </p:sp>
      <p:sp>
        <p:nvSpPr>
          <p:cNvPr id="36" name="Picture Placeholder 35"/>
          <p:cNvSpPr>
            <a:spLocks noGrp="1"/>
          </p:cNvSpPr>
          <p:nvPr>
            <p:ph type="pic" sz="quarter" idx="10" hasCustomPrompt="1"/>
          </p:nvPr>
        </p:nvSpPr>
        <p:spPr>
          <a:xfrm>
            <a:off x="800790" y="916807"/>
            <a:ext cx="2286000" cy="2286000"/>
          </a:xfrm>
          <a:prstGeom prst="ellipse">
            <a:avLst/>
          </a:prstGeom>
        </p:spPr>
        <p:txBody>
          <a:bodyPr/>
          <a:lstStyle/>
          <a:p>
            <a:r>
              <a:rPr lang="en-US" dirty="0"/>
              <a:t>Drag photo or click icon to add picture</a:t>
            </a:r>
          </a:p>
        </p:txBody>
      </p:sp>
      <p:sp>
        <p:nvSpPr>
          <p:cNvPr id="37" name="Picture Placeholder 35"/>
          <p:cNvSpPr>
            <a:spLocks noGrp="1"/>
          </p:cNvSpPr>
          <p:nvPr>
            <p:ph type="pic" sz="quarter" idx="11" hasCustomPrompt="1"/>
          </p:nvPr>
        </p:nvSpPr>
        <p:spPr>
          <a:xfrm>
            <a:off x="4382190" y="3135609"/>
            <a:ext cx="2286000" cy="2286000"/>
          </a:xfrm>
          <a:prstGeom prst="ellipse">
            <a:avLst/>
          </a:prstGeom>
        </p:spPr>
        <p:txBody>
          <a:bodyPr/>
          <a:lstStyle>
            <a:lvl1pPr marL="228600" marR="0" indent="-228600" algn="l" defTabSz="914400" rtl="0" eaLnBrk="1" fontAlgn="auto" latinLnBrk="0" hangingPunct="1">
              <a:lnSpc>
                <a:spcPct val="90000"/>
              </a:lnSpc>
              <a:spcBef>
                <a:spcPts val="1000"/>
              </a:spcBef>
              <a:spcAft>
                <a:spcPts val="0"/>
              </a:spcAft>
              <a:buClrTx/>
              <a:buSzPct val="100000"/>
              <a:buFont typeface="Arial"/>
              <a:buChar char="•"/>
              <a:tabLst/>
              <a:defRPr/>
            </a:lvl1pPr>
          </a:lstStyle>
          <a:p>
            <a:r>
              <a:rPr lang="en-US" dirty="0"/>
              <a:t>Drag photo or click icon to add picture</a:t>
            </a:r>
          </a:p>
          <a:p>
            <a:endParaRPr lang="en-US" dirty="0"/>
          </a:p>
        </p:txBody>
      </p:sp>
      <p:sp>
        <p:nvSpPr>
          <p:cNvPr id="38" name="Picture Placeholder 35"/>
          <p:cNvSpPr>
            <a:spLocks noGrp="1"/>
          </p:cNvSpPr>
          <p:nvPr>
            <p:ph type="pic" sz="quarter" idx="12" hasCustomPrompt="1"/>
          </p:nvPr>
        </p:nvSpPr>
        <p:spPr>
          <a:xfrm>
            <a:off x="8395390" y="1616291"/>
            <a:ext cx="2286000" cy="2286000"/>
          </a:xfrm>
          <a:prstGeom prst="ellipse">
            <a:avLst/>
          </a:prstGeom>
        </p:spPr>
        <p:txBody>
          <a:bodyPr/>
          <a:lstStyle>
            <a:lvl1pPr marL="228600" marR="0" indent="-228600" algn="l" defTabSz="914400" rtl="0" eaLnBrk="1" fontAlgn="auto" latinLnBrk="0" hangingPunct="1">
              <a:lnSpc>
                <a:spcPct val="90000"/>
              </a:lnSpc>
              <a:spcBef>
                <a:spcPts val="1000"/>
              </a:spcBef>
              <a:spcAft>
                <a:spcPts val="0"/>
              </a:spcAft>
              <a:buClrTx/>
              <a:buSzPct val="100000"/>
              <a:buFont typeface="Arial"/>
              <a:buChar char="•"/>
              <a:tabLst/>
              <a:defRPr/>
            </a:lvl1pPr>
          </a:lstStyle>
          <a:p>
            <a:r>
              <a:rPr lang="en-US" dirty="0"/>
              <a:t>Drag photo or click icon to add picture</a:t>
            </a:r>
          </a:p>
          <a:p>
            <a:endParaRPr lang="en-US" dirty="0"/>
          </a:p>
        </p:txBody>
      </p:sp>
      <p:sp>
        <p:nvSpPr>
          <p:cNvPr id="11" name="Straight Connector 57">
            <a:extLst>
              <a:ext uri="{FF2B5EF4-FFF2-40B4-BE49-F238E27FC236}">
                <a16:creationId xmlns:a16="http://schemas.microsoft.com/office/drawing/2014/main" id="{1A9E0C80-6FB1-F54E-A680-4DDAC9A74543}"/>
              </a:ext>
            </a:extLst>
          </p:cNvPr>
          <p:cNvSpPr/>
          <p:nvPr userDrawn="1"/>
        </p:nvSpPr>
        <p:spPr>
          <a:xfrm>
            <a:off x="2738906" y="454676"/>
            <a:ext cx="11989848" cy="1"/>
          </a:xfrm>
          <a:prstGeom prst="line">
            <a:avLst/>
          </a:prstGeom>
          <a:ln>
            <a:solidFill>
              <a:schemeClr val="bg2"/>
            </a:solidFill>
            <a:prstDash val="dash"/>
            <a:miter/>
          </a:ln>
        </p:spPr>
        <p:txBody>
          <a:bodyPr lIns="45719" rIns="45719"/>
          <a:lstStyle/>
          <a:p>
            <a:endParaRPr dirty="0"/>
          </a:p>
        </p:txBody>
      </p:sp>
    </p:spTree>
    <p:extLst>
      <p:ext uri="{BB962C8B-B14F-4D97-AF65-F5344CB8AC3E}">
        <p14:creationId xmlns:p14="http://schemas.microsoft.com/office/powerpoint/2010/main" val="2218209771"/>
      </p:ext>
    </p:extLst>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F6B398A-1E87-4C58-B89D-94D77F366A36}" type="datetimeFigureOut">
              <a:rPr lang="en-US" smtClean="0"/>
              <a:t>6/11/2024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35503A1-18FD-4BC8-9EC8-12C1DE2928D2}" type="slidenum">
              <a:rPr lang="en-US" smtClean="0"/>
              <a:t>‹#›</a:t>
            </a:fld>
            <a:endParaRPr lang="en-US" dirty="0"/>
          </a:p>
        </p:txBody>
      </p:sp>
    </p:spTree>
    <p:extLst>
      <p:ext uri="{BB962C8B-B14F-4D97-AF65-F5344CB8AC3E}">
        <p14:creationId xmlns:p14="http://schemas.microsoft.com/office/powerpoint/2010/main" val="20864578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F6B398A-1E87-4C58-B89D-94D77F366A36}" type="datetimeFigureOut">
              <a:rPr lang="en-US" smtClean="0"/>
              <a:t>6/11/2024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35503A1-18FD-4BC8-9EC8-12C1DE2928D2}" type="slidenum">
              <a:rPr lang="en-US" smtClean="0"/>
              <a:t>‹#›</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273136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097279" y="1845734"/>
            <a:ext cx="4937760" cy="40233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F6B398A-1E87-4C58-B89D-94D77F366A36}" type="datetimeFigureOut">
              <a:rPr lang="en-US" smtClean="0"/>
              <a:t>6/11/2024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35503A1-18FD-4BC8-9EC8-12C1DE2928D2}" type="slidenum">
              <a:rPr lang="en-US" smtClean="0"/>
              <a:t>‹#›</a:t>
            </a:fld>
            <a:endParaRPr lang="en-US" dirty="0"/>
          </a:p>
        </p:txBody>
      </p:sp>
    </p:spTree>
    <p:extLst>
      <p:ext uri="{BB962C8B-B14F-4D97-AF65-F5344CB8AC3E}">
        <p14:creationId xmlns:p14="http://schemas.microsoft.com/office/powerpoint/2010/main" val="42322595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097280" y="2582334"/>
            <a:ext cx="4937760" cy="3378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217920" y="2582334"/>
            <a:ext cx="4937760" cy="3378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F6B398A-1E87-4C58-B89D-94D77F366A36}" type="datetimeFigureOut">
              <a:rPr lang="en-US" smtClean="0"/>
              <a:t>6/11/2024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535503A1-18FD-4BC8-9EC8-12C1DE2928D2}" type="slidenum">
              <a:rPr lang="en-US" smtClean="0"/>
              <a:t>‹#›</a:t>
            </a:fld>
            <a:endParaRPr lang="en-US" dirty="0"/>
          </a:p>
        </p:txBody>
      </p:sp>
    </p:spTree>
    <p:extLst>
      <p:ext uri="{BB962C8B-B14F-4D97-AF65-F5344CB8AC3E}">
        <p14:creationId xmlns:p14="http://schemas.microsoft.com/office/powerpoint/2010/main" val="7006508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F6B398A-1E87-4C58-B89D-94D77F366A36}" type="datetimeFigureOut">
              <a:rPr lang="en-US" smtClean="0"/>
              <a:t>6/11/2024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535503A1-18FD-4BC8-9EC8-12C1DE2928D2}" type="slidenum">
              <a:rPr lang="en-US" smtClean="0"/>
              <a:t>‹#›</a:t>
            </a:fld>
            <a:endParaRPr lang="en-US" dirty="0"/>
          </a:p>
        </p:txBody>
      </p:sp>
    </p:spTree>
    <p:extLst>
      <p:ext uri="{BB962C8B-B14F-4D97-AF65-F5344CB8AC3E}">
        <p14:creationId xmlns:p14="http://schemas.microsoft.com/office/powerpoint/2010/main" val="10998259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4F6B398A-1E87-4C58-B89D-94D77F366A36}" type="datetimeFigureOut">
              <a:rPr lang="en-US" smtClean="0"/>
              <a:t>6/11/2024</a:t>
            </a:fld>
            <a:endParaRPr lang="en-US" dirty="0"/>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US" dirty="0"/>
          </a:p>
        </p:txBody>
      </p:sp>
      <p:sp>
        <p:nvSpPr>
          <p:cNvPr id="9" name="Slide Number Placeholder 8"/>
          <p:cNvSpPr>
            <a:spLocks noGrp="1"/>
          </p:cNvSpPr>
          <p:nvPr>
            <p:ph type="sldNum" sz="quarter" idx="12"/>
          </p:nvPr>
        </p:nvSpPr>
        <p:spPr/>
        <p:txBody>
          <a:bodyPr/>
          <a:lstStyle/>
          <a:p>
            <a:fld id="{535503A1-18FD-4BC8-9EC8-12C1DE2928D2}" type="slidenum">
              <a:rPr lang="en-US" smtClean="0"/>
              <a:t>‹#›</a:t>
            </a:fld>
            <a:endParaRPr lang="en-US" dirty="0"/>
          </a:p>
        </p:txBody>
      </p:sp>
    </p:spTree>
    <p:extLst>
      <p:ext uri="{BB962C8B-B14F-4D97-AF65-F5344CB8AC3E}">
        <p14:creationId xmlns:p14="http://schemas.microsoft.com/office/powerpoint/2010/main" val="19204369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4F6B398A-1E87-4C58-B89D-94D77F366A36}" type="datetimeFigureOut">
              <a:rPr lang="en-US" smtClean="0"/>
              <a:t>6/11/2024</a:t>
            </a:fld>
            <a:endParaRPr lang="en-US" dirty="0"/>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en-US" dirty="0"/>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535503A1-18FD-4BC8-9EC8-12C1DE2928D2}" type="slidenum">
              <a:rPr lang="en-US" smtClean="0"/>
              <a:t>‹#›</a:t>
            </a:fld>
            <a:endParaRPr lang="en-US" dirty="0"/>
          </a:p>
        </p:txBody>
      </p:sp>
    </p:spTree>
    <p:extLst>
      <p:ext uri="{BB962C8B-B14F-4D97-AF65-F5344CB8AC3E}">
        <p14:creationId xmlns:p14="http://schemas.microsoft.com/office/powerpoint/2010/main" val="342607600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264" cy="822960"/>
          </a:xfrm>
        </p:spPr>
        <p:txBody>
          <a:bodyPr lIns="91440" tIns="0" rIns="91440" bIns="0" anchor="b">
            <a:noAutofit/>
          </a:bodyPr>
          <a:lstStyle>
            <a:lvl1pPr>
              <a:defRPr sz="3600" b="0">
                <a:solidFill>
                  <a:srgbClr val="FFFFFF"/>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15" y="0"/>
            <a:ext cx="12191985" cy="4915076"/>
          </a:xfrm>
          <a:blipFill>
            <a:blip r:embed="rId2">
              <a:extLst>
                <a:ext uri="{28A0092B-C50C-407E-A947-70E740481C1C}">
                  <a14:useLocalDpi xmlns:a14="http://schemas.microsoft.com/office/drawing/2010/main" val="0"/>
                </a:ext>
              </a:extLst>
            </a:blip>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1097280" y="5907023"/>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4F6B398A-1E87-4C58-B89D-94D77F366A36}" type="datetimeFigureOut">
              <a:rPr lang="en-US" smtClean="0"/>
              <a:t>6/11/2024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35503A1-18FD-4BC8-9EC8-12C1DE2928D2}" type="slidenum">
              <a:rPr lang="en-US" smtClean="0"/>
              <a:t>‹#›</a:t>
            </a:fld>
            <a:endParaRPr lang="en-US" dirty="0"/>
          </a:p>
        </p:txBody>
      </p:sp>
    </p:spTree>
    <p:extLst>
      <p:ext uri="{BB962C8B-B14F-4D97-AF65-F5344CB8AC3E}">
        <p14:creationId xmlns:p14="http://schemas.microsoft.com/office/powerpoint/2010/main" val="250907342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12192001"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4F6B398A-1E87-4C58-B89D-94D77F366A36}" type="datetimeFigureOut">
              <a:rPr lang="en-US" smtClean="0"/>
              <a:t>6/11/2024</a:t>
            </a:fld>
            <a:endParaRPr lang="en-US" dirty="0"/>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US" dirty="0"/>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535503A1-18FD-4BC8-9EC8-12C1DE2928D2}" type="slidenum">
              <a:rPr lang="en-US" smtClean="0"/>
              <a:t>‹#›</a:t>
            </a:fld>
            <a:endParaRPr lang="en-US" dirty="0"/>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9639447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3" r:id="rId12"/>
    <p:sldLayoutId id="2147483674" r:id="rId13"/>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1.emf"/><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22.emf"/></Relationships>
</file>

<file path=ppt/slides/_rels/slide1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8.xml"/><Relationship Id="rId1" Type="http://schemas.openxmlformats.org/officeDocument/2006/relationships/slideLayout" Target="../slideLayouts/slideLayout13.xml"/><Relationship Id="rId5" Type="http://schemas.openxmlformats.org/officeDocument/2006/relationships/image" Target="../media/image25.jpeg"/><Relationship Id="rId4" Type="http://schemas.openxmlformats.org/officeDocument/2006/relationships/image" Target="../media/image24.png"/></Relationships>
</file>

<file path=ppt/slides/_rels/slide12.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1.xml"/><Relationship Id="rId1" Type="http://schemas.openxmlformats.org/officeDocument/2006/relationships/slideLayout" Target="../slideLayouts/slideLayout13.xml"/><Relationship Id="rId5" Type="http://schemas.openxmlformats.org/officeDocument/2006/relationships/image" Target="../media/image25.jpeg"/><Relationship Id="rId4" Type="http://schemas.openxmlformats.org/officeDocument/2006/relationships/image" Target="../media/image24.png"/></Relationships>
</file>

<file path=ppt/slides/_rels/slide15.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image" Target="../media/image4.jpeg"/><Relationship Id="rId1" Type="http://schemas.openxmlformats.org/officeDocument/2006/relationships/slideLayout" Target="../slideLayouts/slideLayout2.xml"/><Relationship Id="rId6" Type="http://schemas.openxmlformats.org/officeDocument/2006/relationships/image" Target="../media/image8.png"/><Relationship Id="rId11" Type="http://schemas.openxmlformats.org/officeDocument/2006/relationships/image" Target="../media/image13.jpeg"/><Relationship Id="rId5" Type="http://schemas.openxmlformats.org/officeDocument/2006/relationships/image" Target="../media/image7.jpeg"/><Relationship Id="rId10" Type="http://schemas.openxmlformats.org/officeDocument/2006/relationships/image" Target="../media/image12.png"/><Relationship Id="rId4" Type="http://schemas.openxmlformats.org/officeDocument/2006/relationships/image" Target="../media/image6.png"/><Relationship Id="rId9" Type="http://schemas.openxmlformats.org/officeDocument/2006/relationships/image" Target="../media/image11.png"/></Relationships>
</file>

<file path=ppt/slides/_rels/slide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16.jpeg"/></Relationships>
</file>

<file path=ppt/slides/_rels/slide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20.png"/></Relationships>
</file>

<file path=ppt/slides/_rels/slide9.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E1B760-63A4-4C38-9FAA-9991313945DD}"/>
              </a:ext>
            </a:extLst>
          </p:cNvPr>
          <p:cNvSpPr>
            <a:spLocks noGrp="1"/>
          </p:cNvSpPr>
          <p:nvPr>
            <p:ph type="ctrTitle"/>
          </p:nvPr>
        </p:nvSpPr>
        <p:spPr/>
        <p:txBody>
          <a:bodyPr>
            <a:noAutofit/>
          </a:bodyPr>
          <a:lstStyle/>
          <a:p>
            <a:r>
              <a:rPr lang="en-US" sz="5400" dirty="0"/>
              <a:t>Effectiveness of stormwater management practices in protecting stream channel stability</a:t>
            </a:r>
          </a:p>
        </p:txBody>
      </p:sp>
      <p:sp>
        <p:nvSpPr>
          <p:cNvPr id="3" name="Subtitle 2">
            <a:extLst>
              <a:ext uri="{FF2B5EF4-FFF2-40B4-BE49-F238E27FC236}">
                <a16:creationId xmlns:a16="http://schemas.microsoft.com/office/drawing/2014/main" id="{EAEC1F6F-1443-44B4-A718-69196844218F}"/>
              </a:ext>
            </a:extLst>
          </p:cNvPr>
          <p:cNvSpPr>
            <a:spLocks noGrp="1"/>
          </p:cNvSpPr>
          <p:nvPr>
            <p:ph type="subTitle" idx="1"/>
          </p:nvPr>
        </p:nvSpPr>
        <p:spPr>
          <a:xfrm>
            <a:off x="1100050" y="4455620"/>
            <a:ext cx="10140973" cy="1143000"/>
          </a:xfrm>
        </p:spPr>
        <p:txBody>
          <a:bodyPr>
            <a:noAutofit/>
          </a:bodyPr>
          <a:lstStyle/>
          <a:p>
            <a:pPr marL="341313" indent="-341313"/>
            <a:r>
              <a:rPr lang="en-US" cap="none" dirty="0">
                <a:solidFill>
                  <a:schemeClr val="tx1">
                    <a:lumMod val="75000"/>
                    <a:lumOff val="25000"/>
                  </a:schemeClr>
                </a:solidFill>
              </a:rPr>
              <a:t>Tess Thompson, Associate Professor</a:t>
            </a:r>
          </a:p>
          <a:p>
            <a:pPr marL="341313" indent="-341313"/>
            <a:r>
              <a:rPr lang="en-US" cap="none" dirty="0">
                <a:solidFill>
                  <a:schemeClr val="tx1">
                    <a:lumMod val="75000"/>
                    <a:lumOff val="25000"/>
                  </a:schemeClr>
                </a:solidFill>
              </a:rPr>
              <a:t>Biological Systems Engineering</a:t>
            </a:r>
          </a:p>
        </p:txBody>
      </p:sp>
      <p:pic>
        <p:nvPicPr>
          <p:cNvPr id="4" name="Picture 3">
            <a:extLst>
              <a:ext uri="{FF2B5EF4-FFF2-40B4-BE49-F238E27FC236}">
                <a16:creationId xmlns:a16="http://schemas.microsoft.com/office/drawing/2014/main" id="{17FB431F-8E75-4161-AB0F-CA2F98D92B0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53986" y="5859732"/>
            <a:ext cx="1650206" cy="478631"/>
          </a:xfrm>
          <a:prstGeom prst="rect">
            <a:avLst/>
          </a:prstGeom>
        </p:spPr>
      </p:pic>
    </p:spTree>
    <p:extLst>
      <p:ext uri="{BB962C8B-B14F-4D97-AF65-F5344CB8AC3E}">
        <p14:creationId xmlns:p14="http://schemas.microsoft.com/office/powerpoint/2010/main" val="357736412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968061-8AFC-4BAC-87FD-BFF899BC8A28}"/>
              </a:ext>
            </a:extLst>
          </p:cNvPr>
          <p:cNvSpPr>
            <a:spLocks noGrp="1"/>
          </p:cNvSpPr>
          <p:nvPr>
            <p:ph type="title"/>
          </p:nvPr>
        </p:nvSpPr>
        <p:spPr>
          <a:xfrm>
            <a:off x="398899" y="286603"/>
            <a:ext cx="4936213" cy="1954891"/>
          </a:xfrm>
          <a:solidFill>
            <a:schemeClr val="bg1"/>
          </a:solidFill>
        </p:spPr>
        <p:txBody>
          <a:bodyPr>
            <a:normAutofit/>
          </a:bodyPr>
          <a:lstStyle/>
          <a:p>
            <a:r>
              <a:rPr lang="en-US" sz="4400" dirty="0"/>
              <a:t>Tributary 109 to Little Seneca Creek served as a case study</a:t>
            </a:r>
          </a:p>
        </p:txBody>
      </p:sp>
      <p:sp>
        <p:nvSpPr>
          <p:cNvPr id="3" name="Content Placeholder 2">
            <a:extLst>
              <a:ext uri="{FF2B5EF4-FFF2-40B4-BE49-F238E27FC236}">
                <a16:creationId xmlns:a16="http://schemas.microsoft.com/office/drawing/2014/main" id="{C899BFF9-B344-452D-994D-B55ACBD12987}"/>
              </a:ext>
            </a:extLst>
          </p:cNvPr>
          <p:cNvSpPr>
            <a:spLocks noGrp="1"/>
          </p:cNvSpPr>
          <p:nvPr>
            <p:ph idx="1"/>
          </p:nvPr>
        </p:nvSpPr>
        <p:spPr>
          <a:xfrm>
            <a:off x="715403" y="2331137"/>
            <a:ext cx="4303203" cy="4023360"/>
          </a:xfrm>
        </p:spPr>
        <p:txBody>
          <a:bodyPr>
            <a:normAutofit/>
          </a:bodyPr>
          <a:lstStyle/>
          <a:p>
            <a:pPr marL="227013" indent="-227013">
              <a:lnSpc>
                <a:spcPct val="100000"/>
              </a:lnSpc>
              <a:spcBef>
                <a:spcPts val="600"/>
              </a:spcBef>
              <a:buFont typeface="Arial" panose="020B0604020202020204" pitchFamily="34" charset="0"/>
              <a:buChar char="•"/>
            </a:pPr>
            <a:r>
              <a:rPr lang="en-US" sz="2400" dirty="0"/>
              <a:t>0.3 mi</a:t>
            </a:r>
            <a:r>
              <a:rPr lang="en-US" sz="2400" baseline="30000" dirty="0"/>
              <a:t>2</a:t>
            </a:r>
            <a:r>
              <a:rPr lang="en-US" sz="2400" dirty="0"/>
              <a:t> drainage area, 44% TIA</a:t>
            </a:r>
          </a:p>
          <a:p>
            <a:pPr marL="227013" indent="-227013">
              <a:lnSpc>
                <a:spcPct val="100000"/>
              </a:lnSpc>
              <a:spcBef>
                <a:spcPts val="600"/>
              </a:spcBef>
              <a:buFont typeface="Arial" panose="020B0604020202020204" pitchFamily="34" charset="0"/>
              <a:buChar char="•"/>
            </a:pPr>
            <a:r>
              <a:rPr lang="en-US" sz="2400" dirty="0"/>
              <a:t>Developed 2006 - 2016</a:t>
            </a:r>
          </a:p>
          <a:p>
            <a:pPr marL="227013" indent="-227013">
              <a:lnSpc>
                <a:spcPct val="100000"/>
              </a:lnSpc>
              <a:spcBef>
                <a:spcPts val="600"/>
              </a:spcBef>
              <a:buFont typeface="Arial" panose="020B0604020202020204" pitchFamily="34" charset="0"/>
              <a:buChar char="•"/>
            </a:pPr>
            <a:r>
              <a:rPr lang="en-US" sz="2400" dirty="0"/>
              <a:t>USGS stream gage (2004)</a:t>
            </a:r>
          </a:p>
          <a:p>
            <a:pPr marL="227013" indent="-227013">
              <a:lnSpc>
                <a:spcPct val="100000"/>
              </a:lnSpc>
              <a:spcBef>
                <a:spcPts val="600"/>
              </a:spcBef>
              <a:buFont typeface="Arial" panose="020B0604020202020204" pitchFamily="34" charset="0"/>
              <a:buChar char="•"/>
            </a:pPr>
            <a:r>
              <a:rPr lang="en-US" sz="2400" dirty="0"/>
              <a:t>USGS rain gage</a:t>
            </a:r>
          </a:p>
          <a:p>
            <a:pPr marL="227013" indent="-227013">
              <a:lnSpc>
                <a:spcPct val="100000"/>
              </a:lnSpc>
              <a:spcBef>
                <a:spcPts val="600"/>
              </a:spcBef>
              <a:buFont typeface="Arial" panose="020B0604020202020204" pitchFamily="34" charset="0"/>
              <a:buChar char="•"/>
            </a:pPr>
            <a:r>
              <a:rPr lang="en-US" sz="2400" dirty="0"/>
              <a:t>Montgomery County data</a:t>
            </a:r>
          </a:p>
          <a:p>
            <a:pPr marL="519621" lvl="1" indent="-227013">
              <a:lnSpc>
                <a:spcPct val="100000"/>
              </a:lnSpc>
              <a:spcBef>
                <a:spcPts val="0"/>
              </a:spcBef>
              <a:buFont typeface="Arial" panose="020B0604020202020204" pitchFamily="34" charset="0"/>
              <a:buChar char="•"/>
            </a:pPr>
            <a:r>
              <a:rPr lang="en-US" sz="2000" dirty="0"/>
              <a:t>Cross sections </a:t>
            </a:r>
          </a:p>
          <a:p>
            <a:pPr marL="519621" lvl="1" indent="-227013">
              <a:lnSpc>
                <a:spcPct val="100000"/>
              </a:lnSpc>
              <a:spcBef>
                <a:spcPts val="0"/>
              </a:spcBef>
              <a:buFont typeface="Arial" panose="020B0604020202020204" pitchFamily="34" charset="0"/>
              <a:buChar char="•"/>
            </a:pPr>
            <a:r>
              <a:rPr lang="en-US" sz="2000" dirty="0"/>
              <a:t>Longitudinal profiles </a:t>
            </a:r>
          </a:p>
          <a:p>
            <a:pPr marL="519621" lvl="1" indent="-227013">
              <a:lnSpc>
                <a:spcPct val="100000"/>
              </a:lnSpc>
              <a:spcBef>
                <a:spcPts val="0"/>
              </a:spcBef>
              <a:buFont typeface="Arial" panose="020B0604020202020204" pitchFamily="34" charset="0"/>
              <a:buChar char="•"/>
            </a:pPr>
            <a:r>
              <a:rPr lang="en-US" sz="2000" dirty="0"/>
              <a:t>Pebble counts</a:t>
            </a:r>
            <a:endParaRPr lang="en-US" sz="2200" dirty="0"/>
          </a:p>
          <a:p>
            <a:pPr marL="227013" indent="-227013">
              <a:lnSpc>
                <a:spcPct val="100000"/>
              </a:lnSpc>
              <a:spcBef>
                <a:spcPts val="600"/>
              </a:spcBef>
              <a:buFont typeface="Arial" panose="020B0604020202020204" pitchFamily="34" charset="0"/>
              <a:buChar char="•"/>
            </a:pPr>
            <a:r>
              <a:rPr lang="en-US" sz="2400" dirty="0"/>
              <a:t>Multiple lidar datasets</a:t>
            </a:r>
          </a:p>
        </p:txBody>
      </p:sp>
      <p:pic>
        <p:nvPicPr>
          <p:cNvPr id="6" name="Picture 5">
            <a:extLst>
              <a:ext uri="{FF2B5EF4-FFF2-40B4-BE49-F238E27FC236}">
                <a16:creationId xmlns:a16="http://schemas.microsoft.com/office/drawing/2014/main" id="{2892983A-6025-43E2-A8D9-898C0ECE1640}"/>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5428065" y="0"/>
            <a:ext cx="6763935" cy="6858000"/>
          </a:xfrm>
          <a:prstGeom prst="rect">
            <a:avLst/>
          </a:prstGeom>
        </p:spPr>
      </p:pic>
      <p:pic>
        <p:nvPicPr>
          <p:cNvPr id="12" name="Picture 11">
            <a:extLst>
              <a:ext uri="{FF2B5EF4-FFF2-40B4-BE49-F238E27FC236}">
                <a16:creationId xmlns:a16="http://schemas.microsoft.com/office/drawing/2014/main" id="{E55280D8-1BEE-41B5-ACC6-C85108CB9586}"/>
              </a:ext>
            </a:extLst>
          </p:cNvPr>
          <p:cNvPicPr>
            <a:picLocks noChangeAspect="1"/>
          </p:cNvPicPr>
          <p:nvPr/>
        </p:nvPicPr>
        <p:blipFill rotWithShape="1">
          <a:blip r:embed="rId4" cstate="email">
            <a:extLst>
              <a:ext uri="{28A0092B-C50C-407E-A947-70E740481C1C}">
                <a14:useLocalDpi xmlns:a14="http://schemas.microsoft.com/office/drawing/2010/main" val="0"/>
              </a:ext>
            </a:extLst>
          </a:blip>
          <a:srcRect/>
          <a:stretch/>
        </p:blipFill>
        <p:spPr>
          <a:xfrm>
            <a:off x="5428065" y="0"/>
            <a:ext cx="6795290" cy="6858000"/>
          </a:xfrm>
          <a:prstGeom prst="rect">
            <a:avLst/>
          </a:prstGeom>
        </p:spPr>
      </p:pic>
      <p:sp>
        <p:nvSpPr>
          <p:cNvPr id="13" name="Slide Number Placeholder 5">
            <a:extLst>
              <a:ext uri="{FF2B5EF4-FFF2-40B4-BE49-F238E27FC236}">
                <a16:creationId xmlns:a16="http://schemas.microsoft.com/office/drawing/2014/main" id="{D25B1469-858E-4108-B3E1-0E9B0D1B8F71}"/>
              </a:ext>
            </a:extLst>
          </p:cNvPr>
          <p:cNvSpPr>
            <a:spLocks noGrp="1"/>
          </p:cNvSpPr>
          <p:nvPr>
            <p:ph type="sldNum" sz="quarter" idx="12"/>
          </p:nvPr>
        </p:nvSpPr>
        <p:spPr>
          <a:xfrm>
            <a:off x="9308253" y="6454980"/>
            <a:ext cx="2743200" cy="365125"/>
          </a:xfrm>
        </p:spPr>
        <p:txBody>
          <a:bodyPr/>
          <a:lstStyle/>
          <a:p>
            <a:fld id="{535503A1-18FD-4BC8-9EC8-12C1DE2928D2}" type="slidenum">
              <a:rPr lang="en-US" smtClean="0"/>
              <a:t>10</a:t>
            </a:fld>
            <a:endParaRPr lang="en-US" dirty="0"/>
          </a:p>
        </p:txBody>
      </p:sp>
    </p:spTree>
    <p:extLst>
      <p:ext uri="{BB962C8B-B14F-4D97-AF65-F5344CB8AC3E}">
        <p14:creationId xmlns:p14="http://schemas.microsoft.com/office/powerpoint/2010/main" val="18395998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EF878121-909D-4ABC-BC11-32FBD9659A23}"/>
              </a:ext>
            </a:extLst>
          </p:cNvPr>
          <p:cNvSpPr txBox="1">
            <a:spLocks/>
          </p:cNvSpPr>
          <p:nvPr/>
        </p:nvSpPr>
        <p:spPr>
          <a:xfrm>
            <a:off x="3294288" y="515623"/>
            <a:ext cx="8391526" cy="921064"/>
          </a:xfrm>
          <a:prstGeom prst="rect">
            <a:avLst/>
          </a:prstGeom>
        </p:spPr>
        <p:txBody>
          <a:bodyPr>
            <a:noAutofit/>
          </a:bodyPr>
          <a:lstStyle>
            <a:lvl1pPr marL="0" marR="0" indent="0" algn="l" defTabSz="914400" rtl="0" latinLnBrk="0">
              <a:lnSpc>
                <a:spcPct val="90000"/>
              </a:lnSpc>
              <a:spcBef>
                <a:spcPts val="0"/>
              </a:spcBef>
              <a:spcAft>
                <a:spcPts val="0"/>
              </a:spcAft>
              <a:buClrTx/>
              <a:buSzTx/>
              <a:buFontTx/>
              <a:buNone/>
              <a:tabLst/>
              <a:defRPr sz="3500" b="0" i="0" u="none" strike="noStrike" cap="none" spc="200" baseline="0">
                <a:ln>
                  <a:noFill/>
                </a:ln>
                <a:solidFill>
                  <a:schemeClr val="bg2"/>
                </a:solidFill>
                <a:uFillTx/>
                <a:latin typeface="Acherus Grotesque"/>
                <a:ea typeface="Acherus Grotesque"/>
                <a:cs typeface="Acherus Grotesque"/>
                <a:sym typeface="Acherus Grotesque"/>
              </a:defRPr>
            </a:lvl1pPr>
            <a:lvl2pPr marL="0" marR="0" indent="0" algn="l" defTabSz="914400" rtl="0" latinLnBrk="0">
              <a:lnSpc>
                <a:spcPct val="90000"/>
              </a:lnSpc>
              <a:spcBef>
                <a:spcPts val="0"/>
              </a:spcBef>
              <a:spcAft>
                <a:spcPts val="0"/>
              </a:spcAft>
              <a:buClrTx/>
              <a:buSzTx/>
              <a:buFontTx/>
              <a:buNone/>
              <a:tabLst/>
              <a:defRPr sz="3500" b="0" i="0" u="none" strike="noStrike" cap="none" spc="200" baseline="0">
                <a:ln>
                  <a:noFill/>
                </a:ln>
                <a:solidFill>
                  <a:schemeClr val="accent1"/>
                </a:solidFill>
                <a:uFillTx/>
                <a:latin typeface="Acherus Grotesque"/>
                <a:ea typeface="Acherus Grotesque"/>
                <a:cs typeface="Acherus Grotesque"/>
                <a:sym typeface="Acherus Grotesque"/>
              </a:defRPr>
            </a:lvl2pPr>
            <a:lvl3pPr marL="0" marR="0" indent="0" algn="l" defTabSz="914400" rtl="0" latinLnBrk="0">
              <a:lnSpc>
                <a:spcPct val="90000"/>
              </a:lnSpc>
              <a:spcBef>
                <a:spcPts val="0"/>
              </a:spcBef>
              <a:spcAft>
                <a:spcPts val="0"/>
              </a:spcAft>
              <a:buClrTx/>
              <a:buSzTx/>
              <a:buFontTx/>
              <a:buNone/>
              <a:tabLst/>
              <a:defRPr sz="3500" b="0" i="0" u="none" strike="noStrike" cap="none" spc="200" baseline="0">
                <a:ln>
                  <a:noFill/>
                </a:ln>
                <a:solidFill>
                  <a:schemeClr val="accent1"/>
                </a:solidFill>
                <a:uFillTx/>
                <a:latin typeface="Acherus Grotesque"/>
                <a:ea typeface="Acherus Grotesque"/>
                <a:cs typeface="Acherus Grotesque"/>
                <a:sym typeface="Acherus Grotesque"/>
              </a:defRPr>
            </a:lvl3pPr>
            <a:lvl4pPr marL="0" marR="0" indent="0" algn="l" defTabSz="914400" rtl="0" latinLnBrk="0">
              <a:lnSpc>
                <a:spcPct val="90000"/>
              </a:lnSpc>
              <a:spcBef>
                <a:spcPts val="0"/>
              </a:spcBef>
              <a:spcAft>
                <a:spcPts val="0"/>
              </a:spcAft>
              <a:buClrTx/>
              <a:buSzTx/>
              <a:buFontTx/>
              <a:buNone/>
              <a:tabLst/>
              <a:defRPr sz="3500" b="0" i="0" u="none" strike="noStrike" cap="none" spc="200" baseline="0">
                <a:ln>
                  <a:noFill/>
                </a:ln>
                <a:solidFill>
                  <a:schemeClr val="accent1"/>
                </a:solidFill>
                <a:uFillTx/>
                <a:latin typeface="Acherus Grotesque"/>
                <a:ea typeface="Acherus Grotesque"/>
                <a:cs typeface="Acherus Grotesque"/>
                <a:sym typeface="Acherus Grotesque"/>
              </a:defRPr>
            </a:lvl4pPr>
            <a:lvl5pPr marL="0" marR="0" indent="0" algn="l" defTabSz="914400" rtl="0" latinLnBrk="0">
              <a:lnSpc>
                <a:spcPct val="90000"/>
              </a:lnSpc>
              <a:spcBef>
                <a:spcPts val="0"/>
              </a:spcBef>
              <a:spcAft>
                <a:spcPts val="0"/>
              </a:spcAft>
              <a:buClrTx/>
              <a:buSzTx/>
              <a:buFontTx/>
              <a:buNone/>
              <a:tabLst/>
              <a:defRPr sz="3500" b="0" i="0" u="none" strike="noStrike" cap="none" spc="200" baseline="0">
                <a:ln>
                  <a:noFill/>
                </a:ln>
                <a:solidFill>
                  <a:schemeClr val="accent1"/>
                </a:solidFill>
                <a:uFillTx/>
                <a:latin typeface="Acherus Grotesque"/>
                <a:ea typeface="Acherus Grotesque"/>
                <a:cs typeface="Acherus Grotesque"/>
                <a:sym typeface="Acherus Grotesque"/>
              </a:defRPr>
            </a:lvl5pPr>
            <a:lvl6pPr marL="0" marR="0" indent="0" algn="l" defTabSz="914400" rtl="0" latinLnBrk="0">
              <a:lnSpc>
                <a:spcPct val="90000"/>
              </a:lnSpc>
              <a:spcBef>
                <a:spcPts val="0"/>
              </a:spcBef>
              <a:spcAft>
                <a:spcPts val="0"/>
              </a:spcAft>
              <a:buClrTx/>
              <a:buSzTx/>
              <a:buFontTx/>
              <a:buNone/>
              <a:tabLst/>
              <a:defRPr sz="3500" b="0" i="0" u="none" strike="noStrike" cap="none" spc="200" baseline="0">
                <a:ln>
                  <a:noFill/>
                </a:ln>
                <a:solidFill>
                  <a:schemeClr val="accent1"/>
                </a:solidFill>
                <a:uFillTx/>
                <a:latin typeface="Acherus Grotesque"/>
                <a:ea typeface="Acherus Grotesque"/>
                <a:cs typeface="Acherus Grotesque"/>
                <a:sym typeface="Acherus Grotesque"/>
              </a:defRPr>
            </a:lvl6pPr>
            <a:lvl7pPr marL="0" marR="0" indent="0" algn="l" defTabSz="914400" rtl="0" latinLnBrk="0">
              <a:lnSpc>
                <a:spcPct val="90000"/>
              </a:lnSpc>
              <a:spcBef>
                <a:spcPts val="0"/>
              </a:spcBef>
              <a:spcAft>
                <a:spcPts val="0"/>
              </a:spcAft>
              <a:buClrTx/>
              <a:buSzTx/>
              <a:buFontTx/>
              <a:buNone/>
              <a:tabLst/>
              <a:defRPr sz="3500" b="0" i="0" u="none" strike="noStrike" cap="none" spc="200" baseline="0">
                <a:ln>
                  <a:noFill/>
                </a:ln>
                <a:solidFill>
                  <a:schemeClr val="accent1"/>
                </a:solidFill>
                <a:uFillTx/>
                <a:latin typeface="Acherus Grotesque"/>
                <a:ea typeface="Acherus Grotesque"/>
                <a:cs typeface="Acherus Grotesque"/>
                <a:sym typeface="Acherus Grotesque"/>
              </a:defRPr>
            </a:lvl7pPr>
            <a:lvl8pPr marL="0" marR="0" indent="0" algn="l" defTabSz="914400" rtl="0" latinLnBrk="0">
              <a:lnSpc>
                <a:spcPct val="90000"/>
              </a:lnSpc>
              <a:spcBef>
                <a:spcPts val="0"/>
              </a:spcBef>
              <a:spcAft>
                <a:spcPts val="0"/>
              </a:spcAft>
              <a:buClrTx/>
              <a:buSzTx/>
              <a:buFontTx/>
              <a:buNone/>
              <a:tabLst/>
              <a:defRPr sz="3500" b="0" i="0" u="none" strike="noStrike" cap="none" spc="200" baseline="0">
                <a:ln>
                  <a:noFill/>
                </a:ln>
                <a:solidFill>
                  <a:schemeClr val="accent1"/>
                </a:solidFill>
                <a:uFillTx/>
                <a:latin typeface="Acherus Grotesque"/>
                <a:ea typeface="Acherus Grotesque"/>
                <a:cs typeface="Acherus Grotesque"/>
                <a:sym typeface="Acherus Grotesque"/>
              </a:defRPr>
            </a:lvl8pPr>
            <a:lvl9pPr marL="0" marR="0" indent="0" algn="l" defTabSz="914400" rtl="0" latinLnBrk="0">
              <a:lnSpc>
                <a:spcPct val="90000"/>
              </a:lnSpc>
              <a:spcBef>
                <a:spcPts val="0"/>
              </a:spcBef>
              <a:spcAft>
                <a:spcPts val="0"/>
              </a:spcAft>
              <a:buClrTx/>
              <a:buSzTx/>
              <a:buFontTx/>
              <a:buNone/>
              <a:tabLst/>
              <a:defRPr sz="3500" b="0" i="0" u="none" strike="noStrike" cap="none" spc="200" baseline="0">
                <a:ln>
                  <a:noFill/>
                </a:ln>
                <a:solidFill>
                  <a:schemeClr val="accent1"/>
                </a:solidFill>
                <a:uFillTx/>
                <a:latin typeface="Acherus Grotesque"/>
                <a:ea typeface="Acherus Grotesque"/>
                <a:cs typeface="Acherus Grotesque"/>
                <a:sym typeface="Acherus Grotesque"/>
              </a:defRPr>
            </a:lvl9pPr>
          </a:lstStyle>
          <a:p>
            <a:pPr defTabSz="859536" hangingPunct="0"/>
            <a:r>
              <a:rPr lang="en-US" sz="4000" spc="0" dirty="0">
                <a:solidFill>
                  <a:schemeClr val="tx2"/>
                </a:solidFill>
                <a:latin typeface="Acherus Grotesque Medium" panose="02000505000000020004" pitchFamily="2" charset="77"/>
              </a:rPr>
              <a:t>Channel stability is a two-part problem</a:t>
            </a:r>
          </a:p>
        </p:txBody>
      </p:sp>
      <p:sp>
        <p:nvSpPr>
          <p:cNvPr id="7" name="TextBox 6">
            <a:extLst>
              <a:ext uri="{FF2B5EF4-FFF2-40B4-BE49-F238E27FC236}">
                <a16:creationId xmlns:a16="http://schemas.microsoft.com/office/drawing/2014/main" id="{119A9896-BCF5-4EE2-94FF-1929043B84F7}"/>
              </a:ext>
            </a:extLst>
          </p:cNvPr>
          <p:cNvSpPr txBox="1"/>
          <p:nvPr/>
        </p:nvSpPr>
        <p:spPr>
          <a:xfrm>
            <a:off x="1266825" y="1692416"/>
            <a:ext cx="1400381" cy="70788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en-US" sz="4000" b="0" i="0" u="none" strike="noStrike" cap="none" spc="0" normalizeH="0" baseline="0" dirty="0">
                <a:ln>
                  <a:noFill/>
                </a:ln>
                <a:solidFill>
                  <a:srgbClr val="0070C0"/>
                </a:solidFill>
                <a:effectLst/>
                <a:uFillTx/>
                <a:latin typeface="+mj-lt"/>
                <a:ea typeface="+mj-ea"/>
                <a:cs typeface="+mj-cs"/>
                <a:sym typeface="Calibri"/>
              </a:rPr>
              <a:t>Water</a:t>
            </a:r>
            <a:endParaRPr kumimoji="0" lang="en-US" sz="1800" b="0" i="0" u="none" strike="noStrike" cap="none" spc="0" normalizeH="0" baseline="0" dirty="0">
              <a:ln>
                <a:noFill/>
              </a:ln>
              <a:solidFill>
                <a:srgbClr val="0070C0"/>
              </a:solidFill>
              <a:effectLst/>
              <a:uFillTx/>
              <a:latin typeface="+mj-lt"/>
              <a:ea typeface="+mj-ea"/>
              <a:cs typeface="+mj-cs"/>
              <a:sym typeface="Calibri"/>
            </a:endParaRPr>
          </a:p>
        </p:txBody>
      </p:sp>
      <p:sp>
        <p:nvSpPr>
          <p:cNvPr id="8" name="TextBox 7">
            <a:extLst>
              <a:ext uri="{FF2B5EF4-FFF2-40B4-BE49-F238E27FC236}">
                <a16:creationId xmlns:a16="http://schemas.microsoft.com/office/drawing/2014/main" id="{73C1C9C7-4B34-4BDA-8D49-113F041E4BF9}"/>
              </a:ext>
            </a:extLst>
          </p:cNvPr>
          <p:cNvSpPr txBox="1"/>
          <p:nvPr/>
        </p:nvSpPr>
        <p:spPr>
          <a:xfrm>
            <a:off x="8534400" y="2390775"/>
            <a:ext cx="2075246" cy="70788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en-US" sz="4000" b="0" i="0" u="none" strike="noStrike" cap="none" spc="0" normalizeH="0" baseline="0" dirty="0">
                <a:ln>
                  <a:noFill/>
                </a:ln>
                <a:solidFill>
                  <a:schemeClr val="accent2">
                    <a:lumMod val="50000"/>
                  </a:schemeClr>
                </a:solidFill>
                <a:effectLst/>
                <a:uFillTx/>
                <a:latin typeface="+mj-lt"/>
                <a:ea typeface="+mj-ea"/>
                <a:cs typeface="+mj-cs"/>
                <a:sym typeface="Calibri"/>
              </a:rPr>
              <a:t>Sediment</a:t>
            </a:r>
            <a:endParaRPr kumimoji="0" lang="en-US" sz="1800" b="0" i="0" u="none" strike="noStrike" cap="none" spc="0" normalizeH="0" baseline="0" dirty="0">
              <a:ln>
                <a:noFill/>
              </a:ln>
              <a:solidFill>
                <a:schemeClr val="accent2">
                  <a:lumMod val="50000"/>
                </a:schemeClr>
              </a:solidFill>
              <a:effectLst/>
              <a:uFillTx/>
              <a:latin typeface="+mj-lt"/>
              <a:ea typeface="+mj-ea"/>
              <a:cs typeface="+mj-cs"/>
              <a:sym typeface="Calibri"/>
            </a:endParaRPr>
          </a:p>
        </p:txBody>
      </p:sp>
      <p:pic>
        <p:nvPicPr>
          <p:cNvPr id="9" name="Google Shape;209;p10">
            <a:extLst>
              <a:ext uri="{FF2B5EF4-FFF2-40B4-BE49-F238E27FC236}">
                <a16:creationId xmlns:a16="http://schemas.microsoft.com/office/drawing/2014/main" id="{744014E7-3AA2-4DB5-8FC1-565529B48142}"/>
              </a:ext>
            </a:extLst>
          </p:cNvPr>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1266825" y="3543361"/>
            <a:ext cx="1318944" cy="2190689"/>
          </a:xfrm>
          <a:prstGeom prst="rect">
            <a:avLst/>
          </a:prstGeom>
          <a:noFill/>
          <a:ln>
            <a:noFill/>
          </a:ln>
        </p:spPr>
      </p:pic>
      <p:pic>
        <p:nvPicPr>
          <p:cNvPr id="11" name="Picture 10">
            <a:extLst>
              <a:ext uri="{FF2B5EF4-FFF2-40B4-BE49-F238E27FC236}">
                <a16:creationId xmlns:a16="http://schemas.microsoft.com/office/drawing/2014/main" id="{BEACD5B2-C5FC-46B0-9D46-A26AB5F3EBBB}"/>
              </a:ext>
            </a:extLst>
          </p:cNvPr>
          <p:cNvPicPr>
            <a:picLocks noChangeAspect="1"/>
          </p:cNvPicPr>
          <p:nvPr/>
        </p:nvPicPr>
        <p:blipFill>
          <a:blip r:embed="rId4"/>
          <a:stretch>
            <a:fillRect/>
          </a:stretch>
        </p:blipFill>
        <p:spPr>
          <a:xfrm>
            <a:off x="8638573" y="4260709"/>
            <a:ext cx="1866900" cy="1428750"/>
          </a:xfrm>
          <a:prstGeom prst="rect">
            <a:avLst/>
          </a:prstGeom>
        </p:spPr>
      </p:pic>
      <p:sp>
        <p:nvSpPr>
          <p:cNvPr id="12" name="TextBox 11">
            <a:extLst>
              <a:ext uri="{FF2B5EF4-FFF2-40B4-BE49-F238E27FC236}">
                <a16:creationId xmlns:a16="http://schemas.microsoft.com/office/drawing/2014/main" id="{3EB902DB-E45E-475D-B95F-ADFCF3EF126B}"/>
              </a:ext>
            </a:extLst>
          </p:cNvPr>
          <p:cNvSpPr txBox="1"/>
          <p:nvPr/>
        </p:nvSpPr>
        <p:spPr>
          <a:xfrm>
            <a:off x="8946371" y="5734050"/>
            <a:ext cx="1220204" cy="36933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en-US" sz="1800" b="1" i="0" u="none" strike="noStrike" cap="none" spc="0" normalizeH="0" baseline="0" dirty="0">
                <a:ln>
                  <a:noFill/>
                </a:ln>
                <a:solidFill>
                  <a:schemeClr val="bg2">
                    <a:lumMod val="10000"/>
                  </a:schemeClr>
                </a:solidFill>
                <a:effectLst/>
                <a:uFillTx/>
                <a:latin typeface="+mj-lt"/>
                <a:ea typeface="+mj-ea"/>
                <a:cs typeface="+mj-cs"/>
                <a:sym typeface="Calibri"/>
              </a:rPr>
              <a:t>HEC-RAS 6.3</a:t>
            </a:r>
          </a:p>
        </p:txBody>
      </p:sp>
      <p:sp>
        <p:nvSpPr>
          <p:cNvPr id="4" name="Rectangle 3">
            <a:extLst>
              <a:ext uri="{FF2B5EF4-FFF2-40B4-BE49-F238E27FC236}">
                <a16:creationId xmlns:a16="http://schemas.microsoft.com/office/drawing/2014/main" id="{144F9A9B-0B61-4A50-93A7-09737CB75109}"/>
              </a:ext>
            </a:extLst>
          </p:cNvPr>
          <p:cNvSpPr/>
          <p:nvPr/>
        </p:nvSpPr>
        <p:spPr>
          <a:xfrm>
            <a:off x="1152939" y="1692416"/>
            <a:ext cx="10088218" cy="8668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20" name="Picture Placeholder 19">
            <a:extLst>
              <a:ext uri="{FF2B5EF4-FFF2-40B4-BE49-F238E27FC236}">
                <a16:creationId xmlns:a16="http://schemas.microsoft.com/office/drawing/2014/main" id="{790F3197-184C-457B-BF7F-E33169D4BDA7}"/>
              </a:ext>
            </a:extLst>
          </p:cNvPr>
          <p:cNvPicPr>
            <a:picLocks noGrp="1" noChangeAspect="1"/>
          </p:cNvPicPr>
          <p:nvPr>
            <p:ph type="pic" sz="quarter" idx="11"/>
          </p:nvPr>
        </p:nvPicPr>
        <p:blipFill>
          <a:blip r:embed="rId5" cstate="screen">
            <a:extLst>
              <a:ext uri="{28A0092B-C50C-407E-A947-70E740481C1C}">
                <a14:useLocalDpi xmlns:a14="http://schemas.microsoft.com/office/drawing/2010/main"/>
              </a:ext>
            </a:extLst>
          </a:blip>
          <a:srcRect/>
          <a:stretch>
            <a:fillRect/>
          </a:stretch>
        </p:blipFill>
        <p:spPr>
          <a:xfrm rot="5400000">
            <a:off x="4381500" y="3135313"/>
            <a:ext cx="2286000" cy="2286000"/>
          </a:xfrm>
        </p:spPr>
      </p:pic>
    </p:spTree>
    <p:extLst>
      <p:ext uri="{BB962C8B-B14F-4D97-AF65-F5344CB8AC3E}">
        <p14:creationId xmlns:p14="http://schemas.microsoft.com/office/powerpoint/2010/main" val="1186318625"/>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8475D221-0A93-45F2-B983-4EECB3A9CFDD}"/>
              </a:ext>
            </a:extLst>
          </p:cNvPr>
          <p:cNvSpPr txBox="1"/>
          <p:nvPr/>
        </p:nvSpPr>
        <p:spPr>
          <a:xfrm>
            <a:off x="6957391" y="475726"/>
            <a:ext cx="5111871" cy="5016758"/>
          </a:xfrm>
          <a:prstGeom prst="rect">
            <a:avLst/>
          </a:prstGeom>
          <a:solidFill>
            <a:schemeClr val="bg1"/>
          </a:solidFill>
        </p:spPr>
        <p:txBody>
          <a:bodyPr wrap="square" rtlCol="0">
            <a:spAutoFit/>
          </a:bodyPr>
          <a:lstStyle/>
          <a:p>
            <a:r>
              <a:rPr lang="en-US" sz="3200" b="1" dirty="0"/>
              <a:t>Stormwater system was designed to meet the 2000 Unified Stormwater Sizing Criteria (USC):</a:t>
            </a:r>
          </a:p>
          <a:p>
            <a:endParaRPr lang="en-US" sz="2400" b="1" dirty="0"/>
          </a:p>
          <a:p>
            <a:pPr marL="457200" indent="-457200">
              <a:buFont typeface="Arial" panose="020B0604020202020204" pitchFamily="34" charset="0"/>
              <a:buChar char="•"/>
            </a:pPr>
            <a:r>
              <a:rPr lang="en-US" sz="2800" dirty="0"/>
              <a:t>5 ponds </a:t>
            </a:r>
          </a:p>
          <a:p>
            <a:pPr marL="457200" indent="-457200">
              <a:buFont typeface="Arial" panose="020B0604020202020204" pitchFamily="34" charset="0"/>
              <a:buChar char="•"/>
            </a:pPr>
            <a:r>
              <a:rPr lang="en-US" sz="2800" dirty="0"/>
              <a:t>26 micro bioretention (MBR)</a:t>
            </a:r>
          </a:p>
          <a:p>
            <a:pPr marL="457200" indent="-457200">
              <a:buFont typeface="Arial" panose="020B0604020202020204" pitchFamily="34" charset="0"/>
              <a:buChar char="•"/>
            </a:pPr>
            <a:r>
              <a:rPr lang="en-US" sz="2800" dirty="0"/>
              <a:t>10 infiltration trenches (IT)</a:t>
            </a:r>
          </a:p>
          <a:p>
            <a:pPr marL="457200" indent="-457200">
              <a:buFont typeface="Arial" panose="020B0604020202020204" pitchFamily="34" charset="0"/>
              <a:buChar char="•"/>
            </a:pPr>
            <a:r>
              <a:rPr lang="en-US" sz="2800" dirty="0"/>
              <a:t>11 sand filters (SF)</a:t>
            </a:r>
          </a:p>
          <a:p>
            <a:pPr marL="457200" indent="-457200">
              <a:buFont typeface="Arial" panose="020B0604020202020204" pitchFamily="34" charset="0"/>
              <a:buChar char="•"/>
            </a:pPr>
            <a:r>
              <a:rPr lang="en-US" sz="2800" dirty="0"/>
              <a:t>18 underground storage facilities (UGS)</a:t>
            </a:r>
          </a:p>
        </p:txBody>
      </p:sp>
      <p:pic>
        <p:nvPicPr>
          <p:cNvPr id="5" name="Picture 4">
            <a:extLst>
              <a:ext uri="{FF2B5EF4-FFF2-40B4-BE49-F238E27FC236}">
                <a16:creationId xmlns:a16="http://schemas.microsoft.com/office/drawing/2014/main" id="{939F0F7F-CDC3-4A88-841E-229C5BA2E6B8}"/>
              </a:ext>
            </a:extLst>
          </p:cNvPr>
          <p:cNvPicPr/>
          <p:nvPr/>
        </p:nvPicPr>
        <p:blipFill>
          <a:blip r:embed="rId3" cstate="print">
            <a:extLst>
              <a:ext uri="{28A0092B-C50C-407E-A947-70E740481C1C}">
                <a14:useLocalDpi xmlns:a14="http://schemas.microsoft.com/office/drawing/2010/main" val="0"/>
              </a:ext>
            </a:extLst>
          </a:blip>
          <a:stretch>
            <a:fillRect/>
          </a:stretch>
        </p:blipFill>
        <p:spPr>
          <a:xfrm>
            <a:off x="122738" y="108930"/>
            <a:ext cx="6640140" cy="6640140"/>
          </a:xfrm>
          <a:prstGeom prst="rect">
            <a:avLst/>
          </a:prstGeom>
        </p:spPr>
      </p:pic>
    </p:spTree>
    <p:extLst>
      <p:ext uri="{BB962C8B-B14F-4D97-AF65-F5344CB8AC3E}">
        <p14:creationId xmlns:p14="http://schemas.microsoft.com/office/powerpoint/2010/main" val="382819049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B273FDAB-01B6-4D40-9B41-02140EE6CF3A}"/>
              </a:ext>
            </a:extLst>
          </p:cNvPr>
          <p:cNvSpPr txBox="1"/>
          <p:nvPr/>
        </p:nvSpPr>
        <p:spPr>
          <a:xfrm>
            <a:off x="6273018" y="967442"/>
            <a:ext cx="5561019" cy="5170646"/>
          </a:xfrm>
          <a:prstGeom prst="rect">
            <a:avLst/>
          </a:prstGeom>
          <a:solidFill>
            <a:schemeClr val="bg1"/>
          </a:solidFill>
        </p:spPr>
        <p:txBody>
          <a:bodyPr wrap="square" rtlCol="0">
            <a:spAutoFit/>
          </a:bodyPr>
          <a:lstStyle/>
          <a:p>
            <a:pPr marL="342900" indent="-342900">
              <a:spcAft>
                <a:spcPts val="600"/>
              </a:spcAft>
              <a:buClr>
                <a:schemeClr val="accent1"/>
              </a:buClr>
              <a:buFont typeface="Wingdings" panose="05000000000000000000" pitchFamily="2" charset="2"/>
              <a:buChar char="§"/>
            </a:pPr>
            <a:r>
              <a:rPr lang="en-US" sz="2000" dirty="0"/>
              <a:t>1141 individual rainfall events over 16 years</a:t>
            </a:r>
          </a:p>
          <a:p>
            <a:pPr marL="342900" indent="-342900">
              <a:spcAft>
                <a:spcPts val="600"/>
              </a:spcAft>
              <a:buClr>
                <a:schemeClr val="accent1"/>
              </a:buClr>
              <a:buFont typeface="Wingdings" panose="05000000000000000000" pitchFamily="2" charset="2"/>
              <a:buChar char="§"/>
            </a:pPr>
            <a:r>
              <a:rPr lang="en-US" sz="2000" dirty="0"/>
              <a:t>81% of the storm events had depths &lt;1”</a:t>
            </a:r>
          </a:p>
          <a:p>
            <a:pPr marL="744538" indent="-285750">
              <a:spcAft>
                <a:spcPts val="600"/>
              </a:spcAft>
              <a:buClr>
                <a:schemeClr val="accent1"/>
              </a:buClr>
              <a:buFont typeface="Wingdings" panose="05000000000000000000" pitchFamily="2" charset="2"/>
              <a:buChar char="Ø"/>
              <a:tabLst>
                <a:tab pos="404813" algn="l"/>
              </a:tabLst>
            </a:pPr>
            <a:r>
              <a:rPr lang="en-US" sz="2000" b="1" dirty="0"/>
              <a:t>The water quality volume will treat the majority of storm events</a:t>
            </a:r>
          </a:p>
          <a:p>
            <a:pPr marL="342900" indent="-342900">
              <a:spcAft>
                <a:spcPts val="600"/>
              </a:spcAft>
              <a:buClr>
                <a:schemeClr val="accent1"/>
              </a:buClr>
              <a:buFont typeface="Wingdings" panose="05000000000000000000" pitchFamily="2" charset="2"/>
              <a:buChar char="§"/>
            </a:pPr>
            <a:r>
              <a:rPr lang="en-US" sz="2000" dirty="0"/>
              <a:t>Wide range of runoff rates from the 1-yr recurrence interval storm event (</a:t>
            </a:r>
            <a:r>
              <a:rPr lang="en-US" sz="2000" dirty="0" err="1"/>
              <a:t>Cp</a:t>
            </a:r>
            <a:r>
              <a:rPr lang="en-US" sz="2000" baseline="-25000" dirty="0" err="1"/>
              <a:t>v</a:t>
            </a:r>
            <a:r>
              <a:rPr lang="en-US" sz="2000" dirty="0"/>
              <a:t>)</a:t>
            </a:r>
          </a:p>
          <a:p>
            <a:pPr marL="744538" indent="-285750">
              <a:spcAft>
                <a:spcPts val="600"/>
              </a:spcAft>
              <a:buClr>
                <a:schemeClr val="accent1"/>
              </a:buClr>
              <a:buFont typeface="Wingdings" panose="05000000000000000000" pitchFamily="2" charset="2"/>
              <a:buChar char="Ø"/>
              <a:tabLst>
                <a:tab pos="404813" algn="l"/>
              </a:tabLst>
            </a:pPr>
            <a:r>
              <a:rPr lang="en-US" sz="2000" b="1" dirty="0"/>
              <a:t>Regulations and extended detention pond design standard focus on detaining runoff volume, not reducing peak flows</a:t>
            </a:r>
          </a:p>
          <a:p>
            <a:pPr marL="342900" indent="-342900">
              <a:spcAft>
                <a:spcPts val="600"/>
              </a:spcAft>
              <a:buClr>
                <a:schemeClr val="accent1"/>
              </a:buClr>
              <a:buFont typeface="Wingdings" panose="05000000000000000000" pitchFamily="2" charset="2"/>
              <a:buChar char="§"/>
            </a:pPr>
            <a:r>
              <a:rPr lang="en-US" sz="2000" dirty="0"/>
              <a:t>24-hr duration storm events produce lower peak runoff than shorter-duration, higher intensity storms</a:t>
            </a:r>
          </a:p>
          <a:p>
            <a:pPr marL="744538" indent="-285750">
              <a:spcAft>
                <a:spcPts val="600"/>
              </a:spcAft>
              <a:buClr>
                <a:schemeClr val="accent1"/>
              </a:buClr>
              <a:buFont typeface="Wingdings" panose="05000000000000000000" pitchFamily="2" charset="2"/>
              <a:buChar char="Ø"/>
              <a:tabLst>
                <a:tab pos="404813" algn="l"/>
              </a:tabLst>
            </a:pPr>
            <a:r>
              <a:rPr lang="en-US" sz="2000" b="1" dirty="0"/>
              <a:t>In small, urban watersheds, runoff rate depends most on rainfall intensity, not rainfall depth over 24 </a:t>
            </a:r>
            <a:r>
              <a:rPr lang="en-US" sz="2000" b="1" dirty="0" err="1"/>
              <a:t>hrs</a:t>
            </a:r>
            <a:endParaRPr lang="en-US" sz="2000" b="1" dirty="0"/>
          </a:p>
        </p:txBody>
      </p:sp>
      <p:pic>
        <p:nvPicPr>
          <p:cNvPr id="5" name="Picture 4">
            <a:extLst>
              <a:ext uri="{FF2B5EF4-FFF2-40B4-BE49-F238E27FC236}">
                <a16:creationId xmlns:a16="http://schemas.microsoft.com/office/drawing/2014/main" id="{391C411B-B1DA-4C74-8F95-74917762F57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1375" y="413975"/>
            <a:ext cx="5787609" cy="5794737"/>
          </a:xfrm>
          <a:prstGeom prst="rect">
            <a:avLst/>
          </a:prstGeom>
        </p:spPr>
      </p:pic>
      <p:sp>
        <p:nvSpPr>
          <p:cNvPr id="8" name="Slide Number Placeholder 3">
            <a:extLst>
              <a:ext uri="{FF2B5EF4-FFF2-40B4-BE49-F238E27FC236}">
                <a16:creationId xmlns:a16="http://schemas.microsoft.com/office/drawing/2014/main" id="{B1460540-7B6F-46F4-B7EE-14FF4EA4C4AD}"/>
              </a:ext>
            </a:extLst>
          </p:cNvPr>
          <p:cNvSpPr>
            <a:spLocks noGrp="1"/>
          </p:cNvSpPr>
          <p:nvPr>
            <p:ph type="sldNum" sz="quarter" idx="12"/>
          </p:nvPr>
        </p:nvSpPr>
        <p:spPr/>
        <p:txBody>
          <a:bodyPr/>
          <a:lstStyle/>
          <a:p>
            <a:fld id="{FEACF12A-E37A-4AA9-A305-51B38E0DBB73}" type="slidenum">
              <a:rPr lang="en-US" smtClean="0"/>
              <a:t>13</a:t>
            </a:fld>
            <a:endParaRPr lang="en-US"/>
          </a:p>
        </p:txBody>
      </p:sp>
      <p:grpSp>
        <p:nvGrpSpPr>
          <p:cNvPr id="14" name="Group 13">
            <a:extLst>
              <a:ext uri="{FF2B5EF4-FFF2-40B4-BE49-F238E27FC236}">
                <a16:creationId xmlns:a16="http://schemas.microsoft.com/office/drawing/2014/main" id="{BD4F3B9C-6A2B-4A93-9E22-20152D2F6370}"/>
              </a:ext>
            </a:extLst>
          </p:cNvPr>
          <p:cNvGrpSpPr/>
          <p:nvPr/>
        </p:nvGrpSpPr>
        <p:grpSpPr>
          <a:xfrm>
            <a:off x="2849450" y="98021"/>
            <a:ext cx="632177" cy="5050992"/>
            <a:chOff x="3136529" y="119286"/>
            <a:chExt cx="632177" cy="5050992"/>
          </a:xfrm>
        </p:grpSpPr>
        <p:sp>
          <p:nvSpPr>
            <p:cNvPr id="9" name="Rectangle: Rounded Corners 8">
              <a:extLst>
                <a:ext uri="{FF2B5EF4-FFF2-40B4-BE49-F238E27FC236}">
                  <a16:creationId xmlns:a16="http://schemas.microsoft.com/office/drawing/2014/main" id="{34CC7B62-6401-4632-BFE8-74D058E6A202}"/>
                </a:ext>
              </a:extLst>
            </p:cNvPr>
            <p:cNvSpPr/>
            <p:nvPr/>
          </p:nvSpPr>
          <p:spPr>
            <a:xfrm>
              <a:off x="3136529" y="519396"/>
              <a:ext cx="632177" cy="4650882"/>
            </a:xfrm>
            <a:prstGeom prst="roundRect">
              <a:avLst/>
            </a:prstGeom>
            <a:noFill/>
            <a:ln w="28575" cap="flat" cmpd="sng" algn="ctr">
              <a:solidFill>
                <a:schemeClr val="accent1"/>
              </a:solidFill>
              <a:prstDash val="dash"/>
              <a:round/>
              <a:headEnd type="none" w="med" len="med"/>
              <a:tailEnd type="none" w="med" len="med"/>
            </a:ln>
          </p:spPr>
          <p:style>
            <a:lnRef idx="0">
              <a:scrgbClr r="0" g="0" b="0"/>
            </a:lnRef>
            <a:fillRef idx="0">
              <a:scrgbClr r="0" g="0" b="0"/>
            </a:fillRef>
            <a:effectRef idx="0">
              <a:scrgbClr r="0" g="0" b="0"/>
            </a:effectRef>
            <a:fontRef idx="minor">
              <a:schemeClr val="accent1"/>
            </a:fontRef>
          </p:style>
          <p:txBody>
            <a:bodyPr rtlCol="0" anchor="ctr"/>
            <a:lstStyle/>
            <a:p>
              <a:pPr algn="ctr"/>
              <a:endParaRPr lang="en-US"/>
            </a:p>
          </p:txBody>
        </p:sp>
        <p:sp>
          <p:nvSpPr>
            <p:cNvPr id="11" name="TextBox 10">
              <a:extLst>
                <a:ext uri="{FF2B5EF4-FFF2-40B4-BE49-F238E27FC236}">
                  <a16:creationId xmlns:a16="http://schemas.microsoft.com/office/drawing/2014/main" id="{C1C6E4ED-1305-41E0-BDD3-584B20995DD4}"/>
                </a:ext>
              </a:extLst>
            </p:cNvPr>
            <p:cNvSpPr txBox="1"/>
            <p:nvPr/>
          </p:nvSpPr>
          <p:spPr>
            <a:xfrm>
              <a:off x="3136529" y="119286"/>
              <a:ext cx="632177" cy="400110"/>
            </a:xfrm>
            <a:prstGeom prst="rect">
              <a:avLst/>
            </a:prstGeom>
            <a:noFill/>
          </p:spPr>
          <p:txBody>
            <a:bodyPr wrap="square" rtlCol="0">
              <a:spAutoFit/>
            </a:bodyPr>
            <a:lstStyle/>
            <a:p>
              <a:r>
                <a:rPr lang="en-US" sz="2000" dirty="0"/>
                <a:t>Cp</a:t>
              </a:r>
              <a:r>
                <a:rPr lang="en-US" sz="2000" baseline="-25000" dirty="0"/>
                <a:t>v</a:t>
              </a:r>
              <a:endParaRPr lang="en-US" sz="2000" dirty="0"/>
            </a:p>
          </p:txBody>
        </p:sp>
      </p:grpSp>
      <p:grpSp>
        <p:nvGrpSpPr>
          <p:cNvPr id="13" name="Group 12">
            <a:extLst>
              <a:ext uri="{FF2B5EF4-FFF2-40B4-BE49-F238E27FC236}">
                <a16:creationId xmlns:a16="http://schemas.microsoft.com/office/drawing/2014/main" id="{60A94597-FFBB-4E6B-8C0C-435B1FBC6DE7}"/>
              </a:ext>
            </a:extLst>
          </p:cNvPr>
          <p:cNvGrpSpPr/>
          <p:nvPr/>
        </p:nvGrpSpPr>
        <p:grpSpPr>
          <a:xfrm>
            <a:off x="702050" y="4396890"/>
            <a:ext cx="1576725" cy="823766"/>
            <a:chOff x="1106183" y="4351080"/>
            <a:chExt cx="1576725" cy="823766"/>
          </a:xfrm>
        </p:grpSpPr>
        <p:sp>
          <p:nvSpPr>
            <p:cNvPr id="10" name="Rectangle: Rounded Corners 9">
              <a:extLst>
                <a:ext uri="{FF2B5EF4-FFF2-40B4-BE49-F238E27FC236}">
                  <a16:creationId xmlns:a16="http://schemas.microsoft.com/office/drawing/2014/main" id="{3E3DD2BF-3D37-4751-9102-549124E2417D}"/>
                </a:ext>
              </a:extLst>
            </p:cNvPr>
            <p:cNvSpPr/>
            <p:nvPr/>
          </p:nvSpPr>
          <p:spPr>
            <a:xfrm>
              <a:off x="1791086" y="4351080"/>
              <a:ext cx="891822" cy="823766"/>
            </a:xfrm>
            <a:prstGeom prst="roundRect">
              <a:avLst/>
            </a:prstGeom>
            <a:noFill/>
            <a:ln w="28575" cap="flat" cmpd="sng" algn="ctr">
              <a:solidFill>
                <a:schemeClr val="accent1"/>
              </a:solidFill>
              <a:prstDash val="dash"/>
              <a:round/>
              <a:headEnd type="none" w="med" len="med"/>
              <a:tailEnd type="none" w="med" len="med"/>
            </a:ln>
          </p:spPr>
          <p:style>
            <a:lnRef idx="0">
              <a:scrgbClr r="0" g="0" b="0"/>
            </a:lnRef>
            <a:fillRef idx="0">
              <a:scrgbClr r="0" g="0" b="0"/>
            </a:fillRef>
            <a:effectRef idx="0">
              <a:scrgbClr r="0" g="0" b="0"/>
            </a:effectRef>
            <a:fontRef idx="minor">
              <a:schemeClr val="accent1"/>
            </a:fontRef>
          </p:style>
          <p:txBody>
            <a:bodyPr rtlCol="0" anchor="ctr"/>
            <a:lstStyle/>
            <a:p>
              <a:pPr algn="ctr"/>
              <a:endParaRPr lang="en-US"/>
            </a:p>
          </p:txBody>
        </p:sp>
        <p:sp>
          <p:nvSpPr>
            <p:cNvPr id="12" name="TextBox 11">
              <a:extLst>
                <a:ext uri="{FF2B5EF4-FFF2-40B4-BE49-F238E27FC236}">
                  <a16:creationId xmlns:a16="http://schemas.microsoft.com/office/drawing/2014/main" id="{7E9D9933-AE92-4FAB-A065-2DB4D6F9B3C9}"/>
                </a:ext>
              </a:extLst>
            </p:cNvPr>
            <p:cNvSpPr txBox="1"/>
            <p:nvPr/>
          </p:nvSpPr>
          <p:spPr>
            <a:xfrm>
              <a:off x="1106183" y="4562908"/>
              <a:ext cx="821267" cy="400110"/>
            </a:xfrm>
            <a:prstGeom prst="rect">
              <a:avLst/>
            </a:prstGeom>
            <a:noFill/>
          </p:spPr>
          <p:txBody>
            <a:bodyPr wrap="square" rtlCol="0">
              <a:spAutoFit/>
            </a:bodyPr>
            <a:lstStyle/>
            <a:p>
              <a:r>
                <a:rPr lang="en-US" sz="2000" dirty="0"/>
                <a:t>WQ</a:t>
              </a:r>
              <a:r>
                <a:rPr lang="en-US" sz="2000" baseline="-25000" dirty="0"/>
                <a:t>v</a:t>
              </a:r>
              <a:endParaRPr lang="en-US" sz="2000" dirty="0"/>
            </a:p>
          </p:txBody>
        </p:sp>
      </p:grpSp>
      <p:sp>
        <p:nvSpPr>
          <p:cNvPr id="2" name="Rectangle: Rounded Corners 1">
            <a:extLst>
              <a:ext uri="{FF2B5EF4-FFF2-40B4-BE49-F238E27FC236}">
                <a16:creationId xmlns:a16="http://schemas.microsoft.com/office/drawing/2014/main" id="{3BB37E99-9FCA-4601-9DA1-54693ADF8284}"/>
              </a:ext>
            </a:extLst>
          </p:cNvPr>
          <p:cNvSpPr/>
          <p:nvPr/>
        </p:nvSpPr>
        <p:spPr>
          <a:xfrm>
            <a:off x="255181" y="498131"/>
            <a:ext cx="5663802" cy="1032957"/>
          </a:xfrm>
          <a:prstGeom prst="roundRect">
            <a:avLst/>
          </a:prstGeom>
          <a:noFill/>
          <a:ln w="34925">
            <a:solidFill>
              <a:schemeClr val="accent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0039251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EF878121-909D-4ABC-BC11-32FBD9659A23}"/>
              </a:ext>
            </a:extLst>
          </p:cNvPr>
          <p:cNvSpPr txBox="1">
            <a:spLocks/>
          </p:cNvSpPr>
          <p:nvPr/>
        </p:nvSpPr>
        <p:spPr>
          <a:xfrm>
            <a:off x="3000374" y="574449"/>
            <a:ext cx="8391526" cy="921064"/>
          </a:xfrm>
          <a:prstGeom prst="rect">
            <a:avLst/>
          </a:prstGeom>
        </p:spPr>
        <p:txBody>
          <a:bodyPr>
            <a:noAutofit/>
          </a:bodyPr>
          <a:lstStyle>
            <a:lvl1pPr marL="0" marR="0" indent="0" algn="l" defTabSz="914400" rtl="0" latinLnBrk="0">
              <a:lnSpc>
                <a:spcPct val="90000"/>
              </a:lnSpc>
              <a:spcBef>
                <a:spcPts val="0"/>
              </a:spcBef>
              <a:spcAft>
                <a:spcPts val="0"/>
              </a:spcAft>
              <a:buClrTx/>
              <a:buSzTx/>
              <a:buFontTx/>
              <a:buNone/>
              <a:tabLst/>
              <a:defRPr sz="3500" b="0" i="0" u="none" strike="noStrike" cap="none" spc="200" baseline="0">
                <a:ln>
                  <a:noFill/>
                </a:ln>
                <a:solidFill>
                  <a:schemeClr val="bg2"/>
                </a:solidFill>
                <a:uFillTx/>
                <a:latin typeface="Acherus Grotesque"/>
                <a:ea typeface="Acherus Grotesque"/>
                <a:cs typeface="Acherus Grotesque"/>
                <a:sym typeface="Acherus Grotesque"/>
              </a:defRPr>
            </a:lvl1pPr>
            <a:lvl2pPr marL="0" marR="0" indent="0" algn="l" defTabSz="914400" rtl="0" latinLnBrk="0">
              <a:lnSpc>
                <a:spcPct val="90000"/>
              </a:lnSpc>
              <a:spcBef>
                <a:spcPts val="0"/>
              </a:spcBef>
              <a:spcAft>
                <a:spcPts val="0"/>
              </a:spcAft>
              <a:buClrTx/>
              <a:buSzTx/>
              <a:buFontTx/>
              <a:buNone/>
              <a:tabLst/>
              <a:defRPr sz="3500" b="0" i="0" u="none" strike="noStrike" cap="none" spc="200" baseline="0">
                <a:ln>
                  <a:noFill/>
                </a:ln>
                <a:solidFill>
                  <a:schemeClr val="accent1"/>
                </a:solidFill>
                <a:uFillTx/>
                <a:latin typeface="Acherus Grotesque"/>
                <a:ea typeface="Acherus Grotesque"/>
                <a:cs typeface="Acherus Grotesque"/>
                <a:sym typeface="Acherus Grotesque"/>
              </a:defRPr>
            </a:lvl2pPr>
            <a:lvl3pPr marL="0" marR="0" indent="0" algn="l" defTabSz="914400" rtl="0" latinLnBrk="0">
              <a:lnSpc>
                <a:spcPct val="90000"/>
              </a:lnSpc>
              <a:spcBef>
                <a:spcPts val="0"/>
              </a:spcBef>
              <a:spcAft>
                <a:spcPts val="0"/>
              </a:spcAft>
              <a:buClrTx/>
              <a:buSzTx/>
              <a:buFontTx/>
              <a:buNone/>
              <a:tabLst/>
              <a:defRPr sz="3500" b="0" i="0" u="none" strike="noStrike" cap="none" spc="200" baseline="0">
                <a:ln>
                  <a:noFill/>
                </a:ln>
                <a:solidFill>
                  <a:schemeClr val="accent1"/>
                </a:solidFill>
                <a:uFillTx/>
                <a:latin typeface="Acherus Grotesque"/>
                <a:ea typeface="Acherus Grotesque"/>
                <a:cs typeface="Acherus Grotesque"/>
                <a:sym typeface="Acherus Grotesque"/>
              </a:defRPr>
            </a:lvl3pPr>
            <a:lvl4pPr marL="0" marR="0" indent="0" algn="l" defTabSz="914400" rtl="0" latinLnBrk="0">
              <a:lnSpc>
                <a:spcPct val="90000"/>
              </a:lnSpc>
              <a:spcBef>
                <a:spcPts val="0"/>
              </a:spcBef>
              <a:spcAft>
                <a:spcPts val="0"/>
              </a:spcAft>
              <a:buClrTx/>
              <a:buSzTx/>
              <a:buFontTx/>
              <a:buNone/>
              <a:tabLst/>
              <a:defRPr sz="3500" b="0" i="0" u="none" strike="noStrike" cap="none" spc="200" baseline="0">
                <a:ln>
                  <a:noFill/>
                </a:ln>
                <a:solidFill>
                  <a:schemeClr val="accent1"/>
                </a:solidFill>
                <a:uFillTx/>
                <a:latin typeface="Acherus Grotesque"/>
                <a:ea typeface="Acherus Grotesque"/>
                <a:cs typeface="Acherus Grotesque"/>
                <a:sym typeface="Acherus Grotesque"/>
              </a:defRPr>
            </a:lvl4pPr>
            <a:lvl5pPr marL="0" marR="0" indent="0" algn="l" defTabSz="914400" rtl="0" latinLnBrk="0">
              <a:lnSpc>
                <a:spcPct val="90000"/>
              </a:lnSpc>
              <a:spcBef>
                <a:spcPts val="0"/>
              </a:spcBef>
              <a:spcAft>
                <a:spcPts val="0"/>
              </a:spcAft>
              <a:buClrTx/>
              <a:buSzTx/>
              <a:buFontTx/>
              <a:buNone/>
              <a:tabLst/>
              <a:defRPr sz="3500" b="0" i="0" u="none" strike="noStrike" cap="none" spc="200" baseline="0">
                <a:ln>
                  <a:noFill/>
                </a:ln>
                <a:solidFill>
                  <a:schemeClr val="accent1"/>
                </a:solidFill>
                <a:uFillTx/>
                <a:latin typeface="Acherus Grotesque"/>
                <a:ea typeface="Acherus Grotesque"/>
                <a:cs typeface="Acherus Grotesque"/>
                <a:sym typeface="Acherus Grotesque"/>
              </a:defRPr>
            </a:lvl5pPr>
            <a:lvl6pPr marL="0" marR="0" indent="0" algn="l" defTabSz="914400" rtl="0" latinLnBrk="0">
              <a:lnSpc>
                <a:spcPct val="90000"/>
              </a:lnSpc>
              <a:spcBef>
                <a:spcPts val="0"/>
              </a:spcBef>
              <a:spcAft>
                <a:spcPts val="0"/>
              </a:spcAft>
              <a:buClrTx/>
              <a:buSzTx/>
              <a:buFontTx/>
              <a:buNone/>
              <a:tabLst/>
              <a:defRPr sz="3500" b="0" i="0" u="none" strike="noStrike" cap="none" spc="200" baseline="0">
                <a:ln>
                  <a:noFill/>
                </a:ln>
                <a:solidFill>
                  <a:schemeClr val="accent1"/>
                </a:solidFill>
                <a:uFillTx/>
                <a:latin typeface="Acherus Grotesque"/>
                <a:ea typeface="Acherus Grotesque"/>
                <a:cs typeface="Acherus Grotesque"/>
                <a:sym typeface="Acherus Grotesque"/>
              </a:defRPr>
            </a:lvl6pPr>
            <a:lvl7pPr marL="0" marR="0" indent="0" algn="l" defTabSz="914400" rtl="0" latinLnBrk="0">
              <a:lnSpc>
                <a:spcPct val="90000"/>
              </a:lnSpc>
              <a:spcBef>
                <a:spcPts val="0"/>
              </a:spcBef>
              <a:spcAft>
                <a:spcPts val="0"/>
              </a:spcAft>
              <a:buClrTx/>
              <a:buSzTx/>
              <a:buFontTx/>
              <a:buNone/>
              <a:tabLst/>
              <a:defRPr sz="3500" b="0" i="0" u="none" strike="noStrike" cap="none" spc="200" baseline="0">
                <a:ln>
                  <a:noFill/>
                </a:ln>
                <a:solidFill>
                  <a:schemeClr val="accent1"/>
                </a:solidFill>
                <a:uFillTx/>
                <a:latin typeface="Acherus Grotesque"/>
                <a:ea typeface="Acherus Grotesque"/>
                <a:cs typeface="Acherus Grotesque"/>
                <a:sym typeface="Acherus Grotesque"/>
              </a:defRPr>
            </a:lvl7pPr>
            <a:lvl8pPr marL="0" marR="0" indent="0" algn="l" defTabSz="914400" rtl="0" latinLnBrk="0">
              <a:lnSpc>
                <a:spcPct val="90000"/>
              </a:lnSpc>
              <a:spcBef>
                <a:spcPts val="0"/>
              </a:spcBef>
              <a:spcAft>
                <a:spcPts val="0"/>
              </a:spcAft>
              <a:buClrTx/>
              <a:buSzTx/>
              <a:buFontTx/>
              <a:buNone/>
              <a:tabLst/>
              <a:defRPr sz="3500" b="0" i="0" u="none" strike="noStrike" cap="none" spc="200" baseline="0">
                <a:ln>
                  <a:noFill/>
                </a:ln>
                <a:solidFill>
                  <a:schemeClr val="accent1"/>
                </a:solidFill>
                <a:uFillTx/>
                <a:latin typeface="Acherus Grotesque"/>
                <a:ea typeface="Acherus Grotesque"/>
                <a:cs typeface="Acherus Grotesque"/>
                <a:sym typeface="Acherus Grotesque"/>
              </a:defRPr>
            </a:lvl8pPr>
            <a:lvl9pPr marL="0" marR="0" indent="0" algn="l" defTabSz="914400" rtl="0" latinLnBrk="0">
              <a:lnSpc>
                <a:spcPct val="90000"/>
              </a:lnSpc>
              <a:spcBef>
                <a:spcPts val="0"/>
              </a:spcBef>
              <a:spcAft>
                <a:spcPts val="0"/>
              </a:spcAft>
              <a:buClrTx/>
              <a:buSzTx/>
              <a:buFontTx/>
              <a:buNone/>
              <a:tabLst/>
              <a:defRPr sz="3500" b="0" i="0" u="none" strike="noStrike" cap="none" spc="200" baseline="0">
                <a:ln>
                  <a:noFill/>
                </a:ln>
                <a:solidFill>
                  <a:schemeClr val="accent1"/>
                </a:solidFill>
                <a:uFillTx/>
                <a:latin typeface="Acherus Grotesque"/>
                <a:ea typeface="Acherus Grotesque"/>
                <a:cs typeface="Acherus Grotesque"/>
                <a:sym typeface="Acherus Grotesque"/>
              </a:defRPr>
            </a:lvl9pPr>
          </a:lstStyle>
          <a:p>
            <a:pPr defTabSz="859536" hangingPunct="0"/>
            <a:r>
              <a:rPr lang="en-US" sz="4000" spc="0" dirty="0">
                <a:solidFill>
                  <a:schemeClr val="tx2"/>
                </a:solidFill>
                <a:latin typeface="Acherus Grotesque Medium" panose="02000505000000020004" pitchFamily="2" charset="77"/>
              </a:rPr>
              <a:t>Channel stability is a two-part problem</a:t>
            </a:r>
          </a:p>
        </p:txBody>
      </p:sp>
      <p:sp>
        <p:nvSpPr>
          <p:cNvPr id="7" name="TextBox 6">
            <a:extLst>
              <a:ext uri="{FF2B5EF4-FFF2-40B4-BE49-F238E27FC236}">
                <a16:creationId xmlns:a16="http://schemas.microsoft.com/office/drawing/2014/main" id="{119A9896-BCF5-4EE2-94FF-1929043B84F7}"/>
              </a:ext>
            </a:extLst>
          </p:cNvPr>
          <p:cNvSpPr txBox="1"/>
          <p:nvPr/>
        </p:nvSpPr>
        <p:spPr>
          <a:xfrm>
            <a:off x="1266825" y="1692416"/>
            <a:ext cx="1400381" cy="70788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en-US" sz="4000" b="0" i="0" u="none" strike="noStrike" cap="none" spc="0" normalizeH="0" baseline="0" dirty="0">
                <a:ln>
                  <a:noFill/>
                </a:ln>
                <a:solidFill>
                  <a:srgbClr val="0070C0"/>
                </a:solidFill>
                <a:effectLst/>
                <a:uFillTx/>
                <a:latin typeface="+mj-lt"/>
                <a:ea typeface="+mj-ea"/>
                <a:cs typeface="+mj-cs"/>
                <a:sym typeface="Calibri"/>
              </a:rPr>
              <a:t>Water</a:t>
            </a:r>
            <a:endParaRPr kumimoji="0" lang="en-US" sz="1800" b="0" i="0" u="none" strike="noStrike" cap="none" spc="0" normalizeH="0" baseline="0" dirty="0">
              <a:ln>
                <a:noFill/>
              </a:ln>
              <a:solidFill>
                <a:srgbClr val="0070C0"/>
              </a:solidFill>
              <a:effectLst/>
              <a:uFillTx/>
              <a:latin typeface="+mj-lt"/>
              <a:ea typeface="+mj-ea"/>
              <a:cs typeface="+mj-cs"/>
              <a:sym typeface="Calibri"/>
            </a:endParaRPr>
          </a:p>
        </p:txBody>
      </p:sp>
      <p:sp>
        <p:nvSpPr>
          <p:cNvPr id="8" name="TextBox 7">
            <a:extLst>
              <a:ext uri="{FF2B5EF4-FFF2-40B4-BE49-F238E27FC236}">
                <a16:creationId xmlns:a16="http://schemas.microsoft.com/office/drawing/2014/main" id="{73C1C9C7-4B34-4BDA-8D49-113F041E4BF9}"/>
              </a:ext>
            </a:extLst>
          </p:cNvPr>
          <p:cNvSpPr txBox="1"/>
          <p:nvPr/>
        </p:nvSpPr>
        <p:spPr>
          <a:xfrm>
            <a:off x="8534400" y="2390775"/>
            <a:ext cx="2075246" cy="70788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en-US" sz="4000" b="0" i="0" u="none" strike="noStrike" cap="none" spc="0" normalizeH="0" baseline="0" dirty="0">
                <a:ln>
                  <a:noFill/>
                </a:ln>
                <a:solidFill>
                  <a:schemeClr val="accent2">
                    <a:lumMod val="50000"/>
                  </a:schemeClr>
                </a:solidFill>
                <a:effectLst/>
                <a:uFillTx/>
                <a:latin typeface="+mj-lt"/>
                <a:ea typeface="+mj-ea"/>
                <a:cs typeface="+mj-cs"/>
                <a:sym typeface="Calibri"/>
              </a:rPr>
              <a:t>Sediment</a:t>
            </a:r>
            <a:endParaRPr kumimoji="0" lang="en-US" sz="1800" b="0" i="0" u="none" strike="noStrike" cap="none" spc="0" normalizeH="0" baseline="0" dirty="0">
              <a:ln>
                <a:noFill/>
              </a:ln>
              <a:solidFill>
                <a:schemeClr val="accent2">
                  <a:lumMod val="50000"/>
                </a:schemeClr>
              </a:solidFill>
              <a:effectLst/>
              <a:uFillTx/>
              <a:latin typeface="+mj-lt"/>
              <a:ea typeface="+mj-ea"/>
              <a:cs typeface="+mj-cs"/>
              <a:sym typeface="Calibri"/>
            </a:endParaRPr>
          </a:p>
        </p:txBody>
      </p:sp>
      <p:pic>
        <p:nvPicPr>
          <p:cNvPr id="9" name="Google Shape;209;p10">
            <a:extLst>
              <a:ext uri="{FF2B5EF4-FFF2-40B4-BE49-F238E27FC236}">
                <a16:creationId xmlns:a16="http://schemas.microsoft.com/office/drawing/2014/main" id="{744014E7-3AA2-4DB5-8FC1-565529B48142}"/>
              </a:ext>
            </a:extLst>
          </p:cNvPr>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1266825" y="3543361"/>
            <a:ext cx="1318944" cy="2190689"/>
          </a:xfrm>
          <a:prstGeom prst="rect">
            <a:avLst/>
          </a:prstGeom>
          <a:noFill/>
          <a:ln>
            <a:noFill/>
          </a:ln>
        </p:spPr>
      </p:pic>
      <p:pic>
        <p:nvPicPr>
          <p:cNvPr id="11" name="Picture 10">
            <a:extLst>
              <a:ext uri="{FF2B5EF4-FFF2-40B4-BE49-F238E27FC236}">
                <a16:creationId xmlns:a16="http://schemas.microsoft.com/office/drawing/2014/main" id="{BEACD5B2-C5FC-46B0-9D46-A26AB5F3EBBB}"/>
              </a:ext>
            </a:extLst>
          </p:cNvPr>
          <p:cNvPicPr>
            <a:picLocks noChangeAspect="1"/>
          </p:cNvPicPr>
          <p:nvPr/>
        </p:nvPicPr>
        <p:blipFill>
          <a:blip r:embed="rId4"/>
          <a:stretch>
            <a:fillRect/>
          </a:stretch>
        </p:blipFill>
        <p:spPr>
          <a:xfrm>
            <a:off x="8638573" y="4260709"/>
            <a:ext cx="1866900" cy="1428750"/>
          </a:xfrm>
          <a:prstGeom prst="rect">
            <a:avLst/>
          </a:prstGeom>
        </p:spPr>
      </p:pic>
      <p:sp>
        <p:nvSpPr>
          <p:cNvPr id="12" name="TextBox 11">
            <a:extLst>
              <a:ext uri="{FF2B5EF4-FFF2-40B4-BE49-F238E27FC236}">
                <a16:creationId xmlns:a16="http://schemas.microsoft.com/office/drawing/2014/main" id="{3EB902DB-E45E-475D-B95F-ADFCF3EF126B}"/>
              </a:ext>
            </a:extLst>
          </p:cNvPr>
          <p:cNvSpPr txBox="1"/>
          <p:nvPr/>
        </p:nvSpPr>
        <p:spPr>
          <a:xfrm>
            <a:off x="8946371" y="5734050"/>
            <a:ext cx="1220204" cy="36933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en-US" sz="1800" b="1" i="0" u="none" strike="noStrike" cap="none" spc="0" normalizeH="0" baseline="0" dirty="0">
                <a:ln>
                  <a:noFill/>
                </a:ln>
                <a:solidFill>
                  <a:schemeClr val="bg2">
                    <a:lumMod val="10000"/>
                  </a:schemeClr>
                </a:solidFill>
                <a:effectLst/>
                <a:uFillTx/>
                <a:latin typeface="+mj-lt"/>
                <a:ea typeface="+mj-ea"/>
                <a:cs typeface="+mj-cs"/>
                <a:sym typeface="Calibri"/>
              </a:rPr>
              <a:t>HEC-RAS 6.3</a:t>
            </a:r>
          </a:p>
        </p:txBody>
      </p:sp>
      <p:sp>
        <p:nvSpPr>
          <p:cNvPr id="4" name="Rectangle 3">
            <a:extLst>
              <a:ext uri="{FF2B5EF4-FFF2-40B4-BE49-F238E27FC236}">
                <a16:creationId xmlns:a16="http://schemas.microsoft.com/office/drawing/2014/main" id="{144F9A9B-0B61-4A50-93A7-09737CB75109}"/>
              </a:ext>
            </a:extLst>
          </p:cNvPr>
          <p:cNvSpPr/>
          <p:nvPr/>
        </p:nvSpPr>
        <p:spPr>
          <a:xfrm>
            <a:off x="1152939" y="1692416"/>
            <a:ext cx="10088218" cy="8668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20" name="Picture Placeholder 19">
            <a:extLst>
              <a:ext uri="{FF2B5EF4-FFF2-40B4-BE49-F238E27FC236}">
                <a16:creationId xmlns:a16="http://schemas.microsoft.com/office/drawing/2014/main" id="{790F3197-184C-457B-BF7F-E33169D4BDA7}"/>
              </a:ext>
            </a:extLst>
          </p:cNvPr>
          <p:cNvPicPr>
            <a:picLocks noGrp="1" noChangeAspect="1"/>
          </p:cNvPicPr>
          <p:nvPr>
            <p:ph type="pic" sz="quarter" idx="11"/>
          </p:nvPr>
        </p:nvPicPr>
        <p:blipFill>
          <a:blip r:embed="rId5" cstate="screen">
            <a:extLst>
              <a:ext uri="{28A0092B-C50C-407E-A947-70E740481C1C}">
                <a14:useLocalDpi xmlns:a14="http://schemas.microsoft.com/office/drawing/2010/main"/>
              </a:ext>
            </a:extLst>
          </a:blip>
          <a:srcRect/>
          <a:stretch>
            <a:fillRect/>
          </a:stretch>
        </p:blipFill>
        <p:spPr>
          <a:xfrm rot="5400000">
            <a:off x="4381500" y="3135313"/>
            <a:ext cx="2286000" cy="2286000"/>
          </a:xfrm>
        </p:spPr>
      </p:pic>
    </p:spTree>
    <p:extLst>
      <p:ext uri="{BB962C8B-B14F-4D97-AF65-F5344CB8AC3E}">
        <p14:creationId xmlns:p14="http://schemas.microsoft.com/office/powerpoint/2010/main" val="3487641835"/>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9D9635E-D4A8-4F32-AA01-02D99E3060F1}"/>
              </a:ext>
            </a:extLst>
          </p:cNvPr>
          <p:cNvPicPr>
            <a:picLocks noChangeAspect="1"/>
          </p:cNvPicPr>
          <p:nvPr/>
        </p:nvPicPr>
        <p:blipFill>
          <a:blip r:embed="rId3" cstate="screen">
            <a:extLst>
              <a:ext uri="{28A0092B-C50C-407E-A947-70E740481C1C}">
                <a14:useLocalDpi xmlns:a14="http://schemas.microsoft.com/office/drawing/2010/main" val="0"/>
              </a:ext>
            </a:extLst>
          </a:blip>
          <a:stretch>
            <a:fillRect/>
          </a:stretch>
        </p:blipFill>
        <p:spPr>
          <a:xfrm>
            <a:off x="100484" y="177800"/>
            <a:ext cx="12091516" cy="6502400"/>
          </a:xfrm>
          <a:prstGeom prst="rect">
            <a:avLst/>
          </a:prstGeom>
        </p:spPr>
      </p:pic>
      <p:sp>
        <p:nvSpPr>
          <p:cNvPr id="5" name="TextBox 4">
            <a:extLst>
              <a:ext uri="{FF2B5EF4-FFF2-40B4-BE49-F238E27FC236}">
                <a16:creationId xmlns:a16="http://schemas.microsoft.com/office/drawing/2014/main" id="{BE936504-9A25-4DEF-A31F-AD91763C60E3}"/>
              </a:ext>
            </a:extLst>
          </p:cNvPr>
          <p:cNvSpPr txBox="1"/>
          <p:nvPr/>
        </p:nvSpPr>
        <p:spPr>
          <a:xfrm>
            <a:off x="987146" y="355600"/>
            <a:ext cx="6247377" cy="1077218"/>
          </a:xfrm>
          <a:prstGeom prst="rect">
            <a:avLst/>
          </a:prstGeom>
          <a:solidFill>
            <a:srgbClr val="FFFFFF"/>
          </a:solidFill>
        </p:spPr>
        <p:txBody>
          <a:bodyPr wrap="square" rtlCol="0">
            <a:spAutoFit/>
          </a:bodyPr>
          <a:lstStyle/>
          <a:p>
            <a:r>
              <a:rPr lang="en-US" sz="3200" dirty="0">
                <a:solidFill>
                  <a:schemeClr val="tx1">
                    <a:lumMod val="75000"/>
                    <a:lumOff val="25000"/>
                  </a:schemeClr>
                </a:solidFill>
              </a:rPr>
              <a:t>Unified storm sizing criteria will not protect channel stability long-term.</a:t>
            </a:r>
          </a:p>
        </p:txBody>
      </p:sp>
      <p:grpSp>
        <p:nvGrpSpPr>
          <p:cNvPr id="23" name="Group 22">
            <a:extLst>
              <a:ext uri="{FF2B5EF4-FFF2-40B4-BE49-F238E27FC236}">
                <a16:creationId xmlns:a16="http://schemas.microsoft.com/office/drawing/2014/main" id="{30919003-168E-4841-B1E5-44E99DA0AE3F}"/>
              </a:ext>
            </a:extLst>
          </p:cNvPr>
          <p:cNvGrpSpPr/>
          <p:nvPr/>
        </p:nvGrpSpPr>
        <p:grpSpPr>
          <a:xfrm>
            <a:off x="693336" y="894209"/>
            <a:ext cx="11315386" cy="4642433"/>
            <a:chOff x="693336" y="894209"/>
            <a:chExt cx="11315386" cy="4642433"/>
          </a:xfrm>
        </p:grpSpPr>
        <p:sp>
          <p:nvSpPr>
            <p:cNvPr id="2" name="TextBox 1">
              <a:extLst>
                <a:ext uri="{FF2B5EF4-FFF2-40B4-BE49-F238E27FC236}">
                  <a16:creationId xmlns:a16="http://schemas.microsoft.com/office/drawing/2014/main" id="{87B9B76A-018E-45BC-AD0D-4630F9E65466}"/>
                </a:ext>
              </a:extLst>
            </p:cNvPr>
            <p:cNvSpPr txBox="1"/>
            <p:nvPr/>
          </p:nvSpPr>
          <p:spPr>
            <a:xfrm>
              <a:off x="10400985" y="1432818"/>
              <a:ext cx="1607737" cy="646331"/>
            </a:xfrm>
            <a:prstGeom prst="rect">
              <a:avLst/>
            </a:prstGeom>
            <a:solidFill>
              <a:schemeClr val="bg1"/>
            </a:solidFill>
          </p:spPr>
          <p:txBody>
            <a:bodyPr wrap="square" rtlCol="0">
              <a:spAutoFit/>
            </a:bodyPr>
            <a:lstStyle/>
            <a:p>
              <a:pPr algn="ctr"/>
              <a:r>
                <a:rPr lang="en-US" dirty="0">
                  <a:solidFill>
                    <a:schemeClr val="bg2">
                      <a:lumMod val="50000"/>
                    </a:schemeClr>
                  </a:solidFill>
                </a:rPr>
                <a:t>Snowden Farm Parkway</a:t>
              </a:r>
            </a:p>
          </p:txBody>
        </p:sp>
        <p:cxnSp>
          <p:nvCxnSpPr>
            <p:cNvPr id="6" name="Straight Arrow Connector 5">
              <a:extLst>
                <a:ext uri="{FF2B5EF4-FFF2-40B4-BE49-F238E27FC236}">
                  <a16:creationId xmlns:a16="http://schemas.microsoft.com/office/drawing/2014/main" id="{A1C81276-9E8A-4FCE-9E78-8EE4A00DFA50}"/>
                </a:ext>
              </a:extLst>
            </p:cNvPr>
            <p:cNvCxnSpPr/>
            <p:nvPr/>
          </p:nvCxnSpPr>
          <p:spPr>
            <a:xfrm flipV="1">
              <a:off x="11204854" y="894209"/>
              <a:ext cx="400992" cy="538609"/>
            </a:xfrm>
            <a:prstGeom prst="straightConnector1">
              <a:avLst/>
            </a:prstGeom>
            <a:ln w="44450">
              <a:solidFill>
                <a:schemeClr val="bg2">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B2813BF4-E71E-41E0-A4DC-80467E0F67CF}"/>
                </a:ext>
              </a:extLst>
            </p:cNvPr>
            <p:cNvSpPr txBox="1"/>
            <p:nvPr/>
          </p:nvSpPr>
          <p:spPr>
            <a:xfrm>
              <a:off x="693336" y="3679102"/>
              <a:ext cx="1607737" cy="646331"/>
            </a:xfrm>
            <a:prstGeom prst="rect">
              <a:avLst/>
            </a:prstGeom>
            <a:solidFill>
              <a:schemeClr val="bg1"/>
            </a:solidFill>
          </p:spPr>
          <p:txBody>
            <a:bodyPr wrap="square" rtlCol="0">
              <a:spAutoFit/>
            </a:bodyPr>
            <a:lstStyle/>
            <a:p>
              <a:pPr algn="ctr"/>
              <a:r>
                <a:rPr lang="en-US" dirty="0">
                  <a:solidFill>
                    <a:schemeClr val="bg2">
                      <a:lumMod val="50000"/>
                    </a:schemeClr>
                  </a:solidFill>
                </a:rPr>
                <a:t>Confluence with tributary</a:t>
              </a:r>
            </a:p>
          </p:txBody>
        </p:sp>
        <p:cxnSp>
          <p:nvCxnSpPr>
            <p:cNvPr id="8" name="Straight Arrow Connector 7">
              <a:extLst>
                <a:ext uri="{FF2B5EF4-FFF2-40B4-BE49-F238E27FC236}">
                  <a16:creationId xmlns:a16="http://schemas.microsoft.com/office/drawing/2014/main" id="{4065D098-4DEF-448F-9428-D7E3198D60F3}"/>
                </a:ext>
              </a:extLst>
            </p:cNvPr>
            <p:cNvCxnSpPr>
              <a:cxnSpLocks/>
            </p:cNvCxnSpPr>
            <p:nvPr/>
          </p:nvCxnSpPr>
          <p:spPr>
            <a:xfrm flipH="1">
              <a:off x="693336" y="4325433"/>
              <a:ext cx="592853" cy="1211209"/>
            </a:xfrm>
            <a:prstGeom prst="straightConnector1">
              <a:avLst/>
            </a:prstGeom>
            <a:ln w="44450">
              <a:solidFill>
                <a:schemeClr val="bg2">
                  <a:lumMod val="50000"/>
                </a:schemeClr>
              </a:solidFill>
              <a:tailEnd type="triangle"/>
            </a:ln>
          </p:spPr>
          <p:style>
            <a:lnRef idx="1">
              <a:schemeClr val="accent1"/>
            </a:lnRef>
            <a:fillRef idx="0">
              <a:schemeClr val="accent1"/>
            </a:fillRef>
            <a:effectRef idx="0">
              <a:schemeClr val="accent1"/>
            </a:effectRef>
            <a:fontRef idx="minor">
              <a:schemeClr val="tx1"/>
            </a:fontRef>
          </p:style>
        </p:cxnSp>
      </p:grpSp>
      <p:sp>
        <p:nvSpPr>
          <p:cNvPr id="12" name="TextBox 11">
            <a:extLst>
              <a:ext uri="{FF2B5EF4-FFF2-40B4-BE49-F238E27FC236}">
                <a16:creationId xmlns:a16="http://schemas.microsoft.com/office/drawing/2014/main" id="{5A972499-6EC5-4CFB-8182-3A67C74EE777}"/>
              </a:ext>
            </a:extLst>
          </p:cNvPr>
          <p:cNvSpPr txBox="1"/>
          <p:nvPr/>
        </p:nvSpPr>
        <p:spPr>
          <a:xfrm rot="16200000">
            <a:off x="-906240" y="2945109"/>
            <a:ext cx="2274982" cy="215444"/>
          </a:xfrm>
          <a:prstGeom prst="rect">
            <a:avLst/>
          </a:prstGeom>
          <a:solidFill>
            <a:schemeClr val="bg1"/>
          </a:solidFill>
        </p:spPr>
        <p:txBody>
          <a:bodyPr wrap="none" tIns="0" bIns="0" rtlCol="0">
            <a:spAutoFit/>
          </a:bodyPr>
          <a:lstStyle/>
          <a:p>
            <a:r>
              <a:rPr lang="en-US" sz="1400" dirty="0">
                <a:solidFill>
                  <a:schemeClr val="tx1">
                    <a:lumMod val="65000"/>
                    <a:lumOff val="35000"/>
                  </a:schemeClr>
                </a:solidFill>
                <a:latin typeface="Arial" panose="020B0604020202020204" pitchFamily="34" charset="0"/>
                <a:cs typeface="Arial" panose="020B0604020202020204" pitchFamily="34" charset="0"/>
              </a:rPr>
              <a:t>Channel Bed Elevation (ft)</a:t>
            </a:r>
          </a:p>
        </p:txBody>
      </p:sp>
      <p:grpSp>
        <p:nvGrpSpPr>
          <p:cNvPr id="24" name="Group 23">
            <a:extLst>
              <a:ext uri="{FF2B5EF4-FFF2-40B4-BE49-F238E27FC236}">
                <a16:creationId xmlns:a16="http://schemas.microsoft.com/office/drawing/2014/main" id="{E0BA3C57-C0E4-43FA-964A-7D953A794999}"/>
              </a:ext>
            </a:extLst>
          </p:cNvPr>
          <p:cNvGrpSpPr/>
          <p:nvPr/>
        </p:nvGrpSpPr>
        <p:grpSpPr>
          <a:xfrm>
            <a:off x="2954463" y="2974312"/>
            <a:ext cx="3661494" cy="2326057"/>
            <a:chOff x="2954463" y="2974312"/>
            <a:chExt cx="3661494" cy="2326057"/>
          </a:xfrm>
        </p:grpSpPr>
        <p:sp>
          <p:nvSpPr>
            <p:cNvPr id="14" name="TextBox 13">
              <a:extLst>
                <a:ext uri="{FF2B5EF4-FFF2-40B4-BE49-F238E27FC236}">
                  <a16:creationId xmlns:a16="http://schemas.microsoft.com/office/drawing/2014/main" id="{75B1FBE8-6928-4406-9F65-1996A17F87EB}"/>
                </a:ext>
              </a:extLst>
            </p:cNvPr>
            <p:cNvSpPr txBox="1"/>
            <p:nvPr/>
          </p:nvSpPr>
          <p:spPr>
            <a:xfrm>
              <a:off x="4812193" y="3557622"/>
              <a:ext cx="1803764" cy="923330"/>
            </a:xfrm>
            <a:prstGeom prst="rect">
              <a:avLst/>
            </a:prstGeom>
            <a:solidFill>
              <a:schemeClr val="bg1"/>
            </a:solidFill>
          </p:spPr>
          <p:txBody>
            <a:bodyPr wrap="none" rtlCol="0">
              <a:spAutoFit/>
            </a:bodyPr>
            <a:lstStyle/>
            <a:p>
              <a:r>
                <a:rPr lang="en-US" dirty="0">
                  <a:solidFill>
                    <a:srgbClr val="C00000"/>
                  </a:solidFill>
                </a:rPr>
                <a:t>         Aggradation</a:t>
              </a:r>
            </a:p>
            <a:p>
              <a:endParaRPr lang="en-US" dirty="0">
                <a:solidFill>
                  <a:srgbClr val="C00000"/>
                </a:solidFill>
              </a:endParaRPr>
            </a:p>
            <a:p>
              <a:r>
                <a:rPr lang="en-US" dirty="0">
                  <a:solidFill>
                    <a:srgbClr val="C00000"/>
                  </a:solidFill>
                </a:rPr>
                <a:t>Degradation</a:t>
              </a:r>
            </a:p>
          </p:txBody>
        </p:sp>
        <p:cxnSp>
          <p:nvCxnSpPr>
            <p:cNvPr id="15" name="Straight Arrow Connector 14">
              <a:extLst>
                <a:ext uri="{FF2B5EF4-FFF2-40B4-BE49-F238E27FC236}">
                  <a16:creationId xmlns:a16="http://schemas.microsoft.com/office/drawing/2014/main" id="{BE7AB25C-E2C3-43CB-A82B-DA7EB0CF4504}"/>
                </a:ext>
              </a:extLst>
            </p:cNvPr>
            <p:cNvCxnSpPr>
              <a:cxnSpLocks/>
            </p:cNvCxnSpPr>
            <p:nvPr/>
          </p:nvCxnSpPr>
          <p:spPr>
            <a:xfrm flipH="1" flipV="1">
              <a:off x="4963886" y="2974312"/>
              <a:ext cx="329100" cy="704791"/>
            </a:xfrm>
            <a:prstGeom prst="straightConnector1">
              <a:avLst/>
            </a:prstGeom>
            <a:ln w="44450">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a:extLst>
                <a:ext uri="{FF2B5EF4-FFF2-40B4-BE49-F238E27FC236}">
                  <a16:creationId xmlns:a16="http://schemas.microsoft.com/office/drawing/2014/main" id="{70B287A8-9DB2-49ED-8160-85CE553EBB7D}"/>
                </a:ext>
              </a:extLst>
            </p:cNvPr>
            <p:cNvCxnSpPr>
              <a:cxnSpLocks/>
            </p:cNvCxnSpPr>
            <p:nvPr/>
          </p:nvCxnSpPr>
          <p:spPr>
            <a:xfrm flipH="1" flipV="1">
              <a:off x="4394390" y="3557623"/>
              <a:ext cx="417803" cy="605367"/>
            </a:xfrm>
            <a:prstGeom prst="straightConnector1">
              <a:avLst/>
            </a:prstGeom>
            <a:ln w="44450">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08AB8CCC-6D2A-4917-9ED8-EA3987A09083}"/>
                </a:ext>
              </a:extLst>
            </p:cNvPr>
            <p:cNvSpPr txBox="1"/>
            <p:nvPr/>
          </p:nvSpPr>
          <p:spPr>
            <a:xfrm>
              <a:off x="3045125" y="4931037"/>
              <a:ext cx="2131417" cy="369332"/>
            </a:xfrm>
            <a:prstGeom prst="rect">
              <a:avLst/>
            </a:prstGeom>
            <a:solidFill>
              <a:schemeClr val="bg1"/>
            </a:solidFill>
          </p:spPr>
          <p:txBody>
            <a:bodyPr wrap="none" rtlCol="0">
              <a:spAutoFit/>
            </a:bodyPr>
            <a:lstStyle/>
            <a:p>
              <a:r>
                <a:rPr lang="en-US" dirty="0">
                  <a:solidFill>
                    <a:srgbClr val="C00000"/>
                  </a:solidFill>
                </a:rPr>
                <a:t>Knickpoint (headcut)</a:t>
              </a:r>
            </a:p>
          </p:txBody>
        </p:sp>
        <p:cxnSp>
          <p:nvCxnSpPr>
            <p:cNvPr id="20" name="Straight Arrow Connector 19">
              <a:extLst>
                <a:ext uri="{FF2B5EF4-FFF2-40B4-BE49-F238E27FC236}">
                  <a16:creationId xmlns:a16="http://schemas.microsoft.com/office/drawing/2014/main" id="{5E5E87E4-D6A3-40C2-A6CC-B242DFEA1CAE}"/>
                </a:ext>
              </a:extLst>
            </p:cNvPr>
            <p:cNvCxnSpPr>
              <a:cxnSpLocks/>
              <a:stCxn id="19" idx="1"/>
            </p:cNvCxnSpPr>
            <p:nvPr/>
          </p:nvCxnSpPr>
          <p:spPr>
            <a:xfrm flipH="1" flipV="1">
              <a:off x="2954463" y="4592097"/>
              <a:ext cx="90662" cy="523606"/>
            </a:xfrm>
            <a:prstGeom prst="straightConnector1">
              <a:avLst/>
            </a:prstGeom>
            <a:ln w="44450">
              <a:solidFill>
                <a:srgbClr val="C00000"/>
              </a:solidFill>
              <a:tailEnd type="triangle"/>
            </a:ln>
          </p:spPr>
          <p:style>
            <a:lnRef idx="1">
              <a:schemeClr val="accent1"/>
            </a:lnRef>
            <a:fillRef idx="0">
              <a:schemeClr val="accent1"/>
            </a:fillRef>
            <a:effectRef idx="0">
              <a:schemeClr val="accent1"/>
            </a:effectRef>
            <a:fontRef idx="minor">
              <a:schemeClr val="tx1"/>
            </a:fontRef>
          </p:style>
        </p:cxnSp>
      </p:grpSp>
      <p:sp>
        <p:nvSpPr>
          <p:cNvPr id="4" name="TextBox 3">
            <a:extLst>
              <a:ext uri="{FF2B5EF4-FFF2-40B4-BE49-F238E27FC236}">
                <a16:creationId xmlns:a16="http://schemas.microsoft.com/office/drawing/2014/main" id="{4BDF72B6-CA2D-40F6-AAFB-D6F499F64833}"/>
              </a:ext>
            </a:extLst>
          </p:cNvPr>
          <p:cNvSpPr txBox="1"/>
          <p:nvPr/>
        </p:nvSpPr>
        <p:spPr>
          <a:xfrm>
            <a:off x="4934814" y="6331341"/>
            <a:ext cx="701218" cy="246221"/>
          </a:xfrm>
          <a:prstGeom prst="rect">
            <a:avLst/>
          </a:prstGeom>
          <a:solidFill>
            <a:schemeClr val="bg1"/>
          </a:solidFill>
        </p:spPr>
        <p:txBody>
          <a:bodyPr wrap="none" lIns="0" tIns="0" rIns="0" bIns="0" rtlCol="0">
            <a:spAutoFit/>
          </a:bodyPr>
          <a:lstStyle/>
          <a:p>
            <a:r>
              <a:rPr lang="en-US" sz="1600" dirty="0">
                <a:solidFill>
                  <a:schemeClr val="tx1">
                    <a:lumMod val="85000"/>
                    <a:lumOff val="15000"/>
                  </a:schemeClr>
                </a:solidFill>
              </a:rPr>
              <a:t>climate  </a:t>
            </a:r>
          </a:p>
        </p:txBody>
      </p:sp>
      <p:sp>
        <p:nvSpPr>
          <p:cNvPr id="18" name="TextBox 17">
            <a:extLst>
              <a:ext uri="{FF2B5EF4-FFF2-40B4-BE49-F238E27FC236}">
                <a16:creationId xmlns:a16="http://schemas.microsoft.com/office/drawing/2014/main" id="{FCA6016A-00F3-4672-B293-D807C8C0B6CD}"/>
              </a:ext>
            </a:extLst>
          </p:cNvPr>
          <p:cNvSpPr txBox="1"/>
          <p:nvPr/>
        </p:nvSpPr>
        <p:spPr>
          <a:xfrm>
            <a:off x="7755351" y="6331340"/>
            <a:ext cx="701218" cy="246221"/>
          </a:xfrm>
          <a:prstGeom prst="rect">
            <a:avLst/>
          </a:prstGeom>
          <a:solidFill>
            <a:schemeClr val="bg1"/>
          </a:solidFill>
        </p:spPr>
        <p:txBody>
          <a:bodyPr wrap="none" lIns="0" tIns="0" rIns="0" bIns="0" rtlCol="0">
            <a:spAutoFit/>
          </a:bodyPr>
          <a:lstStyle/>
          <a:p>
            <a:r>
              <a:rPr lang="en-US" sz="1600" dirty="0">
                <a:solidFill>
                  <a:schemeClr val="tx1">
                    <a:lumMod val="85000"/>
                    <a:lumOff val="15000"/>
                  </a:schemeClr>
                </a:solidFill>
              </a:rPr>
              <a:t>climate  </a:t>
            </a:r>
          </a:p>
        </p:txBody>
      </p:sp>
      <p:sp>
        <p:nvSpPr>
          <p:cNvPr id="9" name="TextBox 8">
            <a:extLst>
              <a:ext uri="{FF2B5EF4-FFF2-40B4-BE49-F238E27FC236}">
                <a16:creationId xmlns:a16="http://schemas.microsoft.com/office/drawing/2014/main" id="{29CEC1F4-031B-46D5-BE09-F7C7FD5AB13F}"/>
              </a:ext>
            </a:extLst>
          </p:cNvPr>
          <p:cNvSpPr txBox="1"/>
          <p:nvPr/>
        </p:nvSpPr>
        <p:spPr>
          <a:xfrm>
            <a:off x="7335291" y="2974312"/>
            <a:ext cx="4069850" cy="1569660"/>
          </a:xfrm>
          <a:prstGeom prst="rect">
            <a:avLst/>
          </a:prstGeom>
          <a:solidFill>
            <a:schemeClr val="bg1"/>
          </a:solidFill>
        </p:spPr>
        <p:txBody>
          <a:bodyPr wrap="square" rtlCol="0">
            <a:spAutoFit/>
          </a:bodyPr>
          <a:lstStyle/>
          <a:p>
            <a:r>
              <a:rPr lang="en-US" sz="2400" dirty="0"/>
              <a:t>With current regulations, channel degradation will be worse because less stormwater storage is required.</a:t>
            </a:r>
          </a:p>
        </p:txBody>
      </p:sp>
    </p:spTree>
    <p:extLst>
      <p:ext uri="{BB962C8B-B14F-4D97-AF65-F5344CB8AC3E}">
        <p14:creationId xmlns:p14="http://schemas.microsoft.com/office/powerpoint/2010/main" val="10286416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5A209A-172F-4997-8BDA-00F1E6B52D4A}"/>
              </a:ext>
            </a:extLst>
          </p:cNvPr>
          <p:cNvSpPr>
            <a:spLocks noGrp="1"/>
          </p:cNvSpPr>
          <p:nvPr>
            <p:ph type="title"/>
          </p:nvPr>
        </p:nvSpPr>
        <p:spPr/>
        <p:txBody>
          <a:bodyPr/>
          <a:lstStyle/>
          <a:p>
            <a:r>
              <a:rPr lang="en-US" dirty="0"/>
              <a:t>Ratio of sediment transported after development to before development</a:t>
            </a:r>
          </a:p>
        </p:txBody>
      </p:sp>
      <p:sp>
        <p:nvSpPr>
          <p:cNvPr id="4" name="Slide Number Placeholder 3">
            <a:extLst>
              <a:ext uri="{FF2B5EF4-FFF2-40B4-BE49-F238E27FC236}">
                <a16:creationId xmlns:a16="http://schemas.microsoft.com/office/drawing/2014/main" id="{6843ECE9-F84B-9E7A-DBC1-422DAE4392D0}"/>
              </a:ext>
            </a:extLst>
          </p:cNvPr>
          <p:cNvSpPr>
            <a:spLocks noGrp="1"/>
          </p:cNvSpPr>
          <p:nvPr>
            <p:ph type="sldNum" sz="quarter" idx="12"/>
          </p:nvPr>
        </p:nvSpPr>
        <p:spPr/>
        <p:txBody>
          <a:bodyPr/>
          <a:lstStyle/>
          <a:p>
            <a:fld id="{FEACF12A-E37A-4AA9-A305-51B38E0DBB73}" type="slidenum">
              <a:rPr lang="en-US" smtClean="0"/>
              <a:t>16</a:t>
            </a:fld>
            <a:endParaRPr lang="en-US"/>
          </a:p>
        </p:txBody>
      </p:sp>
      <p:graphicFrame>
        <p:nvGraphicFramePr>
          <p:cNvPr id="7" name="Content Placeholder 6">
            <a:extLst>
              <a:ext uri="{FF2B5EF4-FFF2-40B4-BE49-F238E27FC236}">
                <a16:creationId xmlns:a16="http://schemas.microsoft.com/office/drawing/2014/main" id="{C423DF37-E219-C8C3-9578-B198E3A87CBA}"/>
              </a:ext>
            </a:extLst>
          </p:cNvPr>
          <p:cNvGraphicFramePr>
            <a:graphicFrameLocks noGrp="1"/>
          </p:cNvGraphicFramePr>
          <p:nvPr>
            <p:ph idx="4294967295"/>
            <p:extLst>
              <p:ext uri="{D42A27DB-BD31-4B8C-83A1-F6EECF244321}">
                <p14:modId xmlns:p14="http://schemas.microsoft.com/office/powerpoint/2010/main" val="1951583712"/>
              </p:ext>
            </p:extLst>
          </p:nvPr>
        </p:nvGraphicFramePr>
        <p:xfrm>
          <a:off x="1676400" y="1928813"/>
          <a:ext cx="10515600" cy="4351337"/>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96406008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685423-3AA6-419E-BE8C-3A5693A9F690}"/>
              </a:ext>
            </a:extLst>
          </p:cNvPr>
          <p:cNvSpPr>
            <a:spLocks noGrp="1"/>
          </p:cNvSpPr>
          <p:nvPr>
            <p:ph type="title"/>
          </p:nvPr>
        </p:nvSpPr>
        <p:spPr/>
        <p:txBody>
          <a:bodyPr/>
          <a:lstStyle/>
          <a:p>
            <a:r>
              <a:rPr lang="en-US" dirty="0"/>
              <a:t>Summary</a:t>
            </a:r>
          </a:p>
        </p:txBody>
      </p:sp>
      <p:sp>
        <p:nvSpPr>
          <p:cNvPr id="3" name="Content Placeholder 2">
            <a:extLst>
              <a:ext uri="{FF2B5EF4-FFF2-40B4-BE49-F238E27FC236}">
                <a16:creationId xmlns:a16="http://schemas.microsoft.com/office/drawing/2014/main" id="{DAB2A1D2-396D-499A-9059-78A8E96800B6}"/>
              </a:ext>
            </a:extLst>
          </p:cNvPr>
          <p:cNvSpPr>
            <a:spLocks noGrp="1"/>
          </p:cNvSpPr>
          <p:nvPr>
            <p:ph idx="1"/>
          </p:nvPr>
        </p:nvSpPr>
        <p:spPr>
          <a:xfrm>
            <a:off x="1097280" y="1845733"/>
            <a:ext cx="10058400" cy="4403991"/>
          </a:xfrm>
        </p:spPr>
        <p:txBody>
          <a:bodyPr>
            <a:normAutofit/>
          </a:bodyPr>
          <a:lstStyle/>
          <a:p>
            <a:pPr marL="234950" indent="-234950">
              <a:spcBef>
                <a:spcPts val="0"/>
              </a:spcBef>
              <a:buFont typeface="Wingdings" panose="05000000000000000000" pitchFamily="2" charset="2"/>
              <a:buChar char="§"/>
            </a:pPr>
            <a:r>
              <a:rPr lang="en-US" sz="2400" dirty="0"/>
              <a:t>Unified stormwater sizing criteria (and environmental site design) is an improvement over conventional (ponds only) stormwater management, but will not protect channel stability long term.</a:t>
            </a:r>
          </a:p>
          <a:p>
            <a:pPr marL="234950" indent="-234950">
              <a:spcBef>
                <a:spcPts val="0"/>
              </a:spcBef>
              <a:buFont typeface="Wingdings" panose="05000000000000000000" pitchFamily="2" charset="2"/>
              <a:buChar char="§"/>
            </a:pPr>
            <a:r>
              <a:rPr lang="en-US" sz="2400" dirty="0"/>
              <a:t>To protect channel stability, stormwater management needs to be designed to meet both water and sediment targets.</a:t>
            </a:r>
          </a:p>
          <a:p>
            <a:pPr marL="234950" indent="-234950">
              <a:spcBef>
                <a:spcPts val="0"/>
              </a:spcBef>
              <a:buFont typeface="Wingdings" panose="05000000000000000000" pitchFamily="2" charset="2"/>
              <a:buChar char="§"/>
            </a:pPr>
            <a:r>
              <a:rPr lang="en-US" sz="2400" dirty="0"/>
              <a:t>An investment in good stormwater management now will mean fewer repairs to sewer lines, culverts, and bridges and maintaining existing stream physical integrity.</a:t>
            </a:r>
            <a:endParaRPr lang="en-US" dirty="0"/>
          </a:p>
        </p:txBody>
      </p:sp>
      <p:pic>
        <p:nvPicPr>
          <p:cNvPr id="4" name="Picture 3">
            <a:extLst>
              <a:ext uri="{FF2B5EF4-FFF2-40B4-BE49-F238E27FC236}">
                <a16:creationId xmlns:a16="http://schemas.microsoft.com/office/drawing/2014/main" id="{A8A24ADB-8AD6-421C-B5E6-48CED6B6B9C3}"/>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10441578" y="5833732"/>
            <a:ext cx="1741714" cy="490821"/>
          </a:xfrm>
          <a:prstGeom prst="rect">
            <a:avLst/>
          </a:prstGeom>
        </p:spPr>
      </p:pic>
    </p:spTree>
    <p:extLst>
      <p:ext uri="{BB962C8B-B14F-4D97-AF65-F5344CB8AC3E}">
        <p14:creationId xmlns:p14="http://schemas.microsoft.com/office/powerpoint/2010/main" val="14916328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9C68E8-EDD2-4D57-8065-3B89F3D71526}"/>
              </a:ext>
            </a:extLst>
          </p:cNvPr>
          <p:cNvSpPr>
            <a:spLocks noGrp="1"/>
          </p:cNvSpPr>
          <p:nvPr>
            <p:ph type="title" idx="4294967295"/>
          </p:nvPr>
        </p:nvSpPr>
        <p:spPr>
          <a:xfrm>
            <a:off x="127591" y="-116957"/>
            <a:ext cx="3540642" cy="4902200"/>
          </a:xfrm>
        </p:spPr>
        <p:txBody>
          <a:bodyPr>
            <a:normAutofit/>
          </a:bodyPr>
          <a:lstStyle/>
          <a:p>
            <a:r>
              <a:rPr lang="en-US" sz="4000" dirty="0"/>
              <a:t>Caveat:</a:t>
            </a:r>
            <a:br>
              <a:rPr lang="en-US" sz="4000" dirty="0"/>
            </a:br>
            <a:br>
              <a:rPr lang="en-US" sz="4000" dirty="0"/>
            </a:br>
            <a:r>
              <a:rPr lang="en-US" sz="4000" dirty="0"/>
              <a:t>We assume streams are “stable” prior to development.</a:t>
            </a:r>
          </a:p>
        </p:txBody>
      </p:sp>
      <p:pic>
        <p:nvPicPr>
          <p:cNvPr id="4" name="Picture 3">
            <a:extLst>
              <a:ext uri="{FF2B5EF4-FFF2-40B4-BE49-F238E27FC236}">
                <a16:creationId xmlns:a16="http://schemas.microsoft.com/office/drawing/2014/main" id="{CD1BD04D-1902-443B-BD49-BF3F975369E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742661" y="0"/>
            <a:ext cx="8449340" cy="6337005"/>
          </a:xfrm>
          <a:prstGeom prst="rect">
            <a:avLst/>
          </a:prstGeom>
        </p:spPr>
      </p:pic>
    </p:spTree>
    <p:extLst>
      <p:ext uri="{BB962C8B-B14F-4D97-AF65-F5344CB8AC3E}">
        <p14:creationId xmlns:p14="http://schemas.microsoft.com/office/powerpoint/2010/main" val="282302334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1DC526-D56B-4394-94E1-8D0EC5038544}"/>
              </a:ext>
            </a:extLst>
          </p:cNvPr>
          <p:cNvSpPr>
            <a:spLocks noGrp="1"/>
          </p:cNvSpPr>
          <p:nvPr>
            <p:ph type="title"/>
          </p:nvPr>
        </p:nvSpPr>
        <p:spPr/>
        <p:txBody>
          <a:bodyPr/>
          <a:lstStyle/>
          <a:p>
            <a:r>
              <a:rPr lang="en-US" dirty="0"/>
              <a:t>Project partners and contributors</a:t>
            </a:r>
          </a:p>
        </p:txBody>
      </p:sp>
      <p:sp>
        <p:nvSpPr>
          <p:cNvPr id="3" name="Content Placeholder 2">
            <a:extLst>
              <a:ext uri="{FF2B5EF4-FFF2-40B4-BE49-F238E27FC236}">
                <a16:creationId xmlns:a16="http://schemas.microsoft.com/office/drawing/2014/main" id="{3346B823-BB14-41AD-A68B-8F58E2983F10}"/>
              </a:ext>
            </a:extLst>
          </p:cNvPr>
          <p:cNvSpPr>
            <a:spLocks noGrp="1"/>
          </p:cNvSpPr>
          <p:nvPr>
            <p:ph idx="1"/>
          </p:nvPr>
        </p:nvSpPr>
        <p:spPr>
          <a:xfrm>
            <a:off x="1328928" y="1845734"/>
            <a:ext cx="9826752" cy="4023360"/>
          </a:xfrm>
        </p:spPr>
        <p:txBody>
          <a:bodyPr>
            <a:normAutofit/>
          </a:bodyPr>
          <a:lstStyle/>
          <a:p>
            <a:pPr marL="460375" indent="-460375">
              <a:spcBef>
                <a:spcPts val="600"/>
              </a:spcBef>
              <a:spcAft>
                <a:spcPts val="0"/>
              </a:spcAft>
              <a:buNone/>
            </a:pPr>
            <a:r>
              <a:rPr lang="en-US" sz="2800" b="1" dirty="0">
                <a:solidFill>
                  <a:schemeClr val="accent2"/>
                </a:solidFill>
              </a:rPr>
              <a:t>Tess Wynn Thompson</a:t>
            </a:r>
            <a:r>
              <a:rPr lang="en-US" sz="2800" dirty="0">
                <a:solidFill>
                  <a:schemeClr val="accent2"/>
                </a:solidFill>
              </a:rPr>
              <a:t>, </a:t>
            </a:r>
            <a:r>
              <a:rPr lang="en-US" sz="2400" dirty="0">
                <a:solidFill>
                  <a:schemeClr val="accent2"/>
                </a:solidFill>
              </a:rPr>
              <a:t>Associate Professor, Biological Systems Engineering, Virginia Tech</a:t>
            </a:r>
            <a:endParaRPr lang="en-US" sz="2800" dirty="0">
              <a:solidFill>
                <a:schemeClr val="accent2"/>
              </a:solidFill>
            </a:endParaRPr>
          </a:p>
          <a:p>
            <a:pPr marL="460375" indent="-460375">
              <a:spcBef>
                <a:spcPts val="600"/>
              </a:spcBef>
              <a:spcAft>
                <a:spcPts val="0"/>
              </a:spcAft>
              <a:buNone/>
            </a:pPr>
            <a:r>
              <a:rPr lang="en-US" sz="2800" b="1" dirty="0">
                <a:solidFill>
                  <a:schemeClr val="accent2"/>
                </a:solidFill>
              </a:rPr>
              <a:t>David Sample</a:t>
            </a:r>
            <a:r>
              <a:rPr lang="en-US" sz="2800" dirty="0">
                <a:solidFill>
                  <a:schemeClr val="accent2"/>
                </a:solidFill>
              </a:rPr>
              <a:t>, </a:t>
            </a:r>
            <a:r>
              <a:rPr lang="en-US" sz="2400" dirty="0">
                <a:solidFill>
                  <a:schemeClr val="accent2"/>
                </a:solidFill>
              </a:rPr>
              <a:t>Professor and Extension Specialist Biological Systems Engineering, Virginia Tech</a:t>
            </a:r>
            <a:endParaRPr lang="en-US" sz="2800" dirty="0">
              <a:solidFill>
                <a:schemeClr val="accent2"/>
              </a:solidFill>
            </a:endParaRPr>
          </a:p>
          <a:p>
            <a:pPr marL="460375" indent="-460375">
              <a:spcBef>
                <a:spcPts val="600"/>
              </a:spcBef>
              <a:spcAft>
                <a:spcPts val="0"/>
              </a:spcAft>
              <a:buNone/>
            </a:pPr>
            <a:r>
              <a:rPr lang="en-US" sz="2800" b="1" dirty="0">
                <a:solidFill>
                  <a:schemeClr val="accent1"/>
                </a:solidFill>
              </a:rPr>
              <a:t>Mohammad Al-Smadi</a:t>
            </a:r>
            <a:r>
              <a:rPr lang="en-US" sz="2800" dirty="0">
                <a:solidFill>
                  <a:schemeClr val="accent1"/>
                </a:solidFill>
              </a:rPr>
              <a:t>, </a:t>
            </a:r>
            <a:r>
              <a:rPr lang="en-US" sz="2400" dirty="0">
                <a:solidFill>
                  <a:schemeClr val="accent1"/>
                </a:solidFill>
              </a:rPr>
              <a:t>Consultant</a:t>
            </a:r>
            <a:endParaRPr lang="en-US" sz="2800" dirty="0">
              <a:solidFill>
                <a:schemeClr val="accent1"/>
              </a:solidFill>
            </a:endParaRPr>
          </a:p>
          <a:p>
            <a:pPr marL="460375" indent="-460375">
              <a:spcBef>
                <a:spcPts val="600"/>
              </a:spcBef>
              <a:spcAft>
                <a:spcPts val="0"/>
              </a:spcAft>
              <a:buNone/>
            </a:pPr>
            <a:r>
              <a:rPr lang="en-US" sz="2800" b="1" dirty="0">
                <a:solidFill>
                  <a:schemeClr val="accent2"/>
                </a:solidFill>
              </a:rPr>
              <a:t>Sami Towsif Khan</a:t>
            </a:r>
            <a:r>
              <a:rPr lang="en-US" sz="2800" dirty="0">
                <a:solidFill>
                  <a:schemeClr val="accent2"/>
                </a:solidFill>
              </a:rPr>
              <a:t>, </a:t>
            </a:r>
            <a:r>
              <a:rPr lang="en-US" sz="2400" dirty="0">
                <a:solidFill>
                  <a:schemeClr val="accent2"/>
                </a:solidFill>
              </a:rPr>
              <a:t>Center for Watershed Protection</a:t>
            </a:r>
            <a:endParaRPr lang="en-US" sz="2800" dirty="0">
              <a:solidFill>
                <a:schemeClr val="accent2"/>
              </a:solidFill>
            </a:endParaRPr>
          </a:p>
          <a:p>
            <a:pPr marL="460375" indent="-460375">
              <a:spcBef>
                <a:spcPts val="600"/>
              </a:spcBef>
              <a:spcAft>
                <a:spcPts val="0"/>
              </a:spcAft>
              <a:buNone/>
            </a:pPr>
            <a:r>
              <a:rPr lang="en-US" sz="2800" b="1" dirty="0">
                <a:solidFill>
                  <a:schemeClr val="accent1"/>
                </a:solidFill>
              </a:rPr>
              <a:t>Mina Shahed Behrouz</a:t>
            </a:r>
            <a:r>
              <a:rPr lang="en-US" sz="2800" dirty="0">
                <a:solidFill>
                  <a:schemeClr val="accent1"/>
                </a:solidFill>
              </a:rPr>
              <a:t>, </a:t>
            </a:r>
            <a:r>
              <a:rPr lang="en-US" sz="2400" dirty="0">
                <a:solidFill>
                  <a:schemeClr val="accent1"/>
                </a:solidFill>
              </a:rPr>
              <a:t>Water Resources Designer, Stantec</a:t>
            </a:r>
            <a:endParaRPr lang="en-US" sz="2800" dirty="0">
              <a:solidFill>
                <a:schemeClr val="accent1"/>
              </a:solidFill>
            </a:endParaRPr>
          </a:p>
          <a:p>
            <a:pPr marL="460375" indent="-460375">
              <a:spcBef>
                <a:spcPts val="600"/>
              </a:spcBef>
              <a:spcAft>
                <a:spcPts val="0"/>
              </a:spcAft>
              <a:buNone/>
            </a:pPr>
            <a:r>
              <a:rPr lang="en-US" sz="2800" b="1" dirty="0">
                <a:solidFill>
                  <a:schemeClr val="tx1"/>
                </a:solidFill>
              </a:rPr>
              <a:t>Andrew Miller</a:t>
            </a:r>
            <a:r>
              <a:rPr lang="en-US" sz="2800" dirty="0">
                <a:solidFill>
                  <a:schemeClr val="tx1"/>
                </a:solidFill>
              </a:rPr>
              <a:t>, </a:t>
            </a:r>
            <a:r>
              <a:rPr lang="en-US" sz="2400" dirty="0">
                <a:solidFill>
                  <a:schemeClr val="tx1"/>
                </a:solidFill>
              </a:rPr>
              <a:t>Professor, Geography and Environmental Systems, University of Maryland, Baltimore County</a:t>
            </a:r>
            <a:endParaRPr lang="en-US" sz="2800" dirty="0">
              <a:solidFill>
                <a:schemeClr val="tx1"/>
              </a:solidFill>
            </a:endParaRPr>
          </a:p>
          <a:p>
            <a:pPr>
              <a:lnSpc>
                <a:spcPct val="100000"/>
              </a:lnSpc>
              <a:spcBef>
                <a:spcPts val="600"/>
              </a:spcBef>
              <a:spcAft>
                <a:spcPts val="0"/>
              </a:spcAft>
              <a:tabLst>
                <a:tab pos="3657600" algn="l"/>
                <a:tab pos="7315200" algn="l"/>
              </a:tabLst>
            </a:pPr>
            <a:endParaRPr lang="en-US" sz="2400" dirty="0"/>
          </a:p>
          <a:p>
            <a:pPr>
              <a:lnSpc>
                <a:spcPct val="100000"/>
              </a:lnSpc>
              <a:spcBef>
                <a:spcPts val="600"/>
              </a:spcBef>
              <a:spcAft>
                <a:spcPts val="0"/>
              </a:spcAft>
            </a:pPr>
            <a:endParaRPr lang="en-US" sz="2400" dirty="0"/>
          </a:p>
        </p:txBody>
      </p:sp>
      <p:pic>
        <p:nvPicPr>
          <p:cNvPr id="4" name="Picture 3">
            <a:extLst>
              <a:ext uri="{FF2B5EF4-FFF2-40B4-BE49-F238E27FC236}">
                <a16:creationId xmlns:a16="http://schemas.microsoft.com/office/drawing/2014/main" id="{3D966CF0-CEA3-4BAD-9862-6C0367F272A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41794" y="5808351"/>
            <a:ext cx="1650206" cy="478631"/>
          </a:xfrm>
          <a:prstGeom prst="rect">
            <a:avLst/>
          </a:prstGeom>
        </p:spPr>
      </p:pic>
    </p:spTree>
    <p:extLst>
      <p:ext uri="{BB962C8B-B14F-4D97-AF65-F5344CB8AC3E}">
        <p14:creationId xmlns:p14="http://schemas.microsoft.com/office/powerpoint/2010/main" val="40015640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7400E4-33E1-4755-9DA8-AC1204E417E8}"/>
              </a:ext>
            </a:extLst>
          </p:cNvPr>
          <p:cNvSpPr>
            <a:spLocks noGrp="1"/>
          </p:cNvSpPr>
          <p:nvPr>
            <p:ph type="title"/>
          </p:nvPr>
        </p:nvSpPr>
        <p:spPr/>
        <p:txBody>
          <a:bodyPr/>
          <a:lstStyle/>
          <a:p>
            <a:r>
              <a:rPr lang="en-US" dirty="0"/>
              <a:t>Acknowledgment Slide</a:t>
            </a:r>
          </a:p>
        </p:txBody>
      </p:sp>
      <p:sp>
        <p:nvSpPr>
          <p:cNvPr id="3" name="Content Placeholder 2">
            <a:extLst>
              <a:ext uri="{FF2B5EF4-FFF2-40B4-BE49-F238E27FC236}">
                <a16:creationId xmlns:a16="http://schemas.microsoft.com/office/drawing/2014/main" id="{E74AA8B6-E290-4A7F-A617-3D4FD426B80D}"/>
              </a:ext>
            </a:extLst>
          </p:cNvPr>
          <p:cNvSpPr>
            <a:spLocks noGrp="1"/>
          </p:cNvSpPr>
          <p:nvPr>
            <p:ph idx="1"/>
          </p:nvPr>
        </p:nvSpPr>
        <p:spPr>
          <a:xfrm>
            <a:off x="1097280" y="2048256"/>
            <a:ext cx="10058400" cy="3820838"/>
          </a:xfrm>
        </p:spPr>
        <p:txBody>
          <a:bodyPr/>
          <a:lstStyle/>
          <a:p>
            <a:r>
              <a:rPr lang="en-US" dirty="0"/>
              <a:t>We thank the many partners who support the Restoration Research program for their funding and interest.  Major funding for this phase of the work was provided by the U.S. Environmental Protection Agency.  We also thank the US Geological Survey and Montgomery County for sharing data and their personal observations of Tributary 109.</a:t>
            </a:r>
          </a:p>
          <a:p>
            <a:endParaRPr lang="en-US" dirty="0"/>
          </a:p>
        </p:txBody>
      </p:sp>
      <p:pic>
        <p:nvPicPr>
          <p:cNvPr id="14" name="Picture 13" descr="https://encrypted-tbn0.gstatic.com/images?q=tbn:ANd9GcRGTUVx8ktXG7ALkbhfqYMyJlr82L6mJMfwFvFRxWrd9zFAeFy2">
            <a:extLst>
              <a:ext uri="{FF2B5EF4-FFF2-40B4-BE49-F238E27FC236}">
                <a16:creationId xmlns:a16="http://schemas.microsoft.com/office/drawing/2014/main" id="{0EA81CBA-6EA4-B76C-3A5C-8DCE81252610}"/>
              </a:ext>
            </a:extLst>
          </p:cNvPr>
          <p:cNvPicPr>
            <a:picLocks noChangeAspect="1" noChangeArrowheads="1"/>
          </p:cNvPicPr>
          <p:nvPr/>
        </p:nvPicPr>
        <p:blipFill>
          <a:blip r:embed="rId2" cstate="screen">
            <a:extLst>
              <a:ext uri="{28A0092B-C50C-407E-A947-70E740481C1C}">
                <a14:useLocalDpi xmlns:a14="http://schemas.microsoft.com/office/drawing/2010/main" val="0"/>
              </a:ext>
            </a:extLst>
          </a:blip>
          <a:srcRect/>
          <a:stretch>
            <a:fillRect/>
          </a:stretch>
        </p:blipFill>
        <p:spPr bwMode="auto">
          <a:xfrm>
            <a:off x="2184357" y="3523717"/>
            <a:ext cx="1168723" cy="800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Picture 2">
            <a:extLst>
              <a:ext uri="{FF2B5EF4-FFF2-40B4-BE49-F238E27FC236}">
                <a16:creationId xmlns:a16="http://schemas.microsoft.com/office/drawing/2014/main" id="{BDE87C86-A44E-F081-4BB8-41CD75ABD7F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071153" y="5109406"/>
            <a:ext cx="1121019" cy="679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 name="Picture 16" descr="A picture containing drawing&#10;&#10;Description automatically generated">
            <a:extLst>
              <a:ext uri="{FF2B5EF4-FFF2-40B4-BE49-F238E27FC236}">
                <a16:creationId xmlns:a16="http://schemas.microsoft.com/office/drawing/2014/main" id="{0A757CDB-EB12-34BB-D374-A6842DE373BC}"/>
              </a:ext>
            </a:extLst>
          </p:cNvPr>
          <p:cNvPicPr>
            <a:picLocks noChangeAspect="1"/>
          </p:cNvPicPr>
          <p:nvPr/>
        </p:nvPicPr>
        <p:blipFill>
          <a:blip r:embed="rId4" cstate="screen">
            <a:extLst>
              <a:ext uri="{28A0092B-C50C-407E-A947-70E740481C1C}">
                <a14:useLocalDpi xmlns:a14="http://schemas.microsoft.com/office/drawing/2010/main" val="0"/>
              </a:ext>
            </a:extLst>
          </a:blip>
          <a:stretch>
            <a:fillRect/>
          </a:stretch>
        </p:blipFill>
        <p:spPr>
          <a:xfrm>
            <a:off x="3472965" y="5280248"/>
            <a:ext cx="1933244" cy="582816"/>
          </a:xfrm>
          <a:prstGeom prst="rect">
            <a:avLst/>
          </a:prstGeom>
        </p:spPr>
      </p:pic>
      <p:pic>
        <p:nvPicPr>
          <p:cNvPr id="18" name="Picture 5">
            <a:extLst>
              <a:ext uri="{FF2B5EF4-FFF2-40B4-BE49-F238E27FC236}">
                <a16:creationId xmlns:a16="http://schemas.microsoft.com/office/drawing/2014/main" id="{708EECB9-F047-6AC5-E9A0-546B13161EE4}"/>
              </a:ext>
            </a:extLst>
          </p:cNvPr>
          <p:cNvPicPr>
            <a:picLocks noChangeAspect="1" noChangeArrowheads="1"/>
          </p:cNvPicPr>
          <p:nvPr/>
        </p:nvPicPr>
        <p:blipFill>
          <a:blip r:embed="rId5" cstate="screen">
            <a:extLst>
              <a:ext uri="{28A0092B-C50C-407E-A947-70E740481C1C}">
                <a14:useLocalDpi xmlns:a14="http://schemas.microsoft.com/office/drawing/2010/main" val="0"/>
              </a:ext>
            </a:extLst>
          </a:blip>
          <a:srcRect/>
          <a:stretch>
            <a:fillRect/>
          </a:stretch>
        </p:blipFill>
        <p:spPr bwMode="auto">
          <a:xfrm>
            <a:off x="5605614" y="5199145"/>
            <a:ext cx="905410" cy="7450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 name="Picture 2">
            <a:extLst>
              <a:ext uri="{FF2B5EF4-FFF2-40B4-BE49-F238E27FC236}">
                <a16:creationId xmlns:a16="http://schemas.microsoft.com/office/drawing/2014/main" id="{83E9642C-6543-CB14-9E7E-FCFE7D6CD02B}"/>
              </a:ext>
            </a:extLst>
          </p:cNvPr>
          <p:cNvPicPr>
            <a:picLocks noChangeAspect="1" noChangeArrowheads="1"/>
          </p:cNvPicPr>
          <p:nvPr/>
        </p:nvPicPr>
        <p:blipFill>
          <a:blip r:embed="rId6" cstate="screen">
            <a:extLst>
              <a:ext uri="{28A0092B-C50C-407E-A947-70E740481C1C}">
                <a14:useLocalDpi xmlns:a14="http://schemas.microsoft.com/office/drawing/2010/main" val="0"/>
              </a:ext>
            </a:extLst>
          </a:blip>
          <a:srcRect/>
          <a:stretch>
            <a:fillRect/>
          </a:stretch>
        </p:blipFill>
        <p:spPr bwMode="auto">
          <a:xfrm>
            <a:off x="7628142" y="4930776"/>
            <a:ext cx="1002434" cy="1037000"/>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2">
            <a:extLst>
              <a:ext uri="{FF2B5EF4-FFF2-40B4-BE49-F238E27FC236}">
                <a16:creationId xmlns:a16="http://schemas.microsoft.com/office/drawing/2014/main" id="{C023C703-015D-AA75-8D66-EB6A84F6CA20}"/>
              </a:ext>
            </a:extLst>
          </p:cNvPr>
          <p:cNvPicPr>
            <a:picLocks noChangeAspect="1" noChangeArrowheads="1"/>
          </p:cNvPicPr>
          <p:nvPr/>
        </p:nvPicPr>
        <p:blipFill>
          <a:blip r:embed="rId7" cstate="screen">
            <a:extLst>
              <a:ext uri="{28A0092B-C50C-407E-A947-70E740481C1C}">
                <a14:useLocalDpi xmlns:a14="http://schemas.microsoft.com/office/drawing/2010/main" val="0"/>
              </a:ext>
            </a:extLst>
          </a:blip>
          <a:srcRect/>
          <a:stretch>
            <a:fillRect/>
          </a:stretch>
        </p:blipFill>
        <p:spPr bwMode="auto">
          <a:xfrm>
            <a:off x="6668762" y="4868381"/>
            <a:ext cx="821444" cy="1130428"/>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20">
            <a:extLst>
              <a:ext uri="{FF2B5EF4-FFF2-40B4-BE49-F238E27FC236}">
                <a16:creationId xmlns:a16="http://schemas.microsoft.com/office/drawing/2014/main" id="{97C8D522-0422-04BF-6A93-66ACC4163A02}"/>
              </a:ext>
            </a:extLst>
          </p:cNvPr>
          <p:cNvPicPr>
            <a:picLocks noChangeAspect="1"/>
          </p:cNvPicPr>
          <p:nvPr/>
        </p:nvPicPr>
        <p:blipFill>
          <a:blip r:embed="rId8" cstate="screen">
            <a:extLst>
              <a:ext uri="{28A0092B-C50C-407E-A947-70E740481C1C}">
                <a14:useLocalDpi xmlns:a14="http://schemas.microsoft.com/office/drawing/2010/main" val="0"/>
              </a:ext>
            </a:extLst>
          </a:blip>
          <a:stretch>
            <a:fillRect/>
          </a:stretch>
        </p:blipFill>
        <p:spPr>
          <a:xfrm>
            <a:off x="913230" y="5216462"/>
            <a:ext cx="2421799" cy="582816"/>
          </a:xfrm>
          <a:prstGeom prst="rect">
            <a:avLst/>
          </a:prstGeom>
        </p:spPr>
      </p:pic>
      <p:pic>
        <p:nvPicPr>
          <p:cNvPr id="22" name="Picture 21">
            <a:extLst>
              <a:ext uri="{FF2B5EF4-FFF2-40B4-BE49-F238E27FC236}">
                <a16:creationId xmlns:a16="http://schemas.microsoft.com/office/drawing/2014/main" id="{CD2E4AC3-8A9A-5025-0932-03CDB5AAD575}"/>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8890692" y="4947601"/>
            <a:ext cx="1002435" cy="944229"/>
          </a:xfrm>
          <a:prstGeom prst="rect">
            <a:avLst/>
          </a:prstGeom>
        </p:spPr>
      </p:pic>
      <p:pic>
        <p:nvPicPr>
          <p:cNvPr id="13" name="Picture 12">
            <a:extLst>
              <a:ext uri="{FF2B5EF4-FFF2-40B4-BE49-F238E27FC236}">
                <a16:creationId xmlns:a16="http://schemas.microsoft.com/office/drawing/2014/main" id="{43DD2573-AC6C-4965-B76B-6B9B74DB37DD}"/>
              </a:ext>
            </a:extLst>
          </p:cNvPr>
          <p:cNvPicPr>
            <a:picLocks noChangeAspect="1"/>
          </p:cNvPicPr>
          <p:nvPr/>
        </p:nvPicPr>
        <p:blipFill>
          <a:blip r:embed="rId10" cstate="screen">
            <a:extLst>
              <a:ext uri="{28A0092B-C50C-407E-A947-70E740481C1C}">
                <a14:useLocalDpi xmlns:a14="http://schemas.microsoft.com/office/drawing/2010/main" val="0"/>
              </a:ext>
            </a:extLst>
          </a:blip>
          <a:stretch>
            <a:fillRect/>
          </a:stretch>
        </p:blipFill>
        <p:spPr>
          <a:xfrm>
            <a:off x="8630576" y="3523717"/>
            <a:ext cx="1555398" cy="594829"/>
          </a:xfrm>
          <a:prstGeom prst="rect">
            <a:avLst/>
          </a:prstGeom>
        </p:spPr>
      </p:pic>
      <p:pic>
        <p:nvPicPr>
          <p:cNvPr id="23" name="Picture 22" descr="&#10;&#10;&#10;">
            <a:extLst>
              <a:ext uri="{FF2B5EF4-FFF2-40B4-BE49-F238E27FC236}">
                <a16:creationId xmlns:a16="http://schemas.microsoft.com/office/drawing/2014/main" id="{C2758128-654B-4CA8-8B54-A929A126335E}"/>
              </a:ext>
            </a:extLst>
          </p:cNvPr>
          <p:cNvPicPr>
            <a:picLocks noChangeAspect="1" noChangeArrowheads="1"/>
          </p:cNvPicPr>
          <p:nvPr/>
        </p:nvPicPr>
        <p:blipFill>
          <a:blip r:embed="rId11" cstate="screen">
            <a:extLst>
              <a:ext uri="{28A0092B-C50C-407E-A947-70E740481C1C}">
                <a14:useLocalDpi xmlns:a14="http://schemas.microsoft.com/office/drawing/2010/main" val="0"/>
              </a:ext>
            </a:extLst>
          </a:blip>
          <a:srcRect/>
          <a:stretch>
            <a:fillRect/>
          </a:stretch>
        </p:blipFill>
        <p:spPr bwMode="auto">
          <a:xfrm>
            <a:off x="5605614" y="3429000"/>
            <a:ext cx="954637" cy="888342"/>
          </a:xfrm>
          <a:prstGeom prst="rect">
            <a:avLst/>
          </a:prstGeom>
          <a:noFill/>
          <a:ln w="9525">
            <a:noFill/>
            <a:miter lim="800000"/>
            <a:headEnd/>
            <a:tailEnd/>
          </a:ln>
        </p:spPr>
      </p:pic>
    </p:spTree>
    <p:extLst>
      <p:ext uri="{BB962C8B-B14F-4D97-AF65-F5344CB8AC3E}">
        <p14:creationId xmlns:p14="http://schemas.microsoft.com/office/powerpoint/2010/main" val="411549231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4CEBED-01D3-43AB-BB41-79B55E44CEA8}"/>
              </a:ext>
            </a:extLst>
          </p:cNvPr>
          <p:cNvSpPr>
            <a:spLocks noGrp="1"/>
          </p:cNvSpPr>
          <p:nvPr>
            <p:ph type="title"/>
          </p:nvPr>
        </p:nvSpPr>
        <p:spPr/>
        <p:txBody>
          <a:bodyPr>
            <a:normAutofit/>
          </a:bodyPr>
          <a:lstStyle/>
          <a:p>
            <a:r>
              <a:rPr lang="en-US" sz="4000" dirty="0"/>
              <a:t>How can we develop land and protect streams?</a:t>
            </a:r>
          </a:p>
        </p:txBody>
      </p:sp>
      <p:sp>
        <p:nvSpPr>
          <p:cNvPr id="3" name="Content Placeholder 2">
            <a:extLst>
              <a:ext uri="{FF2B5EF4-FFF2-40B4-BE49-F238E27FC236}">
                <a16:creationId xmlns:a16="http://schemas.microsoft.com/office/drawing/2014/main" id="{11597AD1-CD3B-4F64-BBC3-220D8E650860}"/>
              </a:ext>
            </a:extLst>
          </p:cNvPr>
          <p:cNvSpPr>
            <a:spLocks noGrp="1"/>
          </p:cNvSpPr>
          <p:nvPr>
            <p:ph idx="1"/>
          </p:nvPr>
        </p:nvSpPr>
        <p:spPr>
          <a:xfrm>
            <a:off x="1243584" y="2097024"/>
            <a:ext cx="9912096" cy="3772070"/>
          </a:xfrm>
        </p:spPr>
        <p:txBody>
          <a:bodyPr>
            <a:normAutofit/>
          </a:bodyPr>
          <a:lstStyle/>
          <a:p>
            <a:pPr marL="457200" indent="-457200">
              <a:buFont typeface="+mj-lt"/>
              <a:buAutoNum type="arabicPeriod"/>
            </a:pPr>
            <a:r>
              <a:rPr lang="en-US" sz="3200" dirty="0"/>
              <a:t>Do Maryland stormwater regulations protect channel stability?</a:t>
            </a:r>
          </a:p>
          <a:p>
            <a:pPr marL="0" indent="0" algn="ctr">
              <a:spcAft>
                <a:spcPts val="1200"/>
              </a:spcAft>
              <a:buNone/>
            </a:pPr>
            <a:r>
              <a:rPr lang="en-US" sz="2800" dirty="0">
                <a:solidFill>
                  <a:schemeClr val="accent2"/>
                </a:solidFill>
              </a:rPr>
              <a:t>While the 2000 and 2007 regulations reduce the impact of urban development, neither protect channel stability long term.</a:t>
            </a:r>
          </a:p>
          <a:p>
            <a:pPr marL="514350" indent="-514350">
              <a:buFont typeface="+mj-lt"/>
              <a:buAutoNum type="arabicPeriod" startAt="2"/>
            </a:pPr>
            <a:r>
              <a:rPr lang="en-US" sz="3200" dirty="0"/>
              <a:t>Why?</a:t>
            </a:r>
          </a:p>
          <a:p>
            <a:pPr marL="514350" indent="-514350">
              <a:buFont typeface="+mj-lt"/>
              <a:buAutoNum type="arabicPeriod" startAt="2"/>
            </a:pPr>
            <a:r>
              <a:rPr lang="en-US" sz="3200" dirty="0"/>
              <a:t>How can the regulations be improved?</a:t>
            </a:r>
          </a:p>
          <a:p>
            <a:pPr marL="457200" indent="-457200">
              <a:buFont typeface="+mj-lt"/>
              <a:buAutoNum type="arabicPeriod" startAt="2"/>
            </a:pPr>
            <a:endParaRPr lang="en-US" sz="3200" dirty="0"/>
          </a:p>
        </p:txBody>
      </p:sp>
      <p:pic>
        <p:nvPicPr>
          <p:cNvPr id="4" name="Picture 3">
            <a:extLst>
              <a:ext uri="{FF2B5EF4-FFF2-40B4-BE49-F238E27FC236}">
                <a16:creationId xmlns:a16="http://schemas.microsoft.com/office/drawing/2014/main" id="{D1E511AB-F399-49E1-971D-4BF51746EFB8}"/>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10441578" y="5833732"/>
            <a:ext cx="1741714" cy="490821"/>
          </a:xfrm>
          <a:prstGeom prst="rect">
            <a:avLst/>
          </a:prstGeom>
        </p:spPr>
      </p:pic>
    </p:spTree>
    <p:extLst>
      <p:ext uri="{BB962C8B-B14F-4D97-AF65-F5344CB8AC3E}">
        <p14:creationId xmlns:p14="http://schemas.microsoft.com/office/powerpoint/2010/main" val="38982982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C2514F08-56D7-4355-8ADF-92FBDB28FF23}"/>
              </a:ext>
            </a:extLst>
          </p:cNvPr>
          <p:cNvPicPr>
            <a:picLocks noChangeAspect="1"/>
          </p:cNvPicPr>
          <p:nvPr/>
        </p:nvPicPr>
        <p:blipFill>
          <a:blip r:embed="rId3" cstate="screen">
            <a:extLst>
              <a:ext uri="{28A0092B-C50C-407E-A947-70E740481C1C}">
                <a14:useLocalDpi xmlns:a14="http://schemas.microsoft.com/office/drawing/2010/main" val="0"/>
              </a:ext>
            </a:extLst>
          </a:blip>
          <a:stretch>
            <a:fillRect/>
          </a:stretch>
        </p:blipFill>
        <p:spPr>
          <a:xfrm rot="5400000">
            <a:off x="921830" y="2416866"/>
            <a:ext cx="4391007" cy="3293256"/>
          </a:xfrm>
          <a:prstGeom prst="rect">
            <a:avLst/>
          </a:prstGeom>
          <a:effectLst>
            <a:outerShdw blurRad="50800" dist="38100" dir="5400000" algn="t" rotWithShape="0">
              <a:prstClr val="black">
                <a:alpha val="40000"/>
              </a:prstClr>
            </a:outerShdw>
            <a:softEdge rad="88900"/>
          </a:effectLst>
        </p:spPr>
      </p:pic>
      <p:pic>
        <p:nvPicPr>
          <p:cNvPr id="13" name="Picture 12">
            <a:extLst>
              <a:ext uri="{FF2B5EF4-FFF2-40B4-BE49-F238E27FC236}">
                <a16:creationId xmlns:a16="http://schemas.microsoft.com/office/drawing/2014/main" id="{BC01050B-BFB6-4A6F-899D-FA291C02B874}"/>
              </a:ext>
            </a:extLst>
          </p:cNvPr>
          <p:cNvPicPr>
            <a:picLocks noChangeAspect="1"/>
          </p:cNvPicPr>
          <p:nvPr/>
        </p:nvPicPr>
        <p:blipFill>
          <a:blip r:embed="rId4" cstate="screen">
            <a:extLst>
              <a:ext uri="{28A0092B-C50C-407E-A947-70E740481C1C}">
                <a14:useLocalDpi xmlns:a14="http://schemas.microsoft.com/office/drawing/2010/main" val="0"/>
              </a:ext>
            </a:extLst>
          </a:blip>
          <a:stretch>
            <a:fillRect/>
          </a:stretch>
        </p:blipFill>
        <p:spPr>
          <a:xfrm rot="10800000">
            <a:off x="5101087" y="1867990"/>
            <a:ext cx="5920609" cy="4440457"/>
          </a:xfrm>
          <a:prstGeom prst="rect">
            <a:avLst/>
          </a:prstGeom>
          <a:effectLst>
            <a:outerShdw blurRad="50800" dist="38100" dir="8100000" algn="tr" rotWithShape="0">
              <a:prstClr val="black">
                <a:alpha val="40000"/>
              </a:prstClr>
            </a:outerShdw>
            <a:softEdge rad="127000"/>
          </a:effectLst>
        </p:spPr>
      </p:pic>
      <p:sp>
        <p:nvSpPr>
          <p:cNvPr id="14" name="Title 1">
            <a:extLst>
              <a:ext uri="{FF2B5EF4-FFF2-40B4-BE49-F238E27FC236}">
                <a16:creationId xmlns:a16="http://schemas.microsoft.com/office/drawing/2014/main" id="{8F545310-3F00-491C-9ECE-F38C07BE13FA}"/>
              </a:ext>
            </a:extLst>
          </p:cNvPr>
          <p:cNvSpPr txBox="1">
            <a:spLocks/>
          </p:cNvSpPr>
          <p:nvPr/>
        </p:nvSpPr>
        <p:spPr>
          <a:xfrm>
            <a:off x="1097280" y="295405"/>
            <a:ext cx="10058400" cy="1450757"/>
          </a:xfrm>
          <a:prstGeom prst="rect">
            <a:avLst/>
          </a:prstGeom>
        </p:spPr>
        <p:txBody>
          <a:bodyPr vert="horz" lIns="91440" tIns="45720" rIns="91440" bIns="45720" rtlCol="0" anchor="b">
            <a:normAutofit fontScale="97500"/>
          </a:bodyPr>
          <a:lstStyle>
            <a:lvl1pPr marL="0"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US" sz="4400" dirty="0"/>
              <a:t>Paying for good stormwater management now means you don’t pay to fix things later.</a:t>
            </a:r>
          </a:p>
        </p:txBody>
      </p:sp>
    </p:spTree>
    <p:extLst>
      <p:ext uri="{BB962C8B-B14F-4D97-AF65-F5344CB8AC3E}">
        <p14:creationId xmlns:p14="http://schemas.microsoft.com/office/powerpoint/2010/main" val="195901857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E2DD07-D6FE-43EB-89B9-A4C58B392E83}"/>
              </a:ext>
            </a:extLst>
          </p:cNvPr>
          <p:cNvSpPr>
            <a:spLocks noGrp="1"/>
          </p:cNvSpPr>
          <p:nvPr>
            <p:ph type="title"/>
          </p:nvPr>
        </p:nvSpPr>
        <p:spPr/>
        <p:txBody>
          <a:bodyPr>
            <a:normAutofit/>
          </a:bodyPr>
          <a:lstStyle/>
          <a:p>
            <a:r>
              <a:rPr lang="en-US" sz="7200" dirty="0">
                <a:solidFill>
                  <a:srgbClr val="75787B"/>
                </a:solidFill>
              </a:rPr>
              <a:t>Before we talk research…</a:t>
            </a:r>
          </a:p>
        </p:txBody>
      </p:sp>
      <p:sp>
        <p:nvSpPr>
          <p:cNvPr id="3" name="Text Placeholder 2">
            <a:extLst>
              <a:ext uri="{FF2B5EF4-FFF2-40B4-BE49-F238E27FC236}">
                <a16:creationId xmlns:a16="http://schemas.microsoft.com/office/drawing/2014/main" id="{3991C95B-56D8-4015-803A-BB307CB901D8}"/>
              </a:ext>
            </a:extLst>
          </p:cNvPr>
          <p:cNvSpPr>
            <a:spLocks noGrp="1"/>
          </p:cNvSpPr>
          <p:nvPr>
            <p:ph type="body" idx="1"/>
          </p:nvPr>
        </p:nvSpPr>
        <p:spPr/>
        <p:txBody>
          <a:bodyPr/>
          <a:lstStyle/>
          <a:p>
            <a:endParaRPr lang="en-US" dirty="0"/>
          </a:p>
        </p:txBody>
      </p:sp>
      <p:pic>
        <p:nvPicPr>
          <p:cNvPr id="4" name="Picture 3">
            <a:extLst>
              <a:ext uri="{FF2B5EF4-FFF2-40B4-BE49-F238E27FC236}">
                <a16:creationId xmlns:a16="http://schemas.microsoft.com/office/drawing/2014/main" id="{85081453-A5A2-4DC0-A445-DCA5A91504C6}"/>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2858" y="5724144"/>
            <a:ext cx="2200275" cy="502920"/>
          </a:xfrm>
          <a:prstGeom prst="rect">
            <a:avLst/>
          </a:prstGeom>
        </p:spPr>
      </p:pic>
    </p:spTree>
    <p:extLst>
      <p:ext uri="{BB962C8B-B14F-4D97-AF65-F5344CB8AC3E}">
        <p14:creationId xmlns:p14="http://schemas.microsoft.com/office/powerpoint/2010/main" val="343274370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FF2188-F7FE-4739-AABA-8BA95460812F}"/>
              </a:ext>
            </a:extLst>
          </p:cNvPr>
          <p:cNvSpPr>
            <a:spLocks noGrp="1"/>
          </p:cNvSpPr>
          <p:nvPr>
            <p:ph type="title"/>
          </p:nvPr>
        </p:nvSpPr>
        <p:spPr>
          <a:xfrm>
            <a:off x="743256" y="286603"/>
            <a:ext cx="10412424" cy="1450757"/>
          </a:xfrm>
        </p:spPr>
        <p:txBody>
          <a:bodyPr/>
          <a:lstStyle/>
          <a:p>
            <a:r>
              <a:rPr lang="en-US" dirty="0"/>
              <a:t>Maryland stormwater history in brief…</a:t>
            </a:r>
          </a:p>
        </p:txBody>
      </p:sp>
      <p:sp>
        <p:nvSpPr>
          <p:cNvPr id="3" name="Content Placeholder 2">
            <a:extLst>
              <a:ext uri="{FF2B5EF4-FFF2-40B4-BE49-F238E27FC236}">
                <a16:creationId xmlns:a16="http://schemas.microsoft.com/office/drawing/2014/main" id="{9C46D682-6334-4941-959E-0C3231E7B0E9}"/>
              </a:ext>
            </a:extLst>
          </p:cNvPr>
          <p:cNvSpPr>
            <a:spLocks noGrp="1"/>
          </p:cNvSpPr>
          <p:nvPr>
            <p:ph idx="1"/>
          </p:nvPr>
        </p:nvSpPr>
        <p:spPr>
          <a:xfrm>
            <a:off x="1217569" y="1845733"/>
            <a:ext cx="8213509" cy="4725664"/>
          </a:xfrm>
        </p:spPr>
        <p:txBody>
          <a:bodyPr>
            <a:normAutofit lnSpcReduction="10000"/>
          </a:bodyPr>
          <a:lstStyle/>
          <a:p>
            <a:pPr marL="0" indent="0">
              <a:spcBef>
                <a:spcPts val="0"/>
              </a:spcBef>
              <a:spcAft>
                <a:spcPts val="0"/>
              </a:spcAft>
              <a:buNone/>
            </a:pPr>
            <a:r>
              <a:rPr lang="en-US" sz="2400" dirty="0">
                <a:solidFill>
                  <a:schemeClr val="accent2"/>
                </a:solidFill>
              </a:rPr>
              <a:t>Before 1984</a:t>
            </a:r>
          </a:p>
          <a:p>
            <a:pPr marL="460375" indent="-230188">
              <a:spcBef>
                <a:spcPts val="0"/>
              </a:spcBef>
              <a:spcAft>
                <a:spcPts val="0"/>
              </a:spcAft>
              <a:buFont typeface="Wingdings" panose="05000000000000000000" pitchFamily="2" charset="2"/>
              <a:buChar char="§"/>
            </a:pPr>
            <a:r>
              <a:rPr lang="en-US" dirty="0"/>
              <a:t>No statewide stormwater regulations</a:t>
            </a:r>
          </a:p>
          <a:p>
            <a:pPr marL="460375" indent="-230188">
              <a:spcBef>
                <a:spcPts val="0"/>
              </a:spcBef>
              <a:spcAft>
                <a:spcPts val="0"/>
              </a:spcAft>
              <a:buFont typeface="Wingdings" panose="05000000000000000000" pitchFamily="2" charset="2"/>
              <a:buChar char="§"/>
            </a:pPr>
            <a:r>
              <a:rPr lang="en-US" dirty="0"/>
              <a:t>Local regulations largely focused on flood control</a:t>
            </a:r>
          </a:p>
          <a:p>
            <a:pPr marL="460375" indent="-230188">
              <a:spcBef>
                <a:spcPts val="0"/>
              </a:spcBef>
              <a:spcAft>
                <a:spcPts val="0"/>
              </a:spcAft>
              <a:buFont typeface="Wingdings" panose="05000000000000000000" pitchFamily="2" charset="2"/>
              <a:buChar char="§"/>
            </a:pPr>
            <a:endParaRPr lang="en-US" dirty="0"/>
          </a:p>
          <a:p>
            <a:pPr marL="0" indent="0">
              <a:spcBef>
                <a:spcPts val="0"/>
              </a:spcBef>
              <a:spcAft>
                <a:spcPts val="0"/>
              </a:spcAft>
              <a:buNone/>
            </a:pPr>
            <a:r>
              <a:rPr lang="en-US" sz="2400" dirty="0">
                <a:solidFill>
                  <a:schemeClr val="accent2"/>
                </a:solidFill>
              </a:rPr>
              <a:t>1984-2000</a:t>
            </a:r>
          </a:p>
          <a:p>
            <a:pPr marL="460375" indent="-230188">
              <a:spcBef>
                <a:spcPts val="0"/>
              </a:spcBef>
              <a:spcAft>
                <a:spcPts val="0"/>
              </a:spcAft>
              <a:buFont typeface="Wingdings" panose="05000000000000000000" pitchFamily="2" charset="2"/>
              <a:buChar char="§"/>
            </a:pPr>
            <a:r>
              <a:rPr lang="en-US" dirty="0"/>
              <a:t>Statewide stormwater regulations for flood control</a:t>
            </a:r>
          </a:p>
          <a:p>
            <a:pPr marL="460375" indent="-230188">
              <a:spcBef>
                <a:spcPts val="0"/>
              </a:spcBef>
              <a:spcAft>
                <a:spcPts val="0"/>
              </a:spcAft>
              <a:buFont typeface="Wingdings" panose="05000000000000000000" pitchFamily="2" charset="2"/>
              <a:buChar char="§"/>
            </a:pPr>
            <a:r>
              <a:rPr lang="en-US" dirty="0"/>
              <a:t>Local regulations to treat runoff for water quality</a:t>
            </a:r>
          </a:p>
          <a:p>
            <a:pPr marL="460375" indent="-230188">
              <a:spcBef>
                <a:spcPts val="0"/>
              </a:spcBef>
              <a:spcAft>
                <a:spcPts val="0"/>
              </a:spcAft>
              <a:buFont typeface="Wingdings" panose="05000000000000000000" pitchFamily="2" charset="2"/>
              <a:buChar char="§"/>
            </a:pPr>
            <a:endParaRPr lang="en-US" dirty="0"/>
          </a:p>
          <a:p>
            <a:pPr marL="0" indent="0">
              <a:spcBef>
                <a:spcPts val="0"/>
              </a:spcBef>
              <a:spcAft>
                <a:spcPts val="0"/>
              </a:spcAft>
              <a:buNone/>
            </a:pPr>
            <a:r>
              <a:rPr lang="en-US" sz="2400" dirty="0">
                <a:solidFill>
                  <a:schemeClr val="accent2"/>
                </a:solidFill>
              </a:rPr>
              <a:t>2000-2007: Unified stormwater sizing criteria (USC)</a:t>
            </a:r>
          </a:p>
          <a:p>
            <a:pPr marL="460375" indent="-230188">
              <a:spcBef>
                <a:spcPts val="0"/>
              </a:spcBef>
              <a:spcAft>
                <a:spcPts val="0"/>
              </a:spcAft>
              <a:buFont typeface="Wingdings" panose="05000000000000000000" pitchFamily="2" charset="2"/>
              <a:buChar char="§"/>
            </a:pPr>
            <a:r>
              <a:rPr lang="en-US" dirty="0"/>
              <a:t>Water quality volume - capture and treat runoff from </a:t>
            </a:r>
            <a:r>
              <a:rPr lang="en-US" b="1" dirty="0"/>
              <a:t>1" (25 mm)</a:t>
            </a:r>
            <a:r>
              <a:rPr lang="en-US" dirty="0"/>
              <a:t> of rainfall</a:t>
            </a:r>
          </a:p>
          <a:p>
            <a:pPr marL="460375" indent="-230188">
              <a:spcBef>
                <a:spcPts val="0"/>
              </a:spcBef>
              <a:spcAft>
                <a:spcPts val="0"/>
              </a:spcAft>
              <a:buFont typeface="Wingdings" panose="05000000000000000000" pitchFamily="2" charset="2"/>
              <a:buChar char="§"/>
            </a:pPr>
            <a:r>
              <a:rPr lang="en-US" dirty="0"/>
              <a:t>Channel protection volume – detain runoff from 1-yr, </a:t>
            </a:r>
            <a:r>
              <a:rPr lang="en-US" b="1" dirty="0"/>
              <a:t>24-hr</a:t>
            </a:r>
            <a:r>
              <a:rPr lang="en-US" dirty="0"/>
              <a:t> design storm</a:t>
            </a:r>
          </a:p>
          <a:p>
            <a:pPr marL="460375" indent="-230188">
              <a:spcBef>
                <a:spcPts val="0"/>
              </a:spcBef>
              <a:spcAft>
                <a:spcPts val="0"/>
              </a:spcAft>
              <a:buFont typeface="Wingdings" panose="05000000000000000000" pitchFamily="2" charset="2"/>
              <a:buChar char="§"/>
            </a:pPr>
            <a:endParaRPr lang="en-US" dirty="0"/>
          </a:p>
          <a:p>
            <a:pPr marL="0" indent="0">
              <a:spcBef>
                <a:spcPts val="0"/>
              </a:spcBef>
              <a:spcAft>
                <a:spcPts val="0"/>
              </a:spcAft>
              <a:buNone/>
            </a:pPr>
            <a:r>
              <a:rPr lang="en-US" sz="2400" dirty="0">
                <a:solidFill>
                  <a:schemeClr val="accent2"/>
                </a:solidFill>
              </a:rPr>
              <a:t>2008+  Environmental site design (ESD)</a:t>
            </a:r>
          </a:p>
          <a:p>
            <a:pPr marL="460375" indent="-230188">
              <a:spcBef>
                <a:spcPts val="0"/>
              </a:spcBef>
              <a:spcAft>
                <a:spcPts val="0"/>
              </a:spcAft>
              <a:buFont typeface="Wingdings" panose="05000000000000000000" pitchFamily="2" charset="2"/>
              <a:buChar char="§"/>
            </a:pPr>
            <a:r>
              <a:rPr lang="en-US" dirty="0"/>
              <a:t>Required better site planning and use of LID/GI before traditional stormwater ponds</a:t>
            </a:r>
          </a:p>
          <a:p>
            <a:pPr marL="460375" indent="-230188">
              <a:spcBef>
                <a:spcPts val="0"/>
              </a:spcBef>
              <a:spcAft>
                <a:spcPts val="0"/>
              </a:spcAft>
              <a:buFont typeface="Wingdings" panose="05000000000000000000" pitchFamily="2" charset="2"/>
              <a:buChar char="§"/>
            </a:pPr>
            <a:r>
              <a:rPr lang="en-US" dirty="0"/>
              <a:t>Changed method for calculating required storage/infiltration volume, resulting in reduced storage</a:t>
            </a:r>
          </a:p>
        </p:txBody>
      </p:sp>
      <p:sp>
        <p:nvSpPr>
          <p:cNvPr id="4" name="TextBox 3">
            <a:extLst>
              <a:ext uri="{FF2B5EF4-FFF2-40B4-BE49-F238E27FC236}">
                <a16:creationId xmlns:a16="http://schemas.microsoft.com/office/drawing/2014/main" id="{40364D0B-E196-4F24-8833-F7FA0317F007}"/>
              </a:ext>
            </a:extLst>
          </p:cNvPr>
          <p:cNvSpPr txBox="1"/>
          <p:nvPr/>
        </p:nvSpPr>
        <p:spPr>
          <a:xfrm rot="20385479">
            <a:off x="9136753" y="2188801"/>
            <a:ext cx="2801878" cy="1077218"/>
          </a:xfrm>
          <a:prstGeom prst="rect">
            <a:avLst/>
          </a:prstGeom>
          <a:noFill/>
        </p:spPr>
        <p:txBody>
          <a:bodyPr wrap="square" rtlCol="0">
            <a:spAutoFit/>
          </a:bodyPr>
          <a:lstStyle/>
          <a:p>
            <a:r>
              <a:rPr lang="en-US" sz="3200" b="1" dirty="0">
                <a:latin typeface="Bradley Hand ITC" panose="03070402050302030203" pitchFamily="66" charset="0"/>
              </a:rPr>
              <a:t>Thanks Stew Comstock!!</a:t>
            </a:r>
          </a:p>
        </p:txBody>
      </p:sp>
      <p:pic>
        <p:nvPicPr>
          <p:cNvPr id="5" name="Picture 4">
            <a:extLst>
              <a:ext uri="{FF2B5EF4-FFF2-40B4-BE49-F238E27FC236}">
                <a16:creationId xmlns:a16="http://schemas.microsoft.com/office/drawing/2014/main" id="{4B1B9611-C405-4D7E-B5EC-CE91FCF15999}"/>
              </a:ext>
            </a:extLst>
          </p:cNvPr>
          <p:cNvPicPr>
            <a:picLocks noChangeAspect="1"/>
          </p:cNvPicPr>
          <p:nvPr/>
        </p:nvPicPr>
        <p:blipFill>
          <a:blip r:embed="rId2" cstate="screen">
            <a:extLst>
              <a:ext uri="{28A0092B-C50C-407E-A947-70E740481C1C}">
                <a14:useLocalDpi xmlns:a14="http://schemas.microsoft.com/office/drawing/2010/main" val="0"/>
              </a:ext>
            </a:extLst>
          </a:blip>
          <a:stretch>
            <a:fillRect/>
          </a:stretch>
        </p:blipFill>
        <p:spPr>
          <a:xfrm>
            <a:off x="9778711" y="4244252"/>
            <a:ext cx="1617954" cy="1623859"/>
          </a:xfrm>
          <a:prstGeom prst="rect">
            <a:avLst/>
          </a:prstGeom>
        </p:spPr>
      </p:pic>
    </p:spTree>
    <p:extLst>
      <p:ext uri="{BB962C8B-B14F-4D97-AF65-F5344CB8AC3E}">
        <p14:creationId xmlns:p14="http://schemas.microsoft.com/office/powerpoint/2010/main" val="18381610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80">
                                          <p:stCondLst>
                                            <p:cond delay="0"/>
                                          </p:stCondLst>
                                        </p:cTn>
                                        <p:tgtEl>
                                          <p:spTgt spid="4"/>
                                        </p:tgtEl>
                                      </p:cBhvr>
                                    </p:animEffect>
                                    <p:anim calcmode="lin" valueType="num">
                                      <p:cBhvr>
                                        <p:cTn id="8" dur="1822"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4"/>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4"/>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4"/>
                                        </p:tgtEl>
                                        <p:attrNameLst>
                                          <p:attrName>ppt_y</p:attrName>
                                        </p:attrNameLst>
                                      </p:cBhvr>
                                      <p:tavLst>
                                        <p:tav tm="0" fmla="#ppt_y-sin(pi*$)/81">
                                          <p:val>
                                            <p:fltVal val="0"/>
                                          </p:val>
                                        </p:tav>
                                        <p:tav tm="100000">
                                          <p:val>
                                            <p:fltVal val="1"/>
                                          </p:val>
                                        </p:tav>
                                      </p:tavLst>
                                    </p:anim>
                                    <p:animScale>
                                      <p:cBhvr>
                                        <p:cTn id="13" dur="26">
                                          <p:stCondLst>
                                            <p:cond delay="650"/>
                                          </p:stCondLst>
                                        </p:cTn>
                                        <p:tgtEl>
                                          <p:spTgt spid="4"/>
                                        </p:tgtEl>
                                      </p:cBhvr>
                                      <p:to x="100000" y="60000"/>
                                    </p:animScale>
                                    <p:animScale>
                                      <p:cBhvr>
                                        <p:cTn id="14" dur="166" decel="50000">
                                          <p:stCondLst>
                                            <p:cond delay="676"/>
                                          </p:stCondLst>
                                        </p:cTn>
                                        <p:tgtEl>
                                          <p:spTgt spid="4"/>
                                        </p:tgtEl>
                                      </p:cBhvr>
                                      <p:to x="100000" y="100000"/>
                                    </p:animScale>
                                    <p:animScale>
                                      <p:cBhvr>
                                        <p:cTn id="15" dur="26">
                                          <p:stCondLst>
                                            <p:cond delay="1312"/>
                                          </p:stCondLst>
                                        </p:cTn>
                                        <p:tgtEl>
                                          <p:spTgt spid="4"/>
                                        </p:tgtEl>
                                      </p:cBhvr>
                                      <p:to x="100000" y="80000"/>
                                    </p:animScale>
                                    <p:animScale>
                                      <p:cBhvr>
                                        <p:cTn id="16" dur="166" decel="50000">
                                          <p:stCondLst>
                                            <p:cond delay="1338"/>
                                          </p:stCondLst>
                                        </p:cTn>
                                        <p:tgtEl>
                                          <p:spTgt spid="4"/>
                                        </p:tgtEl>
                                      </p:cBhvr>
                                      <p:to x="100000" y="100000"/>
                                    </p:animScale>
                                    <p:animScale>
                                      <p:cBhvr>
                                        <p:cTn id="17" dur="26">
                                          <p:stCondLst>
                                            <p:cond delay="1642"/>
                                          </p:stCondLst>
                                        </p:cTn>
                                        <p:tgtEl>
                                          <p:spTgt spid="4"/>
                                        </p:tgtEl>
                                      </p:cBhvr>
                                      <p:to x="100000" y="90000"/>
                                    </p:animScale>
                                    <p:animScale>
                                      <p:cBhvr>
                                        <p:cTn id="18" dur="166" decel="50000">
                                          <p:stCondLst>
                                            <p:cond delay="1668"/>
                                          </p:stCondLst>
                                        </p:cTn>
                                        <p:tgtEl>
                                          <p:spTgt spid="4"/>
                                        </p:tgtEl>
                                      </p:cBhvr>
                                      <p:to x="100000" y="100000"/>
                                    </p:animScale>
                                    <p:animScale>
                                      <p:cBhvr>
                                        <p:cTn id="19" dur="26">
                                          <p:stCondLst>
                                            <p:cond delay="1808"/>
                                          </p:stCondLst>
                                        </p:cTn>
                                        <p:tgtEl>
                                          <p:spTgt spid="4"/>
                                        </p:tgtEl>
                                      </p:cBhvr>
                                      <p:to x="100000" y="95000"/>
                                    </p:animScale>
                                    <p:animScale>
                                      <p:cBhvr>
                                        <p:cTn id="20" dur="166" decel="50000">
                                          <p:stCondLst>
                                            <p:cond delay="1834"/>
                                          </p:stCondLst>
                                        </p:cTn>
                                        <p:tgtEl>
                                          <p:spTgt spid="4"/>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
                                            <p:txEl>
                                              <p:pRg st="0" end="0"/>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
                                            <p:txEl>
                                              <p:pRg st="1" end="1"/>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3">
                                            <p:txEl>
                                              <p:pRg st="4" end="4"/>
                                            </p:txEl>
                                          </p:spTgt>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3">
                                            <p:txEl>
                                              <p:pRg st="5" end="5"/>
                                            </p:txEl>
                                          </p:spTgt>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3">
                                            <p:txEl>
                                              <p:pRg st="8" end="8"/>
                                            </p:txEl>
                                          </p:spTgt>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3">
                                            <p:txEl>
                                              <p:pRg st="9" end="9"/>
                                            </p:txEl>
                                          </p:spTgt>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nodeType="clickEffect">
                                  <p:stCondLst>
                                    <p:cond delay="0"/>
                                  </p:stCondLst>
                                  <p:childTnLst>
                                    <p:set>
                                      <p:cBhvr>
                                        <p:cTn id="48" dur="1" fill="hold">
                                          <p:stCondLst>
                                            <p:cond delay="0"/>
                                          </p:stCondLst>
                                        </p:cTn>
                                        <p:tgtEl>
                                          <p:spTgt spid="3">
                                            <p:txEl>
                                              <p:pRg st="12" end="12"/>
                                            </p:txEl>
                                          </p:spTgt>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3">
                                            <p:txEl>
                                              <p:pRg st="13" end="13"/>
                                            </p:txEl>
                                          </p:spTgt>
                                        </p:tgtEl>
                                        <p:attrNameLst>
                                          <p:attrName>style.visibility</p:attrName>
                                        </p:attrNameLst>
                                      </p:cBhvr>
                                      <p:to>
                                        <p:strVal val="visible"/>
                                      </p:to>
                                    </p:set>
                                  </p:childTnLst>
                                </p:cTn>
                              </p:par>
                              <p:par>
                                <p:cTn id="51" presetID="1" presetClass="entr" presetSubtype="0" fill="hold" nodeType="withEffect">
                                  <p:stCondLst>
                                    <p:cond delay="0"/>
                                  </p:stCondLst>
                                  <p:childTnLst>
                                    <p:set>
                                      <p:cBhvr>
                                        <p:cTn id="52" dur="1" fill="hold">
                                          <p:stCondLst>
                                            <p:cond delay="0"/>
                                          </p:stCondLst>
                                        </p:cTn>
                                        <p:tgtEl>
                                          <p:spTgt spid="3">
                                            <p:txEl>
                                              <p:pRg st="14" end="1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C5684E-8B2B-4135-BB8A-CBA5F402E0A8}"/>
              </a:ext>
            </a:extLst>
          </p:cNvPr>
          <p:cNvSpPr>
            <a:spLocks noGrp="1"/>
          </p:cNvSpPr>
          <p:nvPr>
            <p:ph type="title"/>
          </p:nvPr>
        </p:nvSpPr>
        <p:spPr/>
        <p:txBody>
          <a:bodyPr/>
          <a:lstStyle/>
          <a:p>
            <a:r>
              <a:rPr lang="en-US" dirty="0"/>
              <a:t>How do streams “work”?</a:t>
            </a:r>
          </a:p>
        </p:txBody>
      </p:sp>
      <p:pic>
        <p:nvPicPr>
          <p:cNvPr id="10" name="Picture 9">
            <a:extLst>
              <a:ext uri="{FF2B5EF4-FFF2-40B4-BE49-F238E27FC236}">
                <a16:creationId xmlns:a16="http://schemas.microsoft.com/office/drawing/2014/main" id="{0C16A063-D1AB-4E20-A435-0CDFCEB65F4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5400000">
            <a:off x="1783295" y="2393825"/>
            <a:ext cx="4263656" cy="3197742"/>
          </a:xfrm>
          <a:prstGeom prst="rect">
            <a:avLst/>
          </a:prstGeom>
          <a:effectLst>
            <a:softEdge rad="38100"/>
          </a:effectLst>
        </p:spPr>
      </p:pic>
      <p:sp>
        <p:nvSpPr>
          <p:cNvPr id="12" name="TextBox 11">
            <a:extLst>
              <a:ext uri="{FF2B5EF4-FFF2-40B4-BE49-F238E27FC236}">
                <a16:creationId xmlns:a16="http://schemas.microsoft.com/office/drawing/2014/main" id="{D3BD8DC0-EF0A-4F32-82B3-D737EF474511}"/>
              </a:ext>
            </a:extLst>
          </p:cNvPr>
          <p:cNvSpPr txBox="1"/>
          <p:nvPr/>
        </p:nvSpPr>
        <p:spPr>
          <a:xfrm>
            <a:off x="5816010" y="6424873"/>
            <a:ext cx="6229141" cy="369332"/>
          </a:xfrm>
          <a:prstGeom prst="rect">
            <a:avLst/>
          </a:prstGeom>
          <a:noFill/>
        </p:spPr>
        <p:txBody>
          <a:bodyPr wrap="none" rtlCol="0">
            <a:spAutoFit/>
          </a:bodyPr>
          <a:lstStyle/>
          <a:p>
            <a:r>
              <a:rPr lang="en-US" dirty="0"/>
              <a:t>Source:  Fundamentals of Fluvial Geomorphology by Ro Charlton.</a:t>
            </a:r>
          </a:p>
        </p:txBody>
      </p:sp>
      <p:pic>
        <p:nvPicPr>
          <p:cNvPr id="14" name="Picture 13">
            <a:extLst>
              <a:ext uri="{FF2B5EF4-FFF2-40B4-BE49-F238E27FC236}">
                <a16:creationId xmlns:a16="http://schemas.microsoft.com/office/drawing/2014/main" id="{0A21D4F5-F8A6-44D9-852D-5D04574EB8C9}"/>
              </a:ext>
            </a:extLst>
          </p:cNvPr>
          <p:cNvPicPr>
            <a:picLocks noChangeAspect="1"/>
          </p:cNvPicPr>
          <p:nvPr/>
        </p:nvPicPr>
        <p:blipFill rotWithShape="1">
          <a:blip r:embed="rId4">
            <a:extLst>
              <a:ext uri="{28A0092B-C50C-407E-A947-70E740481C1C}">
                <a14:useLocalDpi xmlns:a14="http://schemas.microsoft.com/office/drawing/2010/main" val="0"/>
              </a:ext>
            </a:extLst>
          </a:blip>
          <a:srcRect l="6695" t="1836" r="2045" b="3102"/>
          <a:stretch/>
        </p:blipFill>
        <p:spPr>
          <a:xfrm>
            <a:off x="7281673" y="281315"/>
            <a:ext cx="4599147" cy="5966718"/>
          </a:xfrm>
          <a:prstGeom prst="rect">
            <a:avLst/>
          </a:prstGeom>
        </p:spPr>
      </p:pic>
      <p:sp>
        <p:nvSpPr>
          <p:cNvPr id="3" name="Rectangle 2">
            <a:extLst>
              <a:ext uri="{FF2B5EF4-FFF2-40B4-BE49-F238E27FC236}">
                <a16:creationId xmlns:a16="http://schemas.microsoft.com/office/drawing/2014/main" id="{5F385AAB-BA4B-461F-896D-8610C801B099}"/>
              </a:ext>
            </a:extLst>
          </p:cNvPr>
          <p:cNvSpPr/>
          <p:nvPr/>
        </p:nvSpPr>
        <p:spPr>
          <a:xfrm>
            <a:off x="7012503" y="2757192"/>
            <a:ext cx="4868174" cy="357926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Rectangle 3">
            <a:extLst>
              <a:ext uri="{FF2B5EF4-FFF2-40B4-BE49-F238E27FC236}">
                <a16:creationId xmlns:a16="http://schemas.microsoft.com/office/drawing/2014/main" id="{30D8CA31-2260-443A-8E96-918D6EF06491}"/>
              </a:ext>
            </a:extLst>
          </p:cNvPr>
          <p:cNvSpPr/>
          <p:nvPr/>
        </p:nvSpPr>
        <p:spPr>
          <a:xfrm>
            <a:off x="7171346" y="-35639"/>
            <a:ext cx="4868174" cy="62431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Rectangle: Rounded Corners 4">
            <a:extLst>
              <a:ext uri="{FF2B5EF4-FFF2-40B4-BE49-F238E27FC236}">
                <a16:creationId xmlns:a16="http://schemas.microsoft.com/office/drawing/2014/main" id="{C1F5C8B7-51AE-4B05-A949-6DB7C714148B}"/>
              </a:ext>
            </a:extLst>
          </p:cNvPr>
          <p:cNvSpPr/>
          <p:nvPr/>
        </p:nvSpPr>
        <p:spPr>
          <a:xfrm>
            <a:off x="7362793" y="1275907"/>
            <a:ext cx="2945219" cy="1450757"/>
          </a:xfrm>
          <a:prstGeom prst="roundRect">
            <a:avLst/>
          </a:prstGeom>
          <a:noFill/>
          <a:ln w="38100">
            <a:solidFill>
              <a:srgbClr val="EA8B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2233731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hidden"/>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E2DD07-D6FE-43EB-89B9-A4C58B392E83}"/>
              </a:ext>
            </a:extLst>
          </p:cNvPr>
          <p:cNvSpPr>
            <a:spLocks noGrp="1"/>
          </p:cNvSpPr>
          <p:nvPr>
            <p:ph type="title"/>
          </p:nvPr>
        </p:nvSpPr>
        <p:spPr/>
        <p:txBody>
          <a:bodyPr/>
          <a:lstStyle/>
          <a:p>
            <a:r>
              <a:rPr lang="en-US" dirty="0">
                <a:solidFill>
                  <a:srgbClr val="75787B"/>
                </a:solidFill>
              </a:rPr>
              <a:t>Ok, let’s talk research…</a:t>
            </a:r>
          </a:p>
        </p:txBody>
      </p:sp>
      <p:sp>
        <p:nvSpPr>
          <p:cNvPr id="3" name="Text Placeholder 2">
            <a:extLst>
              <a:ext uri="{FF2B5EF4-FFF2-40B4-BE49-F238E27FC236}">
                <a16:creationId xmlns:a16="http://schemas.microsoft.com/office/drawing/2014/main" id="{3991C95B-56D8-4015-803A-BB307CB901D8}"/>
              </a:ext>
            </a:extLst>
          </p:cNvPr>
          <p:cNvSpPr>
            <a:spLocks noGrp="1"/>
          </p:cNvSpPr>
          <p:nvPr>
            <p:ph type="body" idx="1"/>
          </p:nvPr>
        </p:nvSpPr>
        <p:spPr/>
        <p:txBody>
          <a:bodyPr/>
          <a:lstStyle/>
          <a:p>
            <a:endParaRPr lang="en-US" dirty="0"/>
          </a:p>
        </p:txBody>
      </p:sp>
      <p:pic>
        <p:nvPicPr>
          <p:cNvPr id="4" name="Picture 3">
            <a:extLst>
              <a:ext uri="{FF2B5EF4-FFF2-40B4-BE49-F238E27FC236}">
                <a16:creationId xmlns:a16="http://schemas.microsoft.com/office/drawing/2014/main" id="{85081453-A5A2-4DC0-A445-DCA5A91504C6}"/>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2858" y="5724144"/>
            <a:ext cx="2200275" cy="502920"/>
          </a:xfrm>
          <a:prstGeom prst="rect">
            <a:avLst/>
          </a:prstGeom>
        </p:spPr>
      </p:pic>
    </p:spTree>
    <p:extLst>
      <p:ext uri="{BB962C8B-B14F-4D97-AF65-F5344CB8AC3E}">
        <p14:creationId xmlns:p14="http://schemas.microsoft.com/office/powerpoint/2010/main" val="2491578144"/>
      </p:ext>
    </p:extLst>
  </p:cSld>
  <p:clrMapOvr>
    <a:masterClrMapping/>
  </p:clrMapOvr>
</p:sld>
</file>

<file path=ppt/theme/theme1.xml><?xml version="1.0" encoding="utf-8"?>
<a:theme xmlns:a="http://schemas.openxmlformats.org/drawingml/2006/main" name="Retrospect">
  <a:themeElements>
    <a:clrScheme name="Retrospect">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Retrospect</Template>
  <TotalTime>3856</TotalTime>
  <Words>1469</Words>
  <Application>Microsoft Office PowerPoint</Application>
  <PresentationFormat>Widescreen</PresentationFormat>
  <Paragraphs>115</Paragraphs>
  <Slides>18</Slides>
  <Notes>15</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18</vt:i4>
      </vt:variant>
    </vt:vector>
  </HeadingPairs>
  <TitlesOfParts>
    <vt:vector size="26" baseType="lpstr">
      <vt:lpstr>Acherus Grotesque Light</vt:lpstr>
      <vt:lpstr>Acherus Grotesque Medium</vt:lpstr>
      <vt:lpstr>Arial</vt:lpstr>
      <vt:lpstr>Bradley Hand ITC</vt:lpstr>
      <vt:lpstr>Calibri</vt:lpstr>
      <vt:lpstr>Calibri Light</vt:lpstr>
      <vt:lpstr>Wingdings</vt:lpstr>
      <vt:lpstr>Retrospect</vt:lpstr>
      <vt:lpstr>Effectiveness of stormwater management practices in protecting stream channel stability</vt:lpstr>
      <vt:lpstr>Project partners and contributors</vt:lpstr>
      <vt:lpstr>Acknowledgment Slide</vt:lpstr>
      <vt:lpstr>How can we develop land and protect streams?</vt:lpstr>
      <vt:lpstr>PowerPoint Presentation</vt:lpstr>
      <vt:lpstr>Before we talk research…</vt:lpstr>
      <vt:lpstr>Maryland stormwater history in brief…</vt:lpstr>
      <vt:lpstr>How do streams “work”?</vt:lpstr>
      <vt:lpstr>Ok, let’s talk research…</vt:lpstr>
      <vt:lpstr>Tributary 109 to Little Seneca Creek served as a case study</vt:lpstr>
      <vt:lpstr>PowerPoint Presentation</vt:lpstr>
      <vt:lpstr>PowerPoint Presentation</vt:lpstr>
      <vt:lpstr>PowerPoint Presentation</vt:lpstr>
      <vt:lpstr>PowerPoint Presentation</vt:lpstr>
      <vt:lpstr>PowerPoint Presentation</vt:lpstr>
      <vt:lpstr>Ratio of sediment transported after development to before development</vt:lpstr>
      <vt:lpstr>Summary</vt:lpstr>
      <vt:lpstr>Caveat:  We assume streams are “stable” prior to development.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dc:title>
  <dc:creator>Sadie Drescher</dc:creator>
  <cp:lastModifiedBy>Thompson, Tess</cp:lastModifiedBy>
  <cp:revision>198</cp:revision>
  <dcterms:created xsi:type="dcterms:W3CDTF">2021-04-05T15:44:46Z</dcterms:created>
  <dcterms:modified xsi:type="dcterms:W3CDTF">2024-06-11T14:34:49Z</dcterms:modified>
</cp:coreProperties>
</file>