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Nunito"/>
      <p:regular r:id="rId32"/>
      <p:bold r:id="rId33"/>
      <p:italic r:id="rId34"/>
      <p:boldItalic r:id="rId35"/>
    </p:embeddedFont>
    <p:embeddedFont>
      <p:font typeface="Maven Pro"/>
      <p:regular r:id="rId36"/>
      <p:bold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Nunito-bold.fntdata"/><Relationship Id="rId10" Type="http://schemas.openxmlformats.org/officeDocument/2006/relationships/slide" Target="slides/slide5.xml"/><Relationship Id="rId32" Type="http://schemas.openxmlformats.org/officeDocument/2006/relationships/font" Target="fonts/Nunito-regular.fntdata"/><Relationship Id="rId13" Type="http://schemas.openxmlformats.org/officeDocument/2006/relationships/slide" Target="slides/slide8.xml"/><Relationship Id="rId35" Type="http://schemas.openxmlformats.org/officeDocument/2006/relationships/font" Target="fonts/Nunito-boldItalic.fntdata"/><Relationship Id="rId12" Type="http://schemas.openxmlformats.org/officeDocument/2006/relationships/slide" Target="slides/slide7.xml"/><Relationship Id="rId34" Type="http://schemas.openxmlformats.org/officeDocument/2006/relationships/font" Target="fonts/Nunito-italic.fntdata"/><Relationship Id="rId15" Type="http://schemas.openxmlformats.org/officeDocument/2006/relationships/slide" Target="slides/slide10.xml"/><Relationship Id="rId37" Type="http://schemas.openxmlformats.org/officeDocument/2006/relationships/font" Target="fonts/MavenPro-bold.fntdata"/><Relationship Id="rId14" Type="http://schemas.openxmlformats.org/officeDocument/2006/relationships/slide" Target="slides/slide9.xml"/><Relationship Id="rId36" Type="http://schemas.openxmlformats.org/officeDocument/2006/relationships/font" Target="fonts/MavenPro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913f24e2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913f24e2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9adc0a0d9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29adc0a0d9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9adc0a0d9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29adc0a0d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9adc0a0d9a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29adc0a0d9a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9acc3443f2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9acc3443f2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29adc0a0d9a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29adc0a0d9a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29acc3443f2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29acc3443f2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29adc0a0d9a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29adc0a0d9a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2919e333e53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2919e333e53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 after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292ee20f6d0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292ee20f6d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2995832b138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2995832b138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913f24e2b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913f24e2b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2995832b138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2995832b138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29adc0a0d9a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29adc0a0d9a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29acc3443f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29acc3443f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29acc3443f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29acc3443f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2913f24e2b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2913f24e2b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Tanner - CUBE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Monet - Images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Yinlin - Assistance, Mentors ML +:D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2995832b138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2995832b138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2913f24e2bd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Google Shape;535;g2913f24e2b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92ee20f6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292ee20f6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995832b13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995832b13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Anthony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995832b138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2995832b13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Anthony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2995832b13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2995832b13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Anthony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995832b138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2995832b138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995832b138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2995832b138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9adc0a0d9a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29adc0a0d9a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75" name="Google Shape;275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Relationship Id="rId4" Type="http://schemas.openxmlformats.org/officeDocument/2006/relationships/image" Target="../media/image25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Relationship Id="rId4" Type="http://schemas.openxmlformats.org/officeDocument/2006/relationships/image" Target="../media/image22.png"/><Relationship Id="rId5" Type="http://schemas.openxmlformats.org/officeDocument/2006/relationships/image" Target="../media/image1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6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png"/><Relationship Id="rId4" Type="http://schemas.openxmlformats.org/officeDocument/2006/relationships/image" Target="../media/image2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4"/>
          <p:cNvSpPr txBox="1"/>
          <p:nvPr>
            <p:ph type="ctrTitle"/>
          </p:nvPr>
        </p:nvSpPr>
        <p:spPr>
          <a:xfrm>
            <a:off x="311708" y="0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Behind Density Lines</a:t>
            </a:r>
            <a:endParaRPr/>
          </a:p>
        </p:txBody>
      </p:sp>
      <p:sp>
        <p:nvSpPr>
          <p:cNvPr id="281" name="Google Shape;281;p14"/>
          <p:cNvSpPr txBox="1"/>
          <p:nvPr>
            <p:ph idx="1" type="subTitle"/>
          </p:nvPr>
        </p:nvSpPr>
        <p:spPr>
          <a:xfrm>
            <a:off x="311700" y="2286700"/>
            <a:ext cx="8520600" cy="230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CS 4624: Hypertext/Multimedia</a:t>
            </a:r>
            <a:endParaRPr sz="2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Dr. Farag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Virginia Tech, Blacksburg VA 24061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November 14th, 2023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40"/>
              <a:t>Alex Lin, Anthony Nguyen, John Siegel, Luke DiGiovanna</a:t>
            </a:r>
            <a:endParaRPr sz="214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2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Feature: Multiplayer</a:t>
            </a:r>
            <a:endParaRPr/>
          </a:p>
        </p:txBody>
      </p:sp>
      <p:pic>
        <p:nvPicPr>
          <p:cNvPr id="388" name="Google Shape;38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4351" y="1514871"/>
            <a:ext cx="5469401" cy="268428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23"/>
          <p:cNvSpPr txBox="1"/>
          <p:nvPr/>
        </p:nvSpPr>
        <p:spPr>
          <a:xfrm>
            <a:off x="2176625" y="4283700"/>
            <a:ext cx="5274000" cy="4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Home page where user can join a room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24"/>
          <p:cNvSpPr txBox="1"/>
          <p:nvPr>
            <p:ph type="title"/>
          </p:nvPr>
        </p:nvSpPr>
        <p:spPr>
          <a:xfrm>
            <a:off x="13800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Feature: Painter</a:t>
            </a:r>
            <a:endParaRPr/>
          </a:p>
        </p:txBody>
      </p:sp>
      <p:pic>
        <p:nvPicPr>
          <p:cNvPr id="395" name="Google Shape;39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9350" y="1384050"/>
            <a:ext cx="6099400" cy="3217101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24"/>
          <p:cNvSpPr txBox="1"/>
          <p:nvPr/>
        </p:nvSpPr>
        <p:spPr>
          <a:xfrm>
            <a:off x="2137750" y="4653050"/>
            <a:ext cx="5274000" cy="4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Painter UI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Feature: Multiplayer/Painter</a:t>
            </a:r>
            <a:endParaRPr/>
          </a:p>
        </p:txBody>
      </p:sp>
      <p:sp>
        <p:nvSpPr>
          <p:cNvPr id="402" name="Google Shape;402;p25"/>
          <p:cNvSpPr txBox="1"/>
          <p:nvPr>
            <p:ph idx="1" type="body"/>
          </p:nvPr>
        </p:nvSpPr>
        <p:spPr>
          <a:xfrm>
            <a:off x="807725" y="1563050"/>
            <a:ext cx="6016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Next.js for the the UI and fullstack framework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Socket.io to synchronize state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Painter built with THREE.js to render image and overlay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Developed mobile-first to support iPads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403" name="Google Shape;40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2100" y="3219212"/>
            <a:ext cx="1648524" cy="8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38770" y="3219199"/>
            <a:ext cx="1984218" cy="8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96409" y="3219200"/>
            <a:ext cx="1775667" cy="83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6"/>
          <p:cNvSpPr txBox="1"/>
          <p:nvPr>
            <p:ph type="title"/>
          </p:nvPr>
        </p:nvSpPr>
        <p:spPr>
          <a:xfrm>
            <a:off x="1268975" y="64205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Feature: Scoring</a:t>
            </a:r>
            <a:endParaRPr/>
          </a:p>
        </p:txBody>
      </p:sp>
      <p:pic>
        <p:nvPicPr>
          <p:cNvPr id="411" name="Google Shape;41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5313" y="1467300"/>
            <a:ext cx="4198588" cy="247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40102" y="1508252"/>
            <a:ext cx="1564636" cy="2396497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26"/>
          <p:cNvSpPr/>
          <p:nvPr/>
        </p:nvSpPr>
        <p:spPr>
          <a:xfrm>
            <a:off x="1540100" y="2982100"/>
            <a:ext cx="1140000" cy="4278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Google Shape;41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9425" y="1005175"/>
            <a:ext cx="2971726" cy="2971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6424" y="1005174"/>
            <a:ext cx="2971726" cy="2971726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27"/>
          <p:cNvSpPr txBox="1"/>
          <p:nvPr>
            <p:ph idx="4294967295" type="title"/>
          </p:nvPr>
        </p:nvSpPr>
        <p:spPr>
          <a:xfrm>
            <a:off x="1277675" y="250425"/>
            <a:ext cx="7030500" cy="61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Feature: Scoring</a:t>
            </a:r>
            <a:endParaRPr/>
          </a:p>
        </p:txBody>
      </p:sp>
      <p:sp>
        <p:nvSpPr>
          <p:cNvPr id="421" name="Google Shape;421;p27"/>
          <p:cNvSpPr/>
          <p:nvPr/>
        </p:nvSpPr>
        <p:spPr>
          <a:xfrm>
            <a:off x="3377650" y="1142681"/>
            <a:ext cx="4276275" cy="364750"/>
          </a:xfrm>
          <a:custGeom>
            <a:rect b="b" l="l" r="r" t="t"/>
            <a:pathLst>
              <a:path extrusionOk="0" h="14590" w="171051">
                <a:moveTo>
                  <a:pt x="0" y="14590"/>
                </a:moveTo>
                <a:cubicBezTo>
                  <a:pt x="32920" y="-7346"/>
                  <a:pt x="78454" y="2058"/>
                  <a:pt x="118013" y="2058"/>
                </a:cubicBezTo>
                <a:cubicBezTo>
                  <a:pt x="129240" y="2058"/>
                  <a:pt x="140542" y="3511"/>
                  <a:pt x="151433" y="6235"/>
                </a:cubicBezTo>
                <a:cubicBezTo>
                  <a:pt x="156136" y="7411"/>
                  <a:pt x="161045" y="7689"/>
                  <a:pt x="165706" y="9020"/>
                </a:cubicBezTo>
                <a:cubicBezTo>
                  <a:pt x="167406" y="9505"/>
                  <a:pt x="168865" y="11537"/>
                  <a:pt x="170580" y="11109"/>
                </a:cubicBezTo>
                <a:cubicBezTo>
                  <a:pt x="171936" y="10770"/>
                  <a:pt x="169242" y="7919"/>
                  <a:pt x="170231" y="6932"/>
                </a:cubicBezTo>
                <a:cubicBezTo>
                  <a:pt x="170909" y="6256"/>
                  <a:pt x="170573" y="8828"/>
                  <a:pt x="170928" y="9717"/>
                </a:cubicBezTo>
                <a:cubicBezTo>
                  <a:pt x="171419" y="10946"/>
                  <a:pt x="169674" y="12258"/>
                  <a:pt x="168491" y="12850"/>
                </a:cubicBezTo>
              </a:path>
            </a:pathLst>
          </a:cu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2" name="Google Shape;422;p27"/>
          <p:cNvSpPr/>
          <p:nvPr/>
        </p:nvSpPr>
        <p:spPr>
          <a:xfrm>
            <a:off x="3090450" y="3091375"/>
            <a:ext cx="4393600" cy="471075"/>
          </a:xfrm>
          <a:custGeom>
            <a:rect b="b" l="l" r="r" t="t"/>
            <a:pathLst>
              <a:path extrusionOk="0" h="18843" w="175744">
                <a:moveTo>
                  <a:pt x="0" y="6267"/>
                </a:moveTo>
                <a:cubicBezTo>
                  <a:pt x="9930" y="19507"/>
                  <a:pt x="31491" y="18799"/>
                  <a:pt x="48041" y="18799"/>
                </a:cubicBezTo>
                <a:cubicBezTo>
                  <a:pt x="78500" y="18799"/>
                  <a:pt x="108867" y="15399"/>
                  <a:pt x="139249" y="13229"/>
                </a:cubicBezTo>
                <a:cubicBezTo>
                  <a:pt x="147812" y="12618"/>
                  <a:pt x="156634" y="11149"/>
                  <a:pt x="164313" y="7311"/>
                </a:cubicBezTo>
                <a:cubicBezTo>
                  <a:pt x="167424" y="5756"/>
                  <a:pt x="172157" y="5895"/>
                  <a:pt x="173713" y="2785"/>
                </a:cubicBezTo>
                <a:cubicBezTo>
                  <a:pt x="174419" y="1373"/>
                  <a:pt x="168304" y="0"/>
                  <a:pt x="169883" y="0"/>
                </a:cubicBezTo>
                <a:cubicBezTo>
                  <a:pt x="171910" y="0"/>
                  <a:pt x="174547" y="624"/>
                  <a:pt x="175453" y="2437"/>
                </a:cubicBezTo>
                <a:cubicBezTo>
                  <a:pt x="176460" y="4453"/>
                  <a:pt x="174061" y="6799"/>
                  <a:pt x="174061" y="9052"/>
                </a:cubicBezTo>
              </a:path>
            </a:pathLst>
          </a:cu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3" name="Google Shape;423;p27"/>
          <p:cNvSpPr txBox="1"/>
          <p:nvPr/>
        </p:nvSpPr>
        <p:spPr>
          <a:xfrm>
            <a:off x="1241400" y="4518675"/>
            <a:ext cx="66612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Input segments are associated with reference segments to determine correctness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24" name="Google Shape;424;p27"/>
          <p:cNvSpPr txBox="1"/>
          <p:nvPr/>
        </p:nvSpPr>
        <p:spPr>
          <a:xfrm>
            <a:off x="1187338" y="3976900"/>
            <a:ext cx="23499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Input</a:t>
            </a:r>
            <a:endParaRPr b="1"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25" name="Google Shape;425;p27"/>
          <p:cNvSpPr txBox="1"/>
          <p:nvPr/>
        </p:nvSpPr>
        <p:spPr>
          <a:xfrm>
            <a:off x="5560338" y="3976900"/>
            <a:ext cx="23499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Reference</a:t>
            </a:r>
            <a:endParaRPr b="1"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26" name="Google Shape;426;p27"/>
          <p:cNvSpPr/>
          <p:nvPr/>
        </p:nvSpPr>
        <p:spPr>
          <a:xfrm>
            <a:off x="2463825" y="1564516"/>
            <a:ext cx="4462925" cy="378050"/>
          </a:xfrm>
          <a:custGeom>
            <a:rect b="b" l="l" r="r" t="t"/>
            <a:pathLst>
              <a:path extrusionOk="0" h="15122" w="178517">
                <a:moveTo>
                  <a:pt x="0" y="15122"/>
                </a:moveTo>
                <a:cubicBezTo>
                  <a:pt x="6306" y="2511"/>
                  <a:pt x="27197" y="7505"/>
                  <a:pt x="41078" y="5027"/>
                </a:cubicBezTo>
                <a:cubicBezTo>
                  <a:pt x="70012" y="-138"/>
                  <a:pt x="99807" y="-781"/>
                  <a:pt x="129153" y="849"/>
                </a:cubicBezTo>
                <a:cubicBezTo>
                  <a:pt x="140887" y="1501"/>
                  <a:pt x="152373" y="4488"/>
                  <a:pt x="163965" y="6419"/>
                </a:cubicBezTo>
                <a:cubicBezTo>
                  <a:pt x="168429" y="7163"/>
                  <a:pt x="171972" y="11641"/>
                  <a:pt x="176498" y="11641"/>
                </a:cubicBezTo>
                <a:cubicBezTo>
                  <a:pt x="177856" y="11641"/>
                  <a:pt x="176532" y="7812"/>
                  <a:pt x="177890" y="7812"/>
                </a:cubicBezTo>
                <a:cubicBezTo>
                  <a:pt x="180187" y="7812"/>
                  <a:pt x="175314" y="12686"/>
                  <a:pt x="173017" y="12686"/>
                </a:cubicBezTo>
              </a:path>
            </a:pathLst>
          </a:custGeom>
          <a:noFill/>
          <a:ln cap="flat" cmpd="sng" w="38100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Feature: GIF Export</a:t>
            </a:r>
            <a:endParaRPr/>
          </a:p>
        </p:txBody>
      </p:sp>
      <p:pic>
        <p:nvPicPr>
          <p:cNvPr id="432" name="Google Shape;432;p28"/>
          <p:cNvPicPr preferRelativeResize="0"/>
          <p:nvPr/>
        </p:nvPicPr>
        <p:blipFill rotWithShape="1">
          <a:blip r:embed="rId3">
            <a:alphaModFix/>
          </a:blip>
          <a:srcRect b="0" l="0" r="0" t="50622"/>
          <a:stretch/>
        </p:blipFill>
        <p:spPr>
          <a:xfrm>
            <a:off x="1704150" y="1614450"/>
            <a:ext cx="1576575" cy="19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28"/>
          <p:cNvSpPr/>
          <p:nvPr/>
        </p:nvSpPr>
        <p:spPr>
          <a:xfrm>
            <a:off x="1783800" y="2623975"/>
            <a:ext cx="1359000" cy="4278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34" name="Google Shape;434;p28"/>
          <p:cNvSpPr txBox="1"/>
          <p:nvPr/>
        </p:nvSpPr>
        <p:spPr>
          <a:xfrm>
            <a:off x="4900863" y="4803875"/>
            <a:ext cx="3281100" cy="2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Example exported GIF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435" name="Google Shape;43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112725"/>
            <a:ext cx="3792799" cy="379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2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Feature: GIF Export</a:t>
            </a:r>
            <a:endParaRPr/>
          </a:p>
        </p:txBody>
      </p:sp>
      <p:sp>
        <p:nvSpPr>
          <p:cNvPr id="441" name="Google Shape;441;p29"/>
          <p:cNvSpPr/>
          <p:nvPr/>
        </p:nvSpPr>
        <p:spPr>
          <a:xfrm>
            <a:off x="1793225" y="2399600"/>
            <a:ext cx="1204200" cy="863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Draw Event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2" name="Google Shape;442;p29"/>
          <p:cNvSpPr txBox="1"/>
          <p:nvPr/>
        </p:nvSpPr>
        <p:spPr>
          <a:xfrm>
            <a:off x="423525" y="1745075"/>
            <a:ext cx="2253000" cy="3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Room {i} on GIF encoder:</a:t>
            </a:r>
            <a:endParaRPr b="1"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443" name="Google Shape;443;p29"/>
          <p:cNvCxnSpPr/>
          <p:nvPr/>
        </p:nvCxnSpPr>
        <p:spPr>
          <a:xfrm flipH="1" rot="10800000">
            <a:off x="901600" y="2830250"/>
            <a:ext cx="771000" cy="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4" name="Google Shape;444;p29"/>
          <p:cNvSpPr/>
          <p:nvPr/>
        </p:nvSpPr>
        <p:spPr>
          <a:xfrm>
            <a:off x="4170975" y="2399600"/>
            <a:ext cx="1204200" cy="863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Update Internal State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5" name="Google Shape;445;p29"/>
          <p:cNvSpPr/>
          <p:nvPr/>
        </p:nvSpPr>
        <p:spPr>
          <a:xfrm>
            <a:off x="6548725" y="2399600"/>
            <a:ext cx="1204200" cy="863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Nunito"/>
                <a:ea typeface="Nunito"/>
                <a:cs typeface="Nunito"/>
                <a:sym typeface="Nunito"/>
              </a:rPr>
              <a:t>Add frame to GIF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446" name="Google Shape;446;p29"/>
          <p:cNvCxnSpPr/>
          <p:nvPr/>
        </p:nvCxnSpPr>
        <p:spPr>
          <a:xfrm flipH="1" rot="10800000">
            <a:off x="3192800" y="2830250"/>
            <a:ext cx="771000" cy="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7" name="Google Shape;447;p29"/>
          <p:cNvCxnSpPr/>
          <p:nvPr/>
        </p:nvCxnSpPr>
        <p:spPr>
          <a:xfrm flipH="1" rot="10800000">
            <a:off x="5631200" y="2830250"/>
            <a:ext cx="771000" cy="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0"/>
          <p:cNvSpPr txBox="1"/>
          <p:nvPr>
            <p:ph type="title"/>
          </p:nvPr>
        </p:nvSpPr>
        <p:spPr>
          <a:xfrm>
            <a:off x="1337675" y="638275"/>
            <a:ext cx="5208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Architecture</a:t>
            </a:r>
            <a:endParaRPr/>
          </a:p>
        </p:txBody>
      </p:sp>
      <p:pic>
        <p:nvPicPr>
          <p:cNvPr id="453" name="Google Shape;45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3585" y="3814756"/>
            <a:ext cx="1015712" cy="861192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30"/>
          <p:cNvSpPr txBox="1"/>
          <p:nvPr/>
        </p:nvSpPr>
        <p:spPr>
          <a:xfrm>
            <a:off x="3811102" y="4637269"/>
            <a:ext cx="1281900" cy="2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</a:t>
            </a:r>
            <a:endParaRPr/>
          </a:p>
        </p:txBody>
      </p:sp>
      <p:pic>
        <p:nvPicPr>
          <p:cNvPr id="455" name="Google Shape;45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8866" y="2236742"/>
            <a:ext cx="666314" cy="861198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30"/>
          <p:cNvSpPr txBox="1"/>
          <p:nvPr/>
        </p:nvSpPr>
        <p:spPr>
          <a:xfrm>
            <a:off x="3943561" y="3000477"/>
            <a:ext cx="1015800" cy="3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Server</a:t>
            </a:r>
            <a:endParaRPr/>
          </a:p>
        </p:txBody>
      </p:sp>
      <p:cxnSp>
        <p:nvCxnSpPr>
          <p:cNvPr id="457" name="Google Shape;457;p30"/>
          <p:cNvCxnSpPr>
            <a:stCxn id="453" idx="0"/>
            <a:endCxn id="453" idx="0"/>
          </p:cNvCxnSpPr>
          <p:nvPr/>
        </p:nvCxnSpPr>
        <p:spPr>
          <a:xfrm>
            <a:off x="4451441" y="3814756"/>
            <a:ext cx="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8" name="Google Shape;458;p30"/>
          <p:cNvCxnSpPr>
            <a:stCxn id="453" idx="0"/>
            <a:endCxn id="456" idx="2"/>
          </p:cNvCxnSpPr>
          <p:nvPr/>
        </p:nvCxnSpPr>
        <p:spPr>
          <a:xfrm rot="10800000">
            <a:off x="4451441" y="3329356"/>
            <a:ext cx="0" cy="485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triangle"/>
            <a:tailEnd len="med" w="med" type="triangle"/>
          </a:ln>
        </p:spPr>
      </p:cxnSp>
      <p:pic>
        <p:nvPicPr>
          <p:cNvPr id="459" name="Google Shape;459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17788" y="1379346"/>
            <a:ext cx="804600" cy="80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1613" y="1379346"/>
            <a:ext cx="804600" cy="804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1" name="Google Shape;461;p30"/>
          <p:cNvCxnSpPr>
            <a:stCxn id="455" idx="0"/>
            <a:endCxn id="459" idx="3"/>
          </p:cNvCxnSpPr>
          <p:nvPr/>
        </p:nvCxnSpPr>
        <p:spPr>
          <a:xfrm rot="10800000">
            <a:off x="2722523" y="1781642"/>
            <a:ext cx="1729500" cy="45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462" name="Google Shape;462;p30"/>
          <p:cNvCxnSpPr>
            <a:stCxn id="455" idx="0"/>
            <a:endCxn id="460" idx="1"/>
          </p:cNvCxnSpPr>
          <p:nvPr/>
        </p:nvCxnSpPr>
        <p:spPr>
          <a:xfrm flipH="1" rot="10800000">
            <a:off x="4452023" y="1781642"/>
            <a:ext cx="1969500" cy="455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463" name="Google Shape;463;p30"/>
          <p:cNvSpPr txBox="1"/>
          <p:nvPr/>
        </p:nvSpPr>
        <p:spPr>
          <a:xfrm>
            <a:off x="1650788" y="2251650"/>
            <a:ext cx="1338600" cy="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Scoring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Microservice</a:t>
            </a:r>
            <a:endParaRPr/>
          </a:p>
        </p:txBody>
      </p:sp>
      <p:sp>
        <p:nvSpPr>
          <p:cNvPr id="464" name="Google Shape;464;p30"/>
          <p:cNvSpPr txBox="1"/>
          <p:nvPr/>
        </p:nvSpPr>
        <p:spPr>
          <a:xfrm>
            <a:off x="6154613" y="2183950"/>
            <a:ext cx="1338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GIF Encoder Microservice</a:t>
            </a:r>
            <a:endParaRPr/>
          </a:p>
        </p:txBody>
      </p:sp>
      <p:cxnSp>
        <p:nvCxnSpPr>
          <p:cNvPr id="465" name="Google Shape;465;p30"/>
          <p:cNvCxnSpPr>
            <a:stCxn id="453" idx="3"/>
            <a:endCxn id="464" idx="2"/>
          </p:cNvCxnSpPr>
          <p:nvPr/>
        </p:nvCxnSpPr>
        <p:spPr>
          <a:xfrm flipH="1" rot="10800000">
            <a:off x="4959297" y="2756752"/>
            <a:ext cx="1864500" cy="14886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466" name="Google Shape;466;p30"/>
          <p:cNvCxnSpPr>
            <a:stCxn id="453" idx="1"/>
            <a:endCxn id="463" idx="2"/>
          </p:cNvCxnSpPr>
          <p:nvPr/>
        </p:nvCxnSpPr>
        <p:spPr>
          <a:xfrm rot="10800000">
            <a:off x="2319985" y="2756752"/>
            <a:ext cx="1623600" cy="14886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467" name="Google Shape;467;p30"/>
          <p:cNvSpPr txBox="1"/>
          <p:nvPr/>
        </p:nvSpPr>
        <p:spPr>
          <a:xfrm rot="870920">
            <a:off x="3315312" y="1767472"/>
            <a:ext cx="1192153" cy="4552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State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8" name="Google Shape;468;p30"/>
          <p:cNvSpPr txBox="1"/>
          <p:nvPr/>
        </p:nvSpPr>
        <p:spPr>
          <a:xfrm rot="-796858">
            <a:off x="5136798" y="1650599"/>
            <a:ext cx="1192287" cy="4553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State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9" name="Google Shape;469;p30"/>
          <p:cNvSpPr txBox="1"/>
          <p:nvPr/>
        </p:nvSpPr>
        <p:spPr>
          <a:xfrm rot="2519490">
            <a:off x="2753233" y="3394884"/>
            <a:ext cx="1192340" cy="455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Room ID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0" name="Google Shape;470;p30"/>
          <p:cNvSpPr txBox="1"/>
          <p:nvPr/>
        </p:nvSpPr>
        <p:spPr>
          <a:xfrm rot="2519490">
            <a:off x="2619583" y="3587134"/>
            <a:ext cx="1192340" cy="455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Score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1" name="Google Shape;471;p30"/>
          <p:cNvSpPr txBox="1"/>
          <p:nvPr/>
        </p:nvSpPr>
        <p:spPr>
          <a:xfrm rot="-2219461">
            <a:off x="5385760" y="3120347"/>
            <a:ext cx="1192143" cy="4550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Room ID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2" name="Google Shape;472;p30"/>
          <p:cNvSpPr txBox="1"/>
          <p:nvPr/>
        </p:nvSpPr>
        <p:spPr>
          <a:xfrm rot="-2219461">
            <a:off x="5562560" y="3344522"/>
            <a:ext cx="1192143" cy="45504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GIF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3" name="Google Shape;473;p30"/>
          <p:cNvSpPr txBox="1"/>
          <p:nvPr/>
        </p:nvSpPr>
        <p:spPr>
          <a:xfrm rot="901771">
            <a:off x="3262498" y="2017751"/>
            <a:ext cx="1015746" cy="4221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Join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4" name="Google Shape;474;p30"/>
          <p:cNvSpPr txBox="1"/>
          <p:nvPr/>
        </p:nvSpPr>
        <p:spPr>
          <a:xfrm rot="-839958">
            <a:off x="5225112" y="1863427"/>
            <a:ext cx="1015667" cy="4223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Join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5" name="Google Shape;475;p30"/>
          <p:cNvSpPr txBox="1"/>
          <p:nvPr/>
        </p:nvSpPr>
        <p:spPr>
          <a:xfrm rot="-1116">
            <a:off x="3527188" y="3344639"/>
            <a:ext cx="9243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Room ID/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Draw Events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76" name="Google Shape;476;p30"/>
          <p:cNvSpPr txBox="1"/>
          <p:nvPr/>
        </p:nvSpPr>
        <p:spPr>
          <a:xfrm rot="-1730">
            <a:off x="4451435" y="3344464"/>
            <a:ext cx="1192200" cy="4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State/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Image</a:t>
            </a:r>
            <a:endParaRPr sz="10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3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31"/>
          <p:cNvSpPr txBox="1"/>
          <p:nvPr>
            <p:ph idx="1" type="body"/>
          </p:nvPr>
        </p:nvSpPr>
        <p:spPr>
          <a:xfrm>
            <a:off x="311700" y="19112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3600"/>
              <a:t>Demo</a:t>
            </a:r>
            <a:endParaRPr b="1" sz="3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Demo: VT Science Festival</a:t>
            </a:r>
            <a:endParaRPr/>
          </a:p>
        </p:txBody>
      </p:sp>
      <p:pic>
        <p:nvPicPr>
          <p:cNvPr id="488" name="Google Shape;48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6025" y="1189650"/>
            <a:ext cx="4781225" cy="3585934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32"/>
          <p:cNvSpPr txBox="1"/>
          <p:nvPr/>
        </p:nvSpPr>
        <p:spPr>
          <a:xfrm>
            <a:off x="1799550" y="4734500"/>
            <a:ext cx="5544900" cy="4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The team standing on the display at the Cube</a:t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287" name="Google Shape;287;p15"/>
          <p:cNvSpPr txBox="1"/>
          <p:nvPr>
            <p:ph idx="1" type="body"/>
          </p:nvPr>
        </p:nvSpPr>
        <p:spPr>
          <a:xfrm>
            <a:off x="1056750" y="1354175"/>
            <a:ext cx="7030500" cy="32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Project Background</a:t>
            </a:r>
            <a:endParaRPr sz="1400"/>
          </a:p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Clients</a:t>
            </a:r>
            <a:endParaRPr sz="1400"/>
          </a:p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Deliverables</a:t>
            </a:r>
            <a:endParaRPr sz="1400"/>
          </a:p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Timeline</a:t>
            </a:r>
            <a:endParaRPr sz="1400"/>
          </a:p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Features</a:t>
            </a:r>
            <a:endParaRPr sz="1400"/>
          </a:p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System Architecture</a:t>
            </a:r>
            <a:endParaRPr sz="1400"/>
          </a:p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Demo</a:t>
            </a:r>
            <a:endParaRPr sz="1400"/>
          </a:p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Future Work</a:t>
            </a:r>
            <a:endParaRPr sz="1400"/>
          </a:p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Acknowledgements</a:t>
            </a:r>
            <a:endParaRPr sz="1400"/>
          </a:p>
          <a:p>
            <a:pPr indent="-31750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References</a:t>
            </a:r>
            <a:endParaRPr sz="1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3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495" name="Google Shape;495;p33"/>
          <p:cNvSpPr txBox="1"/>
          <p:nvPr/>
        </p:nvSpPr>
        <p:spPr>
          <a:xfrm>
            <a:off x="1781600" y="1819000"/>
            <a:ext cx="1801500" cy="11226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1.</a:t>
            </a:r>
            <a:endParaRPr b="1" sz="1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Scaling the application</a:t>
            </a:r>
            <a:endParaRPr b="1" sz="1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6" name="Google Shape;496;p33"/>
          <p:cNvSpPr txBox="1"/>
          <p:nvPr/>
        </p:nvSpPr>
        <p:spPr>
          <a:xfrm>
            <a:off x="3943425" y="1819000"/>
            <a:ext cx="1801500" cy="11226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2.</a:t>
            </a:r>
            <a:endParaRPr b="1" sz="1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Automated Segmentation</a:t>
            </a:r>
            <a:endParaRPr b="1" sz="1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7" name="Google Shape;497;p33"/>
          <p:cNvSpPr txBox="1"/>
          <p:nvPr/>
        </p:nvSpPr>
        <p:spPr>
          <a:xfrm>
            <a:off x="6055000" y="1819000"/>
            <a:ext cx="1801500" cy="1122600"/>
          </a:xfrm>
          <a:prstGeom prst="rect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3.</a:t>
            </a:r>
            <a:endParaRPr b="1" sz="1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Researcher Features</a:t>
            </a:r>
            <a:endParaRPr b="1" sz="1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Work: Scaling</a:t>
            </a:r>
            <a:endParaRPr/>
          </a:p>
        </p:txBody>
      </p:sp>
      <p:sp>
        <p:nvSpPr>
          <p:cNvPr id="503" name="Google Shape;503;p34"/>
          <p:cNvSpPr txBox="1"/>
          <p:nvPr>
            <p:ph idx="1" type="body"/>
          </p:nvPr>
        </p:nvSpPr>
        <p:spPr>
          <a:xfrm>
            <a:off x="1303800" y="1520100"/>
            <a:ext cx="38319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Scale the application to support tens to hundreds of simultaneous users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Had a maximum of 10 users at the VT Science Festival, so not immediately necessary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04" name="Google Shape;50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7150" y="1520100"/>
            <a:ext cx="2541600" cy="254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3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Work: Automatic Segmentation</a:t>
            </a:r>
            <a:endParaRPr/>
          </a:p>
        </p:txBody>
      </p:sp>
      <p:sp>
        <p:nvSpPr>
          <p:cNvPr id="510" name="Google Shape;510;p35"/>
          <p:cNvSpPr txBox="1"/>
          <p:nvPr>
            <p:ph idx="1" type="body"/>
          </p:nvPr>
        </p:nvSpPr>
        <p:spPr>
          <a:xfrm>
            <a:off x="1303800" y="1650625"/>
            <a:ext cx="31269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AI automated segmentation and analysis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Attempted but unsuccessful this semester</a:t>
            </a:r>
            <a:endParaRPr sz="1500"/>
          </a:p>
        </p:txBody>
      </p:sp>
      <p:pic>
        <p:nvPicPr>
          <p:cNvPr id="511" name="Google Shape;51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0000" y="1597875"/>
            <a:ext cx="3579125" cy="2381750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35"/>
          <p:cNvSpPr txBox="1"/>
          <p:nvPr/>
        </p:nvSpPr>
        <p:spPr>
          <a:xfrm>
            <a:off x="4572000" y="3913825"/>
            <a:ext cx="3790500" cy="2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Segment Anything Model (SAM)</a:t>
            </a:r>
            <a:endParaRPr i="1" sz="12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Work: Researcher Features</a:t>
            </a:r>
            <a:endParaRPr/>
          </a:p>
        </p:txBody>
      </p:sp>
      <p:sp>
        <p:nvSpPr>
          <p:cNvPr id="518" name="Google Shape;518;p36"/>
          <p:cNvSpPr txBox="1"/>
          <p:nvPr>
            <p:ph idx="1" type="body"/>
          </p:nvPr>
        </p:nvSpPr>
        <p:spPr>
          <a:xfrm>
            <a:off x="1303800" y="1454500"/>
            <a:ext cx="3549600" cy="30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Dashboard of segmentations 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Database of images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Attempted but dropped due to focus on VT Festival exhibit</a:t>
            </a:r>
            <a:endParaRPr sz="1500"/>
          </a:p>
        </p:txBody>
      </p:sp>
      <p:pic>
        <p:nvPicPr>
          <p:cNvPr id="519" name="Google Shape;51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7275" y="1597875"/>
            <a:ext cx="2867025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3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525" name="Google Shape;525;p37"/>
          <p:cNvSpPr txBox="1"/>
          <p:nvPr>
            <p:ph idx="1" type="body"/>
          </p:nvPr>
        </p:nvSpPr>
        <p:spPr>
          <a:xfrm>
            <a:off x="1065650" y="1210225"/>
            <a:ext cx="30063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Monét Roberts  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Yinlin Chen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Tanner Upthegrove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Mohammed Farag</a:t>
            </a:r>
            <a:endParaRPr sz="1700"/>
          </a:p>
        </p:txBody>
      </p:sp>
      <p:pic>
        <p:nvPicPr>
          <p:cNvPr id="526" name="Google Shape;52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47612" y="1403000"/>
            <a:ext cx="4086676" cy="306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3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532" name="Google Shape;532;p38"/>
          <p:cNvSpPr txBox="1"/>
          <p:nvPr>
            <p:ph idx="1" type="body"/>
          </p:nvPr>
        </p:nvSpPr>
        <p:spPr>
          <a:xfrm>
            <a:off x="1303800" y="159787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533400" marR="152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Kirillov, A., Mintun, E., Ravi, N., Mao, H., Rolland, C., Gustafson, L., Xiao, T., Whitehead, S., Berg, A. C., Lo, W.-Y., Dollár, P., &amp; Girshick, R. (2023). </a:t>
            </a:r>
            <a:r>
              <a:rPr i="1" lang="en" sz="15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Segment anything</a:t>
            </a:r>
            <a:r>
              <a:rPr lang="en" sz="150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. arXiv. https://doi.org/10.48550/arXiv.2304.02643</a:t>
            </a: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3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Background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3" name="Google Shape;2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9550" y="1055675"/>
            <a:ext cx="3766175" cy="2198951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16"/>
          <p:cNvSpPr txBox="1"/>
          <p:nvPr>
            <p:ph idx="1" type="body"/>
          </p:nvPr>
        </p:nvSpPr>
        <p:spPr>
          <a:xfrm>
            <a:off x="1002350" y="1475425"/>
            <a:ext cx="3997200" cy="31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Web-based game that allows multiple users to color and segment SEM images together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Users’ segmentations is compared to a reference for scoring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Display at Virginia Tech Science Festival to increase awareness and engagement towards bioengineering</a:t>
            </a:r>
            <a:endParaRPr sz="1500"/>
          </a:p>
        </p:txBody>
      </p:sp>
      <p:pic>
        <p:nvPicPr>
          <p:cNvPr id="295" name="Google Shape;29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46697" y="3317172"/>
            <a:ext cx="1579000" cy="157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the Clients</a:t>
            </a:r>
            <a:endParaRPr/>
          </a:p>
        </p:txBody>
      </p:sp>
      <p:sp>
        <p:nvSpPr>
          <p:cNvPr id="301" name="Google Shape;301;p17"/>
          <p:cNvSpPr txBox="1"/>
          <p:nvPr>
            <p:ph idx="1" type="body"/>
          </p:nvPr>
        </p:nvSpPr>
        <p:spPr>
          <a:xfrm>
            <a:off x="311700" y="1427600"/>
            <a:ext cx="3431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Monet Roberts, Ph.D.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Segmented SEM images manually as a bioengineering researcher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Sourced SEM images 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Looking to draw attraction to VT’s bioengineering department</a:t>
            </a:r>
            <a:endParaRPr sz="1500"/>
          </a:p>
        </p:txBody>
      </p:sp>
      <p:pic>
        <p:nvPicPr>
          <p:cNvPr id="302" name="Google Shape;30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3170" y="1343226"/>
            <a:ext cx="2557779" cy="2565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5625" y="1343231"/>
            <a:ext cx="2296676" cy="25658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8"/>
          <p:cNvSpPr txBox="1"/>
          <p:nvPr>
            <p:ph idx="1" type="body"/>
          </p:nvPr>
        </p:nvSpPr>
        <p:spPr>
          <a:xfrm>
            <a:off x="323650" y="1499350"/>
            <a:ext cx="3691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Yinlin Chen, Ph.D.</a:t>
            </a:r>
            <a:endParaRPr/>
          </a:p>
          <a:p>
            <a:pPr indent="-3238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Researcher in Digital Libraries, Machine Learning, and CS Applications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Interested in how machine learning can be leveraged in the biomedical field </a:t>
            </a:r>
            <a:endParaRPr sz="1500"/>
          </a:p>
        </p:txBody>
      </p:sp>
      <p:sp>
        <p:nvSpPr>
          <p:cNvPr id="309" name="Google Shape;309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the Clients</a:t>
            </a:r>
            <a:endParaRPr/>
          </a:p>
        </p:txBody>
      </p:sp>
      <p:pic>
        <p:nvPicPr>
          <p:cNvPr id="310" name="Google Shape;31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5450" y="1364600"/>
            <a:ext cx="2419400" cy="24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47600" y="1873513"/>
            <a:ext cx="2285523" cy="140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the Clients</a:t>
            </a:r>
            <a:endParaRPr/>
          </a:p>
        </p:txBody>
      </p:sp>
      <p:pic>
        <p:nvPicPr>
          <p:cNvPr id="317" name="Google Shape;3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44700" y="1547200"/>
            <a:ext cx="2388326" cy="2388326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19"/>
          <p:cNvSpPr txBox="1"/>
          <p:nvPr>
            <p:ph idx="1" type="body"/>
          </p:nvPr>
        </p:nvSpPr>
        <p:spPr>
          <a:xfrm>
            <a:off x="299725" y="1547200"/>
            <a:ext cx="3728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Tanner Upthegrove</a:t>
            </a:r>
            <a:endParaRPr/>
          </a:p>
          <a:p>
            <a:pPr indent="-32385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Immersive Audio Specialist 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Integrating and displaying our project to VT’s The Cube</a:t>
            </a:r>
            <a:endParaRPr sz="1500"/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Interested in integrating community outreach in our project</a:t>
            </a:r>
            <a:endParaRPr sz="1500"/>
          </a:p>
        </p:txBody>
      </p:sp>
      <p:pic>
        <p:nvPicPr>
          <p:cNvPr id="319" name="Google Shape;31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6625" y="1902150"/>
            <a:ext cx="2525475" cy="1678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325" name="Google Shape;325;p20"/>
          <p:cNvSpPr txBox="1"/>
          <p:nvPr>
            <p:ph idx="1" type="body"/>
          </p:nvPr>
        </p:nvSpPr>
        <p:spPr>
          <a:xfrm>
            <a:off x="770400" y="1597875"/>
            <a:ext cx="3240300" cy="29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</a:t>
            </a:r>
            <a:r>
              <a:rPr lang="en" sz="1500"/>
              <a:t>eb application that includes:</a:t>
            </a:r>
            <a:endParaRPr sz="1500"/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SEM image painter</a:t>
            </a:r>
            <a:endParaRPr sz="1500"/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Image/GIF export</a:t>
            </a:r>
            <a:endParaRPr sz="1500"/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Multiplayer server</a:t>
            </a:r>
            <a:endParaRPr sz="1500"/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326" name="Google Shape;32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3100" y="1301563"/>
            <a:ext cx="4828500" cy="2540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332" name="Google Shape;332;p21"/>
          <p:cNvSpPr/>
          <p:nvPr/>
        </p:nvSpPr>
        <p:spPr>
          <a:xfrm>
            <a:off x="0" y="1867439"/>
            <a:ext cx="9144000" cy="5880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p21"/>
          <p:cNvSpPr/>
          <p:nvPr/>
        </p:nvSpPr>
        <p:spPr>
          <a:xfrm>
            <a:off x="1623799" y="1867439"/>
            <a:ext cx="749619" cy="586537"/>
          </a:xfrm>
          <a:custGeom>
            <a:rect b="b" l="l" r="r" t="t"/>
            <a:pathLst>
              <a:path extrusionOk="0" h="754388" w="999492">
                <a:moveTo>
                  <a:pt x="0" y="0"/>
                </a:moveTo>
                <a:lnTo>
                  <a:pt x="999492" y="0"/>
                </a:lnTo>
                <a:cubicBezTo>
                  <a:pt x="999492" y="392903"/>
                  <a:pt x="700384" y="715544"/>
                  <a:pt x="318651" y="754339"/>
                </a:cubicBezTo>
                <a:lnTo>
                  <a:pt x="317688" y="754388"/>
                </a:lnTo>
                <a:lnTo>
                  <a:pt x="0" y="754388"/>
                </a:lnTo>
                <a:close/>
              </a:path>
            </a:pathLst>
          </a:custGeom>
          <a:solidFill>
            <a:srgbClr val="000000">
              <a:alpha val="24710"/>
            </a:srgbClr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21"/>
          <p:cNvSpPr/>
          <p:nvPr/>
        </p:nvSpPr>
        <p:spPr>
          <a:xfrm>
            <a:off x="3689293" y="1867439"/>
            <a:ext cx="749619" cy="586537"/>
          </a:xfrm>
          <a:custGeom>
            <a:rect b="b" l="l" r="r" t="t"/>
            <a:pathLst>
              <a:path extrusionOk="0" h="754388" w="999492">
                <a:moveTo>
                  <a:pt x="0" y="0"/>
                </a:moveTo>
                <a:lnTo>
                  <a:pt x="999492" y="0"/>
                </a:lnTo>
                <a:cubicBezTo>
                  <a:pt x="999492" y="392903"/>
                  <a:pt x="700384" y="715544"/>
                  <a:pt x="318651" y="754339"/>
                </a:cubicBezTo>
                <a:lnTo>
                  <a:pt x="317688" y="754388"/>
                </a:lnTo>
                <a:lnTo>
                  <a:pt x="0" y="754388"/>
                </a:lnTo>
                <a:close/>
              </a:path>
            </a:pathLst>
          </a:custGeom>
          <a:solidFill>
            <a:srgbClr val="000000">
              <a:alpha val="24710"/>
            </a:srgbClr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21"/>
          <p:cNvSpPr/>
          <p:nvPr/>
        </p:nvSpPr>
        <p:spPr>
          <a:xfrm>
            <a:off x="5683355" y="1867439"/>
            <a:ext cx="749619" cy="586537"/>
          </a:xfrm>
          <a:custGeom>
            <a:rect b="b" l="l" r="r" t="t"/>
            <a:pathLst>
              <a:path extrusionOk="0" h="754388" w="999492">
                <a:moveTo>
                  <a:pt x="0" y="0"/>
                </a:moveTo>
                <a:lnTo>
                  <a:pt x="999492" y="0"/>
                </a:lnTo>
                <a:cubicBezTo>
                  <a:pt x="999492" y="392903"/>
                  <a:pt x="700384" y="715544"/>
                  <a:pt x="318651" y="754339"/>
                </a:cubicBezTo>
                <a:lnTo>
                  <a:pt x="317688" y="754388"/>
                </a:lnTo>
                <a:lnTo>
                  <a:pt x="0" y="754388"/>
                </a:lnTo>
                <a:close/>
              </a:path>
            </a:pathLst>
          </a:custGeom>
          <a:solidFill>
            <a:srgbClr val="000000">
              <a:alpha val="24710"/>
            </a:srgbClr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21"/>
          <p:cNvSpPr/>
          <p:nvPr/>
        </p:nvSpPr>
        <p:spPr>
          <a:xfrm>
            <a:off x="7746943" y="1867439"/>
            <a:ext cx="749619" cy="586537"/>
          </a:xfrm>
          <a:custGeom>
            <a:rect b="b" l="l" r="r" t="t"/>
            <a:pathLst>
              <a:path extrusionOk="0" h="754388" w="999492">
                <a:moveTo>
                  <a:pt x="0" y="0"/>
                </a:moveTo>
                <a:lnTo>
                  <a:pt x="999492" y="0"/>
                </a:lnTo>
                <a:cubicBezTo>
                  <a:pt x="999492" y="392903"/>
                  <a:pt x="700384" y="715544"/>
                  <a:pt x="318651" y="754339"/>
                </a:cubicBezTo>
                <a:lnTo>
                  <a:pt x="317688" y="754388"/>
                </a:lnTo>
                <a:lnTo>
                  <a:pt x="0" y="754388"/>
                </a:lnTo>
                <a:close/>
              </a:path>
            </a:pathLst>
          </a:custGeom>
          <a:solidFill>
            <a:srgbClr val="000000">
              <a:alpha val="24710"/>
            </a:srgbClr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1"/>
          <p:cNvSpPr/>
          <p:nvPr/>
        </p:nvSpPr>
        <p:spPr>
          <a:xfrm>
            <a:off x="665315" y="1539837"/>
            <a:ext cx="1624973" cy="1931099"/>
          </a:xfrm>
          <a:custGeom>
            <a:rect b="b" l="l" r="r" t="t"/>
            <a:pathLst>
              <a:path extrusionOk="0" h="2491741" w="2166631">
                <a:moveTo>
                  <a:pt x="86342" y="0"/>
                </a:moveTo>
                <a:cubicBezTo>
                  <a:pt x="133369" y="0"/>
                  <a:pt x="172742" y="38124"/>
                  <a:pt x="172742" y="86463"/>
                </a:cubicBezTo>
                <a:cubicBezTo>
                  <a:pt x="172742" y="128325"/>
                  <a:pt x="143475" y="162461"/>
                  <a:pt x="105445" y="171432"/>
                </a:cubicBezTo>
                <a:lnTo>
                  <a:pt x="105612" y="422906"/>
                </a:lnTo>
                <a:lnTo>
                  <a:pt x="2166631" y="422906"/>
                </a:lnTo>
                <a:cubicBezTo>
                  <a:pt x="2166631" y="818186"/>
                  <a:pt x="1867523" y="1142779"/>
                  <a:pt x="1485790" y="1181809"/>
                </a:cubicBezTo>
                <a:lnTo>
                  <a:pt x="1484827" y="1181858"/>
                </a:lnTo>
                <a:lnTo>
                  <a:pt x="106117" y="1181858"/>
                </a:lnTo>
                <a:lnTo>
                  <a:pt x="106672" y="2014324"/>
                </a:lnTo>
                <a:cubicBezTo>
                  <a:pt x="106672" y="2197217"/>
                  <a:pt x="240040" y="2349463"/>
                  <a:pt x="415294" y="2379862"/>
                </a:cubicBezTo>
                <a:cubicBezTo>
                  <a:pt x="425459" y="2344479"/>
                  <a:pt x="458465" y="2319063"/>
                  <a:pt x="497839" y="2319063"/>
                </a:cubicBezTo>
                <a:cubicBezTo>
                  <a:pt x="544807" y="2319063"/>
                  <a:pt x="584181" y="2357187"/>
                  <a:pt x="584181" y="2405278"/>
                </a:cubicBezTo>
                <a:cubicBezTo>
                  <a:pt x="584181" y="2452372"/>
                  <a:pt x="546151" y="2491741"/>
                  <a:pt x="497839" y="2491741"/>
                </a:cubicBezTo>
                <a:cubicBezTo>
                  <a:pt x="455953" y="2491741"/>
                  <a:pt x="420318" y="2460096"/>
                  <a:pt x="412782" y="2419231"/>
                </a:cubicBezTo>
                <a:cubicBezTo>
                  <a:pt x="217140" y="2386340"/>
                  <a:pt x="67298" y="2216155"/>
                  <a:pt x="67298" y="2011832"/>
                </a:cubicBezTo>
                <a:lnTo>
                  <a:pt x="67298" y="171432"/>
                </a:lnTo>
                <a:cubicBezTo>
                  <a:pt x="27924" y="161216"/>
                  <a:pt x="0" y="127079"/>
                  <a:pt x="0" y="86463"/>
                </a:cubicBezTo>
                <a:cubicBezTo>
                  <a:pt x="0" y="39369"/>
                  <a:pt x="38147" y="0"/>
                  <a:pt x="86342" y="0"/>
                </a:cubicBezTo>
                <a:close/>
              </a:path>
            </a:pathLst>
          </a:custGeom>
          <a:solidFill>
            <a:srgbClr val="4CC1EF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1"/>
          <p:cNvSpPr/>
          <p:nvPr/>
        </p:nvSpPr>
        <p:spPr>
          <a:xfrm>
            <a:off x="2731768" y="1539837"/>
            <a:ext cx="1624015" cy="3038385"/>
          </a:xfrm>
          <a:custGeom>
            <a:rect b="b" l="l" r="r" t="t"/>
            <a:pathLst>
              <a:path extrusionOk="0" h="3920497" w="2165353">
                <a:moveTo>
                  <a:pt x="86292" y="0"/>
                </a:moveTo>
                <a:cubicBezTo>
                  <a:pt x="133324" y="0"/>
                  <a:pt x="172760" y="38029"/>
                  <a:pt x="172760" y="86251"/>
                </a:cubicBezTo>
                <a:cubicBezTo>
                  <a:pt x="172760" y="128200"/>
                  <a:pt x="143490" y="162701"/>
                  <a:pt x="105397" y="171718"/>
                </a:cubicBezTo>
                <a:lnTo>
                  <a:pt x="105496" y="422906"/>
                </a:lnTo>
                <a:lnTo>
                  <a:pt x="2165353" y="422906"/>
                </a:lnTo>
                <a:cubicBezTo>
                  <a:pt x="2165353" y="818184"/>
                  <a:pt x="1866244" y="1142686"/>
                  <a:pt x="1484546" y="1181705"/>
                </a:cubicBezTo>
                <a:lnTo>
                  <a:pt x="1481533" y="1181858"/>
                </a:lnTo>
                <a:lnTo>
                  <a:pt x="105794" y="1181858"/>
                </a:lnTo>
                <a:lnTo>
                  <a:pt x="106683" y="3442981"/>
                </a:lnTo>
                <a:cubicBezTo>
                  <a:pt x="106683" y="3626068"/>
                  <a:pt x="240007" y="3778183"/>
                  <a:pt x="415338" y="3808763"/>
                </a:cubicBezTo>
                <a:cubicBezTo>
                  <a:pt x="425445" y="3773086"/>
                  <a:pt x="458513" y="3747603"/>
                  <a:pt x="497833" y="3747603"/>
                </a:cubicBezTo>
                <a:cubicBezTo>
                  <a:pt x="544806" y="3747603"/>
                  <a:pt x="584242" y="3785632"/>
                  <a:pt x="584242" y="3834246"/>
                </a:cubicBezTo>
                <a:cubicBezTo>
                  <a:pt x="584242" y="3881292"/>
                  <a:pt x="546150" y="3920497"/>
                  <a:pt x="497833" y="3920497"/>
                </a:cubicBezTo>
                <a:cubicBezTo>
                  <a:pt x="456001" y="3920497"/>
                  <a:pt x="420362" y="3888741"/>
                  <a:pt x="412709" y="3847968"/>
                </a:cubicBezTo>
                <a:cubicBezTo>
                  <a:pt x="217221" y="3815036"/>
                  <a:pt x="67246" y="3644886"/>
                  <a:pt x="67246" y="3440236"/>
                </a:cubicBezTo>
                <a:lnTo>
                  <a:pt x="67246" y="171718"/>
                </a:lnTo>
                <a:cubicBezTo>
                  <a:pt x="27927" y="161524"/>
                  <a:pt x="0" y="127024"/>
                  <a:pt x="0" y="86251"/>
                </a:cubicBezTo>
                <a:cubicBezTo>
                  <a:pt x="0" y="39205"/>
                  <a:pt x="38092" y="0"/>
                  <a:pt x="86292" y="0"/>
                </a:cubicBezTo>
                <a:close/>
              </a:path>
            </a:pathLst>
          </a:custGeom>
          <a:solidFill>
            <a:srgbClr val="FFCC4C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1"/>
          <p:cNvSpPr/>
          <p:nvPr/>
        </p:nvSpPr>
        <p:spPr>
          <a:xfrm>
            <a:off x="4722975" y="1539837"/>
            <a:ext cx="1626869" cy="1930114"/>
          </a:xfrm>
          <a:custGeom>
            <a:rect b="b" l="l" r="r" t="t"/>
            <a:pathLst>
              <a:path extrusionOk="0" h="2490470" w="2169159">
                <a:moveTo>
                  <a:pt x="86374" y="0"/>
                </a:moveTo>
                <a:cubicBezTo>
                  <a:pt x="133317" y="0"/>
                  <a:pt x="172749" y="38104"/>
                  <a:pt x="172749" y="86419"/>
                </a:cubicBezTo>
                <a:cubicBezTo>
                  <a:pt x="172749" y="127014"/>
                  <a:pt x="146063" y="160137"/>
                  <a:pt x="107996" y="170099"/>
                </a:cubicBezTo>
                <a:lnTo>
                  <a:pt x="107996" y="420391"/>
                </a:lnTo>
                <a:lnTo>
                  <a:pt x="107996" y="421636"/>
                </a:lnTo>
                <a:lnTo>
                  <a:pt x="107997" y="422906"/>
                </a:lnTo>
                <a:lnTo>
                  <a:pt x="2169159" y="422906"/>
                </a:lnTo>
                <a:cubicBezTo>
                  <a:pt x="2169159" y="817547"/>
                  <a:pt x="1869971" y="1141551"/>
                  <a:pt x="1488327" y="1180510"/>
                </a:cubicBezTo>
                <a:lnTo>
                  <a:pt x="1461768" y="1181858"/>
                </a:lnTo>
                <a:lnTo>
                  <a:pt x="108567" y="1181858"/>
                </a:lnTo>
                <a:lnTo>
                  <a:pt x="109191" y="2012798"/>
                </a:lnTo>
                <a:cubicBezTo>
                  <a:pt x="109191" y="2190618"/>
                  <a:pt x="234940" y="2339299"/>
                  <a:pt x="401316" y="2376158"/>
                </a:cubicBezTo>
                <a:cubicBezTo>
                  <a:pt x="412753" y="2341789"/>
                  <a:pt x="444446" y="2317632"/>
                  <a:pt x="482626" y="2317632"/>
                </a:cubicBezTo>
                <a:cubicBezTo>
                  <a:pt x="529625" y="2317632"/>
                  <a:pt x="569000" y="2355736"/>
                  <a:pt x="569000" y="2404051"/>
                </a:cubicBezTo>
                <a:cubicBezTo>
                  <a:pt x="569000" y="2451121"/>
                  <a:pt x="530820" y="2490470"/>
                  <a:pt x="482626" y="2490470"/>
                </a:cubicBezTo>
                <a:cubicBezTo>
                  <a:pt x="438187" y="2490470"/>
                  <a:pt x="401316" y="2458841"/>
                  <a:pt x="396252" y="2415507"/>
                </a:cubicBezTo>
                <a:cubicBezTo>
                  <a:pt x="209620" y="2376158"/>
                  <a:pt x="68564" y="2209794"/>
                  <a:pt x="68564" y="2011553"/>
                </a:cubicBezTo>
                <a:lnTo>
                  <a:pt x="68564" y="171344"/>
                </a:lnTo>
                <a:cubicBezTo>
                  <a:pt x="29189" y="162628"/>
                  <a:pt x="0" y="128259"/>
                  <a:pt x="0" y="86419"/>
                </a:cubicBezTo>
                <a:cubicBezTo>
                  <a:pt x="0" y="39349"/>
                  <a:pt x="38066" y="0"/>
                  <a:pt x="86374" y="0"/>
                </a:cubicBezTo>
                <a:close/>
              </a:path>
            </a:pathLst>
          </a:custGeom>
          <a:solidFill>
            <a:srgbClr val="A2B969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21"/>
          <p:cNvSpPr/>
          <p:nvPr/>
        </p:nvSpPr>
        <p:spPr>
          <a:xfrm>
            <a:off x="6788468" y="1539837"/>
            <a:ext cx="1624963" cy="3037392"/>
          </a:xfrm>
          <a:custGeom>
            <a:rect b="b" l="l" r="r" t="t"/>
            <a:pathLst>
              <a:path extrusionOk="0" h="3919215" w="2166618">
                <a:moveTo>
                  <a:pt x="86366" y="0"/>
                </a:moveTo>
                <a:cubicBezTo>
                  <a:pt x="133360" y="0"/>
                  <a:pt x="172731" y="38016"/>
                  <a:pt x="172731" y="86223"/>
                </a:cubicBezTo>
                <a:cubicBezTo>
                  <a:pt x="172731" y="126982"/>
                  <a:pt x="145991" y="159904"/>
                  <a:pt x="107928" y="170094"/>
                </a:cubicBezTo>
                <a:lnTo>
                  <a:pt x="108025" y="422905"/>
                </a:lnTo>
                <a:lnTo>
                  <a:pt x="2166618" y="422905"/>
                </a:lnTo>
                <a:cubicBezTo>
                  <a:pt x="2166618" y="817584"/>
                  <a:pt x="1867511" y="1141464"/>
                  <a:pt x="1485781" y="1180408"/>
                </a:cubicBezTo>
                <a:lnTo>
                  <a:pt x="1457202" y="1181857"/>
                </a:lnTo>
                <a:lnTo>
                  <a:pt x="108315" y="1181857"/>
                </a:lnTo>
                <a:lnTo>
                  <a:pt x="109180" y="3441463"/>
                </a:lnTo>
                <a:cubicBezTo>
                  <a:pt x="109180" y="3619395"/>
                  <a:pt x="234973" y="3767933"/>
                  <a:pt x="401332" y="3804774"/>
                </a:cubicBezTo>
                <a:cubicBezTo>
                  <a:pt x="412768" y="3770677"/>
                  <a:pt x="444515" y="3746378"/>
                  <a:pt x="482577" y="3746378"/>
                </a:cubicBezTo>
                <a:cubicBezTo>
                  <a:pt x="529572" y="3746378"/>
                  <a:pt x="568943" y="3784394"/>
                  <a:pt x="568943" y="3832992"/>
                </a:cubicBezTo>
                <a:cubicBezTo>
                  <a:pt x="568943" y="3880023"/>
                  <a:pt x="530824" y="3919215"/>
                  <a:pt x="482577" y="3919215"/>
                </a:cubicBezTo>
                <a:cubicBezTo>
                  <a:pt x="438200" y="3919215"/>
                  <a:pt x="401332" y="3887469"/>
                  <a:pt x="396212" y="3844358"/>
                </a:cubicBezTo>
                <a:cubicBezTo>
                  <a:pt x="209542" y="3804774"/>
                  <a:pt x="68615" y="3638599"/>
                  <a:pt x="68615" y="3440287"/>
                </a:cubicBezTo>
                <a:lnTo>
                  <a:pt x="68615" y="171662"/>
                </a:lnTo>
                <a:cubicBezTo>
                  <a:pt x="29187" y="162647"/>
                  <a:pt x="0" y="128158"/>
                  <a:pt x="0" y="86223"/>
                </a:cubicBezTo>
                <a:cubicBezTo>
                  <a:pt x="0" y="39192"/>
                  <a:pt x="39371" y="0"/>
                  <a:pt x="86366" y="0"/>
                </a:cubicBezTo>
                <a:close/>
              </a:path>
            </a:pathLst>
          </a:custGeom>
          <a:solidFill>
            <a:srgbClr val="C13018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21"/>
          <p:cNvSpPr/>
          <p:nvPr/>
        </p:nvSpPr>
        <p:spPr>
          <a:xfrm>
            <a:off x="1132042" y="3340190"/>
            <a:ext cx="688662" cy="711288"/>
          </a:xfrm>
          <a:custGeom>
            <a:rect b="b" l="l" r="r" t="t"/>
            <a:pathLst>
              <a:path extrusionOk="0" h="21600" w="21600">
                <a:moveTo>
                  <a:pt x="21152" y="0"/>
                </a:moveTo>
                <a:lnTo>
                  <a:pt x="7558" y="0"/>
                </a:lnTo>
                <a:cubicBezTo>
                  <a:pt x="3406" y="0"/>
                  <a:pt x="0" y="3376"/>
                  <a:pt x="0" y="7558"/>
                </a:cubicBezTo>
                <a:lnTo>
                  <a:pt x="0" y="21152"/>
                </a:lnTo>
                <a:cubicBezTo>
                  <a:pt x="0" y="21391"/>
                  <a:pt x="209" y="21600"/>
                  <a:pt x="448" y="21600"/>
                </a:cubicBezTo>
                <a:lnTo>
                  <a:pt x="14042" y="21600"/>
                </a:lnTo>
                <a:cubicBezTo>
                  <a:pt x="18194" y="21600"/>
                  <a:pt x="21600" y="18224"/>
                  <a:pt x="21600" y="14042"/>
                </a:cubicBezTo>
                <a:lnTo>
                  <a:pt x="21600" y="448"/>
                </a:lnTo>
                <a:cubicBezTo>
                  <a:pt x="21600" y="209"/>
                  <a:pt x="21391" y="0"/>
                  <a:pt x="21152" y="0"/>
                </a:cubicBezTo>
                <a:close/>
                <a:moveTo>
                  <a:pt x="20704" y="14042"/>
                </a:moveTo>
                <a:cubicBezTo>
                  <a:pt x="20704" y="17716"/>
                  <a:pt x="17716" y="20704"/>
                  <a:pt x="14042" y="20704"/>
                </a:cubicBezTo>
                <a:lnTo>
                  <a:pt x="896" y="20704"/>
                </a:lnTo>
                <a:lnTo>
                  <a:pt x="896" y="7558"/>
                </a:lnTo>
                <a:cubicBezTo>
                  <a:pt x="896" y="3884"/>
                  <a:pt x="3884" y="896"/>
                  <a:pt x="7558" y="896"/>
                </a:cubicBezTo>
                <a:lnTo>
                  <a:pt x="20704" y="896"/>
                </a:lnTo>
                <a:lnTo>
                  <a:pt x="20704" y="14042"/>
                </a:lnTo>
                <a:close/>
              </a:path>
            </a:pathLst>
          </a:custGeom>
          <a:solidFill>
            <a:srgbClr val="13A1D8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21"/>
          <p:cNvSpPr/>
          <p:nvPr/>
        </p:nvSpPr>
        <p:spPr>
          <a:xfrm>
            <a:off x="3227068" y="4432208"/>
            <a:ext cx="688662" cy="711288"/>
          </a:xfrm>
          <a:custGeom>
            <a:rect b="b" l="l" r="r" t="t"/>
            <a:pathLst>
              <a:path extrusionOk="0" h="21600" w="21600">
                <a:moveTo>
                  <a:pt x="21152" y="0"/>
                </a:moveTo>
                <a:lnTo>
                  <a:pt x="7558" y="0"/>
                </a:lnTo>
                <a:cubicBezTo>
                  <a:pt x="3406" y="0"/>
                  <a:pt x="0" y="3376"/>
                  <a:pt x="0" y="7558"/>
                </a:cubicBezTo>
                <a:lnTo>
                  <a:pt x="0" y="21152"/>
                </a:lnTo>
                <a:cubicBezTo>
                  <a:pt x="0" y="21391"/>
                  <a:pt x="209" y="21600"/>
                  <a:pt x="448" y="21600"/>
                </a:cubicBezTo>
                <a:lnTo>
                  <a:pt x="14042" y="21600"/>
                </a:lnTo>
                <a:cubicBezTo>
                  <a:pt x="18194" y="21600"/>
                  <a:pt x="21600" y="18224"/>
                  <a:pt x="21600" y="14042"/>
                </a:cubicBezTo>
                <a:lnTo>
                  <a:pt x="21600" y="448"/>
                </a:lnTo>
                <a:cubicBezTo>
                  <a:pt x="21600" y="209"/>
                  <a:pt x="21421" y="0"/>
                  <a:pt x="21152" y="0"/>
                </a:cubicBezTo>
                <a:close/>
                <a:moveTo>
                  <a:pt x="20704" y="14042"/>
                </a:moveTo>
                <a:cubicBezTo>
                  <a:pt x="20704" y="17716"/>
                  <a:pt x="17716" y="20704"/>
                  <a:pt x="14042" y="20704"/>
                </a:cubicBezTo>
                <a:lnTo>
                  <a:pt x="896" y="20704"/>
                </a:lnTo>
                <a:lnTo>
                  <a:pt x="896" y="7558"/>
                </a:lnTo>
                <a:cubicBezTo>
                  <a:pt x="896" y="3884"/>
                  <a:pt x="3884" y="896"/>
                  <a:pt x="7558" y="896"/>
                </a:cubicBezTo>
                <a:lnTo>
                  <a:pt x="20704" y="896"/>
                </a:lnTo>
                <a:lnTo>
                  <a:pt x="20704" y="14042"/>
                </a:lnTo>
                <a:close/>
              </a:path>
            </a:pathLst>
          </a:custGeom>
          <a:solidFill>
            <a:srgbClr val="F8B100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21"/>
          <p:cNvSpPr/>
          <p:nvPr/>
        </p:nvSpPr>
        <p:spPr>
          <a:xfrm>
            <a:off x="5180175" y="3340190"/>
            <a:ext cx="688662" cy="711288"/>
          </a:xfrm>
          <a:custGeom>
            <a:rect b="b" l="l" r="r" t="t"/>
            <a:pathLst>
              <a:path extrusionOk="0" h="21600" w="21600">
                <a:moveTo>
                  <a:pt x="21152" y="0"/>
                </a:moveTo>
                <a:lnTo>
                  <a:pt x="7558" y="0"/>
                </a:lnTo>
                <a:cubicBezTo>
                  <a:pt x="3406" y="0"/>
                  <a:pt x="0" y="3376"/>
                  <a:pt x="0" y="7558"/>
                </a:cubicBezTo>
                <a:lnTo>
                  <a:pt x="0" y="21152"/>
                </a:lnTo>
                <a:cubicBezTo>
                  <a:pt x="0" y="21391"/>
                  <a:pt x="209" y="21600"/>
                  <a:pt x="448" y="21600"/>
                </a:cubicBezTo>
                <a:lnTo>
                  <a:pt x="14042" y="21600"/>
                </a:lnTo>
                <a:cubicBezTo>
                  <a:pt x="18194" y="21600"/>
                  <a:pt x="21600" y="18224"/>
                  <a:pt x="21600" y="14042"/>
                </a:cubicBezTo>
                <a:lnTo>
                  <a:pt x="21600" y="448"/>
                </a:lnTo>
                <a:cubicBezTo>
                  <a:pt x="21600" y="209"/>
                  <a:pt x="21391" y="0"/>
                  <a:pt x="21152" y="0"/>
                </a:cubicBezTo>
                <a:close/>
                <a:moveTo>
                  <a:pt x="20704" y="14042"/>
                </a:moveTo>
                <a:cubicBezTo>
                  <a:pt x="20704" y="17716"/>
                  <a:pt x="17716" y="20704"/>
                  <a:pt x="14042" y="20704"/>
                </a:cubicBezTo>
                <a:lnTo>
                  <a:pt x="896" y="20704"/>
                </a:lnTo>
                <a:lnTo>
                  <a:pt x="896" y="7558"/>
                </a:lnTo>
                <a:cubicBezTo>
                  <a:pt x="896" y="3884"/>
                  <a:pt x="3884" y="896"/>
                  <a:pt x="7558" y="896"/>
                </a:cubicBezTo>
                <a:lnTo>
                  <a:pt x="20704" y="896"/>
                </a:lnTo>
                <a:lnTo>
                  <a:pt x="20704" y="14042"/>
                </a:lnTo>
                <a:close/>
              </a:path>
            </a:pathLst>
          </a:custGeom>
          <a:solidFill>
            <a:srgbClr val="7D9445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21"/>
          <p:cNvSpPr/>
          <p:nvPr/>
        </p:nvSpPr>
        <p:spPr>
          <a:xfrm>
            <a:off x="7274245" y="4432208"/>
            <a:ext cx="688662" cy="711288"/>
          </a:xfrm>
          <a:custGeom>
            <a:rect b="b" l="l" r="r" t="t"/>
            <a:pathLst>
              <a:path extrusionOk="0" h="21600" w="21600">
                <a:moveTo>
                  <a:pt x="21152" y="0"/>
                </a:moveTo>
                <a:lnTo>
                  <a:pt x="7558" y="0"/>
                </a:lnTo>
                <a:cubicBezTo>
                  <a:pt x="3406" y="0"/>
                  <a:pt x="0" y="3376"/>
                  <a:pt x="0" y="7558"/>
                </a:cubicBezTo>
                <a:lnTo>
                  <a:pt x="0" y="21152"/>
                </a:lnTo>
                <a:cubicBezTo>
                  <a:pt x="0" y="21391"/>
                  <a:pt x="209" y="21600"/>
                  <a:pt x="448" y="21600"/>
                </a:cubicBezTo>
                <a:lnTo>
                  <a:pt x="14042" y="21600"/>
                </a:lnTo>
                <a:cubicBezTo>
                  <a:pt x="18194" y="21600"/>
                  <a:pt x="21600" y="18224"/>
                  <a:pt x="21600" y="14042"/>
                </a:cubicBezTo>
                <a:lnTo>
                  <a:pt x="21600" y="448"/>
                </a:lnTo>
                <a:cubicBezTo>
                  <a:pt x="21600" y="209"/>
                  <a:pt x="21391" y="0"/>
                  <a:pt x="21152" y="0"/>
                </a:cubicBezTo>
                <a:close/>
                <a:moveTo>
                  <a:pt x="20704" y="14042"/>
                </a:moveTo>
                <a:cubicBezTo>
                  <a:pt x="20704" y="17716"/>
                  <a:pt x="17716" y="20704"/>
                  <a:pt x="14042" y="20704"/>
                </a:cubicBezTo>
                <a:lnTo>
                  <a:pt x="896" y="20704"/>
                </a:lnTo>
                <a:lnTo>
                  <a:pt x="896" y="7558"/>
                </a:lnTo>
                <a:cubicBezTo>
                  <a:pt x="896" y="3884"/>
                  <a:pt x="3884" y="896"/>
                  <a:pt x="7558" y="896"/>
                </a:cubicBezTo>
                <a:lnTo>
                  <a:pt x="20704" y="896"/>
                </a:lnTo>
                <a:lnTo>
                  <a:pt x="20704" y="14042"/>
                </a:lnTo>
                <a:close/>
              </a:path>
            </a:pathLst>
          </a:custGeom>
          <a:solidFill>
            <a:srgbClr val="902411"/>
          </a:solidFill>
          <a:ln>
            <a:noFill/>
          </a:ln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1"/>
          <p:cNvSpPr txBox="1"/>
          <p:nvPr/>
        </p:nvSpPr>
        <p:spPr>
          <a:xfrm>
            <a:off x="670772" y="2526125"/>
            <a:ext cx="1785600" cy="6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Next.js skeleton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THREE.js painter functionalities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21"/>
          <p:cNvSpPr txBox="1"/>
          <p:nvPr/>
        </p:nvSpPr>
        <p:spPr>
          <a:xfrm>
            <a:off x="4721950" y="2526125"/>
            <a:ext cx="1996200" cy="8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Socket.io setup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Scoring microservice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21"/>
          <p:cNvSpPr txBox="1"/>
          <p:nvPr/>
        </p:nvSpPr>
        <p:spPr>
          <a:xfrm>
            <a:off x="872678" y="1366800"/>
            <a:ext cx="13929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C6B90"/>
                </a:solidFill>
                <a:latin typeface="Calibri"/>
                <a:ea typeface="Calibri"/>
                <a:cs typeface="Calibri"/>
                <a:sym typeface="Calibri"/>
              </a:rPr>
              <a:t>August</a:t>
            </a:r>
            <a:endParaRPr/>
          </a:p>
        </p:txBody>
      </p:sp>
      <p:sp>
        <p:nvSpPr>
          <p:cNvPr id="348" name="Google Shape;348;p21"/>
          <p:cNvSpPr txBox="1"/>
          <p:nvPr/>
        </p:nvSpPr>
        <p:spPr>
          <a:xfrm>
            <a:off x="2960651" y="1366800"/>
            <a:ext cx="16239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A57600"/>
                </a:solidFill>
                <a:latin typeface="Calibri"/>
                <a:ea typeface="Calibri"/>
                <a:cs typeface="Calibri"/>
                <a:sym typeface="Calibri"/>
              </a:rPr>
              <a:t>September</a:t>
            </a:r>
            <a:endParaRPr/>
          </a:p>
        </p:txBody>
      </p:sp>
      <p:sp>
        <p:nvSpPr>
          <p:cNvPr id="349" name="Google Shape;349;p21"/>
          <p:cNvSpPr txBox="1"/>
          <p:nvPr/>
        </p:nvSpPr>
        <p:spPr>
          <a:xfrm>
            <a:off x="4923847" y="1366800"/>
            <a:ext cx="13929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53622E"/>
                </a:solidFill>
                <a:latin typeface="Calibri"/>
                <a:ea typeface="Calibri"/>
                <a:cs typeface="Calibri"/>
                <a:sym typeface="Calibri"/>
              </a:rPr>
              <a:t>October</a:t>
            </a:r>
            <a:endParaRPr/>
          </a:p>
        </p:txBody>
      </p:sp>
      <p:sp>
        <p:nvSpPr>
          <p:cNvPr id="350" name="Google Shape;350;p21"/>
          <p:cNvSpPr txBox="1"/>
          <p:nvPr/>
        </p:nvSpPr>
        <p:spPr>
          <a:xfrm>
            <a:off x="6997675" y="1366800"/>
            <a:ext cx="17856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902411"/>
                </a:solidFill>
                <a:latin typeface="Calibri"/>
                <a:ea typeface="Calibri"/>
                <a:cs typeface="Calibri"/>
                <a:sym typeface="Calibri"/>
              </a:rPr>
              <a:t>November</a:t>
            </a:r>
            <a:endParaRPr/>
          </a:p>
        </p:txBody>
      </p:sp>
      <p:sp>
        <p:nvSpPr>
          <p:cNvPr id="351" name="Google Shape;351;p21"/>
          <p:cNvSpPr txBox="1"/>
          <p:nvPr/>
        </p:nvSpPr>
        <p:spPr>
          <a:xfrm>
            <a:off x="823187" y="1979343"/>
            <a:ext cx="13929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Stage 1</a:t>
            </a:r>
            <a:endParaRPr/>
          </a:p>
        </p:txBody>
      </p:sp>
      <p:sp>
        <p:nvSpPr>
          <p:cNvPr id="352" name="Google Shape;352;p21"/>
          <p:cNvSpPr txBox="1"/>
          <p:nvPr/>
        </p:nvSpPr>
        <p:spPr>
          <a:xfrm>
            <a:off x="2911152" y="1979343"/>
            <a:ext cx="13929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Stage 2</a:t>
            </a:r>
            <a:endParaRPr/>
          </a:p>
        </p:txBody>
      </p:sp>
      <p:sp>
        <p:nvSpPr>
          <p:cNvPr id="353" name="Google Shape;353;p21"/>
          <p:cNvSpPr txBox="1"/>
          <p:nvPr/>
        </p:nvSpPr>
        <p:spPr>
          <a:xfrm>
            <a:off x="4874355" y="1979343"/>
            <a:ext cx="13929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alibri"/>
                <a:ea typeface="Calibri"/>
                <a:cs typeface="Calibri"/>
                <a:sym typeface="Calibri"/>
              </a:rPr>
              <a:t>Stage 3</a:t>
            </a:r>
            <a:endParaRPr/>
          </a:p>
        </p:txBody>
      </p:sp>
      <p:grpSp>
        <p:nvGrpSpPr>
          <p:cNvPr descr="Lightbulb" id="354" name="Google Shape;354;p21"/>
          <p:cNvGrpSpPr/>
          <p:nvPr/>
        </p:nvGrpSpPr>
        <p:grpSpPr>
          <a:xfrm>
            <a:off x="1340433" y="3468853"/>
            <a:ext cx="271873" cy="453584"/>
            <a:chOff x="1787244" y="3851992"/>
            <a:chExt cx="362497" cy="585572"/>
          </a:xfrm>
        </p:grpSpPr>
        <p:sp>
          <p:nvSpPr>
            <p:cNvPr id="355" name="Google Shape;355;p21"/>
            <p:cNvSpPr/>
            <p:nvPr/>
          </p:nvSpPr>
          <p:spPr>
            <a:xfrm>
              <a:off x="1877868" y="4256316"/>
              <a:ext cx="181248" cy="41826"/>
            </a:xfrm>
            <a:custGeom>
              <a:rect b="b" l="l" r="r" t="t"/>
              <a:pathLst>
                <a:path extrusionOk="0" h="41826" w="181248">
                  <a:moveTo>
                    <a:pt x="20913" y="0"/>
                  </a:moveTo>
                  <a:lnTo>
                    <a:pt x="160335" y="0"/>
                  </a:lnTo>
                  <a:cubicBezTo>
                    <a:pt x="172186" y="0"/>
                    <a:pt x="181249" y="9062"/>
                    <a:pt x="181249" y="20913"/>
                  </a:cubicBezTo>
                  <a:cubicBezTo>
                    <a:pt x="181249" y="32764"/>
                    <a:pt x="172186" y="41827"/>
                    <a:pt x="160335" y="41827"/>
                  </a:cubicBezTo>
                  <a:lnTo>
                    <a:pt x="20913" y="41827"/>
                  </a:lnTo>
                  <a:cubicBezTo>
                    <a:pt x="9062" y="41827"/>
                    <a:pt x="0" y="32764"/>
                    <a:pt x="0" y="20913"/>
                  </a:cubicBezTo>
                  <a:cubicBezTo>
                    <a:pt x="0" y="9062"/>
                    <a:pt x="9062" y="0"/>
                    <a:pt x="209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21"/>
            <p:cNvSpPr/>
            <p:nvPr/>
          </p:nvSpPr>
          <p:spPr>
            <a:xfrm>
              <a:off x="1877868" y="4326027"/>
              <a:ext cx="181248" cy="41826"/>
            </a:xfrm>
            <a:custGeom>
              <a:rect b="b" l="l" r="r" t="t"/>
              <a:pathLst>
                <a:path extrusionOk="0" h="41826" w="181248">
                  <a:moveTo>
                    <a:pt x="20913" y="0"/>
                  </a:moveTo>
                  <a:lnTo>
                    <a:pt x="160335" y="0"/>
                  </a:lnTo>
                  <a:cubicBezTo>
                    <a:pt x="172186" y="0"/>
                    <a:pt x="181249" y="9062"/>
                    <a:pt x="181249" y="20913"/>
                  </a:cubicBezTo>
                  <a:cubicBezTo>
                    <a:pt x="181249" y="32764"/>
                    <a:pt x="172186" y="41827"/>
                    <a:pt x="160335" y="41827"/>
                  </a:cubicBezTo>
                  <a:lnTo>
                    <a:pt x="20913" y="41827"/>
                  </a:lnTo>
                  <a:cubicBezTo>
                    <a:pt x="9062" y="41827"/>
                    <a:pt x="0" y="32764"/>
                    <a:pt x="0" y="20913"/>
                  </a:cubicBezTo>
                  <a:cubicBezTo>
                    <a:pt x="0" y="9062"/>
                    <a:pt x="9062" y="0"/>
                    <a:pt x="209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21"/>
            <p:cNvSpPr/>
            <p:nvPr/>
          </p:nvSpPr>
          <p:spPr>
            <a:xfrm>
              <a:off x="1923180" y="4395738"/>
              <a:ext cx="90624" cy="41826"/>
            </a:xfrm>
            <a:custGeom>
              <a:rect b="b" l="l" r="r" t="t"/>
              <a:pathLst>
                <a:path extrusionOk="0" h="41826" w="90624">
                  <a:moveTo>
                    <a:pt x="0" y="0"/>
                  </a:moveTo>
                  <a:cubicBezTo>
                    <a:pt x="2091" y="23702"/>
                    <a:pt x="21610" y="41827"/>
                    <a:pt x="45312" y="41827"/>
                  </a:cubicBezTo>
                  <a:cubicBezTo>
                    <a:pt x="69014" y="41827"/>
                    <a:pt x="88533" y="23702"/>
                    <a:pt x="906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21"/>
            <p:cNvSpPr/>
            <p:nvPr/>
          </p:nvSpPr>
          <p:spPr>
            <a:xfrm>
              <a:off x="1787244" y="3851992"/>
              <a:ext cx="362497" cy="376439"/>
            </a:xfrm>
            <a:custGeom>
              <a:rect b="b" l="l" r="r" t="t"/>
              <a:pathLst>
                <a:path extrusionOk="0" h="376439" w="362497">
                  <a:moveTo>
                    <a:pt x="181249" y="0"/>
                  </a:moveTo>
                  <a:cubicBezTo>
                    <a:pt x="181249" y="0"/>
                    <a:pt x="181249" y="0"/>
                    <a:pt x="181249" y="0"/>
                  </a:cubicBezTo>
                  <a:cubicBezTo>
                    <a:pt x="181249" y="0"/>
                    <a:pt x="181249" y="0"/>
                    <a:pt x="181249" y="0"/>
                  </a:cubicBezTo>
                  <a:cubicBezTo>
                    <a:pt x="82259" y="697"/>
                    <a:pt x="2091" y="80168"/>
                    <a:pt x="0" y="179157"/>
                  </a:cubicBezTo>
                  <a:lnTo>
                    <a:pt x="0" y="185431"/>
                  </a:lnTo>
                  <a:cubicBezTo>
                    <a:pt x="697" y="207042"/>
                    <a:pt x="4880" y="227955"/>
                    <a:pt x="12548" y="248171"/>
                  </a:cubicBezTo>
                  <a:cubicBezTo>
                    <a:pt x="20216" y="266993"/>
                    <a:pt x="30673" y="284421"/>
                    <a:pt x="43918" y="299757"/>
                  </a:cubicBezTo>
                  <a:cubicBezTo>
                    <a:pt x="60649" y="317882"/>
                    <a:pt x="78773" y="353435"/>
                    <a:pt x="86442" y="368771"/>
                  </a:cubicBezTo>
                  <a:cubicBezTo>
                    <a:pt x="88533" y="373651"/>
                    <a:pt x="93413" y="376440"/>
                    <a:pt x="98990" y="376440"/>
                  </a:cubicBezTo>
                  <a:lnTo>
                    <a:pt x="263508" y="376440"/>
                  </a:lnTo>
                  <a:cubicBezTo>
                    <a:pt x="269085" y="376440"/>
                    <a:pt x="273964" y="373651"/>
                    <a:pt x="276056" y="368771"/>
                  </a:cubicBezTo>
                  <a:cubicBezTo>
                    <a:pt x="283724" y="353435"/>
                    <a:pt x="301849" y="317882"/>
                    <a:pt x="318579" y="299757"/>
                  </a:cubicBezTo>
                  <a:cubicBezTo>
                    <a:pt x="331825" y="284421"/>
                    <a:pt x="342978" y="266993"/>
                    <a:pt x="349949" y="248171"/>
                  </a:cubicBezTo>
                  <a:cubicBezTo>
                    <a:pt x="357618" y="227955"/>
                    <a:pt x="361800" y="207042"/>
                    <a:pt x="362497" y="185431"/>
                  </a:cubicBezTo>
                  <a:lnTo>
                    <a:pt x="362497" y="179157"/>
                  </a:lnTo>
                  <a:cubicBezTo>
                    <a:pt x="360406" y="80168"/>
                    <a:pt x="280238" y="697"/>
                    <a:pt x="181249" y="0"/>
                  </a:cubicBezTo>
                  <a:close/>
                  <a:moveTo>
                    <a:pt x="320671" y="184734"/>
                  </a:moveTo>
                  <a:cubicBezTo>
                    <a:pt x="319974" y="201465"/>
                    <a:pt x="316488" y="218196"/>
                    <a:pt x="310911" y="233532"/>
                  </a:cubicBezTo>
                  <a:cubicBezTo>
                    <a:pt x="305334" y="247474"/>
                    <a:pt x="297666" y="260719"/>
                    <a:pt x="287210" y="271873"/>
                  </a:cubicBezTo>
                  <a:cubicBezTo>
                    <a:pt x="271176" y="291392"/>
                    <a:pt x="257234" y="312305"/>
                    <a:pt x="246777" y="334613"/>
                  </a:cubicBezTo>
                  <a:lnTo>
                    <a:pt x="181249" y="334613"/>
                  </a:lnTo>
                  <a:lnTo>
                    <a:pt x="116417" y="334613"/>
                  </a:lnTo>
                  <a:cubicBezTo>
                    <a:pt x="105264" y="312305"/>
                    <a:pt x="91321" y="291392"/>
                    <a:pt x="75985" y="271873"/>
                  </a:cubicBezTo>
                  <a:cubicBezTo>
                    <a:pt x="66225" y="260719"/>
                    <a:pt x="57860" y="247474"/>
                    <a:pt x="52283" y="233532"/>
                  </a:cubicBezTo>
                  <a:cubicBezTo>
                    <a:pt x="46009" y="218196"/>
                    <a:pt x="43221" y="201465"/>
                    <a:pt x="42524" y="184734"/>
                  </a:cubicBezTo>
                  <a:lnTo>
                    <a:pt x="42524" y="179157"/>
                  </a:lnTo>
                  <a:cubicBezTo>
                    <a:pt x="43918" y="103172"/>
                    <a:pt x="105961" y="41827"/>
                    <a:pt x="181946" y="41130"/>
                  </a:cubicBezTo>
                  <a:lnTo>
                    <a:pt x="181946" y="41130"/>
                  </a:lnTo>
                  <a:lnTo>
                    <a:pt x="181946" y="41130"/>
                  </a:lnTo>
                  <a:cubicBezTo>
                    <a:pt x="181946" y="41130"/>
                    <a:pt x="181946" y="41130"/>
                    <a:pt x="181946" y="41130"/>
                  </a:cubicBezTo>
                  <a:cubicBezTo>
                    <a:pt x="181946" y="41130"/>
                    <a:pt x="181946" y="41130"/>
                    <a:pt x="181946" y="41130"/>
                  </a:cubicBezTo>
                  <a:lnTo>
                    <a:pt x="181946" y="41130"/>
                  </a:lnTo>
                  <a:lnTo>
                    <a:pt x="181946" y="41130"/>
                  </a:lnTo>
                  <a:cubicBezTo>
                    <a:pt x="257931" y="41827"/>
                    <a:pt x="319974" y="102475"/>
                    <a:pt x="321368" y="179157"/>
                  </a:cubicBezTo>
                  <a:lnTo>
                    <a:pt x="321368" y="1847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descr="Bullseye" id="359" name="Google Shape;359;p21"/>
          <p:cNvGrpSpPr/>
          <p:nvPr/>
        </p:nvGrpSpPr>
        <p:grpSpPr>
          <a:xfrm>
            <a:off x="3364877" y="4574306"/>
            <a:ext cx="413038" cy="426585"/>
            <a:chOff x="4486503" y="5279120"/>
            <a:chExt cx="550717" cy="550716"/>
          </a:xfrm>
        </p:grpSpPr>
        <p:sp>
          <p:nvSpPr>
            <p:cNvPr id="360" name="Google Shape;360;p21"/>
            <p:cNvSpPr/>
            <p:nvPr/>
          </p:nvSpPr>
          <p:spPr>
            <a:xfrm>
              <a:off x="4680997" y="5279120"/>
              <a:ext cx="356223" cy="355526"/>
            </a:xfrm>
            <a:custGeom>
              <a:rect b="b" l="l" r="r" t="t"/>
              <a:pathLst>
                <a:path extrusionOk="0" h="355526" w="356223">
                  <a:moveTo>
                    <a:pt x="293483" y="62740"/>
                  </a:moveTo>
                  <a:lnTo>
                    <a:pt x="286512" y="0"/>
                  </a:lnTo>
                  <a:lnTo>
                    <a:pt x="209830" y="76682"/>
                  </a:lnTo>
                  <a:lnTo>
                    <a:pt x="214013" y="112932"/>
                  </a:lnTo>
                  <a:lnTo>
                    <a:pt x="102475" y="224470"/>
                  </a:lnTo>
                  <a:cubicBezTo>
                    <a:pt x="92716" y="219590"/>
                    <a:pt x="81562" y="216104"/>
                    <a:pt x="69711" y="216104"/>
                  </a:cubicBezTo>
                  <a:cubicBezTo>
                    <a:pt x="31370" y="216104"/>
                    <a:pt x="0" y="247474"/>
                    <a:pt x="0" y="285815"/>
                  </a:cubicBezTo>
                  <a:cubicBezTo>
                    <a:pt x="0" y="324156"/>
                    <a:pt x="31370" y="355526"/>
                    <a:pt x="69711" y="355526"/>
                  </a:cubicBezTo>
                  <a:cubicBezTo>
                    <a:pt x="108052" y="355526"/>
                    <a:pt x="139422" y="324156"/>
                    <a:pt x="139422" y="285815"/>
                  </a:cubicBezTo>
                  <a:cubicBezTo>
                    <a:pt x="139422" y="273964"/>
                    <a:pt x="136634" y="263508"/>
                    <a:pt x="131754" y="253748"/>
                  </a:cubicBezTo>
                  <a:lnTo>
                    <a:pt x="243292" y="142211"/>
                  </a:lnTo>
                  <a:lnTo>
                    <a:pt x="279541" y="146393"/>
                  </a:lnTo>
                  <a:lnTo>
                    <a:pt x="356223" y="69711"/>
                  </a:lnTo>
                  <a:lnTo>
                    <a:pt x="293483" y="627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21"/>
            <p:cNvSpPr/>
            <p:nvPr/>
          </p:nvSpPr>
          <p:spPr>
            <a:xfrm>
              <a:off x="4486503" y="5300033"/>
              <a:ext cx="529803" cy="529803"/>
            </a:xfrm>
            <a:custGeom>
              <a:rect b="b" l="l" r="r" t="t"/>
              <a:pathLst>
                <a:path extrusionOk="0" h="529803" w="529803">
                  <a:moveTo>
                    <a:pt x="493554" y="144999"/>
                  </a:moveTo>
                  <a:lnTo>
                    <a:pt x="484492" y="154759"/>
                  </a:lnTo>
                  <a:lnTo>
                    <a:pt x="471247" y="153364"/>
                  </a:lnTo>
                  <a:lnTo>
                    <a:pt x="456607" y="151273"/>
                  </a:lnTo>
                  <a:cubicBezTo>
                    <a:pt x="476126" y="184734"/>
                    <a:pt x="487977" y="223075"/>
                    <a:pt x="487977" y="264902"/>
                  </a:cubicBezTo>
                  <a:cubicBezTo>
                    <a:pt x="487977" y="387593"/>
                    <a:pt x="387593" y="487977"/>
                    <a:pt x="264902" y="487977"/>
                  </a:cubicBezTo>
                  <a:cubicBezTo>
                    <a:pt x="142211" y="487977"/>
                    <a:pt x="41827" y="387593"/>
                    <a:pt x="41827" y="264902"/>
                  </a:cubicBezTo>
                  <a:cubicBezTo>
                    <a:pt x="41827" y="142211"/>
                    <a:pt x="142211" y="41827"/>
                    <a:pt x="264902" y="41827"/>
                  </a:cubicBezTo>
                  <a:cubicBezTo>
                    <a:pt x="306031" y="41827"/>
                    <a:pt x="345070" y="52980"/>
                    <a:pt x="378531" y="73197"/>
                  </a:cubicBezTo>
                  <a:lnTo>
                    <a:pt x="377137" y="59254"/>
                  </a:lnTo>
                  <a:lnTo>
                    <a:pt x="375045" y="45312"/>
                  </a:lnTo>
                  <a:lnTo>
                    <a:pt x="384805" y="35553"/>
                  </a:lnTo>
                  <a:lnTo>
                    <a:pt x="389685" y="30673"/>
                  </a:lnTo>
                  <a:cubicBezTo>
                    <a:pt x="352041" y="11154"/>
                    <a:pt x="310214" y="0"/>
                    <a:pt x="264902" y="0"/>
                  </a:cubicBezTo>
                  <a:cubicBezTo>
                    <a:pt x="118509" y="0"/>
                    <a:pt x="0" y="118509"/>
                    <a:pt x="0" y="264902"/>
                  </a:cubicBezTo>
                  <a:cubicBezTo>
                    <a:pt x="0" y="411295"/>
                    <a:pt x="118509" y="529804"/>
                    <a:pt x="264902" y="529804"/>
                  </a:cubicBezTo>
                  <a:cubicBezTo>
                    <a:pt x="411295" y="529804"/>
                    <a:pt x="529804" y="411295"/>
                    <a:pt x="529804" y="264902"/>
                  </a:cubicBezTo>
                  <a:cubicBezTo>
                    <a:pt x="529804" y="219590"/>
                    <a:pt x="518650" y="177763"/>
                    <a:pt x="498434" y="140816"/>
                  </a:cubicBezTo>
                  <a:lnTo>
                    <a:pt x="493554" y="1449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21"/>
            <p:cNvSpPr/>
            <p:nvPr/>
          </p:nvSpPr>
          <p:spPr>
            <a:xfrm>
              <a:off x="4584098" y="5397629"/>
              <a:ext cx="334613" cy="334613"/>
            </a:xfrm>
            <a:custGeom>
              <a:rect b="b" l="l" r="r" t="t"/>
              <a:pathLst>
                <a:path extrusionOk="0" h="334613" w="334613">
                  <a:moveTo>
                    <a:pt x="283724" y="119903"/>
                  </a:moveTo>
                  <a:cubicBezTo>
                    <a:pt x="289998" y="134542"/>
                    <a:pt x="292786" y="150576"/>
                    <a:pt x="292786" y="167307"/>
                  </a:cubicBezTo>
                  <a:cubicBezTo>
                    <a:pt x="292786" y="236320"/>
                    <a:pt x="236320" y="292786"/>
                    <a:pt x="167307" y="292786"/>
                  </a:cubicBezTo>
                  <a:cubicBezTo>
                    <a:pt x="98293" y="292786"/>
                    <a:pt x="41827" y="236320"/>
                    <a:pt x="41827" y="167307"/>
                  </a:cubicBezTo>
                  <a:cubicBezTo>
                    <a:pt x="41827" y="98293"/>
                    <a:pt x="98293" y="41827"/>
                    <a:pt x="167307" y="41827"/>
                  </a:cubicBezTo>
                  <a:cubicBezTo>
                    <a:pt x="184037" y="41827"/>
                    <a:pt x="200071" y="45312"/>
                    <a:pt x="214710" y="50889"/>
                  </a:cubicBezTo>
                  <a:lnTo>
                    <a:pt x="246080" y="19519"/>
                  </a:lnTo>
                  <a:cubicBezTo>
                    <a:pt x="222378" y="6971"/>
                    <a:pt x="195888" y="0"/>
                    <a:pt x="167307" y="0"/>
                  </a:cubicBezTo>
                  <a:cubicBezTo>
                    <a:pt x="75288" y="0"/>
                    <a:pt x="0" y="75288"/>
                    <a:pt x="0" y="167307"/>
                  </a:cubicBezTo>
                  <a:cubicBezTo>
                    <a:pt x="0" y="259325"/>
                    <a:pt x="75288" y="334613"/>
                    <a:pt x="167307" y="334613"/>
                  </a:cubicBezTo>
                  <a:cubicBezTo>
                    <a:pt x="259325" y="334613"/>
                    <a:pt x="334613" y="259325"/>
                    <a:pt x="334613" y="167307"/>
                  </a:cubicBezTo>
                  <a:cubicBezTo>
                    <a:pt x="334613" y="138725"/>
                    <a:pt x="327642" y="112235"/>
                    <a:pt x="315094" y="88533"/>
                  </a:cubicBezTo>
                  <a:lnTo>
                    <a:pt x="283724" y="1199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descr="Single gear" id="363" name="Google Shape;363;p21"/>
          <p:cNvSpPr/>
          <p:nvPr/>
        </p:nvSpPr>
        <p:spPr>
          <a:xfrm>
            <a:off x="5346739" y="3512228"/>
            <a:ext cx="356049" cy="367377"/>
          </a:xfrm>
          <a:custGeom>
            <a:rect b="b" l="l" r="r" t="t"/>
            <a:pathLst>
              <a:path extrusionOk="0" h="474035" w="474732">
                <a:moveTo>
                  <a:pt x="237018" y="320671"/>
                </a:moveTo>
                <a:cubicBezTo>
                  <a:pt x="191008" y="320671"/>
                  <a:pt x="153364" y="283027"/>
                  <a:pt x="153364" y="237018"/>
                </a:cubicBezTo>
                <a:cubicBezTo>
                  <a:pt x="153364" y="191008"/>
                  <a:pt x="191008" y="153364"/>
                  <a:pt x="237018" y="153364"/>
                </a:cubicBezTo>
                <a:cubicBezTo>
                  <a:pt x="283027" y="153364"/>
                  <a:pt x="320671" y="191008"/>
                  <a:pt x="320671" y="237018"/>
                </a:cubicBezTo>
                <a:cubicBezTo>
                  <a:pt x="320671" y="283027"/>
                  <a:pt x="283027" y="320671"/>
                  <a:pt x="237018" y="320671"/>
                </a:cubicBezTo>
                <a:close/>
                <a:moveTo>
                  <a:pt x="425237" y="184734"/>
                </a:moveTo>
                <a:cubicBezTo>
                  <a:pt x="421055" y="169398"/>
                  <a:pt x="414781" y="154759"/>
                  <a:pt x="407113" y="141513"/>
                </a:cubicBezTo>
                <a:lnTo>
                  <a:pt x="424540" y="89230"/>
                </a:lnTo>
                <a:lnTo>
                  <a:pt x="384805" y="49495"/>
                </a:lnTo>
                <a:lnTo>
                  <a:pt x="332522" y="66923"/>
                </a:lnTo>
                <a:cubicBezTo>
                  <a:pt x="318579" y="59254"/>
                  <a:pt x="303940" y="52980"/>
                  <a:pt x="288604" y="48798"/>
                </a:cubicBezTo>
                <a:lnTo>
                  <a:pt x="264902" y="0"/>
                </a:lnTo>
                <a:lnTo>
                  <a:pt x="209133" y="0"/>
                </a:lnTo>
                <a:lnTo>
                  <a:pt x="184734" y="48798"/>
                </a:lnTo>
                <a:cubicBezTo>
                  <a:pt x="169398" y="52980"/>
                  <a:pt x="154759" y="59254"/>
                  <a:pt x="141513" y="66923"/>
                </a:cubicBezTo>
                <a:lnTo>
                  <a:pt x="89230" y="49495"/>
                </a:lnTo>
                <a:lnTo>
                  <a:pt x="49495" y="89230"/>
                </a:lnTo>
                <a:lnTo>
                  <a:pt x="66923" y="141513"/>
                </a:lnTo>
                <a:cubicBezTo>
                  <a:pt x="59254" y="155456"/>
                  <a:pt x="52980" y="170095"/>
                  <a:pt x="48798" y="185431"/>
                </a:cubicBezTo>
                <a:lnTo>
                  <a:pt x="0" y="209133"/>
                </a:lnTo>
                <a:lnTo>
                  <a:pt x="0" y="264902"/>
                </a:lnTo>
                <a:lnTo>
                  <a:pt x="48798" y="289301"/>
                </a:lnTo>
                <a:cubicBezTo>
                  <a:pt x="52980" y="304637"/>
                  <a:pt x="59254" y="319277"/>
                  <a:pt x="66923" y="332522"/>
                </a:cubicBezTo>
                <a:lnTo>
                  <a:pt x="49495" y="384805"/>
                </a:lnTo>
                <a:lnTo>
                  <a:pt x="89230" y="424540"/>
                </a:lnTo>
                <a:lnTo>
                  <a:pt x="141513" y="407113"/>
                </a:lnTo>
                <a:cubicBezTo>
                  <a:pt x="155456" y="414781"/>
                  <a:pt x="170095" y="421055"/>
                  <a:pt x="185431" y="425237"/>
                </a:cubicBezTo>
                <a:lnTo>
                  <a:pt x="209830" y="474035"/>
                </a:lnTo>
                <a:lnTo>
                  <a:pt x="265599" y="474035"/>
                </a:lnTo>
                <a:lnTo>
                  <a:pt x="289998" y="425237"/>
                </a:lnTo>
                <a:cubicBezTo>
                  <a:pt x="305334" y="421055"/>
                  <a:pt x="319974" y="414781"/>
                  <a:pt x="333219" y="407113"/>
                </a:cubicBezTo>
                <a:lnTo>
                  <a:pt x="385502" y="424540"/>
                </a:lnTo>
                <a:lnTo>
                  <a:pt x="425237" y="384805"/>
                </a:lnTo>
                <a:lnTo>
                  <a:pt x="407810" y="332522"/>
                </a:lnTo>
                <a:cubicBezTo>
                  <a:pt x="415478" y="318579"/>
                  <a:pt x="421752" y="303940"/>
                  <a:pt x="425934" y="288604"/>
                </a:cubicBezTo>
                <a:lnTo>
                  <a:pt x="474732" y="264205"/>
                </a:lnTo>
                <a:lnTo>
                  <a:pt x="474732" y="208436"/>
                </a:lnTo>
                <a:lnTo>
                  <a:pt x="425237" y="1847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descr="Stopwatch" id="364" name="Google Shape;364;p21"/>
          <p:cNvGrpSpPr/>
          <p:nvPr/>
        </p:nvGrpSpPr>
        <p:grpSpPr>
          <a:xfrm>
            <a:off x="7440969" y="4577006"/>
            <a:ext cx="355838" cy="420891"/>
            <a:chOff x="9921292" y="5282605"/>
            <a:chExt cx="474450" cy="543365"/>
          </a:xfrm>
        </p:grpSpPr>
        <p:sp>
          <p:nvSpPr>
            <p:cNvPr id="365" name="Google Shape;365;p21"/>
            <p:cNvSpPr/>
            <p:nvPr/>
          </p:nvSpPr>
          <p:spPr>
            <a:xfrm>
              <a:off x="10144154" y="5435970"/>
              <a:ext cx="27884" cy="27884"/>
            </a:xfrm>
            <a:custGeom>
              <a:rect b="b" l="l" r="r" t="t"/>
              <a:pathLst>
                <a:path extrusionOk="0" h="27884" w="27884">
                  <a:moveTo>
                    <a:pt x="27884" y="13942"/>
                  </a:moveTo>
                  <a:cubicBezTo>
                    <a:pt x="27884" y="21642"/>
                    <a:pt x="21642" y="27884"/>
                    <a:pt x="13942" y="27884"/>
                  </a:cubicBezTo>
                  <a:cubicBezTo>
                    <a:pt x="6242" y="27884"/>
                    <a:pt x="0" y="21642"/>
                    <a:pt x="0" y="13942"/>
                  </a:cubicBezTo>
                  <a:cubicBezTo>
                    <a:pt x="0" y="6242"/>
                    <a:pt x="6242" y="0"/>
                    <a:pt x="13942" y="0"/>
                  </a:cubicBezTo>
                  <a:cubicBezTo>
                    <a:pt x="21642" y="0"/>
                    <a:pt x="27884" y="6242"/>
                    <a:pt x="27884" y="139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21"/>
            <p:cNvSpPr/>
            <p:nvPr/>
          </p:nvSpPr>
          <p:spPr>
            <a:xfrm>
              <a:off x="10144154" y="5714814"/>
              <a:ext cx="27884" cy="27884"/>
            </a:xfrm>
            <a:custGeom>
              <a:rect b="b" l="l" r="r" t="t"/>
              <a:pathLst>
                <a:path extrusionOk="0" h="27884" w="27884">
                  <a:moveTo>
                    <a:pt x="27884" y="13942"/>
                  </a:moveTo>
                  <a:cubicBezTo>
                    <a:pt x="27884" y="21642"/>
                    <a:pt x="21642" y="27884"/>
                    <a:pt x="13942" y="27884"/>
                  </a:cubicBezTo>
                  <a:cubicBezTo>
                    <a:pt x="6242" y="27884"/>
                    <a:pt x="0" y="21642"/>
                    <a:pt x="0" y="13942"/>
                  </a:cubicBezTo>
                  <a:cubicBezTo>
                    <a:pt x="0" y="6242"/>
                    <a:pt x="6242" y="0"/>
                    <a:pt x="13942" y="0"/>
                  </a:cubicBezTo>
                  <a:cubicBezTo>
                    <a:pt x="21642" y="0"/>
                    <a:pt x="27884" y="6242"/>
                    <a:pt x="27884" y="139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21"/>
            <p:cNvSpPr/>
            <p:nvPr/>
          </p:nvSpPr>
          <p:spPr>
            <a:xfrm>
              <a:off x="10283576" y="5568421"/>
              <a:ext cx="27884" cy="27884"/>
            </a:xfrm>
            <a:custGeom>
              <a:rect b="b" l="l" r="r" t="t"/>
              <a:pathLst>
                <a:path extrusionOk="0" h="27884" w="27884">
                  <a:moveTo>
                    <a:pt x="27884" y="13942"/>
                  </a:moveTo>
                  <a:cubicBezTo>
                    <a:pt x="27884" y="21642"/>
                    <a:pt x="21642" y="27884"/>
                    <a:pt x="13942" y="27884"/>
                  </a:cubicBezTo>
                  <a:cubicBezTo>
                    <a:pt x="6242" y="27884"/>
                    <a:pt x="0" y="21642"/>
                    <a:pt x="0" y="13942"/>
                  </a:cubicBezTo>
                  <a:cubicBezTo>
                    <a:pt x="0" y="6242"/>
                    <a:pt x="6242" y="0"/>
                    <a:pt x="13942" y="0"/>
                  </a:cubicBezTo>
                  <a:cubicBezTo>
                    <a:pt x="21642" y="0"/>
                    <a:pt x="27884" y="6242"/>
                    <a:pt x="27884" y="139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21"/>
            <p:cNvSpPr/>
            <p:nvPr/>
          </p:nvSpPr>
          <p:spPr>
            <a:xfrm>
              <a:off x="10004732" y="5568421"/>
              <a:ext cx="27884" cy="27884"/>
            </a:xfrm>
            <a:custGeom>
              <a:rect b="b" l="l" r="r" t="t"/>
              <a:pathLst>
                <a:path extrusionOk="0" h="27884" w="27884">
                  <a:moveTo>
                    <a:pt x="27884" y="13942"/>
                  </a:moveTo>
                  <a:cubicBezTo>
                    <a:pt x="27884" y="21642"/>
                    <a:pt x="21642" y="27884"/>
                    <a:pt x="13942" y="27884"/>
                  </a:cubicBezTo>
                  <a:cubicBezTo>
                    <a:pt x="6242" y="27884"/>
                    <a:pt x="0" y="21642"/>
                    <a:pt x="0" y="13942"/>
                  </a:cubicBezTo>
                  <a:cubicBezTo>
                    <a:pt x="0" y="6242"/>
                    <a:pt x="6242" y="0"/>
                    <a:pt x="13942" y="0"/>
                  </a:cubicBezTo>
                  <a:cubicBezTo>
                    <a:pt x="21642" y="0"/>
                    <a:pt x="27884" y="6242"/>
                    <a:pt x="27884" y="139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21"/>
            <p:cNvSpPr/>
            <p:nvPr/>
          </p:nvSpPr>
          <p:spPr>
            <a:xfrm>
              <a:off x="10144154" y="5484767"/>
              <a:ext cx="92715" cy="176368"/>
            </a:xfrm>
            <a:custGeom>
              <a:rect b="b" l="l" r="r" t="t"/>
              <a:pathLst>
                <a:path extrusionOk="0" h="176368" w="92715">
                  <a:moveTo>
                    <a:pt x="27884" y="0"/>
                  </a:moveTo>
                  <a:lnTo>
                    <a:pt x="0" y="0"/>
                  </a:lnTo>
                  <a:lnTo>
                    <a:pt x="0" y="97595"/>
                  </a:lnTo>
                  <a:cubicBezTo>
                    <a:pt x="0" y="101081"/>
                    <a:pt x="1394" y="104567"/>
                    <a:pt x="4183" y="107355"/>
                  </a:cubicBezTo>
                  <a:lnTo>
                    <a:pt x="73197" y="176369"/>
                  </a:lnTo>
                  <a:lnTo>
                    <a:pt x="92716" y="156850"/>
                  </a:lnTo>
                  <a:lnTo>
                    <a:pt x="27884" y="92019"/>
                  </a:lnTo>
                  <a:lnTo>
                    <a:pt x="278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21"/>
            <p:cNvSpPr/>
            <p:nvPr/>
          </p:nvSpPr>
          <p:spPr>
            <a:xfrm>
              <a:off x="9921292" y="5282605"/>
              <a:ext cx="474450" cy="543365"/>
            </a:xfrm>
            <a:custGeom>
              <a:rect b="b" l="l" r="r" t="t"/>
              <a:pathLst>
                <a:path extrusionOk="0" h="543365" w="474450">
                  <a:moveTo>
                    <a:pt x="236804" y="501920"/>
                  </a:moveTo>
                  <a:cubicBezTo>
                    <a:pt x="128752" y="501920"/>
                    <a:pt x="41613" y="414781"/>
                    <a:pt x="41613" y="306729"/>
                  </a:cubicBezTo>
                  <a:cubicBezTo>
                    <a:pt x="41613" y="198676"/>
                    <a:pt x="128752" y="111538"/>
                    <a:pt x="236804" y="111538"/>
                  </a:cubicBezTo>
                  <a:cubicBezTo>
                    <a:pt x="344857" y="111538"/>
                    <a:pt x="431995" y="198676"/>
                    <a:pt x="431995" y="306729"/>
                  </a:cubicBezTo>
                  <a:cubicBezTo>
                    <a:pt x="431995" y="414781"/>
                    <a:pt x="344857" y="501920"/>
                    <a:pt x="236804" y="501920"/>
                  </a:cubicBezTo>
                  <a:lnTo>
                    <a:pt x="236804" y="501920"/>
                  </a:lnTo>
                  <a:close/>
                  <a:moveTo>
                    <a:pt x="402020" y="136634"/>
                  </a:moveTo>
                  <a:lnTo>
                    <a:pt x="422933" y="115720"/>
                  </a:lnTo>
                  <a:cubicBezTo>
                    <a:pt x="430601" y="107355"/>
                    <a:pt x="430601" y="94807"/>
                    <a:pt x="422236" y="86442"/>
                  </a:cubicBezTo>
                  <a:cubicBezTo>
                    <a:pt x="414568" y="78773"/>
                    <a:pt x="401322" y="78076"/>
                    <a:pt x="392957" y="85745"/>
                  </a:cubicBezTo>
                  <a:lnTo>
                    <a:pt x="369255" y="110143"/>
                  </a:lnTo>
                  <a:cubicBezTo>
                    <a:pt x="335794" y="87836"/>
                    <a:pt x="297453" y="73894"/>
                    <a:pt x="257718" y="71105"/>
                  </a:cubicBezTo>
                  <a:lnTo>
                    <a:pt x="257718" y="41827"/>
                  </a:lnTo>
                  <a:lnTo>
                    <a:pt x="320458" y="41827"/>
                  </a:lnTo>
                  <a:lnTo>
                    <a:pt x="320458" y="0"/>
                  </a:lnTo>
                  <a:lnTo>
                    <a:pt x="153151" y="0"/>
                  </a:lnTo>
                  <a:lnTo>
                    <a:pt x="153151" y="41827"/>
                  </a:lnTo>
                  <a:lnTo>
                    <a:pt x="215891" y="41827"/>
                  </a:lnTo>
                  <a:lnTo>
                    <a:pt x="215891" y="70408"/>
                  </a:lnTo>
                  <a:cubicBezTo>
                    <a:pt x="105051" y="80168"/>
                    <a:pt x="15820" y="165912"/>
                    <a:pt x="1878" y="276753"/>
                  </a:cubicBezTo>
                  <a:cubicBezTo>
                    <a:pt x="-12064" y="387593"/>
                    <a:pt x="52767" y="492857"/>
                    <a:pt x="158031" y="529804"/>
                  </a:cubicBezTo>
                  <a:cubicBezTo>
                    <a:pt x="263295" y="566751"/>
                    <a:pt x="379712" y="526318"/>
                    <a:pt x="438966" y="431511"/>
                  </a:cubicBezTo>
                  <a:cubicBezTo>
                    <a:pt x="498221" y="336704"/>
                    <a:pt x="481490" y="214013"/>
                    <a:pt x="402020" y="136634"/>
                  </a:cubicBezTo>
                  <a:lnTo>
                    <a:pt x="402020" y="1366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1" name="Google Shape;371;p21"/>
          <p:cNvSpPr txBox="1"/>
          <p:nvPr/>
        </p:nvSpPr>
        <p:spPr>
          <a:xfrm>
            <a:off x="7024375" y="2131750"/>
            <a:ext cx="1411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VT Science Festival</a:t>
            </a:r>
            <a:endParaRPr sz="1800">
              <a:solidFill>
                <a:srgbClr val="222222"/>
              </a:solidFill>
            </a:endParaRPr>
          </a:p>
        </p:txBody>
      </p:sp>
      <p:sp>
        <p:nvSpPr>
          <p:cNvPr id="372" name="Google Shape;372;p21"/>
          <p:cNvSpPr txBox="1"/>
          <p:nvPr/>
        </p:nvSpPr>
        <p:spPr>
          <a:xfrm>
            <a:off x="2733475" y="2703175"/>
            <a:ext cx="1808400" cy="17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Segment splitting algorithm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Adjustable brush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Eraser 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21"/>
          <p:cNvSpPr txBox="1"/>
          <p:nvPr/>
        </p:nvSpPr>
        <p:spPr>
          <a:xfrm>
            <a:off x="6788625" y="2602325"/>
            <a:ext cx="2282400" cy="16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175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Complete web UI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Simultaneous painting for multiple users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GIF export microservice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Display at Virginia Tech Science Festival</a:t>
            </a:r>
            <a:endParaRPr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Features</a:t>
            </a:r>
            <a:endParaRPr/>
          </a:p>
        </p:txBody>
      </p:sp>
      <p:sp>
        <p:nvSpPr>
          <p:cNvPr id="379" name="Google Shape;379;p22"/>
          <p:cNvSpPr/>
          <p:nvPr/>
        </p:nvSpPr>
        <p:spPr>
          <a:xfrm>
            <a:off x="2259350" y="1368925"/>
            <a:ext cx="2019600" cy="1367100"/>
          </a:xfrm>
          <a:prstGeom prst="roundRect">
            <a:avLst>
              <a:gd fmla="val 16667" name="adj"/>
            </a:avLst>
          </a:prstGeom>
          <a:solidFill>
            <a:srgbClr val="D8D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Nunito"/>
                <a:ea typeface="Nunito"/>
                <a:cs typeface="Nunito"/>
                <a:sym typeface="Nunito"/>
              </a:rPr>
              <a:t>Multiplayer</a:t>
            </a:r>
            <a:endParaRPr b="1" sz="20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0" name="Google Shape;380;p22"/>
          <p:cNvSpPr/>
          <p:nvPr/>
        </p:nvSpPr>
        <p:spPr>
          <a:xfrm>
            <a:off x="4865038" y="1368925"/>
            <a:ext cx="2019600" cy="1367100"/>
          </a:xfrm>
          <a:prstGeom prst="roundRect">
            <a:avLst>
              <a:gd fmla="val 16667" name="adj"/>
            </a:avLst>
          </a:prstGeom>
          <a:solidFill>
            <a:srgbClr val="D8D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Nunito"/>
                <a:ea typeface="Nunito"/>
                <a:cs typeface="Nunito"/>
                <a:sym typeface="Nunito"/>
              </a:rPr>
              <a:t>Painter</a:t>
            </a:r>
            <a:endParaRPr b="1" sz="20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Nunito"/>
                <a:ea typeface="Nunito"/>
                <a:cs typeface="Nunito"/>
                <a:sym typeface="Nunito"/>
              </a:rPr>
              <a:t>Interface</a:t>
            </a:r>
            <a:endParaRPr b="1" sz="20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1" name="Google Shape;381;p22"/>
          <p:cNvSpPr/>
          <p:nvPr/>
        </p:nvSpPr>
        <p:spPr>
          <a:xfrm>
            <a:off x="2259350" y="3144100"/>
            <a:ext cx="2019600" cy="1367100"/>
          </a:xfrm>
          <a:prstGeom prst="roundRect">
            <a:avLst>
              <a:gd fmla="val 16667" name="adj"/>
            </a:avLst>
          </a:prstGeom>
          <a:solidFill>
            <a:srgbClr val="D8D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Nunito"/>
                <a:ea typeface="Nunito"/>
                <a:cs typeface="Nunito"/>
                <a:sym typeface="Nunito"/>
              </a:rPr>
              <a:t>Scoring</a:t>
            </a:r>
            <a:endParaRPr b="1" sz="20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2" name="Google Shape;382;p22"/>
          <p:cNvSpPr/>
          <p:nvPr/>
        </p:nvSpPr>
        <p:spPr>
          <a:xfrm>
            <a:off x="4865025" y="3144100"/>
            <a:ext cx="2019600" cy="1367100"/>
          </a:xfrm>
          <a:prstGeom prst="roundRect">
            <a:avLst>
              <a:gd fmla="val 16667" name="adj"/>
            </a:avLst>
          </a:prstGeom>
          <a:solidFill>
            <a:srgbClr val="D8D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Nunito"/>
                <a:ea typeface="Nunito"/>
                <a:cs typeface="Nunito"/>
                <a:sym typeface="Nunito"/>
              </a:rPr>
              <a:t>GIF Export</a:t>
            </a:r>
            <a:endParaRPr b="1" sz="20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