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57" r:id="rId3"/>
    <p:sldId id="258" r:id="rId4"/>
    <p:sldId id="270" r:id="rId5"/>
    <p:sldId id="266" r:id="rId6"/>
    <p:sldId id="267" r:id="rId7"/>
    <p:sldId id="260" r:id="rId8"/>
    <p:sldId id="271" r:id="rId9"/>
    <p:sldId id="261" r:id="rId10"/>
    <p:sldId id="262" r:id="rId11"/>
    <p:sldId id="263" r:id="rId12"/>
    <p:sldId id="264" r:id="rId13"/>
    <p:sldId id="265" r:id="rId14"/>
    <p:sldId id="269" r:id="rId15"/>
    <p:sldId id="268"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210" autoAdjust="0"/>
    <p:restoredTop sz="66833" autoAdjust="0"/>
  </p:normalViewPr>
  <p:slideViewPr>
    <p:cSldViewPr>
      <p:cViewPr varScale="1">
        <p:scale>
          <a:sx n="72" d="100"/>
          <a:sy n="72" d="100"/>
        </p:scale>
        <p:origin x="-100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6E2EAD-8AD8-47CE-8E68-22245A996AC4}" type="datetimeFigureOut">
              <a:rPr lang="en-US" smtClean="0"/>
              <a:pPr/>
              <a:t>3/30/2009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ADFBE3-9180-437F-94C1-B672D974750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CF8AC9-EC6C-4CB0-853D-BAF07BDBD439}" type="datetimeFigureOut">
              <a:rPr lang="en-US" smtClean="0"/>
              <a:pPr/>
              <a:t>3/30/2009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13FC06-B9DB-4A86-87E8-B9C726B9E08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also have field agents (authority in charge of taking care of the crops around the community). He walks around the plots, makes smoke; this happens in my community (Kellhuiri).  He always has to stir fire, make smoke; if he doesn’t do it there is a sanction and a fine he has to pay. When it is about to hail, the field agent has to make smoke the entire week.  It is clear that when the day is sunny you feel a cold breeze, so before it comes we make smoke. This is how we protect ourselves.</a:t>
            </a:r>
          </a:p>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“Regarding drought, when it does not rain we do K’uanchar (Andean ritual), which consists in bringing water from different places located far away and put it together with a sheep’s blood. With these two elements we go around the churches several times, while we pray at the same time.” </a:t>
            </a:r>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Dread- risk perception literature looking hazard like nuclear explosion or aid dread?</a:t>
            </a:r>
            <a:r>
              <a:rPr lang="en-US" baseline="0" dirty="0" smtClean="0"/>
              <a:t>  Difference when people are living with the hazard making it less significant in explaining perception of risk  </a:t>
            </a:r>
          </a:p>
          <a:p>
            <a:r>
              <a:rPr lang="en-US" baseline="0" dirty="0" smtClean="0"/>
              <a:t>Dread translation?</a:t>
            </a:r>
            <a:endParaRPr lang="en-US" dirty="0" smtClean="0"/>
          </a:p>
          <a:p>
            <a:endParaRPr lang="en-US" dirty="0" smtClean="0"/>
          </a:p>
          <a:p>
            <a:r>
              <a:rPr lang="en-US" dirty="0" smtClean="0"/>
              <a:t>Livestock</a:t>
            </a:r>
            <a:r>
              <a:rPr lang="en-US" baseline="0" dirty="0" smtClean="0"/>
              <a:t> more effected by climate hazards--  in addition, focus group chemical fear of chemicals- using antibiotics on animals greater risk</a:t>
            </a:r>
          </a:p>
          <a:p>
            <a:endParaRPr lang="en-US" baseline="0" dirty="0" smtClean="0"/>
          </a:p>
          <a:p>
            <a:r>
              <a:rPr lang="en-US" baseline="0" dirty="0" err="1" smtClean="0"/>
              <a:t>Promotoming</a:t>
            </a:r>
            <a:r>
              <a:rPr lang="en-US" baseline="0" dirty="0" smtClean="0"/>
              <a:t> income diver, access credit</a:t>
            </a:r>
          </a:p>
          <a:p>
            <a:r>
              <a:rPr lang="en-US" baseline="0" dirty="0" smtClean="0"/>
              <a:t>Institutions and policy lower risk </a:t>
            </a:r>
            <a:r>
              <a:rPr lang="en-US" baseline="0" dirty="0" err="1" smtClean="0"/>
              <a:t>percpetion</a:t>
            </a:r>
            <a:r>
              <a:rPr lang="en-US" baseline="0" dirty="0" smtClean="0"/>
              <a:t> actual efficient decision---  </a:t>
            </a:r>
            <a:r>
              <a:rPr lang="en-US" baseline="0" dirty="0" err="1" smtClean="0"/>
              <a:t>throught</a:t>
            </a:r>
            <a:r>
              <a:rPr lang="en-US" baseline="0" dirty="0" smtClean="0"/>
              <a:t> communication network focus groups revealed climate wasn’t mixed feeling trust over the radio…  more trust local biological indicators however radio (many believe information isn’t specific to their area)… explain those aren’t working anymore  get information from elders know indicators, people markets,  community members, watching others.    </a:t>
            </a:r>
          </a:p>
          <a:p>
            <a:r>
              <a:rPr lang="en-US" baseline="0" dirty="0" smtClean="0"/>
              <a:t>Mediums that are trusted bottom down approach compared top-down….  </a:t>
            </a:r>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13FC06-B9DB-4A86-87E8-B9C726B9E088}" type="slidenum">
              <a:rPr lang="en-US" smtClean="0"/>
              <a:pPr/>
              <a:t>16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 very high risk  </a:t>
            </a:r>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 longer able</a:t>
            </a:r>
            <a:r>
              <a:rPr lang="en-US" baseline="0" dirty="0" smtClean="0"/>
              <a:t> to predict using indicators</a:t>
            </a:r>
          </a:p>
          <a:p>
            <a:r>
              <a:rPr lang="en-US" baseline="0" dirty="0" smtClean="0"/>
              <a:t>Umala-</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Our livestock has always been affected by frosts and coldness. How? It produces pneumonia (khoto) in young cows and sheep. It is like the altitude disease, but when it affects them we already know we will lose them. We don’t know how to cure them, and we have just a few barns to protect them. In the flat plains located far away from the house, yards are made only from stones, which makes possible only for native livestock to survive.</a:t>
            </a:r>
          </a:p>
          <a:p>
            <a:endParaRPr lang="en-US" dirty="0" smtClean="0"/>
          </a:p>
          <a:p>
            <a:r>
              <a:rPr lang="en-US" dirty="0" smtClean="0"/>
              <a:t>Chojnapata no drought</a:t>
            </a:r>
            <a:endParaRPr lang="en-US" dirty="0"/>
          </a:p>
        </p:txBody>
      </p:sp>
      <p:sp>
        <p:nvSpPr>
          <p:cNvPr id="4" name="Slide Number Placeholder 3"/>
          <p:cNvSpPr>
            <a:spLocks noGrp="1"/>
          </p:cNvSpPr>
          <p:nvPr>
            <p:ph type="sldNum" sz="quarter" idx="10"/>
          </p:nvPr>
        </p:nvSpPr>
        <p:spPr/>
        <p:txBody>
          <a:bodyPr/>
          <a:lstStyle/>
          <a:p>
            <a:fld id="{4113FC06-B9DB-4A86-87E8-B9C726B9E088}"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C9C9B476-04B4-4CB6-B67B-4A3EC164E08E}" type="datetimeFigureOut">
              <a:rPr lang="en-US" smtClean="0"/>
              <a:pPr/>
              <a:t>3/30/2009</a:t>
            </a:fld>
            <a:endParaRPr lang="en-US" dirty="0"/>
          </a:p>
        </p:txBody>
      </p:sp>
      <p:sp>
        <p:nvSpPr>
          <p:cNvPr id="17" name="Footer Placeholder 16"/>
          <p:cNvSpPr>
            <a:spLocks noGrp="1"/>
          </p:cNvSpPr>
          <p:nvPr>
            <p:ph type="ftr" sz="quarter" idx="11"/>
          </p:nvPr>
        </p:nvSpPr>
        <p:spPr>
          <a:xfrm>
            <a:off x="5410200" y="4205288"/>
            <a:ext cx="1295400" cy="457200"/>
          </a:xfrm>
        </p:spPr>
        <p:txBody>
          <a:bodyPr/>
          <a:lstStyle/>
          <a:p>
            <a:endParaRPr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75F321D-A543-4805-90E8-FA3F52F2AC2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C9B476-04B4-4CB6-B67B-4A3EC164E08E}" type="datetimeFigureOut">
              <a:rPr lang="en-US" smtClean="0"/>
              <a:pPr/>
              <a:t>3/30/2009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5F321D-A543-4805-90E8-FA3F52F2AC2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C9B476-04B4-4CB6-B67B-4A3EC164E08E}" type="datetimeFigureOut">
              <a:rPr lang="en-US" smtClean="0"/>
              <a:pPr/>
              <a:t>3/30/2009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5F321D-A543-4805-90E8-FA3F52F2AC2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C9B476-04B4-4CB6-B67B-4A3EC164E08E}" type="datetimeFigureOut">
              <a:rPr lang="en-US" smtClean="0"/>
              <a:pPr/>
              <a:t>3/30/2009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5F321D-A543-4805-90E8-FA3F52F2AC2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9C9B476-04B4-4CB6-B67B-4A3EC164E08E}" type="datetimeFigureOut">
              <a:rPr lang="en-US" smtClean="0"/>
              <a:pPr/>
              <a:t>3/30/2009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5F321D-A543-4805-90E8-FA3F52F2AC2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9C9B476-04B4-4CB6-B67B-4A3EC164E08E}" type="datetimeFigureOut">
              <a:rPr lang="en-US" smtClean="0"/>
              <a:pPr/>
              <a:t>3/30/2009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5F321D-A543-4805-90E8-FA3F52F2AC2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C9C9B476-04B4-4CB6-B67B-4A3EC164E08E}" type="datetimeFigureOut">
              <a:rPr lang="en-US" smtClean="0"/>
              <a:pPr/>
              <a:t>3/30/2009</a:t>
            </a:fld>
            <a:endParaRPr lang="en-US" dirty="0"/>
          </a:p>
        </p:txBody>
      </p:sp>
      <p:sp>
        <p:nvSpPr>
          <p:cNvPr id="27" name="Slide Number Placeholder 26"/>
          <p:cNvSpPr>
            <a:spLocks noGrp="1"/>
          </p:cNvSpPr>
          <p:nvPr>
            <p:ph type="sldNum" sz="quarter" idx="11"/>
          </p:nvPr>
        </p:nvSpPr>
        <p:spPr/>
        <p:txBody>
          <a:bodyPr rtlCol="0"/>
          <a:lstStyle/>
          <a:p>
            <a:fld id="{475F321D-A543-4805-90E8-FA3F52F2AC2E}" type="slidenum">
              <a:rPr lang="en-US" smtClean="0"/>
              <a:pPr/>
              <a:t>‹#›</a:t>
            </a:fld>
            <a:endParaRPr lang="en-US" dirty="0"/>
          </a:p>
        </p:txBody>
      </p:sp>
      <p:sp>
        <p:nvSpPr>
          <p:cNvPr id="28" name="Footer Placeholder 27"/>
          <p:cNvSpPr>
            <a:spLocks noGrp="1"/>
          </p:cNvSpPr>
          <p:nvPr>
            <p:ph type="ftr" sz="quarter" idx="12"/>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C9C9B476-04B4-4CB6-B67B-4A3EC164E08E}" type="datetimeFigureOut">
              <a:rPr lang="en-US" smtClean="0"/>
              <a:pPr/>
              <a:t>3/30/2009</a:t>
            </a:fld>
            <a:endParaRPr lang="en-US" dirty="0"/>
          </a:p>
        </p:txBody>
      </p:sp>
      <p:sp>
        <p:nvSpPr>
          <p:cNvPr id="4" name="Footer Placeholder 3"/>
          <p:cNvSpPr>
            <a:spLocks noGrp="1"/>
          </p:cNvSpPr>
          <p:nvPr>
            <p:ph type="ftr" sz="quarter" idx="11"/>
          </p:nvPr>
        </p:nvSpPr>
        <p:spPr>
          <a:xfrm>
            <a:off x="5257800" y="612648"/>
            <a:ext cx="1325880" cy="457200"/>
          </a:xfr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475F321D-A543-4805-90E8-FA3F52F2AC2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C9B476-04B4-4CB6-B67B-4A3EC164E08E}" type="datetimeFigureOut">
              <a:rPr lang="en-US" smtClean="0"/>
              <a:pPr/>
              <a:t>3/30/2009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5F321D-A543-4805-90E8-FA3F52F2AC2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9C9B476-04B4-4CB6-B67B-4A3EC164E08E}" type="datetimeFigureOut">
              <a:rPr lang="en-US" smtClean="0"/>
              <a:pPr/>
              <a:t>3/30/2009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5F321D-A543-4805-90E8-FA3F52F2AC2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9C9B476-04B4-4CB6-B67B-4A3EC164E08E}" type="datetimeFigureOut">
              <a:rPr lang="en-US" smtClean="0"/>
              <a:pPr/>
              <a:t>3/30/2009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5F321D-A543-4805-90E8-FA3F52F2AC2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C9C9B476-04B4-4CB6-B67B-4A3EC164E08E}" type="datetimeFigureOut">
              <a:rPr lang="en-US" smtClean="0"/>
              <a:pPr/>
              <a:t>3/30/2009</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75F321D-A543-4805-90E8-FA3F52F2AC2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Office_Excel_Worksheet2.xlsx"/></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Microsoft_Office_Excel_Worksheet3.xlsx"/></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Excel_Worksheet1.xlsx"/></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905000"/>
            <a:ext cx="8458200" cy="1470025"/>
          </a:xfrm>
        </p:spPr>
        <p:txBody>
          <a:bodyPr>
            <a:normAutofit fontScale="90000"/>
          </a:bodyPr>
          <a:lstStyle/>
          <a:p>
            <a:pPr algn="ctr"/>
            <a:r>
              <a:rPr lang="en-US" dirty="0" smtClean="0">
                <a:latin typeface="Perpetua" pitchFamily="18" charset="0"/>
                <a:cs typeface="Iskoola Pota" pitchFamily="18" charset="0"/>
              </a:rPr>
              <a:t>What is the Impact of Livelihood Strategies on Farmers’ Climate Risk Perceptions in the Bolivian Highlands?</a:t>
            </a:r>
            <a:endParaRPr lang="en-US" dirty="0">
              <a:latin typeface="Perpetua" pitchFamily="18" charset="0"/>
              <a:cs typeface="Iskoola Pota" pitchFamily="18" charset="0"/>
            </a:endParaRPr>
          </a:p>
        </p:txBody>
      </p:sp>
      <p:sp>
        <p:nvSpPr>
          <p:cNvPr id="3" name="Subtitle 2"/>
          <p:cNvSpPr>
            <a:spLocks noGrp="1"/>
          </p:cNvSpPr>
          <p:nvPr>
            <p:ph type="subTitle" idx="1"/>
          </p:nvPr>
        </p:nvSpPr>
        <p:spPr>
          <a:xfrm>
            <a:off x="457200" y="3899938"/>
            <a:ext cx="5562600" cy="1752600"/>
          </a:xfrm>
        </p:spPr>
        <p:txBody>
          <a:bodyPr>
            <a:normAutofit/>
          </a:bodyPr>
          <a:lstStyle/>
          <a:p>
            <a:r>
              <a:rPr lang="en-US" dirty="0" smtClean="0"/>
              <a:t>Lisa </a:t>
            </a:r>
            <a:r>
              <a:rPr lang="en-US" dirty="0" smtClean="0"/>
              <a:t>Rees</a:t>
            </a:r>
          </a:p>
          <a:p>
            <a:r>
              <a:rPr lang="en-US" dirty="0" smtClean="0"/>
              <a:t>Department of Agricultural Economics</a:t>
            </a:r>
            <a:endParaRPr lang="en-US" dirty="0" smtClean="0"/>
          </a:p>
          <a:p>
            <a:r>
              <a:rPr lang="en-US" dirty="0" smtClean="0"/>
              <a:t>University of Missouri-Columbia</a:t>
            </a:r>
            <a:endParaRPr lang="en-US" dirty="0" smtClean="0"/>
          </a:p>
          <a:p>
            <a:r>
              <a:rPr lang="en-US" dirty="0" smtClean="0"/>
              <a:t>December 5, 2008</a:t>
            </a:r>
            <a:endParaRPr lang="en-US" dirty="0"/>
          </a:p>
        </p:txBody>
      </p:sp>
      <p:pic>
        <p:nvPicPr>
          <p:cNvPr id="4" name="Picture 17" descr="Horizontal_RGB_600"/>
          <p:cNvPicPr>
            <a:picLocks noChangeAspect="1" noChangeArrowheads="1"/>
          </p:cNvPicPr>
          <p:nvPr/>
        </p:nvPicPr>
        <p:blipFill>
          <a:blip r:embed="rId3" cstate="print"/>
          <a:srcRect/>
          <a:stretch>
            <a:fillRect/>
          </a:stretch>
        </p:blipFill>
        <p:spPr bwMode="auto">
          <a:xfrm>
            <a:off x="6172200" y="5867400"/>
            <a:ext cx="2719388" cy="811212"/>
          </a:xfrm>
          <a:prstGeom prst="rect">
            <a:avLst/>
          </a:prstGeom>
          <a:noFill/>
        </p:spPr>
      </p:pic>
      <p:pic>
        <p:nvPicPr>
          <p:cNvPr id="5" name="Picture 16" descr="officelogo"/>
          <p:cNvPicPr>
            <a:picLocks noChangeAspect="1" noChangeArrowheads="1"/>
          </p:cNvPicPr>
          <p:nvPr/>
        </p:nvPicPr>
        <p:blipFill>
          <a:blip r:embed="rId4" cstate="print"/>
          <a:srcRect/>
          <a:stretch>
            <a:fillRect/>
          </a:stretch>
        </p:blipFill>
        <p:spPr bwMode="auto">
          <a:xfrm>
            <a:off x="6934200" y="4343400"/>
            <a:ext cx="1362075" cy="138906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Focus Group Findings</a:t>
            </a:r>
            <a:br>
              <a:rPr lang="en-US" sz="3200" dirty="0" smtClean="0"/>
            </a:br>
            <a:r>
              <a:rPr lang="en-US" sz="3200" dirty="0" smtClean="0"/>
              <a:t>	Ex-Ante Risk Management Strategies</a:t>
            </a:r>
            <a:endParaRPr lang="en-US" sz="3200" dirty="0"/>
          </a:p>
        </p:txBody>
      </p:sp>
      <p:sp>
        <p:nvSpPr>
          <p:cNvPr id="3" name="Content Placeholder 2"/>
          <p:cNvSpPr>
            <a:spLocks noGrp="1"/>
          </p:cNvSpPr>
          <p:nvPr>
            <p:ph idx="1"/>
          </p:nvPr>
        </p:nvSpPr>
        <p:spPr/>
        <p:txBody>
          <a:bodyPr/>
          <a:lstStyle/>
          <a:p>
            <a:r>
              <a:rPr lang="en-US" dirty="0" smtClean="0"/>
              <a:t>Frost and Hail- rituals</a:t>
            </a:r>
          </a:p>
          <a:p>
            <a:r>
              <a:rPr lang="en-US" dirty="0" smtClean="0"/>
              <a:t>Planting in three different areas</a:t>
            </a:r>
          </a:p>
          <a:p>
            <a:pPr lvl="1"/>
            <a:r>
              <a:rPr lang="en-US" u="sng" dirty="0" smtClean="0">
                <a:solidFill>
                  <a:schemeClr val="accent2">
                    <a:lumMod val="50000"/>
                  </a:schemeClr>
                </a:solidFill>
              </a:rPr>
              <a:t>Umala</a:t>
            </a:r>
          </a:p>
          <a:p>
            <a:pPr lvl="2"/>
            <a:r>
              <a:rPr lang="en-US" dirty="0" smtClean="0">
                <a:solidFill>
                  <a:schemeClr val="accent2">
                    <a:lumMod val="50000"/>
                  </a:schemeClr>
                </a:solidFill>
              </a:rPr>
              <a:t>Frost- chemicals, varieties</a:t>
            </a:r>
          </a:p>
          <a:p>
            <a:pPr lvl="2"/>
            <a:r>
              <a:rPr lang="en-US" dirty="0" smtClean="0">
                <a:solidFill>
                  <a:schemeClr val="accent2">
                    <a:lumMod val="50000"/>
                  </a:schemeClr>
                </a:solidFill>
              </a:rPr>
              <a:t>Drought- planting multiple times</a:t>
            </a:r>
          </a:p>
          <a:p>
            <a:pPr lvl="2"/>
            <a:r>
              <a:rPr lang="en-US" dirty="0" smtClean="0">
                <a:solidFill>
                  <a:schemeClr val="accent2">
                    <a:lumMod val="50000"/>
                  </a:schemeClr>
                </a:solidFill>
              </a:rPr>
              <a:t>Flooding- higher elevation, vertical furrows</a:t>
            </a:r>
          </a:p>
          <a:p>
            <a:pPr lvl="1">
              <a:buClr>
                <a:srgbClr val="FEB80A"/>
              </a:buClr>
            </a:pPr>
            <a:r>
              <a:rPr lang="en-US" u="sng" dirty="0" smtClean="0">
                <a:solidFill>
                  <a:schemeClr val="accent2">
                    <a:lumMod val="50000"/>
                  </a:schemeClr>
                </a:solidFill>
              </a:rPr>
              <a:t>Ancoraimes</a:t>
            </a:r>
          </a:p>
          <a:p>
            <a:pPr lvl="2">
              <a:buClr>
                <a:srgbClr val="FEB80A"/>
              </a:buClr>
            </a:pPr>
            <a:r>
              <a:rPr lang="en-US" dirty="0" smtClean="0">
                <a:solidFill>
                  <a:schemeClr val="accent2">
                    <a:lumMod val="50000"/>
                  </a:schemeClr>
                </a:solidFill>
              </a:rPr>
              <a:t>Relatives </a:t>
            </a:r>
          </a:p>
          <a:p>
            <a:pPr lvl="2">
              <a:buClr>
                <a:srgbClr val="FEB80A"/>
              </a:buClr>
            </a:pPr>
            <a:r>
              <a:rPr lang="en-US" dirty="0" smtClean="0">
                <a:solidFill>
                  <a:schemeClr val="accent2">
                    <a:lumMod val="50000"/>
                  </a:schemeClr>
                </a:solidFill>
              </a:rPr>
              <a:t>Drought- certain areas, higher elevation, plow deep, store more products</a:t>
            </a:r>
          </a:p>
          <a:p>
            <a:pPr lvl="2">
              <a:buNone/>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Focus Group Findings</a:t>
            </a:r>
            <a:br>
              <a:rPr lang="en-US" dirty="0" smtClean="0"/>
            </a:br>
            <a:r>
              <a:rPr lang="en-US" dirty="0" smtClean="0"/>
              <a:t>Ex-Post Risk Management Strategies</a:t>
            </a:r>
            <a:endParaRPr lang="en-US" dirty="0"/>
          </a:p>
        </p:txBody>
      </p:sp>
      <p:sp>
        <p:nvSpPr>
          <p:cNvPr id="3" name="Content Placeholder 2"/>
          <p:cNvSpPr>
            <a:spLocks noGrp="1"/>
          </p:cNvSpPr>
          <p:nvPr>
            <p:ph idx="1"/>
          </p:nvPr>
        </p:nvSpPr>
        <p:spPr/>
        <p:txBody>
          <a:bodyPr>
            <a:normAutofit lnSpcReduction="10000"/>
          </a:bodyPr>
          <a:lstStyle/>
          <a:p>
            <a:r>
              <a:rPr lang="en-US" dirty="0" smtClean="0"/>
              <a:t>Rituals</a:t>
            </a:r>
          </a:p>
          <a:p>
            <a:r>
              <a:rPr lang="en-US" dirty="0" smtClean="0"/>
              <a:t>Can’t Cope</a:t>
            </a:r>
          </a:p>
          <a:p>
            <a:pPr lvl="1"/>
            <a:r>
              <a:rPr lang="en-US" u="sng" dirty="0" smtClean="0">
                <a:solidFill>
                  <a:schemeClr val="accent2">
                    <a:lumMod val="50000"/>
                  </a:schemeClr>
                </a:solidFill>
              </a:rPr>
              <a:t>Umala</a:t>
            </a:r>
          </a:p>
          <a:p>
            <a:pPr lvl="2"/>
            <a:r>
              <a:rPr lang="en-US" dirty="0" smtClean="0">
                <a:solidFill>
                  <a:schemeClr val="accent2">
                    <a:lumMod val="50000"/>
                  </a:schemeClr>
                </a:solidFill>
              </a:rPr>
              <a:t>Institutions, government</a:t>
            </a:r>
          </a:p>
          <a:p>
            <a:pPr lvl="2"/>
            <a:r>
              <a:rPr lang="en-US" dirty="0" smtClean="0">
                <a:solidFill>
                  <a:schemeClr val="accent2">
                    <a:lumMod val="50000"/>
                  </a:schemeClr>
                </a:solidFill>
              </a:rPr>
              <a:t>Children- jobs</a:t>
            </a:r>
          </a:p>
          <a:p>
            <a:pPr lvl="2"/>
            <a:r>
              <a:rPr lang="en-US" dirty="0" smtClean="0">
                <a:solidFill>
                  <a:schemeClr val="accent2">
                    <a:lumMod val="50000"/>
                  </a:schemeClr>
                </a:solidFill>
              </a:rPr>
              <a:t>Migrate</a:t>
            </a:r>
          </a:p>
          <a:p>
            <a:pPr lvl="2"/>
            <a:r>
              <a:rPr lang="en-US" dirty="0" smtClean="0">
                <a:solidFill>
                  <a:schemeClr val="accent2">
                    <a:lumMod val="50000"/>
                  </a:schemeClr>
                </a:solidFill>
              </a:rPr>
              <a:t>Works for neighbors</a:t>
            </a:r>
          </a:p>
          <a:p>
            <a:pPr lvl="3"/>
            <a:r>
              <a:rPr lang="en-US" dirty="0" smtClean="0">
                <a:solidFill>
                  <a:schemeClr val="accent2">
                    <a:lumMod val="50000"/>
                  </a:schemeClr>
                </a:solidFill>
              </a:rPr>
              <a:t>Drought- chuno</a:t>
            </a:r>
          </a:p>
          <a:p>
            <a:pPr lvl="1">
              <a:buClr>
                <a:srgbClr val="FEB80A"/>
              </a:buClr>
            </a:pPr>
            <a:r>
              <a:rPr lang="en-US" u="sng" dirty="0" smtClean="0">
                <a:solidFill>
                  <a:schemeClr val="accent2">
                    <a:lumMod val="50000"/>
                  </a:schemeClr>
                </a:solidFill>
              </a:rPr>
              <a:t>Ancoraimes</a:t>
            </a:r>
          </a:p>
          <a:p>
            <a:pPr lvl="2">
              <a:buClr>
                <a:srgbClr val="FEB80A"/>
              </a:buClr>
            </a:pPr>
            <a:r>
              <a:rPr lang="en-US" dirty="0" smtClean="0">
                <a:solidFill>
                  <a:schemeClr val="accent2">
                    <a:lumMod val="50000"/>
                  </a:schemeClr>
                </a:solidFill>
              </a:rPr>
              <a:t>Don’t ask government</a:t>
            </a:r>
          </a:p>
          <a:p>
            <a:pPr lvl="2">
              <a:buClr>
                <a:srgbClr val="FEB80A"/>
              </a:buClr>
            </a:pPr>
            <a:r>
              <a:rPr lang="en-US" dirty="0" smtClean="0">
                <a:solidFill>
                  <a:schemeClr val="accent2">
                    <a:lumMod val="50000"/>
                  </a:schemeClr>
                </a:solidFill>
              </a:rPr>
              <a:t>Migrate</a:t>
            </a:r>
          </a:p>
          <a:p>
            <a:pPr lvl="3">
              <a:buNone/>
            </a:pP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a:t>
            </a:r>
            <a:endParaRPr lang="en-US" dirty="0"/>
          </a:p>
        </p:txBody>
      </p:sp>
      <p:sp>
        <p:nvSpPr>
          <p:cNvPr id="3" name="Content Placeholder 2"/>
          <p:cNvSpPr>
            <a:spLocks noGrp="1"/>
          </p:cNvSpPr>
          <p:nvPr>
            <p:ph idx="1"/>
          </p:nvPr>
        </p:nvSpPr>
        <p:spPr/>
        <p:txBody>
          <a:bodyPr/>
          <a:lstStyle/>
          <a:p>
            <a:r>
              <a:rPr lang="en-US" dirty="0" smtClean="0"/>
              <a:t>Other Income + Total Cattle  + Total Sheep + Location + Dread + Access to Credit + Shock Experience + Contact Family Outside + Spanish Speaking </a:t>
            </a:r>
            <a:r>
              <a:rPr lang="en-US" dirty="0" smtClean="0">
                <a:sym typeface="Wingdings" pitchFamily="2" charset="2"/>
              </a:rPr>
              <a:t> Climate Risk Perceptions</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066800"/>
          </a:xfrm>
        </p:spPr>
        <p:txBody>
          <a:bodyPr>
            <a:normAutofit fontScale="90000"/>
          </a:bodyPr>
          <a:lstStyle/>
          <a:p>
            <a:r>
              <a:rPr lang="en-US" dirty="0" smtClean="0"/>
              <a:t>Ordinal Logistic Regression Findings</a:t>
            </a:r>
            <a:endParaRPr lang="en-US" dirty="0"/>
          </a:p>
        </p:txBody>
      </p:sp>
      <p:sp>
        <p:nvSpPr>
          <p:cNvPr id="92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9220" name="Object 4"/>
          <p:cNvGraphicFramePr>
            <a:graphicFrameLocks noChangeAspect="1"/>
          </p:cNvGraphicFramePr>
          <p:nvPr/>
        </p:nvGraphicFramePr>
        <p:xfrm>
          <a:off x="304800" y="1173134"/>
          <a:ext cx="8458200" cy="5684866"/>
        </p:xfrm>
        <a:graphic>
          <a:graphicData uri="http://schemas.openxmlformats.org/presentationml/2006/ole">
            <p:oleObj spid="_x0000_s9220" name="Worksheet" r:id="rId4" imgW="5732632" imgH="3853269" progId="Excel.Sheet.12">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066800"/>
          </a:xfrm>
        </p:spPr>
        <p:txBody>
          <a:bodyPr>
            <a:normAutofit fontScale="90000"/>
          </a:bodyPr>
          <a:lstStyle/>
          <a:p>
            <a:r>
              <a:rPr lang="en-US" dirty="0" smtClean="0"/>
              <a:t>Ordinal Logistic Regression Findings</a:t>
            </a:r>
            <a:endParaRPr lang="en-US" dirty="0"/>
          </a:p>
        </p:txBody>
      </p:sp>
      <p:sp>
        <p:nvSpPr>
          <p:cNvPr id="92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41987" name="Object 3"/>
          <p:cNvGraphicFramePr>
            <a:graphicFrameLocks noChangeAspect="1"/>
          </p:cNvGraphicFramePr>
          <p:nvPr/>
        </p:nvGraphicFramePr>
        <p:xfrm>
          <a:off x="-2057400" y="1524000"/>
          <a:ext cx="10619585" cy="5105400"/>
        </p:xfrm>
        <a:graphic>
          <a:graphicData uri="http://schemas.openxmlformats.org/presentationml/2006/ole">
            <p:oleObj spid="_x0000_s41987" name="Worksheet" r:id="rId4" imgW="5732632" imgH="2755890" progId="Excel.Sheet.12">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85000" lnSpcReduction="20000"/>
          </a:bodyPr>
          <a:lstStyle/>
          <a:p>
            <a:r>
              <a:rPr lang="en-US" sz="3000" dirty="0" smtClean="0"/>
              <a:t>Significant Explanatory Variables</a:t>
            </a:r>
          </a:p>
          <a:p>
            <a:pPr lvl="1"/>
            <a:r>
              <a:rPr lang="en-US" dirty="0" smtClean="0">
                <a:solidFill>
                  <a:schemeClr val="accent2">
                    <a:lumMod val="50000"/>
                  </a:schemeClr>
                </a:solidFill>
              </a:rPr>
              <a:t>Diversification- income </a:t>
            </a:r>
          </a:p>
          <a:p>
            <a:pPr lvl="1"/>
            <a:r>
              <a:rPr lang="en-US" dirty="0" smtClean="0">
                <a:solidFill>
                  <a:schemeClr val="accent2">
                    <a:lumMod val="50000"/>
                  </a:schemeClr>
                </a:solidFill>
              </a:rPr>
              <a:t>Access to credit</a:t>
            </a:r>
          </a:p>
          <a:p>
            <a:pPr lvl="1"/>
            <a:r>
              <a:rPr lang="en-US" dirty="0" smtClean="0">
                <a:solidFill>
                  <a:schemeClr val="accent2">
                    <a:lumMod val="50000"/>
                  </a:schemeClr>
                </a:solidFill>
              </a:rPr>
              <a:t>Trusted Knowledge</a:t>
            </a:r>
          </a:p>
          <a:p>
            <a:pPr lvl="1"/>
            <a:endParaRPr lang="en-US" sz="3100" dirty="0" smtClean="0">
              <a:solidFill>
                <a:prstClr val="black"/>
              </a:solidFill>
            </a:endParaRPr>
          </a:p>
          <a:p>
            <a:pPr lvl="0">
              <a:buClr>
                <a:srgbClr val="C32D2E"/>
              </a:buClr>
            </a:pPr>
            <a:r>
              <a:rPr lang="en-US" sz="3000" dirty="0" smtClean="0">
                <a:solidFill>
                  <a:prstClr val="black"/>
                </a:solidFill>
              </a:rPr>
              <a:t>Non-Significant Explanatory Variables</a:t>
            </a:r>
          </a:p>
          <a:p>
            <a:pPr lvl="1"/>
            <a:r>
              <a:rPr lang="en-US" dirty="0" smtClean="0">
                <a:solidFill>
                  <a:schemeClr val="accent2">
                    <a:lumMod val="50000"/>
                  </a:schemeClr>
                </a:solidFill>
              </a:rPr>
              <a:t>Dread</a:t>
            </a:r>
          </a:p>
          <a:p>
            <a:pPr lvl="1"/>
            <a:r>
              <a:rPr lang="en-US" dirty="0" smtClean="0">
                <a:solidFill>
                  <a:schemeClr val="accent2">
                    <a:lumMod val="50000"/>
                  </a:schemeClr>
                </a:solidFill>
              </a:rPr>
              <a:t>Livestock</a:t>
            </a:r>
          </a:p>
          <a:p>
            <a:pPr>
              <a:buNone/>
            </a:pPr>
            <a:endParaRPr lang="en-US" dirty="0" smtClean="0"/>
          </a:p>
          <a:p>
            <a:r>
              <a:rPr lang="en-US" dirty="0" smtClean="0"/>
              <a:t>Further Research</a:t>
            </a:r>
          </a:p>
          <a:p>
            <a:pPr lvl="1"/>
            <a:r>
              <a:rPr lang="en-US" dirty="0" smtClean="0">
                <a:solidFill>
                  <a:schemeClr val="accent2">
                    <a:lumMod val="50000"/>
                  </a:schemeClr>
                </a:solidFill>
              </a:rPr>
              <a:t>Gender</a:t>
            </a:r>
          </a:p>
          <a:p>
            <a:pPr lvl="1"/>
            <a:r>
              <a:rPr lang="en-US" dirty="0" smtClean="0">
                <a:solidFill>
                  <a:schemeClr val="accent2">
                    <a:lumMod val="50000"/>
                  </a:schemeClr>
                </a:solidFill>
              </a:rPr>
              <a:t>Individual hazards</a:t>
            </a:r>
          </a:p>
          <a:p>
            <a:pPr lvl="1"/>
            <a:r>
              <a:rPr lang="en-US" dirty="0" smtClean="0">
                <a:solidFill>
                  <a:schemeClr val="accent2">
                    <a:lumMod val="50000"/>
                  </a:schemeClr>
                </a:solidFill>
              </a:rPr>
              <a:t>Rituals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err="1" smtClean="0"/>
              <a:t>Morduch</a:t>
            </a:r>
            <a:r>
              <a:rPr lang="en-US" dirty="0" smtClean="0"/>
              <a:t>, J.  (1995).  "Income Smoothing and Consumption Smoothing." </a:t>
            </a:r>
            <a:r>
              <a:rPr lang="en-US" i="1" dirty="0" smtClean="0"/>
              <a:t>The Journal of</a:t>
            </a:r>
            <a:endParaRPr lang="en-US" dirty="0" smtClean="0"/>
          </a:p>
          <a:p>
            <a:r>
              <a:rPr lang="en-US" i="1" dirty="0" smtClean="0"/>
              <a:t>Economic Perspectives</a:t>
            </a:r>
            <a:r>
              <a:rPr lang="en-US" dirty="0" smtClean="0"/>
              <a:t> 9(3): 103-114.</a:t>
            </a:r>
          </a:p>
          <a:p>
            <a:endParaRPr lang="en-US" dirty="0" smtClean="0"/>
          </a:p>
          <a:p>
            <a:r>
              <a:rPr lang="en-US" dirty="0" smtClean="0"/>
              <a:t>Slovic, P.  (1987).  “Perception of Risk.”  </a:t>
            </a:r>
            <a:r>
              <a:rPr lang="en-US" i="1" dirty="0" smtClean="0"/>
              <a:t>Science</a:t>
            </a:r>
            <a:r>
              <a:rPr lang="en-US" dirty="0" smtClean="0"/>
              <a:t> 236:  280-285.</a:t>
            </a:r>
          </a:p>
          <a:p>
            <a:endParaRPr lang="en-US" dirty="0" smtClean="0"/>
          </a:p>
          <a:p>
            <a:r>
              <a:rPr lang="en-US" dirty="0" smtClean="0"/>
              <a:t>Sjoberg, L.  (2000). "Factors in Risk Perception." </a:t>
            </a:r>
            <a:r>
              <a:rPr lang="en-US" i="1" dirty="0" smtClean="0"/>
              <a:t>Risk Analysis</a:t>
            </a:r>
            <a:r>
              <a:rPr lang="en-US" dirty="0" smtClean="0"/>
              <a:t> 20(1): 1-12.</a:t>
            </a:r>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Risk Management Strategies </a:t>
            </a:r>
            <a:r>
              <a:rPr lang="en-US" sz="2400" dirty="0" smtClean="0">
                <a:sym typeface="Wingdings" pitchFamily="2" charset="2"/>
              </a:rPr>
              <a:t> Climate Risk Perceptions</a:t>
            </a:r>
          </a:p>
          <a:p>
            <a:pPr>
              <a:buNone/>
            </a:pPr>
            <a:endParaRPr lang="en-US" sz="2400" dirty="0" smtClean="0">
              <a:sym typeface="Wingdings" pitchFamily="2" charset="2"/>
            </a:endParaRPr>
          </a:p>
          <a:p>
            <a:r>
              <a:rPr lang="en-US" sz="2400" dirty="0" smtClean="0">
                <a:sym typeface="Wingdings" pitchFamily="2" charset="2"/>
              </a:rPr>
              <a:t>Ordinal Logistic Regression</a:t>
            </a:r>
          </a:p>
          <a:p>
            <a:pPr lvl="1"/>
            <a:r>
              <a:rPr lang="en-US" sz="2200" dirty="0" smtClean="0">
                <a:solidFill>
                  <a:schemeClr val="accent2">
                    <a:lumMod val="50000"/>
                  </a:schemeClr>
                </a:solidFill>
                <a:sym typeface="Wingdings" pitchFamily="2" charset="2"/>
              </a:rPr>
              <a:t>Dread</a:t>
            </a:r>
          </a:p>
          <a:p>
            <a:pPr lvl="1"/>
            <a:r>
              <a:rPr lang="en-US" sz="2200" dirty="0" smtClean="0">
                <a:solidFill>
                  <a:schemeClr val="accent2">
                    <a:lumMod val="50000"/>
                  </a:schemeClr>
                </a:solidFill>
                <a:sym typeface="Wingdings" pitchFamily="2" charset="2"/>
              </a:rPr>
              <a:t>Diversification</a:t>
            </a:r>
          </a:p>
          <a:p>
            <a:pPr lvl="1"/>
            <a:r>
              <a:rPr lang="en-US" sz="2200" dirty="0" smtClean="0">
                <a:solidFill>
                  <a:schemeClr val="accent2">
                    <a:lumMod val="50000"/>
                  </a:schemeClr>
                </a:solidFill>
                <a:sym typeface="Wingdings" pitchFamily="2" charset="2"/>
              </a:rPr>
              <a:t>Access to Credit</a:t>
            </a:r>
          </a:p>
          <a:p>
            <a:pPr lvl="1"/>
            <a:r>
              <a:rPr lang="en-US" sz="2200" dirty="0" smtClean="0">
                <a:solidFill>
                  <a:schemeClr val="accent2">
                    <a:lumMod val="50000"/>
                  </a:schemeClr>
                </a:solidFill>
                <a:sym typeface="Wingdings" pitchFamily="2" charset="2"/>
              </a:rPr>
              <a:t>Climate Knowledge</a:t>
            </a:r>
          </a:p>
          <a:p>
            <a:pPr>
              <a:buNone/>
            </a:pPr>
            <a:endParaRPr lang="en-US" sz="2400" dirty="0" smtClean="0">
              <a:sym typeface="Wingdings" pitchFamily="2" charset="2"/>
            </a:endParaRPr>
          </a:p>
          <a:p>
            <a:r>
              <a:rPr lang="en-US" sz="2400" dirty="0" smtClean="0">
                <a:sym typeface="Wingdings" pitchFamily="2" charset="2"/>
              </a:rPr>
              <a:t>Focus Groups conducted</a:t>
            </a:r>
          </a:p>
          <a:p>
            <a:pPr lvl="1"/>
            <a:r>
              <a:rPr lang="en-US" sz="2000" dirty="0" smtClean="0">
                <a:solidFill>
                  <a:schemeClr val="accent2">
                    <a:lumMod val="50000"/>
                  </a:schemeClr>
                </a:solidFill>
                <a:sym typeface="Wingdings" pitchFamily="2" charset="2"/>
              </a:rPr>
              <a:t>Weather/Climate Change</a:t>
            </a:r>
          </a:p>
          <a:p>
            <a:pPr lvl="1"/>
            <a:r>
              <a:rPr lang="en-US" sz="2000" dirty="0" smtClean="0">
                <a:solidFill>
                  <a:schemeClr val="accent2">
                    <a:lumMod val="50000"/>
                  </a:schemeClr>
                </a:solidFill>
                <a:sym typeface="Wingdings" pitchFamily="2" charset="2"/>
              </a:rPr>
              <a:t>Weather Event Severity</a:t>
            </a:r>
          </a:p>
          <a:p>
            <a:pPr lvl="1"/>
            <a:r>
              <a:rPr lang="en-US" sz="2000" dirty="0" smtClean="0">
                <a:solidFill>
                  <a:schemeClr val="accent2">
                    <a:lumMod val="50000"/>
                  </a:schemeClr>
                </a:solidFill>
                <a:sym typeface="Wingdings" pitchFamily="2" charset="2"/>
              </a:rPr>
              <a:t>Ex-Ante Risk Management Strategies</a:t>
            </a:r>
          </a:p>
          <a:p>
            <a:pPr lvl="1"/>
            <a:r>
              <a:rPr lang="en-US" sz="2000" dirty="0" smtClean="0">
                <a:solidFill>
                  <a:schemeClr val="accent2">
                    <a:lumMod val="50000"/>
                  </a:schemeClr>
                </a:solidFill>
                <a:sym typeface="Wingdings" pitchFamily="2" charset="2"/>
              </a:rPr>
              <a:t>Ex-Post Risk Management Strategies</a:t>
            </a:r>
          </a:p>
          <a:p>
            <a:pPr>
              <a:buNone/>
            </a:pPr>
            <a:endParaRPr lang="en-US" sz="2400" dirty="0" smtClean="0">
              <a:sym typeface="Wingdings" pitchFamily="2" charset="2"/>
            </a:endParaRPr>
          </a:p>
          <a:p>
            <a:pPr lvl="1"/>
            <a:endParaRPr lang="en-US" sz="2200" dirty="0" smtClean="0">
              <a:sym typeface="Wingdings" pitchFamily="2" charset="2"/>
            </a:endParaRPr>
          </a:p>
          <a:p>
            <a:endParaRPr lang="en-US" sz="2400" dirty="0" smtClean="0">
              <a:sym typeface="Wingdings" pitchFamily="2" charset="2"/>
            </a:endParaRPr>
          </a:p>
          <a:p>
            <a:pPr lvl="1"/>
            <a:endParaRPr lang="en-US" sz="2000" dirty="0" smtClean="0">
              <a:sym typeface="Wingdings" pitchFamily="2" charset="2"/>
            </a:endParaRPr>
          </a:p>
          <a:p>
            <a:pPr lvl="1"/>
            <a:endParaRPr lang="en-US" sz="2000" dirty="0" smtClean="0">
              <a:sym typeface="Wingdings" pitchFamily="2" charset="2"/>
            </a:endParaRPr>
          </a:p>
          <a:p>
            <a:pPr lvl="1"/>
            <a:endParaRPr lang="en-US" sz="2000" dirty="0" smtClean="0">
              <a:sym typeface="Wingdings" pitchFamily="2" charset="2"/>
            </a:endParaRPr>
          </a:p>
          <a:p>
            <a:endParaRPr lang="en-US" sz="2400" dirty="0" smtClean="0">
              <a:sym typeface="Wingdings" pitchFamily="2" charset="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pPr lvl="1"/>
            <a:endParaRPr lang="en-US" sz="2200" dirty="0" smtClean="0">
              <a:sym typeface="Wingdings" pitchFamily="2" charset="2"/>
            </a:endParaRPr>
          </a:p>
          <a:p>
            <a:r>
              <a:rPr lang="en-GB" sz="2400" u="sng" dirty="0" smtClean="0"/>
              <a:t>Main objective</a:t>
            </a:r>
            <a:r>
              <a:rPr lang="en-GB" sz="2400" dirty="0" smtClean="0"/>
              <a:t>- Understand how farmers’ climate risk perceptions are impacted by livelihood strategies</a:t>
            </a:r>
          </a:p>
          <a:p>
            <a:pPr lvl="1"/>
            <a:r>
              <a:rPr lang="en-GB" sz="2200" dirty="0" smtClean="0">
                <a:solidFill>
                  <a:schemeClr val="accent2">
                    <a:lumMod val="50000"/>
                  </a:schemeClr>
                </a:solidFill>
              </a:rPr>
              <a:t>Perceptions are linked to their assets (financial capital and social capital) within their livelihood</a:t>
            </a:r>
            <a:endParaRPr lang="en-US" sz="2200" dirty="0" smtClean="0">
              <a:solidFill>
                <a:schemeClr val="accent2">
                  <a:lumMod val="50000"/>
                </a:schemeClr>
              </a:solidFill>
            </a:endParaRPr>
          </a:p>
          <a:p>
            <a:pPr>
              <a:buNone/>
            </a:pPr>
            <a:endParaRPr lang="en-US" sz="2400" dirty="0" smtClean="0"/>
          </a:p>
          <a:p>
            <a:r>
              <a:rPr lang="en-GB" sz="2400" u="sng" dirty="0" smtClean="0"/>
              <a:t>Specific objective 1</a:t>
            </a:r>
            <a:r>
              <a:rPr lang="en-GB" sz="2400" dirty="0" smtClean="0"/>
              <a:t>-  Identify and describe farmers’ climate risk perceptions of climate hazards</a:t>
            </a:r>
          </a:p>
          <a:p>
            <a:pPr lvl="1"/>
            <a:r>
              <a:rPr lang="en-GB" sz="2200" dirty="0" smtClean="0">
                <a:solidFill>
                  <a:schemeClr val="accent2">
                    <a:lumMod val="50000"/>
                  </a:schemeClr>
                </a:solidFill>
              </a:rPr>
              <a:t>Identify differences by region </a:t>
            </a:r>
            <a:endParaRPr lang="en-US" sz="2200" dirty="0" smtClean="0">
              <a:solidFill>
                <a:schemeClr val="accent2">
                  <a:lumMod val="50000"/>
                </a:schemeClr>
              </a:solidFill>
            </a:endParaRPr>
          </a:p>
          <a:p>
            <a:pPr>
              <a:buNone/>
            </a:pPr>
            <a:endParaRPr lang="en-US" sz="2400" dirty="0" smtClean="0"/>
          </a:p>
          <a:p>
            <a:endParaRPr lang="en-US" sz="2400" dirty="0" smtClean="0">
              <a:sym typeface="Wingdings" pitchFamily="2" charset="2"/>
            </a:endParaRPr>
          </a:p>
          <a:p>
            <a:pPr lvl="1"/>
            <a:endParaRPr lang="en-US" sz="2000" dirty="0" smtClean="0">
              <a:sym typeface="Wingdings" pitchFamily="2" charset="2"/>
            </a:endParaRPr>
          </a:p>
          <a:p>
            <a:pPr lvl="1"/>
            <a:endParaRPr lang="en-US" sz="2000" dirty="0" smtClean="0">
              <a:sym typeface="Wingdings" pitchFamily="2" charset="2"/>
            </a:endParaRPr>
          </a:p>
          <a:p>
            <a:pPr lvl="1"/>
            <a:endParaRPr lang="en-US" sz="2000" dirty="0" smtClean="0">
              <a:sym typeface="Wingdings" pitchFamily="2" charset="2"/>
            </a:endParaRPr>
          </a:p>
          <a:p>
            <a:endParaRPr lang="en-US" sz="2400" dirty="0" smtClean="0">
              <a:sym typeface="Wingdings" pitchFamily="2" charset="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Livelihood and Risk Management Strategy</a:t>
            </a:r>
          </a:p>
          <a:p>
            <a:pPr lvl="1"/>
            <a:r>
              <a:rPr lang="en-US" dirty="0" smtClean="0">
                <a:solidFill>
                  <a:schemeClr val="accent2">
                    <a:lumMod val="50000"/>
                  </a:schemeClr>
                </a:solidFill>
              </a:rPr>
              <a:t>Livelihoods are created by livelihood resources </a:t>
            </a:r>
          </a:p>
          <a:p>
            <a:pPr lvl="2"/>
            <a:r>
              <a:rPr lang="en-US" dirty="0" smtClean="0">
                <a:solidFill>
                  <a:schemeClr val="accent2">
                    <a:lumMod val="50000"/>
                  </a:schemeClr>
                </a:solidFill>
              </a:rPr>
              <a:t>natural capital, financial capital, human capital and social capital</a:t>
            </a:r>
          </a:p>
          <a:p>
            <a:pPr lvl="1">
              <a:buClr>
                <a:srgbClr val="FEB80A"/>
              </a:buClr>
            </a:pPr>
            <a:r>
              <a:rPr lang="en-US" dirty="0" smtClean="0">
                <a:solidFill>
                  <a:srgbClr val="FEB80A">
                    <a:lumMod val="50000"/>
                  </a:srgbClr>
                </a:solidFill>
              </a:rPr>
              <a:t>Ex-Ante Risk Management Strategies (</a:t>
            </a:r>
            <a:r>
              <a:rPr lang="en-US" dirty="0" err="1" smtClean="0">
                <a:solidFill>
                  <a:srgbClr val="FEB80A">
                    <a:lumMod val="50000"/>
                  </a:srgbClr>
                </a:solidFill>
              </a:rPr>
              <a:t>Morduch</a:t>
            </a:r>
            <a:r>
              <a:rPr lang="en-US" dirty="0" smtClean="0">
                <a:solidFill>
                  <a:srgbClr val="FEB80A">
                    <a:lumMod val="50000"/>
                  </a:srgbClr>
                </a:solidFill>
              </a:rPr>
              <a:t>, 1995)</a:t>
            </a:r>
          </a:p>
          <a:p>
            <a:pPr lvl="2">
              <a:buClr>
                <a:srgbClr val="FEB80A"/>
              </a:buClr>
            </a:pPr>
            <a:r>
              <a:rPr lang="en-US" dirty="0" smtClean="0">
                <a:solidFill>
                  <a:srgbClr val="FEB80A">
                    <a:lumMod val="50000"/>
                  </a:srgbClr>
                </a:solidFill>
              </a:rPr>
              <a:t>Diversification</a:t>
            </a:r>
          </a:p>
          <a:p>
            <a:pPr lvl="2">
              <a:buClr>
                <a:srgbClr val="FEB80A"/>
              </a:buClr>
            </a:pPr>
            <a:r>
              <a:rPr lang="en-US" dirty="0" smtClean="0">
                <a:solidFill>
                  <a:srgbClr val="FEB80A">
                    <a:lumMod val="50000"/>
                  </a:srgbClr>
                </a:solidFill>
              </a:rPr>
              <a:t>Off-Farm Income</a:t>
            </a:r>
          </a:p>
          <a:p>
            <a:pPr lvl="1">
              <a:buClr>
                <a:srgbClr val="FEB80A"/>
              </a:buClr>
            </a:pPr>
            <a:r>
              <a:rPr lang="en-US" sz="2800" dirty="0" smtClean="0">
                <a:solidFill>
                  <a:srgbClr val="FEB80A">
                    <a:lumMod val="50000"/>
                  </a:srgbClr>
                </a:solidFill>
              </a:rPr>
              <a:t>Ex-Post Risk Management Strategies (</a:t>
            </a:r>
            <a:r>
              <a:rPr lang="en-US" sz="2800" dirty="0" err="1" smtClean="0">
                <a:solidFill>
                  <a:srgbClr val="FEB80A">
                    <a:lumMod val="50000"/>
                  </a:srgbClr>
                </a:solidFill>
              </a:rPr>
              <a:t>Morduch</a:t>
            </a:r>
            <a:r>
              <a:rPr lang="en-US" sz="2800" dirty="0" smtClean="0">
                <a:solidFill>
                  <a:srgbClr val="FEB80A">
                    <a:lumMod val="50000"/>
                  </a:srgbClr>
                </a:solidFill>
              </a:rPr>
              <a:t>, 1995</a:t>
            </a:r>
          </a:p>
          <a:p>
            <a:pPr lvl="2">
              <a:buClr>
                <a:srgbClr val="FEB80A"/>
              </a:buClr>
            </a:pPr>
            <a:r>
              <a:rPr lang="en-US" dirty="0" smtClean="0">
                <a:solidFill>
                  <a:srgbClr val="FEB80A">
                    <a:lumMod val="50000"/>
                  </a:srgbClr>
                </a:solidFill>
              </a:rPr>
              <a:t>Credit</a:t>
            </a:r>
          </a:p>
          <a:p>
            <a:pPr lvl="2">
              <a:buClr>
                <a:srgbClr val="FEB80A"/>
              </a:buClr>
            </a:pPr>
            <a:r>
              <a:rPr lang="en-US" dirty="0" smtClean="0">
                <a:solidFill>
                  <a:srgbClr val="FEB80A">
                    <a:lumMod val="50000"/>
                  </a:srgbClr>
                </a:solidFill>
              </a:rPr>
              <a:t>Insurance</a:t>
            </a:r>
          </a:p>
          <a:p>
            <a:pPr lvl="2">
              <a:buNone/>
            </a:pPr>
            <a:endParaRPr lang="en-US" dirty="0" smtClean="0">
              <a:solidFill>
                <a:schemeClr val="accent2">
                  <a:lumMod val="50000"/>
                </a:schemeClr>
              </a:solidFill>
            </a:endParaRPr>
          </a:p>
          <a:p>
            <a:r>
              <a:rPr lang="en-US" dirty="0" smtClean="0"/>
              <a:t>Risk Perception</a:t>
            </a:r>
          </a:p>
          <a:p>
            <a:pPr lvl="1"/>
            <a:r>
              <a:rPr lang="en-US" dirty="0" smtClean="0">
                <a:solidFill>
                  <a:schemeClr val="accent2">
                    <a:lumMod val="50000"/>
                  </a:schemeClr>
                </a:solidFill>
              </a:rPr>
              <a:t>Psychometric model is risk perception being a function of the properties of the hazard (Sjoberg, 2000)</a:t>
            </a:r>
            <a:endParaRPr lang="en-US" dirty="0" smtClean="0"/>
          </a:p>
          <a:p>
            <a:pPr lvl="1"/>
            <a:r>
              <a:rPr lang="en-US" dirty="0" smtClean="0">
                <a:solidFill>
                  <a:schemeClr val="accent2">
                    <a:lumMod val="50000"/>
                  </a:schemeClr>
                </a:solidFill>
              </a:rPr>
              <a:t>Slovic (1987) identified dread and unknown</a:t>
            </a:r>
          </a:p>
          <a:p>
            <a:pPr lvl="1"/>
            <a:endParaRPr lang="en-US" dirty="0" smtClean="0">
              <a:solidFill>
                <a:schemeClr val="accent2">
                  <a:lumMod val="75000"/>
                </a:schemeClr>
              </a:solidFill>
            </a:endParaRPr>
          </a:p>
          <a:p>
            <a:pPr lvl="1"/>
            <a:endParaRPr lang="en-US" dirty="0" smtClean="0">
              <a:solidFill>
                <a:schemeClr val="accent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Conceptual </a:t>
            </a:r>
            <a:br>
              <a:rPr lang="en-US" dirty="0" smtClean="0"/>
            </a:br>
            <a:r>
              <a:rPr lang="en-US" dirty="0" smtClean="0"/>
              <a:t>Framework</a:t>
            </a:r>
            <a:endParaRPr lang="en-US" dirty="0"/>
          </a:p>
        </p:txBody>
      </p:sp>
      <p:sp>
        <p:nvSpPr>
          <p:cNvPr id="7195"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pSp>
        <p:nvGrpSpPr>
          <p:cNvPr id="7169" name="Group 1"/>
          <p:cNvGrpSpPr>
            <a:grpSpLocks noChangeAspect="1"/>
          </p:cNvGrpSpPr>
          <p:nvPr/>
        </p:nvGrpSpPr>
        <p:grpSpPr bwMode="auto">
          <a:xfrm>
            <a:off x="2933326" y="685800"/>
            <a:ext cx="5970229" cy="6172200"/>
            <a:chOff x="2595" y="3834"/>
            <a:chExt cx="7461" cy="7934"/>
          </a:xfrm>
        </p:grpSpPr>
        <p:sp>
          <p:nvSpPr>
            <p:cNvPr id="7193" name="Rectangle 25"/>
            <p:cNvSpPr>
              <a:spLocks noChangeArrowheads="1"/>
            </p:cNvSpPr>
            <p:nvPr/>
          </p:nvSpPr>
          <p:spPr bwMode="auto">
            <a:xfrm>
              <a:off x="5270" y="3834"/>
              <a:ext cx="2100" cy="616"/>
            </a:xfrm>
            <a:prstGeom prst="rect">
              <a:avLst/>
            </a:prstGeom>
            <a:pattFill prst="ltVert">
              <a:fgClr>
                <a:srgbClr val="FFFF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Household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92" name="Rectangle 24"/>
            <p:cNvSpPr>
              <a:spLocks noChangeArrowheads="1"/>
            </p:cNvSpPr>
            <p:nvPr/>
          </p:nvSpPr>
          <p:spPr bwMode="auto">
            <a:xfrm>
              <a:off x="4170" y="6924"/>
              <a:ext cx="1799" cy="770"/>
            </a:xfrm>
            <a:prstGeom prst="rect">
              <a:avLst/>
            </a:prstGeom>
            <a:pattFill prst="ltVert">
              <a:fgClr>
                <a:srgbClr val="FFFF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Risk</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Management</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91" name="Rectangle 23"/>
            <p:cNvSpPr>
              <a:spLocks noChangeArrowheads="1"/>
            </p:cNvSpPr>
            <p:nvPr/>
          </p:nvSpPr>
          <p:spPr bwMode="auto">
            <a:xfrm>
              <a:off x="4020" y="10268"/>
              <a:ext cx="2099" cy="615"/>
            </a:xfrm>
            <a:prstGeom prst="rect">
              <a:avLst/>
            </a:prstGeom>
            <a:pattFill prst="ltVert">
              <a:fgClr>
                <a:srgbClr val="FFFF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Actual Risk Level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90" name="Rectangle 22"/>
            <p:cNvSpPr>
              <a:spLocks noChangeArrowheads="1"/>
            </p:cNvSpPr>
            <p:nvPr/>
          </p:nvSpPr>
          <p:spPr bwMode="auto">
            <a:xfrm>
              <a:off x="6607" y="10268"/>
              <a:ext cx="2100" cy="615"/>
            </a:xfrm>
            <a:prstGeom prst="rect">
              <a:avLst/>
            </a:prstGeom>
            <a:pattFill prst="pct30">
              <a:fgClr>
                <a:srgbClr val="FF99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Risk Perception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89" name="Rectangle 21"/>
            <p:cNvSpPr>
              <a:spLocks noChangeArrowheads="1"/>
            </p:cNvSpPr>
            <p:nvPr/>
          </p:nvSpPr>
          <p:spPr bwMode="auto">
            <a:xfrm>
              <a:off x="8421" y="8994"/>
              <a:ext cx="1349" cy="463"/>
            </a:xfrm>
            <a:prstGeom prst="rect">
              <a:avLst/>
            </a:prstGeom>
            <a:pattFill prst="ltUpDiag">
              <a:fgClr>
                <a:srgbClr val="FF00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Unknown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88" name="Rectangle 20"/>
            <p:cNvSpPr>
              <a:spLocks noChangeArrowheads="1"/>
            </p:cNvSpPr>
            <p:nvPr/>
          </p:nvSpPr>
          <p:spPr bwMode="auto">
            <a:xfrm>
              <a:off x="8707" y="9611"/>
              <a:ext cx="1349" cy="463"/>
            </a:xfrm>
            <a:prstGeom prst="rect">
              <a:avLst/>
            </a:prstGeom>
            <a:pattFill prst="ltUpDiag">
              <a:fgClr>
                <a:srgbClr val="FF00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Dread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87" name="Rectangle 19"/>
            <p:cNvSpPr>
              <a:spLocks noChangeArrowheads="1"/>
            </p:cNvSpPr>
            <p:nvPr/>
          </p:nvSpPr>
          <p:spPr bwMode="auto">
            <a:xfrm>
              <a:off x="6420" y="6993"/>
              <a:ext cx="1800" cy="769"/>
            </a:xfrm>
            <a:prstGeom prst="rect">
              <a:avLst/>
            </a:prstGeom>
            <a:pattFill prst="ltVert">
              <a:fgClr>
                <a:srgbClr val="FFFF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Risk Attitude</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86" name="Rectangle 18"/>
            <p:cNvSpPr>
              <a:spLocks noChangeArrowheads="1"/>
            </p:cNvSpPr>
            <p:nvPr/>
          </p:nvSpPr>
          <p:spPr bwMode="auto">
            <a:xfrm>
              <a:off x="5420" y="8312"/>
              <a:ext cx="1800" cy="769"/>
            </a:xfrm>
            <a:prstGeom prst="rect">
              <a:avLst/>
            </a:prstGeom>
            <a:pattFill prst="ltVert">
              <a:fgClr>
                <a:srgbClr val="FFFF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Livelihood</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Strategies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85" name="Line 17"/>
            <p:cNvSpPr>
              <a:spLocks noChangeShapeType="1"/>
            </p:cNvSpPr>
            <p:nvPr/>
          </p:nvSpPr>
          <p:spPr bwMode="auto">
            <a:xfrm flipH="1">
              <a:off x="4983" y="4450"/>
              <a:ext cx="1212" cy="1313"/>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84" name="Line 16"/>
            <p:cNvSpPr>
              <a:spLocks noChangeShapeType="1"/>
            </p:cNvSpPr>
            <p:nvPr/>
          </p:nvSpPr>
          <p:spPr bwMode="auto">
            <a:xfrm>
              <a:off x="6308" y="4450"/>
              <a:ext cx="1062" cy="2543"/>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83" name="Line 15"/>
            <p:cNvSpPr>
              <a:spLocks noChangeShapeType="1"/>
            </p:cNvSpPr>
            <p:nvPr/>
          </p:nvSpPr>
          <p:spPr bwMode="auto">
            <a:xfrm flipH="1">
              <a:off x="6808" y="7762"/>
              <a:ext cx="550" cy="550"/>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82" name="Line 14"/>
            <p:cNvSpPr>
              <a:spLocks noChangeShapeType="1"/>
            </p:cNvSpPr>
            <p:nvPr/>
          </p:nvSpPr>
          <p:spPr bwMode="auto">
            <a:xfrm>
              <a:off x="5120" y="7694"/>
              <a:ext cx="1075" cy="618"/>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81" name="Line 13"/>
            <p:cNvSpPr>
              <a:spLocks noChangeShapeType="1"/>
            </p:cNvSpPr>
            <p:nvPr/>
          </p:nvSpPr>
          <p:spPr bwMode="auto">
            <a:xfrm flipH="1">
              <a:off x="5120" y="9081"/>
              <a:ext cx="1188" cy="1187"/>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80" name="Line 12"/>
            <p:cNvSpPr>
              <a:spLocks noChangeShapeType="1"/>
            </p:cNvSpPr>
            <p:nvPr/>
          </p:nvSpPr>
          <p:spPr bwMode="auto">
            <a:xfrm>
              <a:off x="6308" y="9081"/>
              <a:ext cx="1462" cy="1187"/>
            </a:xfrm>
            <a:prstGeom prst="line">
              <a:avLst/>
            </a:prstGeom>
            <a:noFill/>
            <a:ln w="22225">
              <a:solidFill>
                <a:srgbClr val="000000"/>
              </a:solidFill>
              <a:prstDash val="lgDash"/>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79" name="Line 11"/>
            <p:cNvSpPr>
              <a:spLocks noChangeShapeType="1"/>
            </p:cNvSpPr>
            <p:nvPr/>
          </p:nvSpPr>
          <p:spPr bwMode="auto">
            <a:xfrm flipH="1">
              <a:off x="7770" y="9238"/>
              <a:ext cx="651" cy="1030"/>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78" name="Line 10"/>
            <p:cNvSpPr>
              <a:spLocks noChangeShapeType="1"/>
            </p:cNvSpPr>
            <p:nvPr/>
          </p:nvSpPr>
          <p:spPr bwMode="auto">
            <a:xfrm flipH="1">
              <a:off x="7970" y="9869"/>
              <a:ext cx="737" cy="359"/>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77" name="Rectangle 9"/>
            <p:cNvSpPr>
              <a:spLocks noChangeArrowheads="1"/>
            </p:cNvSpPr>
            <p:nvPr/>
          </p:nvSpPr>
          <p:spPr bwMode="auto">
            <a:xfrm>
              <a:off x="3222" y="4450"/>
              <a:ext cx="1348" cy="465"/>
            </a:xfrm>
            <a:prstGeom prst="rect">
              <a:avLst/>
            </a:prstGeom>
            <a:pattFill prst="ltUpDiag">
              <a:fgClr>
                <a:srgbClr val="FF00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Unknown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6" name="Rectangle 8"/>
            <p:cNvSpPr>
              <a:spLocks noChangeArrowheads="1"/>
            </p:cNvSpPr>
            <p:nvPr/>
          </p:nvSpPr>
          <p:spPr bwMode="auto">
            <a:xfrm>
              <a:off x="2908" y="5109"/>
              <a:ext cx="1350" cy="463"/>
            </a:xfrm>
            <a:prstGeom prst="rect">
              <a:avLst/>
            </a:prstGeom>
            <a:pattFill prst="ltUpDiag">
              <a:fgClr>
                <a:srgbClr val="FF00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Dread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5" name="Rectangle 7"/>
            <p:cNvSpPr>
              <a:spLocks noChangeArrowheads="1"/>
            </p:cNvSpPr>
            <p:nvPr/>
          </p:nvSpPr>
          <p:spPr bwMode="auto">
            <a:xfrm>
              <a:off x="3222" y="5763"/>
              <a:ext cx="2100" cy="707"/>
            </a:xfrm>
            <a:prstGeom prst="rect">
              <a:avLst/>
            </a:prstGeom>
            <a:pattFill prst="pct30">
              <a:fgClr>
                <a:srgbClr val="FF9900"/>
              </a:fgClr>
              <a:bgClr>
                <a:srgbClr val="FFFFFF"/>
              </a:bgClr>
            </a:patt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Initial Risk Perception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4" name="Line 6"/>
            <p:cNvSpPr>
              <a:spLocks noChangeShapeType="1"/>
            </p:cNvSpPr>
            <p:nvPr/>
          </p:nvSpPr>
          <p:spPr bwMode="auto">
            <a:xfrm>
              <a:off x="4471" y="4915"/>
              <a:ext cx="399" cy="848"/>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73" name="Line 5"/>
            <p:cNvSpPr>
              <a:spLocks noChangeShapeType="1"/>
            </p:cNvSpPr>
            <p:nvPr/>
          </p:nvSpPr>
          <p:spPr bwMode="auto">
            <a:xfrm>
              <a:off x="4258" y="5390"/>
              <a:ext cx="213" cy="373"/>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72" name="Line 4"/>
            <p:cNvSpPr>
              <a:spLocks noChangeShapeType="1"/>
            </p:cNvSpPr>
            <p:nvPr/>
          </p:nvSpPr>
          <p:spPr bwMode="auto">
            <a:xfrm>
              <a:off x="4795" y="6470"/>
              <a:ext cx="325" cy="454"/>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71" name="Line 3"/>
            <p:cNvSpPr>
              <a:spLocks noChangeShapeType="1"/>
            </p:cNvSpPr>
            <p:nvPr/>
          </p:nvSpPr>
          <p:spPr bwMode="auto">
            <a:xfrm>
              <a:off x="2808" y="4017"/>
              <a:ext cx="1" cy="7751"/>
            </a:xfrm>
            <a:prstGeom prst="line">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170" name="Text Box 2"/>
            <p:cNvSpPr txBox="1">
              <a:spLocks noChangeArrowheads="1"/>
            </p:cNvSpPr>
            <p:nvPr/>
          </p:nvSpPr>
          <p:spPr bwMode="auto">
            <a:xfrm>
              <a:off x="2595" y="7550"/>
              <a:ext cx="900" cy="38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TIME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Hypotheses</a:t>
            </a:r>
            <a:endParaRPr lang="en-US" dirty="0"/>
          </a:p>
        </p:txBody>
      </p:sp>
      <p:sp>
        <p:nvSpPr>
          <p:cNvPr id="3" name="Content Placeholder 2"/>
          <p:cNvSpPr>
            <a:spLocks noGrp="1"/>
          </p:cNvSpPr>
          <p:nvPr>
            <p:ph idx="1"/>
          </p:nvPr>
        </p:nvSpPr>
        <p:spPr/>
        <p:txBody>
          <a:bodyPr>
            <a:normAutofit fontScale="92500" lnSpcReduction="10000"/>
          </a:bodyPr>
          <a:lstStyle/>
          <a:p>
            <a:r>
              <a:rPr lang="en-US" b="1" i="1" dirty="0" smtClean="0"/>
              <a:t>H1: </a:t>
            </a:r>
            <a:r>
              <a:rPr lang="en-US" i="1" dirty="0" smtClean="0"/>
              <a:t>diversified portfolio </a:t>
            </a:r>
            <a:r>
              <a:rPr lang="en-US" i="1" dirty="0" smtClean="0">
                <a:sym typeface="Wingdings" pitchFamily="2" charset="2"/>
              </a:rPr>
              <a:t> l</a:t>
            </a:r>
            <a:r>
              <a:rPr lang="en-US" i="1" dirty="0" smtClean="0"/>
              <a:t>ower climate risk perceptions</a:t>
            </a:r>
            <a:endParaRPr lang="en-US" dirty="0" smtClean="0"/>
          </a:p>
          <a:p>
            <a:endParaRPr lang="en-US" dirty="0" smtClean="0"/>
          </a:p>
          <a:p>
            <a:r>
              <a:rPr lang="en-US" b="1" i="1" dirty="0" smtClean="0"/>
              <a:t>H2: </a:t>
            </a:r>
            <a:r>
              <a:rPr lang="en-US" i="1" dirty="0" smtClean="0"/>
              <a:t>access to credit </a:t>
            </a:r>
            <a:r>
              <a:rPr lang="en-US" i="1" dirty="0" smtClean="0">
                <a:sym typeface="Wingdings" pitchFamily="2" charset="2"/>
              </a:rPr>
              <a:t></a:t>
            </a:r>
            <a:r>
              <a:rPr lang="en-US" i="1" dirty="0" smtClean="0"/>
              <a:t> lower climate risk perceptions</a:t>
            </a:r>
          </a:p>
          <a:p>
            <a:endParaRPr lang="en-US" i="1" dirty="0" smtClean="0"/>
          </a:p>
          <a:p>
            <a:r>
              <a:rPr lang="en-US" b="1" i="1" dirty="0" smtClean="0"/>
              <a:t>H3: </a:t>
            </a:r>
            <a:r>
              <a:rPr lang="en-US" i="1" dirty="0" smtClean="0"/>
              <a:t>access to climate information </a:t>
            </a:r>
            <a:r>
              <a:rPr lang="en-US" i="1" dirty="0" smtClean="0">
                <a:sym typeface="Wingdings" pitchFamily="2" charset="2"/>
              </a:rPr>
              <a:t> </a:t>
            </a:r>
            <a:r>
              <a:rPr lang="en-US" i="1" dirty="0" smtClean="0"/>
              <a:t>lower climate risk perceptions</a:t>
            </a:r>
          </a:p>
          <a:p>
            <a:endParaRPr lang="en-US" i="1" dirty="0" smtClean="0"/>
          </a:p>
          <a:p>
            <a:r>
              <a:rPr lang="en-US" b="1" i="1" dirty="0" smtClean="0"/>
              <a:t>H4: </a:t>
            </a:r>
            <a:r>
              <a:rPr lang="en-US" i="1" dirty="0" smtClean="0"/>
              <a:t>lower dread feelings</a:t>
            </a:r>
            <a:r>
              <a:rPr lang="en-US" i="1" dirty="0" smtClean="0">
                <a:sym typeface="Wingdings" pitchFamily="2" charset="2"/>
              </a:rPr>
              <a:t> </a:t>
            </a:r>
            <a:r>
              <a:rPr lang="en-US" i="1" dirty="0" smtClean="0"/>
              <a:t>lower climate risk perceptions </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066800"/>
          </a:xfrm>
        </p:spPr>
        <p:txBody>
          <a:bodyPr/>
          <a:lstStyle/>
          <a:p>
            <a:r>
              <a:rPr lang="en-US" dirty="0" smtClean="0"/>
              <a:t>Overview of Ancoraimes &amp; Umala</a:t>
            </a:r>
            <a:endParaRPr lang="en-US" dirty="0"/>
          </a:p>
        </p:txBody>
      </p:sp>
      <p:sp>
        <p:nvSpPr>
          <p:cNvPr id="5" name="Text Box 181"/>
          <p:cNvSpPr txBox="1">
            <a:spLocks noChangeArrowheads="1"/>
          </p:cNvSpPr>
          <p:nvPr/>
        </p:nvSpPr>
        <p:spPr bwMode="auto">
          <a:xfrm>
            <a:off x="6119813" y="2486025"/>
            <a:ext cx="184150" cy="366713"/>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endParaRPr lang="en-US" sz="1800" b="1" dirty="0">
              <a:latin typeface="Arial" charset="0"/>
            </a:endParaRPr>
          </a:p>
        </p:txBody>
      </p:sp>
      <p:sp>
        <p:nvSpPr>
          <p:cNvPr id="6" name="Rectangle 5"/>
          <p:cNvSpPr>
            <a:spLocks noChangeArrowheads="1"/>
          </p:cNvSpPr>
          <p:nvPr/>
        </p:nvSpPr>
        <p:spPr bwMode="auto">
          <a:xfrm>
            <a:off x="1438275" y="1549400"/>
            <a:ext cx="2343150" cy="2889250"/>
          </a:xfrm>
          <a:prstGeom prst="rect">
            <a:avLst/>
          </a:prstGeom>
          <a:noFill/>
          <a:ln w="25400">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dirty="0"/>
          </a:p>
        </p:txBody>
      </p:sp>
      <p:pic>
        <p:nvPicPr>
          <p:cNvPr id="7" name="Picture 6" descr="mapa_umala"/>
          <p:cNvPicPr>
            <a:picLocks noChangeAspect="1" noChangeArrowheads="1"/>
          </p:cNvPicPr>
          <p:nvPr/>
        </p:nvPicPr>
        <p:blipFill>
          <a:blip r:embed="rId3"/>
          <a:srcRect/>
          <a:stretch>
            <a:fillRect/>
          </a:stretch>
        </p:blipFill>
        <p:spPr bwMode="auto">
          <a:xfrm>
            <a:off x="4510088" y="4491038"/>
            <a:ext cx="3082925" cy="2362200"/>
          </a:xfrm>
          <a:prstGeom prst="rect">
            <a:avLst/>
          </a:prstGeom>
          <a:noFill/>
          <a:ln w="9525">
            <a:noFill/>
            <a:miter lim="800000"/>
            <a:headEnd/>
            <a:tailEnd/>
          </a:ln>
        </p:spPr>
      </p:pic>
      <p:pic>
        <p:nvPicPr>
          <p:cNvPr id="8" name="Picture 7" descr="mapa_general"/>
          <p:cNvPicPr>
            <a:picLocks noChangeAspect="1" noChangeArrowheads="1"/>
          </p:cNvPicPr>
          <p:nvPr/>
        </p:nvPicPr>
        <p:blipFill>
          <a:blip r:embed="rId4" cstate="print"/>
          <a:srcRect/>
          <a:stretch>
            <a:fillRect/>
          </a:stretch>
        </p:blipFill>
        <p:spPr bwMode="auto">
          <a:xfrm>
            <a:off x="3810000" y="1531938"/>
            <a:ext cx="3702050" cy="2838450"/>
          </a:xfrm>
          <a:prstGeom prst="rect">
            <a:avLst/>
          </a:prstGeom>
          <a:noFill/>
          <a:ln w="9525">
            <a:noFill/>
            <a:miter lim="800000"/>
            <a:headEnd/>
            <a:tailEnd/>
          </a:ln>
        </p:spPr>
      </p:pic>
      <p:pic>
        <p:nvPicPr>
          <p:cNvPr id="9" name="Picture 8" descr="mapa_ancoraimes"/>
          <p:cNvPicPr>
            <a:picLocks noChangeAspect="1" noChangeArrowheads="1"/>
          </p:cNvPicPr>
          <p:nvPr/>
        </p:nvPicPr>
        <p:blipFill>
          <a:blip r:embed="rId5"/>
          <a:srcRect/>
          <a:stretch>
            <a:fillRect/>
          </a:stretch>
        </p:blipFill>
        <p:spPr bwMode="auto">
          <a:xfrm>
            <a:off x="1411288" y="4491038"/>
            <a:ext cx="3087687" cy="2366962"/>
          </a:xfrm>
          <a:prstGeom prst="rect">
            <a:avLst/>
          </a:prstGeom>
          <a:noFill/>
          <a:ln w="9525">
            <a:noFill/>
            <a:miter lim="800000"/>
            <a:headEnd/>
            <a:tailEnd/>
          </a:ln>
        </p:spPr>
      </p:pic>
      <p:grpSp>
        <p:nvGrpSpPr>
          <p:cNvPr id="10" name="Group 9"/>
          <p:cNvGrpSpPr>
            <a:grpSpLocks/>
          </p:cNvGrpSpPr>
          <p:nvPr/>
        </p:nvGrpSpPr>
        <p:grpSpPr bwMode="auto">
          <a:xfrm>
            <a:off x="1438275" y="1546225"/>
            <a:ext cx="2341563" cy="2908300"/>
            <a:chOff x="3888" y="3580"/>
            <a:chExt cx="2369" cy="2768"/>
          </a:xfrm>
        </p:grpSpPr>
        <p:pic>
          <p:nvPicPr>
            <p:cNvPr id="35" name="Picture 34" descr="Boliviamap2"/>
            <p:cNvPicPr>
              <a:picLocks noChangeAspect="1" noChangeArrowheads="1"/>
            </p:cNvPicPr>
            <p:nvPr/>
          </p:nvPicPr>
          <p:blipFill>
            <a:blip r:embed="rId6" cstate="print"/>
            <a:srcRect/>
            <a:stretch>
              <a:fillRect/>
            </a:stretch>
          </p:blipFill>
          <p:spPr bwMode="auto">
            <a:xfrm>
              <a:off x="3903" y="3580"/>
              <a:ext cx="2354" cy="2741"/>
            </a:xfrm>
            <a:prstGeom prst="rect">
              <a:avLst/>
            </a:prstGeom>
            <a:noFill/>
            <a:ln w="9525">
              <a:noFill/>
              <a:miter lim="800000"/>
              <a:headEnd/>
              <a:tailEnd/>
            </a:ln>
          </p:spPr>
        </p:pic>
        <p:sp>
          <p:nvSpPr>
            <p:cNvPr id="36" name="Freeform 35"/>
            <p:cNvSpPr>
              <a:spLocks/>
            </p:cNvSpPr>
            <p:nvPr/>
          </p:nvSpPr>
          <p:spPr bwMode="auto">
            <a:xfrm>
              <a:off x="3888" y="4464"/>
              <a:ext cx="1146" cy="1884"/>
            </a:xfrm>
            <a:custGeom>
              <a:avLst/>
              <a:gdLst>
                <a:gd name="T0" fmla="*/ 143 w 1152"/>
                <a:gd name="T1" fmla="*/ 108 h 1878"/>
                <a:gd name="T2" fmla="*/ 418 w 1152"/>
                <a:gd name="T3" fmla="*/ 253 h 1878"/>
                <a:gd name="T4" fmla="*/ 489 w 1152"/>
                <a:gd name="T5" fmla="*/ 295 h 1878"/>
                <a:gd name="T6" fmla="*/ 519 w 1152"/>
                <a:gd name="T7" fmla="*/ 331 h 1878"/>
                <a:gd name="T8" fmla="*/ 573 w 1152"/>
                <a:gd name="T9" fmla="*/ 355 h 1878"/>
                <a:gd name="T10" fmla="*/ 645 w 1152"/>
                <a:gd name="T11" fmla="*/ 409 h 1878"/>
                <a:gd name="T12" fmla="*/ 758 w 1152"/>
                <a:gd name="T13" fmla="*/ 572 h 1878"/>
                <a:gd name="T14" fmla="*/ 812 w 1152"/>
                <a:gd name="T15" fmla="*/ 608 h 1878"/>
                <a:gd name="T16" fmla="*/ 824 w 1152"/>
                <a:gd name="T17" fmla="*/ 626 h 1878"/>
                <a:gd name="T18" fmla="*/ 848 w 1152"/>
                <a:gd name="T19" fmla="*/ 650 h 1878"/>
                <a:gd name="T20" fmla="*/ 877 w 1152"/>
                <a:gd name="T21" fmla="*/ 704 h 1878"/>
                <a:gd name="T22" fmla="*/ 901 w 1152"/>
                <a:gd name="T23" fmla="*/ 752 h 1878"/>
                <a:gd name="T24" fmla="*/ 991 w 1152"/>
                <a:gd name="T25" fmla="*/ 801 h 1878"/>
                <a:gd name="T26" fmla="*/ 1051 w 1152"/>
                <a:gd name="T27" fmla="*/ 849 h 1878"/>
                <a:gd name="T28" fmla="*/ 1092 w 1152"/>
                <a:gd name="T29" fmla="*/ 903 h 1878"/>
                <a:gd name="T30" fmla="*/ 1146 w 1152"/>
                <a:gd name="T31" fmla="*/ 1083 h 1878"/>
                <a:gd name="T32" fmla="*/ 1140 w 1152"/>
                <a:gd name="T33" fmla="*/ 1204 h 1878"/>
                <a:gd name="T34" fmla="*/ 1110 w 1152"/>
                <a:gd name="T35" fmla="*/ 1258 h 1878"/>
                <a:gd name="T36" fmla="*/ 1074 w 1152"/>
                <a:gd name="T37" fmla="*/ 1336 h 1878"/>
                <a:gd name="T38" fmla="*/ 1039 w 1152"/>
                <a:gd name="T39" fmla="*/ 1589 h 1878"/>
                <a:gd name="T40" fmla="*/ 973 w 1152"/>
                <a:gd name="T41" fmla="*/ 1764 h 1878"/>
                <a:gd name="T42" fmla="*/ 925 w 1152"/>
                <a:gd name="T43" fmla="*/ 1854 h 1878"/>
                <a:gd name="T44" fmla="*/ 919 w 1152"/>
                <a:gd name="T45" fmla="*/ 1872 h 1878"/>
                <a:gd name="T46" fmla="*/ 883 w 1152"/>
                <a:gd name="T47" fmla="*/ 1884 h 1878"/>
                <a:gd name="T48" fmla="*/ 728 w 1152"/>
                <a:gd name="T49" fmla="*/ 1854 h 1878"/>
                <a:gd name="T50" fmla="*/ 698 w 1152"/>
                <a:gd name="T51" fmla="*/ 1788 h 1878"/>
                <a:gd name="T52" fmla="*/ 692 w 1152"/>
                <a:gd name="T53" fmla="*/ 1499 h 1878"/>
                <a:gd name="T54" fmla="*/ 680 w 1152"/>
                <a:gd name="T55" fmla="*/ 1433 h 1878"/>
                <a:gd name="T56" fmla="*/ 645 w 1152"/>
                <a:gd name="T57" fmla="*/ 1396 h 1878"/>
                <a:gd name="T58" fmla="*/ 621 w 1152"/>
                <a:gd name="T59" fmla="*/ 1366 h 1878"/>
                <a:gd name="T60" fmla="*/ 591 w 1152"/>
                <a:gd name="T61" fmla="*/ 1270 h 1878"/>
                <a:gd name="T62" fmla="*/ 579 w 1152"/>
                <a:gd name="T63" fmla="*/ 1252 h 1878"/>
                <a:gd name="T64" fmla="*/ 567 w 1152"/>
                <a:gd name="T65" fmla="*/ 1216 h 1878"/>
                <a:gd name="T66" fmla="*/ 519 w 1152"/>
                <a:gd name="T67" fmla="*/ 1017 h 1878"/>
                <a:gd name="T68" fmla="*/ 483 w 1152"/>
                <a:gd name="T69" fmla="*/ 957 h 1878"/>
                <a:gd name="T70" fmla="*/ 472 w 1152"/>
                <a:gd name="T71" fmla="*/ 897 h 1878"/>
                <a:gd name="T72" fmla="*/ 466 w 1152"/>
                <a:gd name="T73" fmla="*/ 825 h 1878"/>
                <a:gd name="T74" fmla="*/ 352 w 1152"/>
                <a:gd name="T75" fmla="*/ 752 h 1878"/>
                <a:gd name="T76" fmla="*/ 275 w 1152"/>
                <a:gd name="T77" fmla="*/ 656 h 1878"/>
                <a:gd name="T78" fmla="*/ 245 w 1152"/>
                <a:gd name="T79" fmla="*/ 626 h 1878"/>
                <a:gd name="T80" fmla="*/ 161 w 1152"/>
                <a:gd name="T81" fmla="*/ 536 h 1878"/>
                <a:gd name="T82" fmla="*/ 101 w 1152"/>
                <a:gd name="T83" fmla="*/ 500 h 1878"/>
                <a:gd name="T84" fmla="*/ 84 w 1152"/>
                <a:gd name="T85" fmla="*/ 482 h 1878"/>
                <a:gd name="T86" fmla="*/ 66 w 1152"/>
                <a:gd name="T87" fmla="*/ 469 h 1878"/>
                <a:gd name="T88" fmla="*/ 30 w 1152"/>
                <a:gd name="T89" fmla="*/ 433 h 1878"/>
                <a:gd name="T90" fmla="*/ 0 w 1152"/>
                <a:gd name="T91" fmla="*/ 391 h 1878"/>
                <a:gd name="T92" fmla="*/ 12 w 1152"/>
                <a:gd name="T93" fmla="*/ 0 h 1878"/>
                <a:gd name="T94" fmla="*/ 143 w 1152"/>
                <a:gd name="T95" fmla="*/ 108 h 18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52"/>
                <a:gd name="T145" fmla="*/ 0 h 1878"/>
                <a:gd name="T146" fmla="*/ 1152 w 1152"/>
                <a:gd name="T147" fmla="*/ 1878 h 18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52" h="1878">
                  <a:moveTo>
                    <a:pt x="144" y="108"/>
                  </a:moveTo>
                  <a:cubicBezTo>
                    <a:pt x="185" y="230"/>
                    <a:pt x="318" y="223"/>
                    <a:pt x="420" y="252"/>
                  </a:cubicBezTo>
                  <a:cubicBezTo>
                    <a:pt x="450" y="260"/>
                    <a:pt x="464" y="285"/>
                    <a:pt x="492" y="294"/>
                  </a:cubicBezTo>
                  <a:cubicBezTo>
                    <a:pt x="503" y="305"/>
                    <a:pt x="510" y="320"/>
                    <a:pt x="522" y="330"/>
                  </a:cubicBezTo>
                  <a:cubicBezTo>
                    <a:pt x="534" y="340"/>
                    <a:pt x="561" y="349"/>
                    <a:pt x="576" y="354"/>
                  </a:cubicBezTo>
                  <a:cubicBezTo>
                    <a:pt x="593" y="380"/>
                    <a:pt x="618" y="400"/>
                    <a:pt x="648" y="408"/>
                  </a:cubicBezTo>
                  <a:cubicBezTo>
                    <a:pt x="679" y="454"/>
                    <a:pt x="719" y="541"/>
                    <a:pt x="762" y="570"/>
                  </a:cubicBezTo>
                  <a:cubicBezTo>
                    <a:pt x="777" y="592"/>
                    <a:pt x="791" y="598"/>
                    <a:pt x="816" y="606"/>
                  </a:cubicBezTo>
                  <a:cubicBezTo>
                    <a:pt x="820" y="612"/>
                    <a:pt x="823" y="619"/>
                    <a:pt x="828" y="624"/>
                  </a:cubicBezTo>
                  <a:cubicBezTo>
                    <a:pt x="835" y="633"/>
                    <a:pt x="845" y="639"/>
                    <a:pt x="852" y="648"/>
                  </a:cubicBezTo>
                  <a:cubicBezTo>
                    <a:pt x="864" y="665"/>
                    <a:pt x="871" y="685"/>
                    <a:pt x="882" y="702"/>
                  </a:cubicBezTo>
                  <a:cubicBezTo>
                    <a:pt x="893" y="719"/>
                    <a:pt x="890" y="736"/>
                    <a:pt x="906" y="750"/>
                  </a:cubicBezTo>
                  <a:cubicBezTo>
                    <a:pt x="934" y="775"/>
                    <a:pt x="966" y="778"/>
                    <a:pt x="996" y="798"/>
                  </a:cubicBezTo>
                  <a:cubicBezTo>
                    <a:pt x="1006" y="827"/>
                    <a:pt x="1029" y="837"/>
                    <a:pt x="1056" y="846"/>
                  </a:cubicBezTo>
                  <a:cubicBezTo>
                    <a:pt x="1085" y="889"/>
                    <a:pt x="1070" y="872"/>
                    <a:pt x="1098" y="900"/>
                  </a:cubicBezTo>
                  <a:cubicBezTo>
                    <a:pt x="1118" y="960"/>
                    <a:pt x="1137" y="1018"/>
                    <a:pt x="1152" y="1080"/>
                  </a:cubicBezTo>
                  <a:cubicBezTo>
                    <a:pt x="1150" y="1120"/>
                    <a:pt x="1151" y="1160"/>
                    <a:pt x="1146" y="1200"/>
                  </a:cubicBezTo>
                  <a:cubicBezTo>
                    <a:pt x="1144" y="1214"/>
                    <a:pt x="1123" y="1241"/>
                    <a:pt x="1116" y="1254"/>
                  </a:cubicBezTo>
                  <a:cubicBezTo>
                    <a:pt x="1103" y="1280"/>
                    <a:pt x="1093" y="1306"/>
                    <a:pt x="1080" y="1332"/>
                  </a:cubicBezTo>
                  <a:cubicBezTo>
                    <a:pt x="1078" y="1393"/>
                    <a:pt x="1104" y="1524"/>
                    <a:pt x="1044" y="1584"/>
                  </a:cubicBezTo>
                  <a:cubicBezTo>
                    <a:pt x="1024" y="1644"/>
                    <a:pt x="1025" y="1711"/>
                    <a:pt x="978" y="1758"/>
                  </a:cubicBezTo>
                  <a:cubicBezTo>
                    <a:pt x="966" y="1794"/>
                    <a:pt x="963" y="1826"/>
                    <a:pt x="930" y="1848"/>
                  </a:cubicBezTo>
                  <a:cubicBezTo>
                    <a:pt x="928" y="1854"/>
                    <a:pt x="929" y="1862"/>
                    <a:pt x="924" y="1866"/>
                  </a:cubicBezTo>
                  <a:cubicBezTo>
                    <a:pt x="914" y="1873"/>
                    <a:pt x="888" y="1878"/>
                    <a:pt x="888" y="1878"/>
                  </a:cubicBezTo>
                  <a:cubicBezTo>
                    <a:pt x="833" y="1864"/>
                    <a:pt x="790" y="1853"/>
                    <a:pt x="732" y="1848"/>
                  </a:cubicBezTo>
                  <a:cubicBezTo>
                    <a:pt x="721" y="1825"/>
                    <a:pt x="716" y="1803"/>
                    <a:pt x="702" y="1782"/>
                  </a:cubicBezTo>
                  <a:cubicBezTo>
                    <a:pt x="700" y="1686"/>
                    <a:pt x="700" y="1590"/>
                    <a:pt x="696" y="1494"/>
                  </a:cubicBezTo>
                  <a:cubicBezTo>
                    <a:pt x="695" y="1472"/>
                    <a:pt x="694" y="1448"/>
                    <a:pt x="684" y="1428"/>
                  </a:cubicBezTo>
                  <a:cubicBezTo>
                    <a:pt x="676" y="1413"/>
                    <a:pt x="648" y="1392"/>
                    <a:pt x="648" y="1392"/>
                  </a:cubicBezTo>
                  <a:cubicBezTo>
                    <a:pt x="633" y="1347"/>
                    <a:pt x="655" y="1401"/>
                    <a:pt x="624" y="1362"/>
                  </a:cubicBezTo>
                  <a:cubicBezTo>
                    <a:pt x="603" y="1336"/>
                    <a:pt x="604" y="1295"/>
                    <a:pt x="594" y="1266"/>
                  </a:cubicBezTo>
                  <a:cubicBezTo>
                    <a:pt x="592" y="1259"/>
                    <a:pt x="585" y="1255"/>
                    <a:pt x="582" y="1248"/>
                  </a:cubicBezTo>
                  <a:cubicBezTo>
                    <a:pt x="577" y="1236"/>
                    <a:pt x="570" y="1212"/>
                    <a:pt x="570" y="1212"/>
                  </a:cubicBezTo>
                  <a:cubicBezTo>
                    <a:pt x="567" y="1132"/>
                    <a:pt x="590" y="1060"/>
                    <a:pt x="522" y="1014"/>
                  </a:cubicBezTo>
                  <a:cubicBezTo>
                    <a:pt x="511" y="991"/>
                    <a:pt x="494" y="978"/>
                    <a:pt x="486" y="954"/>
                  </a:cubicBezTo>
                  <a:cubicBezTo>
                    <a:pt x="483" y="934"/>
                    <a:pt x="477" y="914"/>
                    <a:pt x="474" y="894"/>
                  </a:cubicBezTo>
                  <a:cubicBezTo>
                    <a:pt x="471" y="870"/>
                    <a:pt x="479" y="843"/>
                    <a:pt x="468" y="822"/>
                  </a:cubicBezTo>
                  <a:cubicBezTo>
                    <a:pt x="466" y="818"/>
                    <a:pt x="365" y="757"/>
                    <a:pt x="354" y="750"/>
                  </a:cubicBezTo>
                  <a:cubicBezTo>
                    <a:pt x="332" y="718"/>
                    <a:pt x="314" y="667"/>
                    <a:pt x="276" y="654"/>
                  </a:cubicBezTo>
                  <a:cubicBezTo>
                    <a:pt x="244" y="606"/>
                    <a:pt x="286" y="664"/>
                    <a:pt x="246" y="624"/>
                  </a:cubicBezTo>
                  <a:cubicBezTo>
                    <a:pt x="216" y="594"/>
                    <a:pt x="199" y="557"/>
                    <a:pt x="162" y="534"/>
                  </a:cubicBezTo>
                  <a:cubicBezTo>
                    <a:pt x="137" y="518"/>
                    <a:pt x="127" y="523"/>
                    <a:pt x="102" y="498"/>
                  </a:cubicBezTo>
                  <a:cubicBezTo>
                    <a:pt x="96" y="492"/>
                    <a:pt x="91" y="485"/>
                    <a:pt x="84" y="480"/>
                  </a:cubicBezTo>
                  <a:cubicBezTo>
                    <a:pt x="78" y="475"/>
                    <a:pt x="71" y="473"/>
                    <a:pt x="66" y="468"/>
                  </a:cubicBezTo>
                  <a:cubicBezTo>
                    <a:pt x="53" y="457"/>
                    <a:pt x="30" y="432"/>
                    <a:pt x="30" y="432"/>
                  </a:cubicBezTo>
                  <a:cubicBezTo>
                    <a:pt x="25" y="417"/>
                    <a:pt x="19" y="390"/>
                    <a:pt x="0" y="390"/>
                  </a:cubicBezTo>
                  <a:lnTo>
                    <a:pt x="12" y="0"/>
                  </a:lnTo>
                  <a:lnTo>
                    <a:pt x="144" y="108"/>
                  </a:lnTo>
                  <a:close/>
                </a:path>
              </a:pathLst>
            </a:custGeom>
            <a:noFill/>
            <a:ln w="25400">
              <a:solidFill>
                <a:schemeClr val="tx1"/>
              </a:solidFill>
              <a:prstDash val="dash"/>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dirty="0"/>
            </a:p>
          </p:txBody>
        </p:sp>
      </p:grpSp>
      <p:sp>
        <p:nvSpPr>
          <p:cNvPr id="11" name="Line 528"/>
          <p:cNvSpPr>
            <a:spLocks noChangeShapeType="1"/>
          </p:cNvSpPr>
          <p:nvPr/>
        </p:nvSpPr>
        <p:spPr bwMode="auto">
          <a:xfrm flipH="1" flipV="1">
            <a:off x="2295525" y="3911600"/>
            <a:ext cx="495300" cy="247650"/>
          </a:xfrm>
          <a:prstGeom prst="line">
            <a:avLst/>
          </a:prstGeom>
          <a:noFill/>
          <a:ln w="25400">
            <a:solidFill>
              <a:schemeClr val="tx1"/>
            </a:solidFill>
            <a:round/>
            <a:headEnd/>
            <a:tailEnd type="triangle" w="lg" len="lg"/>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dirty="0"/>
          </a:p>
        </p:txBody>
      </p:sp>
      <p:sp>
        <p:nvSpPr>
          <p:cNvPr id="12" name="Text Box 529"/>
          <p:cNvSpPr txBox="1">
            <a:spLocks noChangeArrowheads="1"/>
          </p:cNvSpPr>
          <p:nvPr/>
        </p:nvSpPr>
        <p:spPr bwMode="auto">
          <a:xfrm>
            <a:off x="2832100" y="3998913"/>
            <a:ext cx="941388" cy="304800"/>
          </a:xfrm>
          <a:prstGeom prst="rect">
            <a:avLst/>
          </a:prstGeom>
          <a:noFill/>
          <a:ln w="9525">
            <a:noFill/>
            <a:miter lim="800000"/>
            <a:headEnd/>
            <a:tailEnd/>
          </a:ln>
          <a:effec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sz="1400" b="1" dirty="0">
                <a:effectLst>
                  <a:outerShdw blurRad="38100" dist="38100" dir="2700000" algn="tl">
                    <a:srgbClr val="C0C0C0"/>
                  </a:outerShdw>
                </a:effectLst>
                <a:latin typeface="Arial" charset="0"/>
              </a:rPr>
              <a:t>Altiplano</a:t>
            </a:r>
          </a:p>
        </p:txBody>
      </p:sp>
      <p:sp>
        <p:nvSpPr>
          <p:cNvPr id="13" name="Text Box 143"/>
          <p:cNvSpPr txBox="1">
            <a:spLocks noChangeArrowheads="1"/>
          </p:cNvSpPr>
          <p:nvPr/>
        </p:nvSpPr>
        <p:spPr bwMode="auto">
          <a:xfrm>
            <a:off x="1470025" y="1509713"/>
            <a:ext cx="417513" cy="304800"/>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sz="1400" b="1" dirty="0">
                <a:effectLst>
                  <a:outerShdw blurRad="38100" dist="38100" dir="2700000" algn="tl">
                    <a:srgbClr val="C0C0C0"/>
                  </a:outerShdw>
                </a:effectLst>
                <a:latin typeface="Arial" charset="0"/>
              </a:rPr>
              <a:t>A.</a:t>
            </a:r>
          </a:p>
        </p:txBody>
      </p:sp>
      <p:sp>
        <p:nvSpPr>
          <p:cNvPr id="14" name="Line 532"/>
          <p:cNvSpPr>
            <a:spLocks noChangeShapeType="1"/>
          </p:cNvSpPr>
          <p:nvPr/>
        </p:nvSpPr>
        <p:spPr bwMode="auto">
          <a:xfrm flipV="1">
            <a:off x="2019300" y="2816225"/>
            <a:ext cx="2466975" cy="247650"/>
          </a:xfrm>
          <a:prstGeom prst="line">
            <a:avLst/>
          </a:prstGeom>
          <a:noFill/>
          <a:ln w="25400">
            <a:solidFill>
              <a:schemeClr val="tx1"/>
            </a:solidFill>
            <a:round/>
            <a:headEnd/>
            <a:tailEnd type="triangle" w="lg" len="lg"/>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dirty="0"/>
          </a:p>
        </p:txBody>
      </p:sp>
      <p:pic>
        <p:nvPicPr>
          <p:cNvPr id="15" name="Picture 14" descr="mapaltiplano"/>
          <p:cNvPicPr>
            <a:picLocks noChangeAspect="1" noChangeArrowheads="1"/>
          </p:cNvPicPr>
          <p:nvPr/>
        </p:nvPicPr>
        <p:blipFill>
          <a:blip r:embed="rId7"/>
          <a:srcRect/>
          <a:stretch>
            <a:fillRect/>
          </a:stretch>
        </p:blipFill>
        <p:spPr bwMode="auto">
          <a:xfrm>
            <a:off x="3314700" y="2000250"/>
            <a:ext cx="458788" cy="652463"/>
          </a:xfrm>
          <a:prstGeom prst="rect">
            <a:avLst/>
          </a:prstGeom>
          <a:noFill/>
          <a:ln w="12700">
            <a:solidFill>
              <a:schemeClr val="tx1"/>
            </a:solidFill>
            <a:miter lim="800000"/>
            <a:headEnd/>
            <a:tailEnd/>
          </a:ln>
        </p:spPr>
      </p:pic>
      <p:sp>
        <p:nvSpPr>
          <p:cNvPr id="16" name="Text Box 533"/>
          <p:cNvSpPr txBox="1">
            <a:spLocks noChangeArrowheads="1"/>
          </p:cNvSpPr>
          <p:nvPr/>
        </p:nvSpPr>
        <p:spPr bwMode="auto">
          <a:xfrm>
            <a:off x="3898900" y="1604963"/>
            <a:ext cx="417513" cy="304800"/>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sz="1400" b="1" dirty="0">
                <a:effectLst>
                  <a:outerShdw blurRad="38100" dist="38100" dir="2700000" algn="tl">
                    <a:srgbClr val="C0C0C0"/>
                  </a:outerShdw>
                </a:effectLst>
                <a:latin typeface="Arial" charset="0"/>
              </a:rPr>
              <a:t>B.</a:t>
            </a:r>
          </a:p>
        </p:txBody>
      </p:sp>
      <p:sp>
        <p:nvSpPr>
          <p:cNvPr id="17" name="Text Box 534"/>
          <p:cNvSpPr txBox="1">
            <a:spLocks noChangeArrowheads="1"/>
          </p:cNvSpPr>
          <p:nvPr/>
        </p:nvSpPr>
        <p:spPr bwMode="auto">
          <a:xfrm>
            <a:off x="1517650" y="4543425"/>
            <a:ext cx="1936750" cy="304800"/>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sz="1400" b="1" dirty="0">
                <a:effectLst>
                  <a:outerShdw blurRad="38100" dist="38100" dir="2700000" algn="tl">
                    <a:srgbClr val="C0C0C0"/>
                  </a:outerShdw>
                </a:effectLst>
                <a:latin typeface="Arial" charset="0"/>
              </a:rPr>
              <a:t>C. Ancoraimes</a:t>
            </a:r>
          </a:p>
        </p:txBody>
      </p:sp>
      <p:sp>
        <p:nvSpPr>
          <p:cNvPr id="18" name="Text Box 535"/>
          <p:cNvSpPr txBox="1">
            <a:spLocks noChangeArrowheads="1"/>
          </p:cNvSpPr>
          <p:nvPr/>
        </p:nvSpPr>
        <p:spPr bwMode="auto">
          <a:xfrm>
            <a:off x="4632325" y="4543425"/>
            <a:ext cx="1098550" cy="304800"/>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sz="1400" b="1" dirty="0">
                <a:effectLst>
                  <a:outerShdw blurRad="38100" dist="38100" dir="2700000" algn="tl">
                    <a:srgbClr val="C0C0C0"/>
                  </a:outerShdw>
                </a:effectLst>
                <a:latin typeface="Arial" charset="0"/>
              </a:rPr>
              <a:t>D. Umala</a:t>
            </a:r>
          </a:p>
        </p:txBody>
      </p:sp>
      <p:sp>
        <p:nvSpPr>
          <p:cNvPr id="19" name="Text Box 536"/>
          <p:cNvSpPr txBox="1">
            <a:spLocks noChangeArrowheads="1"/>
          </p:cNvSpPr>
          <p:nvPr/>
        </p:nvSpPr>
        <p:spPr bwMode="auto">
          <a:xfrm>
            <a:off x="4356100" y="2452688"/>
            <a:ext cx="703263" cy="365125"/>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n-US" sz="900" b="1" dirty="0">
                <a:effectLst>
                  <a:outerShdw blurRad="38100" dist="38100" dir="2700000" algn="tl">
                    <a:srgbClr val="C0C0C0"/>
                  </a:outerShdw>
                </a:effectLst>
                <a:latin typeface="Arial" charset="0"/>
              </a:rPr>
              <a:t>Lake</a:t>
            </a:r>
          </a:p>
          <a:p>
            <a:pPr algn="ctr">
              <a:defRPr/>
            </a:pPr>
            <a:r>
              <a:rPr lang="en-US" sz="900" b="1" dirty="0">
                <a:effectLst>
                  <a:outerShdw blurRad="38100" dist="38100" dir="2700000" algn="tl">
                    <a:srgbClr val="C0C0C0"/>
                  </a:outerShdw>
                </a:effectLst>
                <a:latin typeface="Arial" charset="0"/>
              </a:rPr>
              <a:t>Titicaca</a:t>
            </a:r>
          </a:p>
        </p:txBody>
      </p:sp>
      <p:sp>
        <p:nvSpPr>
          <p:cNvPr id="20" name="Text Box 537"/>
          <p:cNvSpPr txBox="1">
            <a:spLocks noChangeArrowheads="1"/>
          </p:cNvSpPr>
          <p:nvPr/>
        </p:nvSpPr>
        <p:spPr bwMode="auto">
          <a:xfrm>
            <a:off x="5075238" y="2595563"/>
            <a:ext cx="869950" cy="214312"/>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n-US" sz="800" b="1" dirty="0">
                <a:effectLst>
                  <a:outerShdw blurRad="38100" dist="38100" dir="2700000" algn="tl">
                    <a:srgbClr val="C0C0C0"/>
                  </a:outerShdw>
                </a:effectLst>
                <a:latin typeface="Arial" charset="0"/>
              </a:rPr>
              <a:t>Ancoraimes</a:t>
            </a:r>
          </a:p>
        </p:txBody>
      </p:sp>
      <p:sp>
        <p:nvSpPr>
          <p:cNvPr id="21" name="Text Box 538"/>
          <p:cNvSpPr txBox="1">
            <a:spLocks noChangeArrowheads="1"/>
          </p:cNvSpPr>
          <p:nvPr/>
        </p:nvSpPr>
        <p:spPr bwMode="auto">
          <a:xfrm>
            <a:off x="5313363" y="3752850"/>
            <a:ext cx="869950" cy="214313"/>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n-US" sz="800" b="1" dirty="0">
                <a:effectLst>
                  <a:outerShdw blurRad="38100" dist="38100" dir="2700000" algn="tl">
                    <a:srgbClr val="C0C0C0"/>
                  </a:outerShdw>
                </a:effectLst>
                <a:latin typeface="Arial" charset="0"/>
              </a:rPr>
              <a:t>Umala</a:t>
            </a:r>
          </a:p>
        </p:txBody>
      </p:sp>
      <p:sp>
        <p:nvSpPr>
          <p:cNvPr id="22" name="Text Box 539"/>
          <p:cNvSpPr txBox="1">
            <a:spLocks noChangeArrowheads="1"/>
          </p:cNvSpPr>
          <p:nvPr/>
        </p:nvSpPr>
        <p:spPr bwMode="auto">
          <a:xfrm>
            <a:off x="1836738" y="5529263"/>
            <a:ext cx="869950" cy="214312"/>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n-US" sz="800" b="1" dirty="0">
                <a:effectLst>
                  <a:outerShdw blurRad="38100" dist="38100" dir="2700000" algn="tl">
                    <a:srgbClr val="C0C0C0"/>
                  </a:outerShdw>
                </a:effectLst>
                <a:latin typeface="Arial" charset="0"/>
              </a:rPr>
              <a:t>Chinchaya</a:t>
            </a:r>
          </a:p>
        </p:txBody>
      </p:sp>
      <p:sp>
        <p:nvSpPr>
          <p:cNvPr id="23" name="Text Box 540"/>
          <p:cNvSpPr txBox="1">
            <a:spLocks noChangeArrowheads="1"/>
          </p:cNvSpPr>
          <p:nvPr/>
        </p:nvSpPr>
        <p:spPr bwMode="auto">
          <a:xfrm>
            <a:off x="4937125" y="5059363"/>
            <a:ext cx="592138" cy="214312"/>
          </a:xfrm>
          <a:prstGeom prst="rect">
            <a:avLst/>
          </a:prstGeom>
          <a:noFill/>
          <a:ln w="9525">
            <a:noFill/>
            <a:miter lim="800000"/>
            <a:headEnd/>
            <a:tailEnd/>
          </a:ln>
          <a:effec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defRPr/>
            </a:pPr>
            <a:r>
              <a:rPr lang="en-US" sz="800" b="1" dirty="0">
                <a:effectLst>
                  <a:outerShdw blurRad="38100" dist="38100" dir="2700000" algn="tl">
                    <a:srgbClr val="C0C0C0"/>
                  </a:outerShdw>
                </a:effectLst>
                <a:latin typeface="Arial" charset="0"/>
              </a:rPr>
              <a:t>Kellhuiri</a:t>
            </a:r>
          </a:p>
        </p:txBody>
      </p:sp>
      <p:sp>
        <p:nvSpPr>
          <p:cNvPr id="24" name="Text Box 541"/>
          <p:cNvSpPr txBox="1">
            <a:spLocks noChangeArrowheads="1"/>
          </p:cNvSpPr>
          <p:nvPr/>
        </p:nvSpPr>
        <p:spPr bwMode="auto">
          <a:xfrm>
            <a:off x="5994400" y="5799138"/>
            <a:ext cx="1138238" cy="214312"/>
          </a:xfrm>
          <a:prstGeom prst="rect">
            <a:avLst/>
          </a:prstGeom>
          <a:noFill/>
          <a:ln w="9525">
            <a:noFill/>
            <a:miter lim="800000"/>
            <a:headEnd/>
            <a:tailEnd/>
          </a:ln>
          <a:effec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defRPr/>
            </a:pPr>
            <a:r>
              <a:rPr lang="en-US" sz="800" b="1" dirty="0">
                <a:effectLst>
                  <a:outerShdw blurRad="38100" dist="38100" dir="2700000" algn="tl">
                    <a:srgbClr val="C0C0C0"/>
                  </a:outerShdw>
                </a:effectLst>
                <a:latin typeface="Arial" charset="0"/>
              </a:rPr>
              <a:t>San Jos</a:t>
            </a:r>
            <a:r>
              <a:rPr lang="en-US" sz="800" b="1" dirty="0">
                <a:effectLst>
                  <a:outerShdw blurRad="38100" dist="38100" dir="2700000" algn="tl">
                    <a:srgbClr val="C0C0C0"/>
                  </a:outerShdw>
                </a:effectLst>
                <a:latin typeface="Arial" charset="0"/>
                <a:cs typeface="Arial" charset="0"/>
              </a:rPr>
              <a:t>é</a:t>
            </a:r>
            <a:r>
              <a:rPr lang="en-US" sz="800" b="1" dirty="0">
                <a:effectLst>
                  <a:outerShdw blurRad="38100" dist="38100" dir="2700000" algn="tl">
                    <a:srgbClr val="C0C0C0"/>
                  </a:outerShdw>
                </a:effectLst>
                <a:latin typeface="Arial" charset="0"/>
              </a:rPr>
              <a:t> de Llanga</a:t>
            </a:r>
          </a:p>
        </p:txBody>
      </p:sp>
      <p:sp>
        <p:nvSpPr>
          <p:cNvPr id="25" name="Text Box 542"/>
          <p:cNvSpPr txBox="1">
            <a:spLocks noChangeArrowheads="1"/>
          </p:cNvSpPr>
          <p:nvPr/>
        </p:nvSpPr>
        <p:spPr bwMode="auto">
          <a:xfrm>
            <a:off x="5826125" y="5422900"/>
            <a:ext cx="950913" cy="214313"/>
          </a:xfrm>
          <a:prstGeom prst="rect">
            <a:avLst/>
          </a:prstGeom>
          <a:noFill/>
          <a:ln w="9525">
            <a:noFill/>
            <a:miter lim="800000"/>
            <a:headEnd/>
            <a:tailEnd/>
          </a:ln>
          <a:effec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defRPr/>
            </a:pPr>
            <a:r>
              <a:rPr lang="en-US" sz="800" b="1" dirty="0">
                <a:effectLst>
                  <a:outerShdw blurRad="38100" dist="38100" dir="2700000" algn="tl">
                    <a:srgbClr val="C0C0C0"/>
                  </a:outerShdw>
                </a:effectLst>
                <a:latin typeface="Arial" charset="0"/>
              </a:rPr>
              <a:t>San Juan Cerca</a:t>
            </a:r>
          </a:p>
        </p:txBody>
      </p:sp>
      <p:sp>
        <p:nvSpPr>
          <p:cNvPr id="26" name="Text Box 543"/>
          <p:cNvSpPr txBox="1">
            <a:spLocks noChangeArrowheads="1"/>
          </p:cNvSpPr>
          <p:nvPr/>
        </p:nvSpPr>
        <p:spPr bwMode="auto">
          <a:xfrm>
            <a:off x="5391150" y="5170488"/>
            <a:ext cx="873125" cy="214312"/>
          </a:xfrm>
          <a:prstGeom prst="rect">
            <a:avLst/>
          </a:prstGeom>
          <a:noFill/>
          <a:ln w="9525">
            <a:noFill/>
            <a:miter lim="800000"/>
            <a:headEnd/>
            <a:tailEnd/>
          </a:ln>
          <a:effec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defRPr/>
            </a:pPr>
            <a:r>
              <a:rPr lang="en-US" sz="800" b="1" dirty="0">
                <a:effectLst>
                  <a:outerShdw blurRad="38100" dist="38100" dir="2700000" algn="tl">
                    <a:srgbClr val="C0C0C0"/>
                  </a:outerShdw>
                </a:effectLst>
                <a:latin typeface="Arial" charset="0"/>
              </a:rPr>
              <a:t>Vinto Coopani</a:t>
            </a:r>
          </a:p>
        </p:txBody>
      </p:sp>
      <p:sp>
        <p:nvSpPr>
          <p:cNvPr id="27" name="Text Box 544"/>
          <p:cNvSpPr txBox="1">
            <a:spLocks noChangeArrowheads="1"/>
          </p:cNvSpPr>
          <p:nvPr/>
        </p:nvSpPr>
        <p:spPr bwMode="auto">
          <a:xfrm>
            <a:off x="2143125" y="4983163"/>
            <a:ext cx="738188" cy="214312"/>
          </a:xfrm>
          <a:prstGeom prst="rect">
            <a:avLst/>
          </a:prstGeom>
          <a:noFill/>
          <a:ln w="9525">
            <a:noFill/>
            <a:miter lim="800000"/>
            <a:headEnd/>
            <a:tailEnd/>
          </a:ln>
          <a:effec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defRPr/>
            </a:pPr>
            <a:r>
              <a:rPr lang="en-US" sz="800" b="1" dirty="0">
                <a:effectLst>
                  <a:outerShdw blurRad="38100" dist="38100" dir="2700000" algn="tl">
                    <a:srgbClr val="C0C0C0"/>
                  </a:outerShdw>
                </a:effectLst>
                <a:latin typeface="Arial" charset="0"/>
              </a:rPr>
              <a:t>Choj</a:t>
            </a:r>
            <a:r>
              <a:rPr lang="en-US" sz="800" b="1" dirty="0">
                <a:effectLst>
                  <a:outerShdw blurRad="38100" dist="38100" dir="2700000" algn="tl">
                    <a:srgbClr val="C0C0C0"/>
                  </a:outerShdw>
                </a:effectLst>
                <a:latin typeface="Arial" charset="0"/>
                <a:cs typeface="Arial" charset="0"/>
              </a:rPr>
              <a:t>ň</a:t>
            </a:r>
            <a:r>
              <a:rPr lang="en-US" sz="800" b="1" dirty="0">
                <a:effectLst>
                  <a:outerShdw blurRad="38100" dist="38100" dir="2700000" algn="tl">
                    <a:srgbClr val="C0C0C0"/>
                  </a:outerShdw>
                </a:effectLst>
                <a:latin typeface="Arial" charset="0"/>
              </a:rPr>
              <a:t>apata</a:t>
            </a:r>
          </a:p>
        </p:txBody>
      </p:sp>
      <p:sp>
        <p:nvSpPr>
          <p:cNvPr id="28" name="Text Box 545"/>
          <p:cNvSpPr txBox="1">
            <a:spLocks noChangeArrowheads="1"/>
          </p:cNvSpPr>
          <p:nvPr/>
        </p:nvSpPr>
        <p:spPr bwMode="auto">
          <a:xfrm>
            <a:off x="2701925" y="5208588"/>
            <a:ext cx="528638" cy="214312"/>
          </a:xfrm>
          <a:prstGeom prst="rect">
            <a:avLst/>
          </a:prstGeom>
          <a:noFill/>
          <a:ln w="9525">
            <a:noFill/>
            <a:miter lim="800000"/>
            <a:headEnd/>
            <a:tailEnd/>
          </a:ln>
          <a:effec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defRPr/>
            </a:pPr>
            <a:r>
              <a:rPr lang="en-US" sz="800" b="1" dirty="0">
                <a:effectLst>
                  <a:outerShdw blurRad="38100" dist="38100" dir="2700000" algn="tl">
                    <a:srgbClr val="C0C0C0"/>
                  </a:outerShdw>
                </a:effectLst>
                <a:latin typeface="Arial" charset="0"/>
              </a:rPr>
              <a:t>Cohani</a:t>
            </a:r>
          </a:p>
        </p:txBody>
      </p:sp>
      <p:sp>
        <p:nvSpPr>
          <p:cNvPr id="29" name="Text Box 546"/>
          <p:cNvSpPr txBox="1">
            <a:spLocks noChangeArrowheads="1"/>
          </p:cNvSpPr>
          <p:nvPr/>
        </p:nvSpPr>
        <p:spPr bwMode="auto">
          <a:xfrm>
            <a:off x="2660650" y="5386388"/>
            <a:ext cx="683200" cy="215444"/>
          </a:xfrm>
          <a:prstGeom prst="rect">
            <a:avLst/>
          </a:prstGeom>
          <a:noFill/>
          <a:ln w="9525">
            <a:noFill/>
            <a:miter lim="800000"/>
            <a:headEnd/>
            <a:tailEnd/>
          </a:ln>
          <a:effec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defRPr/>
            </a:pPr>
            <a:r>
              <a:rPr lang="en-US" sz="800" b="1" dirty="0" smtClean="0">
                <a:effectLst>
                  <a:outerShdw blurRad="38100" dist="38100" dir="2700000" algn="tl">
                    <a:srgbClr val="C0C0C0"/>
                  </a:outerShdw>
                </a:effectLst>
                <a:latin typeface="Arial" charset="0"/>
              </a:rPr>
              <a:t>Karcapata</a:t>
            </a:r>
            <a:endParaRPr lang="en-US" sz="800" b="1" dirty="0">
              <a:effectLst>
                <a:outerShdw blurRad="38100" dist="38100" dir="2700000" algn="tl">
                  <a:srgbClr val="C0C0C0"/>
                </a:outerShdw>
              </a:effectLst>
              <a:latin typeface="Arial" charset="0"/>
            </a:endParaRPr>
          </a:p>
        </p:txBody>
      </p:sp>
      <p:sp>
        <p:nvSpPr>
          <p:cNvPr id="30" name="Text Box 547"/>
          <p:cNvSpPr txBox="1">
            <a:spLocks noChangeArrowheads="1"/>
          </p:cNvSpPr>
          <p:nvPr/>
        </p:nvSpPr>
        <p:spPr bwMode="auto">
          <a:xfrm>
            <a:off x="1573213" y="5213350"/>
            <a:ext cx="854721" cy="215444"/>
          </a:xfrm>
          <a:prstGeom prst="rect">
            <a:avLst/>
          </a:prstGeom>
          <a:noFill/>
          <a:ln w="9525">
            <a:noFill/>
            <a:miter lim="800000"/>
            <a:headEnd/>
            <a:tailEnd/>
          </a:ln>
          <a:effec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defRPr/>
            </a:pPr>
            <a:r>
              <a:rPr lang="en-US" sz="800" b="1" dirty="0" smtClean="0">
                <a:effectLst>
                  <a:outerShdw blurRad="38100" dist="38100" dir="2700000" algn="tl">
                    <a:srgbClr val="C0C0C0"/>
                  </a:outerShdw>
                </a:effectLst>
                <a:latin typeface="Arial" charset="0"/>
              </a:rPr>
              <a:t>Calahuancani</a:t>
            </a:r>
            <a:endParaRPr lang="en-US" sz="800" b="1" dirty="0">
              <a:effectLst>
                <a:outerShdw blurRad="38100" dist="38100" dir="2700000" algn="tl">
                  <a:srgbClr val="C0C0C0"/>
                </a:outerShdw>
              </a:effectLst>
              <a:latin typeface="Arial" charset="0"/>
            </a:endParaRPr>
          </a:p>
        </p:txBody>
      </p:sp>
      <p:sp>
        <p:nvSpPr>
          <p:cNvPr id="31" name="Text Box 548"/>
          <p:cNvSpPr txBox="1">
            <a:spLocks noChangeArrowheads="1"/>
          </p:cNvSpPr>
          <p:nvPr/>
        </p:nvSpPr>
        <p:spPr bwMode="auto">
          <a:xfrm>
            <a:off x="1498600" y="5948363"/>
            <a:ext cx="869950" cy="214312"/>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n-US" sz="800" b="1" dirty="0">
                <a:effectLst>
                  <a:outerShdw blurRad="38100" dist="38100" dir="2700000" algn="tl">
                    <a:srgbClr val="C0C0C0"/>
                  </a:outerShdw>
                </a:effectLst>
                <a:latin typeface="Arial" charset="0"/>
              </a:rPr>
              <a:t>Lake Titicaca</a:t>
            </a:r>
          </a:p>
        </p:txBody>
      </p:sp>
      <p:sp>
        <p:nvSpPr>
          <p:cNvPr id="32" name="Rectangle 31"/>
          <p:cNvSpPr>
            <a:spLocks noChangeArrowheads="1"/>
          </p:cNvSpPr>
          <p:nvPr/>
        </p:nvSpPr>
        <p:spPr bwMode="auto">
          <a:xfrm>
            <a:off x="1419225" y="1527175"/>
            <a:ext cx="6159500" cy="5308600"/>
          </a:xfrm>
          <a:prstGeom prst="rect">
            <a:avLst/>
          </a:prstGeom>
          <a:noFill/>
          <a:ln w="25400">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dirty="0"/>
          </a:p>
        </p:txBody>
      </p:sp>
      <p:sp>
        <p:nvSpPr>
          <p:cNvPr id="33" name="AutoShape 555"/>
          <p:cNvSpPr>
            <a:spLocks noChangeArrowheads="1"/>
          </p:cNvSpPr>
          <p:nvPr/>
        </p:nvSpPr>
        <p:spPr bwMode="auto">
          <a:xfrm>
            <a:off x="5810250" y="3197225"/>
            <a:ext cx="88900" cy="88900"/>
          </a:xfrm>
          <a:prstGeom prst="star5">
            <a:avLst/>
          </a:prstGeom>
          <a:solidFill>
            <a:srgbClr val="FF3300"/>
          </a:solidFill>
          <a:ln w="9525">
            <a:solidFill>
              <a:schemeClr val="tx1"/>
            </a:solidFill>
            <a:miter lim="800000"/>
            <a:headEnd/>
            <a:tailEnd/>
          </a:ln>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endParaRPr lang="en-US" dirty="0"/>
          </a:p>
        </p:txBody>
      </p:sp>
      <p:sp>
        <p:nvSpPr>
          <p:cNvPr id="34" name="Text Box 556"/>
          <p:cNvSpPr txBox="1">
            <a:spLocks noChangeArrowheads="1"/>
          </p:cNvSpPr>
          <p:nvPr/>
        </p:nvSpPr>
        <p:spPr bwMode="auto">
          <a:xfrm>
            <a:off x="5670550" y="3141663"/>
            <a:ext cx="869950" cy="214312"/>
          </a:xfrm>
          <a:prstGeom prst="rect">
            <a:avLst/>
          </a:prstGeom>
          <a:noFill/>
          <a:ln w="9525">
            <a:noFill/>
            <a:miter lim="800000"/>
            <a:headEnd/>
            <a:tailEnd/>
          </a:ln>
          <a:effec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n-US" sz="800" b="1" dirty="0">
                <a:effectLst>
                  <a:outerShdw blurRad="38100" dist="38100" dir="2700000" algn="tl">
                    <a:srgbClr val="C0C0C0"/>
                  </a:outerShdw>
                </a:effectLst>
                <a:latin typeface="Arial" charset="0"/>
              </a:rPr>
              <a:t>La Paz</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vs. Subjective Risk</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Garcia, Raes, Jacobsen and Michel (1997) </a:t>
            </a:r>
            <a:endParaRPr lang="en-US" dirty="0"/>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44033" name="Object 1"/>
          <p:cNvGraphicFramePr>
            <a:graphicFrameLocks noChangeAspect="1"/>
          </p:cNvGraphicFramePr>
          <p:nvPr/>
        </p:nvGraphicFramePr>
        <p:xfrm>
          <a:off x="990600" y="2895600"/>
          <a:ext cx="6652260" cy="1847850"/>
        </p:xfrm>
        <a:graphic>
          <a:graphicData uri="http://schemas.openxmlformats.org/presentationml/2006/ole">
            <p:oleObj spid="_x0000_s44033" name="Worksheet" r:id="rId4" imgW="3209841" imgH="990600" progId="Excel.Sheet.12">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066800"/>
          </a:xfrm>
        </p:spPr>
        <p:txBody>
          <a:bodyPr>
            <a:noAutofit/>
          </a:bodyPr>
          <a:lstStyle/>
          <a:p>
            <a:r>
              <a:rPr lang="en-US" sz="3200" dirty="0" smtClean="0"/>
              <a:t>Focus Group Findings</a:t>
            </a:r>
            <a:br>
              <a:rPr lang="en-US" sz="3200" dirty="0" smtClean="0"/>
            </a:br>
            <a:r>
              <a:rPr lang="en-US" sz="3200" dirty="0" smtClean="0"/>
              <a:t>	Weather/Climate Change</a:t>
            </a:r>
            <a:br>
              <a:rPr lang="en-US" sz="3200" dirty="0" smtClean="0"/>
            </a:br>
            <a:r>
              <a:rPr lang="en-US" sz="3200" dirty="0" smtClean="0"/>
              <a:t>	Hazard Severity</a:t>
            </a:r>
            <a:endParaRPr lang="en-US" sz="3200" dirty="0"/>
          </a:p>
        </p:txBody>
      </p:sp>
      <p:sp>
        <p:nvSpPr>
          <p:cNvPr id="3" name="Content Placeholder 2"/>
          <p:cNvSpPr>
            <a:spLocks noGrp="1"/>
          </p:cNvSpPr>
          <p:nvPr>
            <p:ph idx="1"/>
          </p:nvPr>
        </p:nvSpPr>
        <p:spPr/>
        <p:txBody>
          <a:bodyPr>
            <a:normAutofit/>
          </a:bodyPr>
          <a:lstStyle/>
          <a:p>
            <a:r>
              <a:rPr lang="en-US" dirty="0" smtClean="0"/>
              <a:t>Experience Weather/Climate Change</a:t>
            </a:r>
          </a:p>
          <a:p>
            <a:pPr lvl="1"/>
            <a:r>
              <a:rPr lang="en-US" u="sng" dirty="0" smtClean="0">
                <a:solidFill>
                  <a:schemeClr val="accent2">
                    <a:lumMod val="50000"/>
                  </a:schemeClr>
                </a:solidFill>
              </a:rPr>
              <a:t>Umala</a:t>
            </a:r>
            <a:r>
              <a:rPr lang="en-US" dirty="0" smtClean="0">
                <a:solidFill>
                  <a:schemeClr val="accent2">
                    <a:lumMod val="50000"/>
                  </a:schemeClr>
                </a:solidFill>
              </a:rPr>
              <a:t>- drier conditions, more wind, lower temperatures and fewer frosts</a:t>
            </a:r>
          </a:p>
          <a:p>
            <a:pPr lvl="1"/>
            <a:r>
              <a:rPr lang="en-US" u="sng" dirty="0" smtClean="0">
                <a:solidFill>
                  <a:schemeClr val="accent2">
                    <a:lumMod val="50000"/>
                  </a:schemeClr>
                </a:solidFill>
              </a:rPr>
              <a:t>Ancoraimes</a:t>
            </a:r>
            <a:r>
              <a:rPr lang="en-US" dirty="0" smtClean="0">
                <a:solidFill>
                  <a:schemeClr val="accent2">
                    <a:lumMod val="50000"/>
                  </a:schemeClr>
                </a:solidFill>
              </a:rPr>
              <a:t>- drier conditions</a:t>
            </a:r>
          </a:p>
          <a:p>
            <a:pPr lvl="1">
              <a:buNone/>
            </a:pPr>
            <a:endParaRPr lang="en-US" dirty="0" smtClean="0">
              <a:solidFill>
                <a:schemeClr val="accent2">
                  <a:lumMod val="50000"/>
                </a:schemeClr>
              </a:solidFill>
            </a:endParaRPr>
          </a:p>
          <a:p>
            <a:pPr lvl="0">
              <a:buClr>
                <a:srgbClr val="C32D2E"/>
              </a:buClr>
            </a:pPr>
            <a:r>
              <a:rPr lang="en-US" dirty="0" smtClean="0">
                <a:solidFill>
                  <a:prstClr val="black"/>
                </a:solidFill>
              </a:rPr>
              <a:t>Weather Event Severity</a:t>
            </a:r>
          </a:p>
          <a:p>
            <a:pPr lvl="1"/>
            <a:r>
              <a:rPr lang="en-US" dirty="0" smtClean="0">
                <a:solidFill>
                  <a:schemeClr val="accent2">
                    <a:lumMod val="50000"/>
                  </a:schemeClr>
                </a:solidFill>
              </a:rPr>
              <a:t>hail, frost, drought</a:t>
            </a:r>
          </a:p>
          <a:p>
            <a:pPr lvl="3">
              <a:buClr>
                <a:srgbClr val="C32D2E"/>
              </a:buClr>
              <a:buNone/>
            </a:pPr>
            <a:endParaRPr lang="en-US" dirty="0" smtClean="0">
              <a:solidFill>
                <a:prstClr val="black"/>
              </a:solidFill>
            </a:endParaRPr>
          </a:p>
          <a:p>
            <a:pPr lvl="4">
              <a:buClr>
                <a:srgbClr val="C32D2E"/>
              </a:buClr>
            </a:pPr>
            <a:endParaRPr lang="en-US" dirty="0" smtClean="0">
              <a:solidFill>
                <a:prstClr val="black"/>
              </a:solidFill>
            </a:endParaRPr>
          </a:p>
          <a:p>
            <a:pPr lvl="1"/>
            <a:endParaRPr lang="en-US" dirty="0" smtClean="0">
              <a:solidFill>
                <a:schemeClr val="accent2">
                  <a:lumMod val="50000"/>
                </a:schemeClr>
              </a:solidFill>
            </a:endParaRPr>
          </a:p>
          <a:p>
            <a:pPr lvl="1"/>
            <a:endParaRPr lang="en-US" dirty="0" smtClean="0">
              <a:solidFill>
                <a:schemeClr val="accent2">
                  <a:lumMod val="50000"/>
                </a:schemeClr>
              </a:solidFill>
            </a:endParaRPr>
          </a:p>
          <a:p>
            <a:pPr lvl="1">
              <a:buNone/>
            </a:pPr>
            <a:endParaRPr lang="en-US" dirty="0" smtClean="0">
              <a:solidFill>
                <a:prstClr val="black"/>
              </a:solidFill>
            </a:endParaRPr>
          </a:p>
          <a:p>
            <a:pPr lvl="1"/>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Custom 4">
      <a:dk1>
        <a:sysClr val="windowText" lastClr="000000"/>
      </a:dk1>
      <a:lt1>
        <a:sysClr val="window" lastClr="FFFFFF"/>
      </a:lt1>
      <a:dk2>
        <a:srgbClr val="990000"/>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1428</TotalTime>
  <Words>943</Words>
  <Application>Microsoft Office PowerPoint</Application>
  <PresentationFormat>On-screen Show (4:3)</PresentationFormat>
  <Paragraphs>193</Paragraphs>
  <Slides>16</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Urban</vt:lpstr>
      <vt:lpstr>Worksheet</vt:lpstr>
      <vt:lpstr>What is the Impact of Livelihood Strategies on Farmers’ Climate Risk Perceptions in the Bolivian Highlands?</vt:lpstr>
      <vt:lpstr>Introduction</vt:lpstr>
      <vt:lpstr>Objectives</vt:lpstr>
      <vt:lpstr>Literature</vt:lpstr>
      <vt:lpstr>Conceptual  Framework</vt:lpstr>
      <vt:lpstr>Hypotheses</vt:lpstr>
      <vt:lpstr>Overview of Ancoraimes &amp; Umala</vt:lpstr>
      <vt:lpstr>Objective vs. Subjective Risk</vt:lpstr>
      <vt:lpstr>Focus Group Findings  Weather/Climate Change  Hazard Severity</vt:lpstr>
      <vt:lpstr>Focus Group Findings  Ex-Ante Risk Management Strategies</vt:lpstr>
      <vt:lpstr>Focus Group Findings Ex-Post Risk Management Strategies</vt:lpstr>
      <vt:lpstr>Model</vt:lpstr>
      <vt:lpstr>Ordinal Logistic Regression Findings</vt:lpstr>
      <vt:lpstr>Ordinal Logistic Regression Findings</vt:lpstr>
      <vt:lpstr>Conclusion</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 Impact of Livelihood Strategies on Farmers’ Climate Risk Perceptions in the Bolivian Highlands?</dc:title>
  <dc:creator>Lisa</dc:creator>
  <cp:lastModifiedBy>maf3nc</cp:lastModifiedBy>
  <cp:revision>39</cp:revision>
  <dcterms:created xsi:type="dcterms:W3CDTF">2008-12-04T18:29:44Z</dcterms:created>
  <dcterms:modified xsi:type="dcterms:W3CDTF">2009-03-30T21:26:56Z</dcterms:modified>
</cp:coreProperties>
</file>