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Roboto Black"/>
      <p:bold r:id="rId23"/>
      <p:boldItalic r:id="rId24"/>
    </p:embeddedFont>
    <p:embeddedFont>
      <p:font typeface="Roboto"/>
      <p:regular r:id="rId25"/>
      <p:bold r:id="rId26"/>
      <p:italic r:id="rId27"/>
      <p:boldItalic r:id="rId28"/>
    </p:embeddedFont>
    <p:embeddedFont>
      <p:font typeface="Roboto Medium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Black-boldItalic.fntdata"/><Relationship Id="rId23" Type="http://schemas.openxmlformats.org/officeDocument/2006/relationships/font" Target="fonts/RobotoBlack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bold.fntdata"/><Relationship Id="rId25" Type="http://schemas.openxmlformats.org/officeDocument/2006/relationships/font" Target="fonts/Roboto-regular.fntdata"/><Relationship Id="rId28" Type="http://schemas.openxmlformats.org/officeDocument/2006/relationships/font" Target="fonts/Roboto-boldItalic.fntdata"/><Relationship Id="rId27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Medium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Medium-italic.fntdata"/><Relationship Id="rId30" Type="http://schemas.openxmlformats.org/officeDocument/2006/relationships/font" Target="fonts/RobotoMedium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RobotoMedium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a4f545017c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a4f545017c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a4f545017c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a4f545017c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a4f545017c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a4f545017c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a4f545017c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a4f545017c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a4f545017c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a4f545017c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a4f545017c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a4f545017c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a4f545017c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a4f545017c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a4f545017c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a4f545017c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a4f545017c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a4f545017c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a4f545017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a4f545017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a4f545017c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a4f545017c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a4f545017c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a4f545017c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a4f545017c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a4f545017c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a4f545017c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a4f545017c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a4f545017c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a4f545017c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a4f545017c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a4f545017c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8E7CC3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aws.amazon.com/public-datasets/irs-990/" TargetMode="External"/><Relationship Id="rId4" Type="http://schemas.openxmlformats.org/officeDocument/2006/relationships/hyperlink" Target="https://www.irs.gov/charities-non-profits/form-990-series-downloads" TargetMode="External"/><Relationship Id="rId5" Type="http://schemas.openxmlformats.org/officeDocument/2006/relationships/hyperlink" Target="https://images.google.com/" TargetMode="External"/><Relationship Id="rId6" Type="http://schemas.openxmlformats.org/officeDocument/2006/relationships/hyperlink" Target="https://www.irs.gov/forms-pubs/about-form-990" TargetMode="External"/><Relationship Id="rId7" Type="http://schemas.openxmlformats.org/officeDocument/2006/relationships/hyperlink" Target="https://arc.vt.edu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5" Type="http://schemas.openxmlformats.org/officeDocument/2006/relationships/image" Target="../media/image12.jpg"/><Relationship Id="rId6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34F5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005050" y="550375"/>
            <a:ext cx="7425600" cy="4044000"/>
          </a:xfrm>
          <a:prstGeom prst="rect">
            <a:avLst/>
          </a:prstGeom>
          <a:solidFill>
            <a:srgbClr val="45818E"/>
          </a:solidFill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2587700" y="1180825"/>
            <a:ext cx="4260300" cy="9462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latin typeface="Roboto Black"/>
                <a:ea typeface="Roboto Black"/>
                <a:cs typeface="Roboto Black"/>
                <a:sym typeface="Roboto Black"/>
              </a:rPr>
              <a:t>TaxData 2</a:t>
            </a:r>
            <a:endParaRPr sz="5000">
              <a:latin typeface="Roboto Black"/>
              <a:ea typeface="Roboto Black"/>
              <a:cs typeface="Roboto Black"/>
              <a:sym typeface="Roboto Black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596200" y="2233400"/>
            <a:ext cx="6243300" cy="22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Maleehah Zafar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CS 4624 Multimedia, Hypertext and Information Access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Dr. Fox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Virginia Tech, Blacksburg VA 24061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12/13/2022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824872">
            <a:off x="7131925" y="265125"/>
            <a:ext cx="1642901" cy="1642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770" y="3535425"/>
            <a:ext cx="2164675" cy="1442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2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Work Completed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0" name="Google Shape;150;p22"/>
          <p:cNvSpPr txBox="1"/>
          <p:nvPr/>
        </p:nvSpPr>
        <p:spPr>
          <a:xfrm>
            <a:off x="485900" y="724350"/>
            <a:ext cx="8177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Visualization: 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Top 10 Highest Paid Officers in Tourism Offices</a:t>
            </a:r>
            <a:endParaRPr sz="15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1" name="Google Shape;15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438" y="1374925"/>
            <a:ext cx="6672323" cy="3285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3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Work Completed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8" name="Google Shape;158;p23"/>
          <p:cNvSpPr txBox="1"/>
          <p:nvPr/>
        </p:nvSpPr>
        <p:spPr>
          <a:xfrm>
            <a:off x="485900" y="724350"/>
            <a:ext cx="81774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Visualization: 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Number of Employees and Volunteers in Tourism Offices</a:t>
            </a:r>
            <a:endParaRPr sz="15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9" name="Google Shape;15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3975" y="1601550"/>
            <a:ext cx="6376050" cy="3018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4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Future Work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6" name="Google Shape;166;p24"/>
          <p:cNvSpPr txBox="1"/>
          <p:nvPr/>
        </p:nvSpPr>
        <p:spPr>
          <a:xfrm>
            <a:off x="485900" y="724350"/>
            <a:ext cx="8177400" cy="4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Update Database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Parse the remaining files 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which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are IRS 990-PF and the other Schedules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Nonprofit Tax Records Website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Design a website where a user can search for specific information about nonprofit organizations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➔"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Searching for a nonprofit organizations Schedule J file from 2015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ML Algorithm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Create a machine learning algorithm that can predict which nonprofit organization is a tourism office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5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Challenges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" name="Google Shape;173;p25"/>
          <p:cNvSpPr txBox="1"/>
          <p:nvPr/>
        </p:nvSpPr>
        <p:spPr>
          <a:xfrm>
            <a:off x="485900" y="724350"/>
            <a:ext cx="8177400" cy="28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Minimal Documentation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The team in Spring 2022 did not document their code well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Ineffective Database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The database created in Spring 2022 was not well structured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Duplicate Data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While working on the visualizations, it was discovered that there is duplicate data in the new database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6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Solutions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p26"/>
          <p:cNvSpPr txBox="1"/>
          <p:nvPr/>
        </p:nvSpPr>
        <p:spPr>
          <a:xfrm>
            <a:off x="485900" y="724350"/>
            <a:ext cx="8177400" cy="3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Minimal Documentation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Try to document what they have done and document my code extensively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Ineffective Database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Change deliverables of project to create a universal parser and create a new database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Duplicate Data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Create a python script that goes into the database and removes any duplicate data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7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7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Lessons Learned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7" name="Google Shape;187;p27"/>
          <p:cNvSpPr txBox="1"/>
          <p:nvPr/>
        </p:nvSpPr>
        <p:spPr>
          <a:xfrm>
            <a:off x="485900" y="724350"/>
            <a:ext cx="8177400" cy="23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Documentation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Having well-documented code is vital to any project because other people need to know what you did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Flexibility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Being able to pivot in a different direction if the original objectives of a project are unattainable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8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Acknowledgements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4" name="Google Shape;194;p28"/>
          <p:cNvSpPr txBox="1"/>
          <p:nvPr/>
        </p:nvSpPr>
        <p:spPr>
          <a:xfrm>
            <a:off x="485900" y="724350"/>
            <a:ext cx="8177400" cy="28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Dr. Florian Zach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an assistant professor in the Pamplin College of Business, specifically the Howard Feiertag Department of Hospitality and Tourism Management, at Virginia Tech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Huihui Zhang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a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PhD student 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in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the Pamplin College of 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Business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Dr. Edward A. Fox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9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References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1" name="Google Shape;201;p29"/>
          <p:cNvSpPr txBox="1"/>
          <p:nvPr/>
        </p:nvSpPr>
        <p:spPr>
          <a:xfrm>
            <a:off x="485900" y="724350"/>
            <a:ext cx="81774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u="sng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https://aws.amazon.com/public-datasets/irs-990/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u="sng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https://www.irs.gov/charities-non-profits/form-990-series-downloads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https://images.google.com/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https://www.irs.gov/forms-pubs/about-form-990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u="sng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https://arc.vt.edu/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Table of Contents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592575" y="1235250"/>
            <a:ext cx="2868000" cy="26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01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Project Overview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02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Important Terms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03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Deliverables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04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Timeline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05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Tools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06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Work Completed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4963100" y="1235250"/>
            <a:ext cx="2977200" cy="26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07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Future Work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08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Challenges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09</a:t>
            </a:r>
            <a:r>
              <a:rPr lang="en" sz="2000">
                <a:solidFill>
                  <a:srgbClr val="351C75"/>
                </a:solidFill>
                <a:latin typeface="Roboto Black"/>
                <a:ea typeface="Roboto Black"/>
                <a:cs typeface="Roboto Black"/>
                <a:sym typeface="Roboto Black"/>
              </a:rPr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Solutions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10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Lessons Learned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11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Acknowledgements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134F5C"/>
                </a:solidFill>
                <a:latin typeface="Roboto Black"/>
                <a:ea typeface="Roboto Black"/>
                <a:cs typeface="Roboto Black"/>
                <a:sym typeface="Roboto Black"/>
              </a:rPr>
              <a:t>12</a:t>
            </a:r>
            <a:r>
              <a:rPr lang="en" sz="2000"/>
              <a:t>	</a:t>
            </a: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References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Project Overview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468225" y="1185950"/>
            <a:ext cx="43494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Converting 20 years of tax data in flat file and XML file format into a readable format and run some preliminary analysis</a:t>
            </a:r>
            <a:endParaRPr sz="3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5475" y="724350"/>
            <a:ext cx="3786525" cy="1908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5475" y="2836688"/>
            <a:ext cx="3786533" cy="1613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6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Important Terms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485900" y="724350"/>
            <a:ext cx="8177400" cy="35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Form 990 and Form 990-EZ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Tax-exempt organizations, nonexempt charitable trusts, and section 527 political organizations file this form. Depending on the amount the organization earned, they will fill out either Form 990 or Form 990-EZ.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Schedule A-O, R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If an organization fills out Form 990, then they may be required to fill out one of the many Schedules which gives more information about the organization.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Schedule J gives information about compensation of officers at organizations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7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Deliverables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225" y="1419716"/>
            <a:ext cx="1420175" cy="1360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1025" y="1656300"/>
            <a:ext cx="1019175" cy="112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88836" y="1656300"/>
            <a:ext cx="1757372" cy="112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64824" y="1508186"/>
            <a:ext cx="1420174" cy="142017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 txBox="1"/>
          <p:nvPr/>
        </p:nvSpPr>
        <p:spPr>
          <a:xfrm>
            <a:off x="234750" y="3148775"/>
            <a:ext cx="1775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Program a universal parser for all types of forms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17"/>
          <p:cNvSpPr txBox="1"/>
          <p:nvPr/>
        </p:nvSpPr>
        <p:spPr>
          <a:xfrm>
            <a:off x="2373050" y="3010325"/>
            <a:ext cx="17751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Create a new database with at least IRS Form 990 and Schedule J 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4679950" y="3010325"/>
            <a:ext cx="17751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Visualize the data in a meaningful way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7187350" y="3010325"/>
            <a:ext cx="1775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Add comments and instructions in the repository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Timeline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03" name="Google Shape;103;p18"/>
          <p:cNvCxnSpPr>
            <a:stCxn id="101" idx="1"/>
          </p:cNvCxnSpPr>
          <p:nvPr/>
        </p:nvCxnSpPr>
        <p:spPr>
          <a:xfrm>
            <a:off x="258150" y="2663600"/>
            <a:ext cx="86277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4" name="Google Shape;104;p18"/>
          <p:cNvSpPr/>
          <p:nvPr/>
        </p:nvSpPr>
        <p:spPr>
          <a:xfrm>
            <a:off x="1195550" y="2533250"/>
            <a:ext cx="331800" cy="260700"/>
          </a:xfrm>
          <a:prstGeom prst="roundRect">
            <a:avLst>
              <a:gd fmla="val 16667" name="adj"/>
            </a:avLst>
          </a:prstGeom>
          <a:solidFill>
            <a:srgbClr val="134F5C"/>
          </a:solidFill>
          <a:ln cap="flat" cmpd="sng" w="9525">
            <a:solidFill>
              <a:srgbClr val="134F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8"/>
          <p:cNvSpPr/>
          <p:nvPr/>
        </p:nvSpPr>
        <p:spPr>
          <a:xfrm>
            <a:off x="438500" y="853300"/>
            <a:ext cx="1845900" cy="1227300"/>
          </a:xfrm>
          <a:prstGeom prst="rect">
            <a:avLst/>
          </a:prstGeom>
          <a:solidFill>
            <a:srgbClr val="134F5C"/>
          </a:solidFill>
          <a:ln cap="flat" cmpd="sng" w="9525">
            <a:solidFill>
              <a:srgbClr val="134F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Initial contact with Dr. Zach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Make improvements to previous work</a:t>
            </a:r>
            <a:endParaRPr sz="1600"/>
          </a:p>
        </p:txBody>
      </p:sp>
      <p:cxnSp>
        <p:nvCxnSpPr>
          <p:cNvPr id="106" name="Google Shape;106;p18"/>
          <p:cNvCxnSpPr>
            <a:stCxn id="104" idx="0"/>
            <a:endCxn id="105" idx="2"/>
          </p:cNvCxnSpPr>
          <p:nvPr/>
        </p:nvCxnSpPr>
        <p:spPr>
          <a:xfrm rot="10800000">
            <a:off x="1361450" y="2080550"/>
            <a:ext cx="0" cy="452700"/>
          </a:xfrm>
          <a:prstGeom prst="straightConnector1">
            <a:avLst/>
          </a:prstGeom>
          <a:noFill/>
          <a:ln cap="flat" cmpd="sng" w="19050">
            <a:solidFill>
              <a:srgbClr val="134F5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7" name="Google Shape;107;p18"/>
          <p:cNvSpPr txBox="1"/>
          <p:nvPr/>
        </p:nvSpPr>
        <p:spPr>
          <a:xfrm>
            <a:off x="623600" y="2962850"/>
            <a:ext cx="1475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134F5C"/>
                </a:solidFill>
                <a:latin typeface="Roboto"/>
                <a:ea typeface="Roboto"/>
                <a:cs typeface="Roboto"/>
                <a:sym typeface="Roboto"/>
              </a:rPr>
              <a:t>September 2022</a:t>
            </a:r>
            <a:endParaRPr b="1" sz="2000">
              <a:solidFill>
                <a:srgbClr val="134F5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3153600" y="2533250"/>
            <a:ext cx="331800" cy="2607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D9D2E9"/>
              </a:solidFill>
            </a:endParaRPr>
          </a:p>
        </p:txBody>
      </p:sp>
      <p:sp>
        <p:nvSpPr>
          <p:cNvPr id="109" name="Google Shape;109;p18"/>
          <p:cNvSpPr/>
          <p:nvPr/>
        </p:nvSpPr>
        <p:spPr>
          <a:xfrm>
            <a:off x="6312650" y="3246650"/>
            <a:ext cx="1845900" cy="1227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Add documentation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10" name="Google Shape;110;p18"/>
          <p:cNvCxnSpPr/>
          <p:nvPr/>
        </p:nvCxnSpPr>
        <p:spPr>
          <a:xfrm rot="10800000">
            <a:off x="3319500" y="2793950"/>
            <a:ext cx="0" cy="452700"/>
          </a:xfrm>
          <a:prstGeom prst="straightConnector1">
            <a:avLst/>
          </a:prstGeom>
          <a:noFill/>
          <a:ln cap="flat" cmpd="sng" w="19050">
            <a:solidFill>
              <a:srgbClr val="D0E0E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1" name="Google Shape;111;p18"/>
          <p:cNvSpPr txBox="1"/>
          <p:nvPr/>
        </p:nvSpPr>
        <p:spPr>
          <a:xfrm>
            <a:off x="2581650" y="1585300"/>
            <a:ext cx="1475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D0E0E3"/>
                </a:solidFill>
                <a:latin typeface="Roboto"/>
                <a:ea typeface="Roboto"/>
                <a:cs typeface="Roboto"/>
                <a:sym typeface="Roboto"/>
              </a:rPr>
              <a:t>October 2022</a:t>
            </a:r>
            <a:endParaRPr b="1" sz="2000">
              <a:solidFill>
                <a:srgbClr val="D0E0E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Google Shape;112;p18"/>
          <p:cNvSpPr/>
          <p:nvPr/>
        </p:nvSpPr>
        <p:spPr>
          <a:xfrm>
            <a:off x="5111650" y="2533250"/>
            <a:ext cx="331800" cy="260700"/>
          </a:xfrm>
          <a:prstGeom prst="roundRect">
            <a:avLst>
              <a:gd fmla="val 16667" name="adj"/>
            </a:avLst>
          </a:prstGeom>
          <a:solidFill>
            <a:srgbClr val="134F5C"/>
          </a:solidFill>
          <a:ln cap="flat" cmpd="sng" w="9525">
            <a:solidFill>
              <a:srgbClr val="134F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3" name="Google Shape;113;p18"/>
          <p:cNvCxnSpPr/>
          <p:nvPr/>
        </p:nvCxnSpPr>
        <p:spPr>
          <a:xfrm rot="10800000">
            <a:off x="5277550" y="2080550"/>
            <a:ext cx="0" cy="452700"/>
          </a:xfrm>
          <a:prstGeom prst="straightConnector1">
            <a:avLst/>
          </a:prstGeom>
          <a:noFill/>
          <a:ln cap="flat" cmpd="sng" w="19050">
            <a:solidFill>
              <a:srgbClr val="134F5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4" name="Google Shape;114;p18"/>
          <p:cNvSpPr/>
          <p:nvPr/>
        </p:nvSpPr>
        <p:spPr>
          <a:xfrm>
            <a:off x="4354600" y="853300"/>
            <a:ext cx="1845900" cy="1227300"/>
          </a:xfrm>
          <a:prstGeom prst="rect">
            <a:avLst/>
          </a:prstGeom>
          <a:solidFill>
            <a:srgbClr val="134F5C"/>
          </a:solidFill>
          <a:ln cap="flat" cmpd="sng" w="9525">
            <a:solidFill>
              <a:srgbClr val="134F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Test parser on other tax forms</a:t>
            </a:r>
            <a:endParaRPr sz="1600" u="sng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Data Analysis</a:t>
            </a:r>
            <a:endParaRPr sz="1600" u="sng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4539700" y="2962850"/>
            <a:ext cx="1475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134F5C"/>
                </a:solidFill>
                <a:latin typeface="Roboto"/>
                <a:ea typeface="Roboto"/>
                <a:cs typeface="Roboto"/>
                <a:sym typeface="Roboto"/>
              </a:rPr>
              <a:t>November</a:t>
            </a:r>
            <a:r>
              <a:rPr b="1" lang="en" sz="2000">
                <a:solidFill>
                  <a:srgbClr val="134F5C"/>
                </a:solidFill>
                <a:latin typeface="Roboto"/>
                <a:ea typeface="Roboto"/>
                <a:cs typeface="Roboto"/>
                <a:sym typeface="Roboto"/>
              </a:rPr>
              <a:t> 2022</a:t>
            </a:r>
            <a:endParaRPr b="1" sz="2000">
              <a:solidFill>
                <a:srgbClr val="134F5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18"/>
          <p:cNvSpPr/>
          <p:nvPr/>
        </p:nvSpPr>
        <p:spPr>
          <a:xfrm>
            <a:off x="7069700" y="2533250"/>
            <a:ext cx="331800" cy="2607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D9D2E9"/>
              </a:solidFill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6497750" y="1585300"/>
            <a:ext cx="1475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D0E0E3"/>
                </a:solidFill>
                <a:latin typeface="Roboto"/>
                <a:ea typeface="Roboto"/>
                <a:cs typeface="Roboto"/>
                <a:sym typeface="Roboto"/>
              </a:rPr>
              <a:t>December</a:t>
            </a:r>
            <a:r>
              <a:rPr b="1" lang="en" sz="2000">
                <a:solidFill>
                  <a:srgbClr val="D0E0E3"/>
                </a:solidFill>
                <a:latin typeface="Roboto"/>
                <a:ea typeface="Roboto"/>
                <a:cs typeface="Roboto"/>
                <a:sym typeface="Roboto"/>
              </a:rPr>
              <a:t> 2022</a:t>
            </a:r>
            <a:endParaRPr b="1" sz="2000">
              <a:solidFill>
                <a:srgbClr val="D0E0E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18" name="Google Shape;118;p18"/>
          <p:cNvCxnSpPr/>
          <p:nvPr/>
        </p:nvCxnSpPr>
        <p:spPr>
          <a:xfrm rot="10800000">
            <a:off x="7235600" y="2793950"/>
            <a:ext cx="0" cy="452700"/>
          </a:xfrm>
          <a:prstGeom prst="straightConnector1">
            <a:avLst/>
          </a:prstGeom>
          <a:noFill/>
          <a:ln cap="flat" cmpd="sng" w="19050">
            <a:solidFill>
              <a:srgbClr val="D0E0E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" name="Google Shape;119;p18"/>
          <p:cNvSpPr/>
          <p:nvPr/>
        </p:nvSpPr>
        <p:spPr>
          <a:xfrm>
            <a:off x="2396550" y="3246650"/>
            <a:ext cx="1845900" cy="1227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Parse 1 Schedule J file</a:t>
            </a:r>
            <a:endParaRPr sz="1600" u="sng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Parse a directory of Schedule J files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9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Tools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485900" y="724350"/>
            <a:ext cx="8177400" cy="25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Programming Language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Python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Python Libraries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xml, lxml, sqlite3, pandas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Storage System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Advanced Research Computing (ARC)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7" name="Google Shape;12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6400" y="1000778"/>
            <a:ext cx="3325676" cy="33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663" y="3243438"/>
            <a:ext cx="3019425" cy="130492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0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Work Completed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Google Shape;135;p20"/>
          <p:cNvSpPr txBox="1"/>
          <p:nvPr/>
        </p:nvSpPr>
        <p:spPr>
          <a:xfrm>
            <a:off x="485900" y="724350"/>
            <a:ext cx="8177400" cy="4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Universal Parser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➔"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Created a parser that can parse IRS 990, IRS 990-EZ, IRS 990-PF, and Schedules A-O/R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➔"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Tested the parser on a subset of files in order to ensure correct functionality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New Database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➔"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Created a new database called NPTR (nonprofit tax records) in ARC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➔"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Uploaded data from Form 990, Form 990-EZ, and Schedule J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Documentation</a:t>
            </a:r>
            <a:endParaRPr sz="2500">
              <a:solidFill>
                <a:srgbClr val="666666"/>
              </a:solidFill>
              <a:highlight>
                <a:schemeClr val="lt1"/>
              </a:highlight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55600" lvl="0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➔"/>
            </a:pP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Added a 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detailed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README in git repository</a:t>
            </a:r>
            <a:endParaRPr sz="20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818E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/>
          <p:nvPr/>
        </p:nvSpPr>
        <p:spPr>
          <a:xfrm>
            <a:off x="258150" y="414800"/>
            <a:ext cx="8627700" cy="449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1"/>
          <p:cNvSpPr txBox="1"/>
          <p:nvPr/>
        </p:nvSpPr>
        <p:spPr>
          <a:xfrm>
            <a:off x="663675" y="77850"/>
            <a:ext cx="395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oboto"/>
                <a:ea typeface="Roboto"/>
                <a:cs typeface="Roboto"/>
                <a:sym typeface="Roboto"/>
              </a:rPr>
              <a:t>Work Completed</a:t>
            </a:r>
            <a:endParaRPr b="1"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" name="Google Shape;142;p21"/>
          <p:cNvSpPr txBox="1"/>
          <p:nvPr/>
        </p:nvSpPr>
        <p:spPr>
          <a:xfrm>
            <a:off x="485900" y="724350"/>
            <a:ext cx="8177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666666"/>
                </a:solidFill>
                <a:highlight>
                  <a:schemeClr val="lt1"/>
                </a:highlight>
                <a:latin typeface="Roboto Medium"/>
                <a:ea typeface="Roboto Medium"/>
                <a:cs typeface="Roboto Medium"/>
                <a:sym typeface="Roboto Medium"/>
              </a:rPr>
              <a:t>Visualization: </a:t>
            </a:r>
            <a:r>
              <a:rPr lang="en" sz="2000">
                <a:solidFill>
                  <a:srgbClr val="666666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Top 10 Highest Paid Officers in Tourism Offices</a:t>
            </a:r>
            <a:endParaRPr sz="15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3" name="Google Shape;1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4688" y="1365100"/>
            <a:ext cx="6774627" cy="328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