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8"/>
  </p:notesMasterIdLst>
  <p:sldIdLst>
    <p:sldId id="256" r:id="rId2"/>
    <p:sldId id="288" r:id="rId3"/>
    <p:sldId id="257" r:id="rId4"/>
    <p:sldId id="264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72" r:id="rId13"/>
    <p:sldId id="274" r:id="rId14"/>
    <p:sldId id="271" r:id="rId15"/>
    <p:sldId id="269" r:id="rId16"/>
    <p:sldId id="265" r:id="rId17"/>
    <p:sldId id="266" r:id="rId18"/>
    <p:sldId id="267" r:id="rId19"/>
    <p:sldId id="268" r:id="rId20"/>
    <p:sldId id="270" r:id="rId21"/>
    <p:sldId id="279" r:id="rId22"/>
    <p:sldId id="276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E6FEFE"/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40" autoAdjust="0"/>
    <p:restoredTop sz="78508" autoAdjust="0"/>
  </p:normalViewPr>
  <p:slideViewPr>
    <p:cSldViewPr>
      <p:cViewPr varScale="1">
        <p:scale>
          <a:sx n="53" d="100"/>
          <a:sy n="53" d="100"/>
        </p:scale>
        <p:origin x="-17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6A5E8-ACDD-4150-BD9F-0D1774930136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11BFE-EF8C-407A-9B91-C886331736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772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r>
              <a:rPr lang="en-US" baseline="0" dirty="0" smtClean="0"/>
              <a:t> :</a:t>
            </a:r>
          </a:p>
          <a:p>
            <a:r>
              <a:rPr lang="en-US" baseline="0" dirty="0" smtClean="0"/>
              <a:t>	Browsing :</a:t>
            </a:r>
          </a:p>
          <a:p>
            <a:r>
              <a:rPr lang="en-US" baseline="0" dirty="0" smtClean="0"/>
              <a:t>		Descriptions, Locations, </a:t>
            </a:r>
            <a:r>
              <a:rPr lang="en-US" baseline="0" smtClean="0"/>
              <a:t>date,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5793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1727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71647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en-US" sz="1200" u="sng" dirty="0" err="1" smtClean="0"/>
              <a:t>Hadoop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distributed processing and speeding up the process of extracting data from archive files (.</a:t>
            </a:r>
            <a:r>
              <a:rPr lang="en-US" sz="1200" dirty="0" err="1" smtClean="0"/>
              <a:t>warc</a:t>
            </a:r>
            <a:r>
              <a:rPr lang="en-US" sz="1200" dirty="0" smtClean="0"/>
              <a:t>) and place it in html files.</a:t>
            </a:r>
          </a:p>
          <a:p>
            <a:pPr algn="justLow"/>
            <a:r>
              <a:rPr lang="en-US" sz="1200" u="sng" dirty="0" err="1" smtClean="0"/>
              <a:t>Solr</a:t>
            </a:r>
            <a:r>
              <a:rPr lang="en-US" sz="1200" u="sng" dirty="0" smtClean="0"/>
              <a:t>:</a:t>
            </a:r>
            <a:r>
              <a:rPr lang="en-US" sz="1200" dirty="0" smtClean="0"/>
              <a:t> required for parsing and indexing the html files to make them available and searchable through the web.</a:t>
            </a:r>
          </a:p>
          <a:p>
            <a:pPr algn="justLow"/>
            <a:r>
              <a:rPr lang="en-US" sz="1200" u="sng" dirty="0" smtClean="0"/>
              <a:t>PHP:</a:t>
            </a:r>
            <a:r>
              <a:rPr lang="en-US" sz="1200" dirty="0" smtClean="0"/>
              <a:t> for server side web development.</a:t>
            </a:r>
          </a:p>
          <a:p>
            <a:pPr algn="justLow"/>
            <a:r>
              <a:rPr lang="en-US" sz="1200" u="sng" dirty="0" smtClean="0"/>
              <a:t>Solarium:</a:t>
            </a:r>
            <a:r>
              <a:rPr lang="en-US" sz="1200" dirty="0" smtClean="0"/>
              <a:t> which is a PHP client for </a:t>
            </a:r>
            <a:r>
              <a:rPr lang="en-US" sz="1200" dirty="0" err="1" smtClean="0"/>
              <a:t>Solr</a:t>
            </a:r>
            <a:r>
              <a:rPr lang="en-US" sz="1200" dirty="0" smtClean="0"/>
              <a:t> to allow easy communication between PHP programs and the </a:t>
            </a:r>
            <a:r>
              <a:rPr lang="en-US" sz="1200" dirty="0" err="1" smtClean="0"/>
              <a:t>Solr</a:t>
            </a:r>
            <a:r>
              <a:rPr lang="en-US" sz="1200" dirty="0" smtClean="0"/>
              <a:t> server containing the data.  </a:t>
            </a:r>
            <a:endParaRPr lang="en-US" sz="1200" u="sng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827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Whet will happen if the server  becomes full?  In ter</a:t>
            </a:r>
            <a:r>
              <a:rPr lang="en-US" baseline="0" dirty="0" smtClean="0"/>
              <a:t>ms of either storage capacity or processing capability</a:t>
            </a:r>
            <a:endParaRPr lang="en-US" dirty="0" smtClean="0"/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7441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Whet will happen if the server  becomes full?  In ter</a:t>
            </a:r>
            <a:r>
              <a:rPr lang="en-US" baseline="0" dirty="0" smtClean="0"/>
              <a:t>ms of either storage capacity or processing capability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 leader is a node that can accept write requests without consulting with other nodes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ZooKeeper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server that helps manage the overall structure so that both indexing and search requests can be routed properly</a:t>
            </a:r>
            <a:endParaRPr lang="en-US" dirty="0" smtClean="0"/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7441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use the following fields</a:t>
            </a:r>
          </a:p>
          <a:p>
            <a:r>
              <a:rPr lang="en-US" dirty="0" smtClean="0"/>
              <a:t>	category:</a:t>
            </a:r>
            <a:r>
              <a:rPr lang="en-US" baseline="0" dirty="0" smtClean="0"/>
              <a:t> the event category or type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</a:t>
            </a:r>
            <a:r>
              <a:rPr lang="en-US" dirty="0" smtClean="0"/>
              <a:t>name:  the event name</a:t>
            </a:r>
          </a:p>
          <a:p>
            <a:r>
              <a:rPr lang="en-US" baseline="0" dirty="0" smtClean="0"/>
              <a:t>	title: the file name</a:t>
            </a:r>
          </a:p>
          <a:p>
            <a:r>
              <a:rPr lang="en-US" baseline="0" dirty="0" smtClean="0"/>
              <a:t>	content: the file content</a:t>
            </a:r>
          </a:p>
          <a:p>
            <a:r>
              <a:rPr lang="en-US" baseline="0" dirty="0" smtClean="0"/>
              <a:t>	URL: the file path on the HDFS system</a:t>
            </a:r>
          </a:p>
          <a:p>
            <a:r>
              <a:rPr lang="en-US" baseline="0" dirty="0" smtClean="0"/>
              <a:t>	id: document ID</a:t>
            </a:r>
          </a:p>
          <a:p>
            <a:r>
              <a:rPr lang="en-US" baseline="0" dirty="0" smtClean="0"/>
              <a:t>	version: </a:t>
            </a:r>
          </a:p>
          <a:p>
            <a:r>
              <a:rPr lang="en-US" baseline="0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9911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/>
            <a:r>
              <a:rPr lang="en-US" altLang="en-US" sz="2000" b="1" dirty="0" smtClean="0">
                <a:latin typeface="Times New Roman" pitchFamily="18" charset="0"/>
                <a:cs typeface="Times New Roman" pitchFamily="18" charset="0"/>
              </a:rPr>
              <a:t> Hadoop</a:t>
            </a:r>
            <a:r>
              <a:rPr lang="en-US" altLang="en-US" sz="2000" b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 dirty="0" smtClean="0">
                <a:latin typeface="Times New Roman" pitchFamily="18" charset="0"/>
                <a:cs typeface="Times New Roman" pitchFamily="18" charset="0"/>
              </a:rPr>
              <a:t>is an open-source software framework for storage and large-scale processing of data-sets on clusters of commodity hardware.</a:t>
            </a:r>
          </a:p>
          <a:p>
            <a:pPr lvl="1" eaLnBrk="1" hangingPunct="1"/>
            <a:endParaRPr lang="en-US" alt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endParaRPr lang="en-US" alt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r>
              <a:rPr lang="en-US" altLang="en-US" sz="2000" b="1" dirty="0" smtClean="0">
                <a:latin typeface="Times New Roman" pitchFamily="18" charset="0"/>
                <a:cs typeface="Times New Roman" pitchFamily="18" charset="0"/>
              </a:rPr>
              <a:t>Scalable: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It can reliably store and process petabytes.</a:t>
            </a:r>
          </a:p>
          <a:p>
            <a:pPr lvl="1" eaLnBrk="1" hangingPunct="1"/>
            <a:r>
              <a:rPr lang="en-US" altLang="en-US" sz="2000" b="1" dirty="0" smtClean="0">
                <a:latin typeface="Times New Roman" pitchFamily="18" charset="0"/>
                <a:cs typeface="Times New Roman" pitchFamily="18" charset="0"/>
              </a:rPr>
              <a:t>Economical: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It distributes the data and processing across clusters of commonly available computers (in thousands).</a:t>
            </a:r>
          </a:p>
          <a:p>
            <a:pPr lvl="1" eaLnBrk="1" hangingPunct="1"/>
            <a:r>
              <a:rPr lang="en-US" altLang="en-US" sz="2000" b="1" dirty="0" smtClean="0">
                <a:latin typeface="Times New Roman" pitchFamily="18" charset="0"/>
                <a:cs typeface="Times New Roman" pitchFamily="18" charset="0"/>
              </a:rPr>
              <a:t>Efficient: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By distributing the data, it can process it in parallel </a:t>
            </a:r>
            <a:r>
              <a:rPr lang="en-US" altLang="en-US" sz="2000" b="1" dirty="0" smtClean="0">
                <a:latin typeface="Times New Roman" pitchFamily="18" charset="0"/>
                <a:cs typeface="Times New Roman" pitchFamily="18" charset="0"/>
              </a:rPr>
              <a:t>on the nodes where the data is located.</a:t>
            </a:r>
          </a:p>
          <a:p>
            <a:pPr lvl="1" eaLnBrk="1" hangingPunct="1"/>
            <a:r>
              <a:rPr lang="en-US" altLang="en-US" sz="2000" b="1" dirty="0" smtClean="0">
                <a:latin typeface="Times New Roman" pitchFamily="18" charset="0"/>
                <a:cs typeface="Times New Roman" pitchFamily="18" charset="0"/>
              </a:rPr>
              <a:t>Reliable: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It automatically maintains multiple copies of data and automatically redeploys computing tasks based on failures.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4D751E-2FBF-420A-A85A-A934929155B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Master/slave architecture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HDFS cluster consists of a single </a:t>
            </a:r>
            <a:r>
              <a:rPr lang="en-US" b="1" dirty="0" err="1" smtClean="0"/>
              <a:t>Namenode</a:t>
            </a:r>
            <a:r>
              <a:rPr lang="en-US" dirty="0" smtClean="0"/>
              <a:t>, a master server that manages the file system namespace and regulates access to files by clients.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There are a number of </a:t>
            </a:r>
            <a:r>
              <a:rPr lang="en-US" b="1" dirty="0" err="1" smtClean="0"/>
              <a:t>DataNodes</a:t>
            </a:r>
            <a:r>
              <a:rPr lang="en-US" b="1" dirty="0" smtClean="0"/>
              <a:t> </a:t>
            </a:r>
            <a:r>
              <a:rPr lang="en-US" dirty="0" smtClean="0"/>
              <a:t>usually one per node in a cluster.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DataNodes</a:t>
            </a:r>
            <a:r>
              <a:rPr lang="en-US" dirty="0" smtClean="0"/>
              <a:t> manage storage attached to the nodes that they run on.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HDFS exposes a file system namespace and allows user data to be stored in files.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 file is split into one or more blocks and set of blocks are stored in </a:t>
            </a:r>
            <a:r>
              <a:rPr lang="en-US" dirty="0" err="1" smtClean="0"/>
              <a:t>DataNodes</a:t>
            </a:r>
            <a:r>
              <a:rPr lang="en-US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DataNodes</a:t>
            </a:r>
            <a:r>
              <a:rPr lang="en-US" dirty="0" smtClean="0"/>
              <a:t>: serves read, write requests, performs block creation, deletion, and replication upon instruction from </a:t>
            </a:r>
            <a:r>
              <a:rPr lang="en-US" dirty="0" err="1" smtClean="0"/>
              <a:t>Namenode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4846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CD46182-E7B7-4AB7-AD9D-7AF881C49BB4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4213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11BFE-EF8C-407A-9B91-C8863317365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1345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9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2BCF-F71B-4165-83A5-CD5872D61A5A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3" y="1449307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3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3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4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93F9-72D5-43F9-96BA-0BA406F49DEA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5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4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E2F6-2FCC-409B-93E5-784455C0CD9D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9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4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6FF-50A7-4788-A5FF-2ABE13CE97C0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4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8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8C1-9E4C-4A27-ACC7-8AD41C82832C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11C70-1D35-4476-B51F-C33CB250E23B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E44BB-5104-42E9-9202-2B7A2DADAFBD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DA77-3ED6-4D82-A4B6-A504252BBAE0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BE71-66FE-4B80-83CD-18DCC763CA8B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9A52-3138-4CD3-BD20-8AA57739674F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8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10" y="4650478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8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10" y="66679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1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C674AB6-9C9B-4B75-975E-9224B9D30CF5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128.173.49.32:8983/solr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8.png"/><Relationship Id="rId4" Type="http://schemas.openxmlformats.org/officeDocument/2006/relationships/oleObject" Target="../embeddings/oleObject3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5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6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png"/><Relationship Id="rId4" Type="http://schemas.openxmlformats.org/officeDocument/2006/relationships/oleObject" Target="../embeddings/oleObject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3.png"/><Relationship Id="rId4" Type="http://schemas.openxmlformats.org/officeDocument/2006/relationships/oleObject" Target="../embeddings/oleObject8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4.png"/><Relationship Id="rId4" Type="http://schemas.openxmlformats.org/officeDocument/2006/relationships/oleObject" Target="../embeddings/oleObject9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7565366" cy="3124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Presented by</a:t>
            </a:r>
          </a:p>
          <a:p>
            <a:r>
              <a:rPr lang="en-US" sz="3200" dirty="0" smtClean="0"/>
              <a:t>Ahmed </a:t>
            </a:r>
            <a:r>
              <a:rPr lang="en-US" sz="3200" dirty="0" err="1" smtClean="0"/>
              <a:t>Elbery</a:t>
            </a:r>
            <a:r>
              <a:rPr lang="en-US" sz="3200" dirty="0" smtClean="0"/>
              <a:t>, Mohammed </a:t>
            </a:r>
            <a:r>
              <a:rPr lang="en-US" sz="3200" dirty="0" err="1" smtClean="0"/>
              <a:t>Farghally</a:t>
            </a:r>
            <a:endParaRPr lang="en-US" sz="3200" dirty="0" smtClean="0"/>
          </a:p>
          <a:p>
            <a:r>
              <a:rPr lang="en-US" sz="3200" dirty="0" smtClean="0"/>
              <a:t>Project client</a:t>
            </a:r>
          </a:p>
          <a:p>
            <a:r>
              <a:rPr lang="en-US" sz="3200" dirty="0" smtClean="0"/>
              <a:t>Mohammed </a:t>
            </a:r>
            <a:r>
              <a:rPr lang="en-US" sz="3200" dirty="0" err="1" smtClean="0"/>
              <a:t>Magdy</a:t>
            </a:r>
            <a:endParaRPr lang="en-US" sz="3200" dirty="0" smtClean="0"/>
          </a:p>
          <a:p>
            <a:r>
              <a:rPr lang="en-US" sz="3200" dirty="0" smtClean="0"/>
              <a:t>Virginia Tech, Blacksburg 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6969F-B34B-449D-8D9D-204541E2C4A7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sz="4800" dirty="0" smtClean="0"/>
              <a:t>IDEAL Webpages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57200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CS6604 Digital Libraries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err="1" smtClean="0"/>
              <a:t>SolrCloud</a:t>
            </a:r>
            <a:r>
              <a:rPr lang="en-US" sz="5400" dirty="0" smtClean="0"/>
              <a:t> control </a:t>
            </a:r>
            <a:endParaRPr lang="en-US" sz="5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8610600" cy="4572000"/>
          </a:xfrm>
        </p:spPr>
        <p:txBody>
          <a:bodyPr>
            <a:normAutofit fontScale="92500"/>
          </a:bodyPr>
          <a:lstStyle/>
          <a:p>
            <a:r>
              <a:rPr lang="en-US" sz="3600" dirty="0" err="1"/>
              <a:t>solrctl</a:t>
            </a:r>
            <a:r>
              <a:rPr lang="en-US" sz="3600" dirty="0"/>
              <a:t> </a:t>
            </a:r>
            <a:r>
              <a:rPr lang="en-US" sz="3600" dirty="0" err="1"/>
              <a:t>instancedir</a:t>
            </a:r>
            <a:r>
              <a:rPr lang="en-US" sz="3600" dirty="0"/>
              <a:t> --generate $</a:t>
            </a:r>
            <a:r>
              <a:rPr lang="en-US" sz="3600" dirty="0" smtClean="0"/>
              <a:t>HOME/</a:t>
            </a:r>
            <a:r>
              <a:rPr lang="en-US" sz="3600" dirty="0" err="1" smtClean="0"/>
              <a:t>solr_configs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err="1"/>
              <a:t>solrctl</a:t>
            </a:r>
            <a:r>
              <a:rPr lang="en-US" sz="3600" dirty="0"/>
              <a:t> </a:t>
            </a:r>
            <a:r>
              <a:rPr lang="en-US" sz="3600" dirty="0" err="1"/>
              <a:t>instancedir</a:t>
            </a:r>
            <a:r>
              <a:rPr lang="en-US" sz="3600" dirty="0"/>
              <a:t> --create collection1 $</a:t>
            </a:r>
            <a:r>
              <a:rPr lang="en-US" sz="3600" dirty="0" smtClean="0"/>
              <a:t>HOME/</a:t>
            </a:r>
            <a:r>
              <a:rPr lang="en-US" sz="3600" dirty="0" err="1" smtClean="0"/>
              <a:t>solr_configs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err="1"/>
              <a:t>solrctl</a:t>
            </a:r>
            <a:r>
              <a:rPr lang="en-US" sz="3600" dirty="0"/>
              <a:t> collection --create collection1 -s </a:t>
            </a:r>
            <a:r>
              <a:rPr lang="en-US" sz="3600" dirty="0" err="1" smtClean="0"/>
              <a:t>numOfShards</a:t>
            </a: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>
                <a:hlinkClick r:id="rId2"/>
              </a:rPr>
              <a:t>http://128.173.49.32:8983/solr/#/~</a:t>
            </a:r>
            <a:r>
              <a:rPr lang="en-US" sz="3600" dirty="0" smtClean="0">
                <a:hlinkClick r:id="rId2"/>
              </a:rPr>
              <a:t>cloud</a:t>
            </a: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21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Event Fields</a:t>
            </a:r>
            <a:endParaRPr lang="en-US" sz="5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153400" cy="5029200"/>
          </a:xfrm>
        </p:spPr>
        <p:txBody>
          <a:bodyPr/>
          <a:lstStyle/>
          <a:p>
            <a:r>
              <a:rPr lang="en-US" sz="3200" dirty="0"/>
              <a:t>We use the following fields</a:t>
            </a:r>
          </a:p>
          <a:p>
            <a:pPr lvl="1"/>
            <a:r>
              <a:rPr lang="en-US" sz="3200" dirty="0" smtClean="0"/>
              <a:t>category</a:t>
            </a:r>
            <a:r>
              <a:rPr lang="en-US" sz="3200" dirty="0"/>
              <a:t>: the event category or </a:t>
            </a:r>
            <a:r>
              <a:rPr lang="en-US" sz="3200" dirty="0" smtClean="0"/>
              <a:t>type</a:t>
            </a:r>
          </a:p>
          <a:p>
            <a:pPr lvl="1"/>
            <a:r>
              <a:rPr lang="en-US" sz="3200" dirty="0" smtClean="0"/>
              <a:t>name</a:t>
            </a:r>
            <a:r>
              <a:rPr lang="en-US" sz="3200" dirty="0"/>
              <a:t>:  the event name</a:t>
            </a:r>
          </a:p>
          <a:p>
            <a:pPr lvl="1"/>
            <a:r>
              <a:rPr lang="en-US" sz="3200" dirty="0" smtClean="0"/>
              <a:t>title</a:t>
            </a:r>
            <a:r>
              <a:rPr lang="en-US" sz="3200" dirty="0"/>
              <a:t>: the file name</a:t>
            </a:r>
          </a:p>
          <a:p>
            <a:pPr lvl="1"/>
            <a:r>
              <a:rPr lang="en-US" sz="3200" dirty="0" smtClean="0"/>
              <a:t>content</a:t>
            </a:r>
            <a:r>
              <a:rPr lang="en-US" sz="3200" dirty="0"/>
              <a:t>: the file content</a:t>
            </a:r>
          </a:p>
          <a:p>
            <a:pPr lvl="1"/>
            <a:r>
              <a:rPr lang="en-US" sz="3200" dirty="0" smtClean="0"/>
              <a:t>URL</a:t>
            </a:r>
            <a:r>
              <a:rPr lang="en-US" sz="3200" dirty="0"/>
              <a:t>: the file path on the HDFS system</a:t>
            </a:r>
          </a:p>
          <a:p>
            <a:pPr lvl="1"/>
            <a:r>
              <a:rPr lang="en-US" sz="3200" dirty="0" smtClean="0"/>
              <a:t>id</a:t>
            </a:r>
            <a:r>
              <a:rPr lang="en-US" sz="3200" dirty="0"/>
              <a:t>: document </a:t>
            </a:r>
            <a:r>
              <a:rPr lang="en-US" sz="3200" dirty="0" smtClean="0"/>
              <a:t>ID</a:t>
            </a:r>
          </a:p>
          <a:p>
            <a:pPr lvl="1"/>
            <a:r>
              <a:rPr lang="en-US" sz="3200" dirty="0" smtClean="0"/>
              <a:t>text: copy of the previous fields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0676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5400" dirty="0" smtClean="0"/>
              <a:t>Hadoop</a:t>
            </a:r>
            <a:endParaRPr lang="en-US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en-US" sz="3600" dirty="0"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altLang="en-US" sz="3600" dirty="0" smtClean="0">
                <a:latin typeface="Times New Roman" pitchFamily="18" charset="0"/>
                <a:cs typeface="Times New Roman" pitchFamily="18" charset="0"/>
              </a:rPr>
              <a:t>Hadoop?</a:t>
            </a:r>
            <a:endParaRPr lang="en-US" altLang="en-US" sz="3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en-US" sz="3600" dirty="0" smtClean="0">
                <a:latin typeface="Times New Roman" pitchFamily="18" charset="0"/>
                <a:cs typeface="Times New Roman" pitchFamily="18" charset="0"/>
              </a:rPr>
              <a:t>Features:-</a:t>
            </a:r>
          </a:p>
          <a:p>
            <a:pPr lvl="1" eaLnBrk="1" hangingPunct="1"/>
            <a:r>
              <a:rPr lang="en-US" altLang="en-US" sz="3600" dirty="0" smtClean="0">
                <a:latin typeface="Times New Roman" pitchFamily="18" charset="0"/>
                <a:cs typeface="Times New Roman" pitchFamily="18" charset="0"/>
              </a:rPr>
              <a:t>Scalable</a:t>
            </a:r>
          </a:p>
          <a:p>
            <a:pPr lvl="1" eaLnBrk="1" hangingPunct="1"/>
            <a:r>
              <a:rPr lang="en-US" altLang="en-US" sz="3600" dirty="0" smtClean="0">
                <a:latin typeface="Times New Roman" pitchFamily="18" charset="0"/>
                <a:cs typeface="Times New Roman" pitchFamily="18" charset="0"/>
              </a:rPr>
              <a:t>Economical </a:t>
            </a:r>
          </a:p>
          <a:p>
            <a:pPr lvl="1" eaLnBrk="1" hangingPunct="1"/>
            <a:r>
              <a:rPr lang="en-US" altLang="en-US" sz="3600" dirty="0" smtClean="0">
                <a:latin typeface="Times New Roman" pitchFamily="18" charset="0"/>
                <a:cs typeface="Times New Roman" pitchFamily="18" charset="0"/>
              </a:rPr>
              <a:t>Efficient</a:t>
            </a:r>
          </a:p>
          <a:p>
            <a:pPr lvl="1" eaLnBrk="1" hangingPunct="1"/>
            <a:r>
              <a:rPr lang="en-US" altLang="en-US" sz="3600" dirty="0" smtClean="0">
                <a:latin typeface="Times New Roman" pitchFamily="18" charset="0"/>
                <a:cs typeface="Times New Roman" pitchFamily="18" charset="0"/>
              </a:rPr>
              <a:t>Reliable</a:t>
            </a:r>
          </a:p>
          <a:p>
            <a:pPr eaLnBrk="1" hangingPunct="1"/>
            <a:r>
              <a:rPr lang="en-US" altLang="en-US" sz="3600" dirty="0" smtClean="0">
                <a:latin typeface="Times New Roman" pitchFamily="18" charset="0"/>
                <a:cs typeface="Times New Roman" pitchFamily="18" charset="0"/>
              </a:rPr>
              <a:t>Uses 2 main Services</a:t>
            </a:r>
          </a:p>
          <a:p>
            <a:pPr lvl="1"/>
            <a:r>
              <a:rPr lang="en-US" altLang="en-US" sz="3600" dirty="0" smtClean="0">
                <a:latin typeface="Times New Roman" pitchFamily="18" charset="0"/>
                <a:cs typeface="Times New Roman" pitchFamily="18" charset="0"/>
              </a:rPr>
              <a:t>HDFS</a:t>
            </a:r>
          </a:p>
          <a:p>
            <a:pPr lvl="1"/>
            <a:r>
              <a:rPr lang="en-US" altLang="en-US" sz="3600" dirty="0" smtClean="0">
                <a:latin typeface="Times New Roman" pitchFamily="18" charset="0"/>
                <a:cs typeface="Times New Roman" pitchFamily="18" charset="0"/>
              </a:rPr>
              <a:t>Map-Reduce</a:t>
            </a:r>
            <a:endParaRPr lang="en-US" altLang="en-US" sz="3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99119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n-US" sz="5400" dirty="0" smtClean="0"/>
              <a:t>HDFS Architecture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849" y="1573413"/>
            <a:ext cx="7476226" cy="4516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6096001"/>
            <a:ext cx="8325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http://archive.cloudera.com/cdh4/cdh/4/hadoop/hadoop-project-dist/hadoop-hdfs/HdfsDesign.html</a:t>
            </a:r>
          </a:p>
        </p:txBody>
      </p:sp>
    </p:spTree>
    <p:extLst>
      <p:ext uri="{BB962C8B-B14F-4D97-AF65-F5344CB8AC3E}">
        <p14:creationId xmlns:p14="http://schemas.microsoft.com/office/powerpoint/2010/main" xmlns="" val="16025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4"/>
            <a:ext cx="8229600" cy="1374775"/>
          </a:xfrm>
          <a:ln/>
        </p:spPr>
        <p:txBody>
          <a:bodyPr>
            <a:norm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5400" dirty="0"/>
              <a:t>Some </a:t>
            </a:r>
            <a:r>
              <a:rPr lang="en-US" altLang="en-US" sz="5400" dirty="0" smtClean="0"/>
              <a:t>Terminology</a:t>
            </a:r>
            <a:endParaRPr lang="en-US" altLang="en-US" sz="5400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4"/>
            <a:ext cx="8229600" cy="4530725"/>
          </a:xfrm>
          <a:ln/>
        </p:spPr>
        <p:txBody>
          <a:bodyPr>
            <a:normAutofit/>
          </a:bodyPr>
          <a:lstStyle/>
          <a:p>
            <a:pPr marL="341313" indent="-341313" algn="justLow">
              <a:buClr>
                <a:srgbClr val="CC9900"/>
              </a:buClr>
              <a:buSzPct val="65000"/>
              <a:buFont typeface="Wingdings" pitchFamily="2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3600" i="1" dirty="0"/>
              <a:t>Job</a:t>
            </a:r>
            <a:r>
              <a:rPr lang="en-US" altLang="en-US" sz="3600" dirty="0"/>
              <a:t> – A “full program” - an execution of a Mapper and Reducer across a data set</a:t>
            </a:r>
          </a:p>
          <a:p>
            <a:pPr marL="341313" indent="-341313" algn="justLow">
              <a:buClr>
                <a:srgbClr val="CC9900"/>
              </a:buClr>
              <a:buSzPct val="65000"/>
              <a:buFont typeface="Wingdings" pitchFamily="2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3600" i="1" dirty="0"/>
              <a:t>Task – </a:t>
            </a:r>
            <a:r>
              <a:rPr lang="en-US" altLang="en-US" sz="3600" dirty="0"/>
              <a:t>An execution of a Mapper or a Reducer on a slice of data </a:t>
            </a:r>
          </a:p>
          <a:p>
            <a:pPr marL="341313" indent="-341313" algn="justLow">
              <a:buClr>
                <a:srgbClr val="CC9900"/>
              </a:buClr>
              <a:buSzPct val="65000"/>
              <a:buFont typeface="Wingdings" pitchFamily="2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3600" dirty="0" smtClean="0"/>
              <a:t>Task </a:t>
            </a:r>
            <a:r>
              <a:rPr lang="en-US" altLang="en-US" sz="3600" dirty="0"/>
              <a:t>Attempt – A particular instance of an attempt to execute a task on a machine</a:t>
            </a:r>
          </a:p>
        </p:txBody>
      </p:sp>
    </p:spTree>
    <p:extLst>
      <p:ext uri="{BB962C8B-B14F-4D97-AF65-F5344CB8AC3E}">
        <p14:creationId xmlns:p14="http://schemas.microsoft.com/office/powerpoint/2010/main" xmlns="" val="31397528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n-US" sz="5400" dirty="0" err="1" smtClean="0"/>
              <a:t>MapReduce</a:t>
            </a:r>
            <a:r>
              <a:rPr lang="en-US" altLang="en-US" sz="5400" dirty="0" smtClean="0"/>
              <a:t> Overview </a:t>
            </a:r>
          </a:p>
        </p:txBody>
      </p:sp>
      <p:sp>
        <p:nvSpPr>
          <p:cNvPr id="21507" name="Oval 4"/>
          <p:cNvSpPr>
            <a:spLocks noChangeArrowheads="1"/>
          </p:cNvSpPr>
          <p:nvPr/>
        </p:nvSpPr>
        <p:spPr bwMode="auto">
          <a:xfrm>
            <a:off x="3657600" y="1371600"/>
            <a:ext cx="1447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altLang="en-US" dirty="0"/>
              <a:t>User</a:t>
            </a:r>
          </a:p>
          <a:p>
            <a:pPr algn="ctr"/>
            <a:r>
              <a:rPr lang="en-US" altLang="en-US" dirty="0"/>
              <a:t>Program</a:t>
            </a:r>
          </a:p>
        </p:txBody>
      </p:sp>
      <p:grpSp>
        <p:nvGrpSpPr>
          <p:cNvPr id="2" name="Group 68"/>
          <p:cNvGrpSpPr>
            <a:grpSpLocks/>
          </p:cNvGrpSpPr>
          <p:nvPr/>
        </p:nvGrpSpPr>
        <p:grpSpPr bwMode="auto">
          <a:xfrm>
            <a:off x="1981200" y="1905000"/>
            <a:ext cx="4648200" cy="3962400"/>
            <a:chOff x="1248" y="1200"/>
            <a:chExt cx="2928" cy="2496"/>
          </a:xfrm>
        </p:grpSpPr>
        <p:sp>
          <p:nvSpPr>
            <p:cNvPr id="21556" name="Oval 23"/>
            <p:cNvSpPr>
              <a:spLocks noChangeArrowheads="1"/>
            </p:cNvSpPr>
            <p:nvPr/>
          </p:nvSpPr>
          <p:spPr bwMode="auto">
            <a:xfrm>
              <a:off x="3552" y="3168"/>
              <a:ext cx="62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en-US" altLang="en-US"/>
                <a:t>Worker</a:t>
              </a:r>
            </a:p>
          </p:txBody>
        </p:sp>
        <p:sp>
          <p:nvSpPr>
            <p:cNvPr id="21557" name="Oval 24"/>
            <p:cNvSpPr>
              <a:spLocks noChangeArrowheads="1"/>
            </p:cNvSpPr>
            <p:nvPr/>
          </p:nvSpPr>
          <p:spPr bwMode="auto">
            <a:xfrm>
              <a:off x="3552" y="2544"/>
              <a:ext cx="62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en-US" altLang="en-US"/>
                <a:t>Worker</a:t>
              </a:r>
            </a:p>
          </p:txBody>
        </p:sp>
        <p:grpSp>
          <p:nvGrpSpPr>
            <p:cNvPr id="21558" name="Group 67"/>
            <p:cNvGrpSpPr>
              <a:grpSpLocks/>
            </p:cNvGrpSpPr>
            <p:nvPr/>
          </p:nvGrpSpPr>
          <p:grpSpPr bwMode="auto">
            <a:xfrm>
              <a:off x="1248" y="1200"/>
              <a:ext cx="2592" cy="2496"/>
              <a:chOff x="1248" y="1200"/>
              <a:chExt cx="2592" cy="2496"/>
            </a:xfrm>
          </p:grpSpPr>
          <p:sp>
            <p:nvSpPr>
              <p:cNvPr id="21559" name="Oval 5"/>
              <p:cNvSpPr>
                <a:spLocks noChangeArrowheads="1"/>
              </p:cNvSpPr>
              <p:nvPr/>
            </p:nvSpPr>
            <p:spPr bwMode="auto">
              <a:xfrm>
                <a:off x="2448" y="1728"/>
                <a:ext cx="624" cy="28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/>
                <a:r>
                  <a:rPr lang="en-US" altLang="en-US"/>
                  <a:t>Master</a:t>
                </a:r>
              </a:p>
            </p:txBody>
          </p:sp>
          <p:grpSp>
            <p:nvGrpSpPr>
              <p:cNvPr id="21560" name="Group 66"/>
              <p:cNvGrpSpPr>
                <a:grpSpLocks/>
              </p:cNvGrpSpPr>
              <p:nvPr/>
            </p:nvGrpSpPr>
            <p:grpSpPr bwMode="auto">
              <a:xfrm>
                <a:off x="1248" y="1200"/>
                <a:ext cx="2592" cy="2496"/>
                <a:chOff x="1248" y="1200"/>
                <a:chExt cx="2592" cy="2496"/>
              </a:xfrm>
            </p:grpSpPr>
            <p:grpSp>
              <p:nvGrpSpPr>
                <p:cNvPr id="21561" name="Group 65"/>
                <p:cNvGrpSpPr>
                  <a:grpSpLocks/>
                </p:cNvGrpSpPr>
                <p:nvPr/>
              </p:nvGrpSpPr>
              <p:grpSpPr bwMode="auto">
                <a:xfrm>
                  <a:off x="1248" y="2352"/>
                  <a:ext cx="624" cy="1344"/>
                  <a:chOff x="1248" y="2352"/>
                  <a:chExt cx="624" cy="1344"/>
                </a:xfrm>
              </p:grpSpPr>
              <p:sp>
                <p:nvSpPr>
                  <p:cNvPr id="21569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2352"/>
                    <a:ext cx="624" cy="28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9pPr>
                  </a:lstStyle>
                  <a:p>
                    <a:pPr algn="ctr"/>
                    <a:r>
                      <a:rPr lang="en-US" altLang="en-US" dirty="0"/>
                      <a:t>Worker</a:t>
                    </a:r>
                  </a:p>
                </p:txBody>
              </p:sp>
              <p:sp>
                <p:nvSpPr>
                  <p:cNvPr id="21570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2880"/>
                    <a:ext cx="624" cy="28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9pPr>
                  </a:lstStyle>
                  <a:p>
                    <a:pPr algn="ctr"/>
                    <a:r>
                      <a:rPr lang="en-US" altLang="en-US" dirty="0"/>
                      <a:t>Worker</a:t>
                    </a:r>
                  </a:p>
                </p:txBody>
              </p:sp>
              <p:sp>
                <p:nvSpPr>
                  <p:cNvPr id="21571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3408"/>
                    <a:ext cx="624" cy="28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9pPr>
                  </a:lstStyle>
                  <a:p>
                    <a:pPr algn="ctr"/>
                    <a:r>
                      <a:rPr lang="en-US" altLang="en-US" dirty="0"/>
                      <a:t>Worker</a:t>
                    </a:r>
                  </a:p>
                </p:txBody>
              </p:sp>
            </p:grpSp>
            <p:grpSp>
              <p:nvGrpSpPr>
                <p:cNvPr id="21562" name="Group 36"/>
                <p:cNvGrpSpPr>
                  <a:grpSpLocks/>
                </p:cNvGrpSpPr>
                <p:nvPr/>
              </p:nvGrpSpPr>
              <p:grpSpPr bwMode="auto">
                <a:xfrm>
                  <a:off x="1536" y="1200"/>
                  <a:ext cx="2304" cy="1296"/>
                  <a:chOff x="1536" y="1200"/>
                  <a:chExt cx="2304" cy="1296"/>
                </a:xfrm>
              </p:grpSpPr>
              <p:sp>
                <p:nvSpPr>
                  <p:cNvPr id="21563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1296"/>
                    <a:ext cx="0" cy="43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64" name="Line 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536" y="1200"/>
                    <a:ext cx="864" cy="115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65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1200"/>
                    <a:ext cx="672" cy="12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66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28" y="1392"/>
                    <a:ext cx="403" cy="2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9pPr>
                  </a:lstStyle>
                  <a:p>
                    <a:r>
                      <a:rPr lang="en-US" altLang="en-US"/>
                      <a:t>fork</a:t>
                    </a:r>
                  </a:p>
                </p:txBody>
              </p:sp>
              <p:sp>
                <p:nvSpPr>
                  <p:cNvPr id="21567" name="Text 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84" y="1353"/>
                    <a:ext cx="403" cy="2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9pPr>
                  </a:lstStyle>
                  <a:p>
                    <a:r>
                      <a:rPr lang="en-US" altLang="en-US"/>
                      <a:t>fork</a:t>
                    </a:r>
                  </a:p>
                </p:txBody>
              </p:sp>
              <p:sp>
                <p:nvSpPr>
                  <p:cNvPr id="21568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2" y="1344"/>
                    <a:ext cx="403" cy="2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Verdana" pitchFamily="34" charset="0"/>
                      </a:defRPr>
                    </a:lvl9pPr>
                  </a:lstStyle>
                  <a:p>
                    <a:r>
                      <a:rPr lang="en-US" altLang="en-US" dirty="0"/>
                      <a:t>fork</a:t>
                    </a:r>
                  </a:p>
                </p:txBody>
              </p:sp>
            </p:grpSp>
          </p:grpSp>
        </p:grpSp>
      </p:grp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2743200" y="2895600"/>
            <a:ext cx="3436938" cy="1143000"/>
            <a:chOff x="1728" y="1824"/>
            <a:chExt cx="2165" cy="720"/>
          </a:xfrm>
        </p:grpSpPr>
        <p:sp>
          <p:nvSpPr>
            <p:cNvPr id="21552" name="Line 37"/>
            <p:cNvSpPr>
              <a:spLocks noChangeShapeType="1"/>
            </p:cNvSpPr>
            <p:nvPr/>
          </p:nvSpPr>
          <p:spPr bwMode="auto">
            <a:xfrm flipH="1">
              <a:off x="1824" y="1920"/>
              <a:ext cx="62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3" name="Line 38"/>
            <p:cNvSpPr>
              <a:spLocks noChangeShapeType="1"/>
            </p:cNvSpPr>
            <p:nvPr/>
          </p:nvSpPr>
          <p:spPr bwMode="auto">
            <a:xfrm>
              <a:off x="3072" y="1920"/>
              <a:ext cx="576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4" name="Text Box 39"/>
            <p:cNvSpPr txBox="1">
              <a:spLocks noChangeArrowheads="1"/>
            </p:cNvSpPr>
            <p:nvPr/>
          </p:nvSpPr>
          <p:spPr bwMode="auto">
            <a:xfrm>
              <a:off x="1728" y="1824"/>
              <a:ext cx="578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n-US" altLang="en-US"/>
                <a:t>assign</a:t>
              </a:r>
            </a:p>
            <a:p>
              <a:r>
                <a:rPr lang="en-US" altLang="en-US"/>
                <a:t>map</a:t>
              </a:r>
            </a:p>
          </p:txBody>
        </p:sp>
        <p:sp>
          <p:nvSpPr>
            <p:cNvPr id="21555" name="Text Box 40"/>
            <p:cNvSpPr txBox="1">
              <a:spLocks noChangeArrowheads="1"/>
            </p:cNvSpPr>
            <p:nvPr/>
          </p:nvSpPr>
          <p:spPr bwMode="auto">
            <a:xfrm>
              <a:off x="3283" y="1892"/>
              <a:ext cx="610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n-US" altLang="en-US"/>
                <a:t>assign</a:t>
              </a:r>
            </a:p>
            <a:p>
              <a:r>
                <a:rPr lang="en-US" altLang="en-US"/>
                <a:t>reduce</a:t>
              </a:r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1066800" y="3962400"/>
            <a:ext cx="914400" cy="1676400"/>
            <a:chOff x="672" y="2496"/>
            <a:chExt cx="576" cy="1056"/>
          </a:xfrm>
        </p:grpSpPr>
        <p:sp>
          <p:nvSpPr>
            <p:cNvPr id="21548" name="Line 42"/>
            <p:cNvSpPr>
              <a:spLocks noChangeShapeType="1"/>
            </p:cNvSpPr>
            <p:nvPr/>
          </p:nvSpPr>
          <p:spPr bwMode="auto">
            <a:xfrm flipV="1">
              <a:off x="672" y="2496"/>
              <a:ext cx="57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9" name="Line 43"/>
            <p:cNvSpPr>
              <a:spLocks noChangeShapeType="1"/>
            </p:cNvSpPr>
            <p:nvPr/>
          </p:nvSpPr>
          <p:spPr bwMode="auto">
            <a:xfrm>
              <a:off x="672" y="30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0" name="Line 44"/>
            <p:cNvSpPr>
              <a:spLocks noChangeShapeType="1"/>
            </p:cNvSpPr>
            <p:nvPr/>
          </p:nvSpPr>
          <p:spPr bwMode="auto">
            <a:xfrm>
              <a:off x="672" y="3216"/>
              <a:ext cx="57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1" name="Text Box 45"/>
            <p:cNvSpPr txBox="1">
              <a:spLocks noChangeArrowheads="1"/>
            </p:cNvSpPr>
            <p:nvPr/>
          </p:nvSpPr>
          <p:spPr bwMode="auto">
            <a:xfrm>
              <a:off x="672" y="2784"/>
              <a:ext cx="44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n-US" altLang="en-US"/>
                <a:t>read</a:t>
              </a:r>
            </a:p>
          </p:txBody>
        </p:sp>
      </p:grp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2971800" y="3733800"/>
            <a:ext cx="1600200" cy="2133600"/>
            <a:chOff x="1872" y="2352"/>
            <a:chExt cx="1008" cy="1344"/>
          </a:xfrm>
        </p:grpSpPr>
        <p:grpSp>
          <p:nvGrpSpPr>
            <p:cNvPr id="21535" name="Group 16"/>
            <p:cNvGrpSpPr>
              <a:grpSpLocks/>
            </p:cNvGrpSpPr>
            <p:nvPr/>
          </p:nvGrpSpPr>
          <p:grpSpPr bwMode="auto">
            <a:xfrm>
              <a:off x="2592" y="2352"/>
              <a:ext cx="288" cy="288"/>
              <a:chOff x="2640" y="2160"/>
              <a:chExt cx="288" cy="288"/>
            </a:xfrm>
          </p:grpSpPr>
          <p:sp>
            <p:nvSpPr>
              <p:cNvPr id="21546" name="Rectangle 14"/>
              <p:cNvSpPr>
                <a:spLocks noChangeArrowheads="1"/>
              </p:cNvSpPr>
              <p:nvPr/>
            </p:nvSpPr>
            <p:spPr bwMode="auto">
              <a:xfrm>
                <a:off x="2640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1547" name="Rectangle 15"/>
              <p:cNvSpPr>
                <a:spLocks noChangeArrowheads="1"/>
              </p:cNvSpPr>
              <p:nvPr/>
            </p:nvSpPr>
            <p:spPr bwMode="auto">
              <a:xfrm>
                <a:off x="2784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endParaRPr lang="en-US" altLang="en-US"/>
              </a:p>
            </p:txBody>
          </p:sp>
        </p:grpSp>
        <p:grpSp>
          <p:nvGrpSpPr>
            <p:cNvPr id="21536" name="Group 17"/>
            <p:cNvGrpSpPr>
              <a:grpSpLocks/>
            </p:cNvGrpSpPr>
            <p:nvPr/>
          </p:nvGrpSpPr>
          <p:grpSpPr bwMode="auto">
            <a:xfrm>
              <a:off x="2592" y="2880"/>
              <a:ext cx="288" cy="288"/>
              <a:chOff x="2640" y="2160"/>
              <a:chExt cx="288" cy="288"/>
            </a:xfrm>
          </p:grpSpPr>
          <p:sp>
            <p:nvSpPr>
              <p:cNvPr id="21544" name="Rectangle 18"/>
              <p:cNvSpPr>
                <a:spLocks noChangeArrowheads="1"/>
              </p:cNvSpPr>
              <p:nvPr/>
            </p:nvSpPr>
            <p:spPr bwMode="auto">
              <a:xfrm>
                <a:off x="2640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1545" name="Rectangle 19"/>
              <p:cNvSpPr>
                <a:spLocks noChangeArrowheads="1"/>
              </p:cNvSpPr>
              <p:nvPr/>
            </p:nvSpPr>
            <p:spPr bwMode="auto">
              <a:xfrm>
                <a:off x="2784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endParaRPr lang="en-US" altLang="en-US"/>
              </a:p>
            </p:txBody>
          </p:sp>
        </p:grpSp>
        <p:grpSp>
          <p:nvGrpSpPr>
            <p:cNvPr id="21537" name="Group 20"/>
            <p:cNvGrpSpPr>
              <a:grpSpLocks/>
            </p:cNvGrpSpPr>
            <p:nvPr/>
          </p:nvGrpSpPr>
          <p:grpSpPr bwMode="auto">
            <a:xfrm>
              <a:off x="2592" y="3408"/>
              <a:ext cx="288" cy="288"/>
              <a:chOff x="2640" y="2160"/>
              <a:chExt cx="288" cy="288"/>
            </a:xfrm>
          </p:grpSpPr>
          <p:sp>
            <p:nvSpPr>
              <p:cNvPr id="21542" name="Rectangle 21"/>
              <p:cNvSpPr>
                <a:spLocks noChangeArrowheads="1"/>
              </p:cNvSpPr>
              <p:nvPr/>
            </p:nvSpPr>
            <p:spPr bwMode="auto">
              <a:xfrm>
                <a:off x="2640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1543" name="Rectangle 22"/>
              <p:cNvSpPr>
                <a:spLocks noChangeArrowheads="1"/>
              </p:cNvSpPr>
              <p:nvPr/>
            </p:nvSpPr>
            <p:spPr bwMode="auto">
              <a:xfrm>
                <a:off x="2784" y="2160"/>
                <a:ext cx="144" cy="288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endParaRPr lang="en-US" altLang="en-US"/>
              </a:p>
            </p:txBody>
          </p:sp>
        </p:grpSp>
        <p:sp>
          <p:nvSpPr>
            <p:cNvPr id="21538" name="Line 47"/>
            <p:cNvSpPr>
              <a:spLocks noChangeShapeType="1"/>
            </p:cNvSpPr>
            <p:nvPr/>
          </p:nvSpPr>
          <p:spPr bwMode="auto">
            <a:xfrm>
              <a:off x="1872" y="249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9" name="Line 48"/>
            <p:cNvSpPr>
              <a:spLocks noChangeShapeType="1"/>
            </p:cNvSpPr>
            <p:nvPr/>
          </p:nvSpPr>
          <p:spPr bwMode="auto">
            <a:xfrm>
              <a:off x="1872" y="3024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0" name="Line 49"/>
            <p:cNvSpPr>
              <a:spLocks noChangeShapeType="1"/>
            </p:cNvSpPr>
            <p:nvPr/>
          </p:nvSpPr>
          <p:spPr bwMode="auto">
            <a:xfrm>
              <a:off x="1872" y="3552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1" name="Text Box 50"/>
            <p:cNvSpPr txBox="1">
              <a:spLocks noChangeArrowheads="1"/>
            </p:cNvSpPr>
            <p:nvPr/>
          </p:nvSpPr>
          <p:spPr bwMode="auto">
            <a:xfrm>
              <a:off x="1970" y="2620"/>
              <a:ext cx="48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n-US" altLang="en-US"/>
                <a:t>local</a:t>
              </a:r>
            </a:p>
            <a:p>
              <a:r>
                <a:rPr lang="en-US" altLang="en-US"/>
                <a:t>write</a:t>
              </a:r>
            </a:p>
          </p:txBody>
        </p:sp>
      </p:grpSp>
      <p:grpSp>
        <p:nvGrpSpPr>
          <p:cNvPr id="13" name="Group 59"/>
          <p:cNvGrpSpPr>
            <a:grpSpLocks/>
          </p:cNvGrpSpPr>
          <p:nvPr/>
        </p:nvGrpSpPr>
        <p:grpSpPr bwMode="auto">
          <a:xfrm>
            <a:off x="4572000" y="3962401"/>
            <a:ext cx="1165227" cy="2447926"/>
            <a:chOff x="2880" y="2496"/>
            <a:chExt cx="734" cy="1542"/>
          </a:xfrm>
        </p:grpSpPr>
        <p:sp>
          <p:nvSpPr>
            <p:cNvPr id="21528" name="Line 52"/>
            <p:cNvSpPr>
              <a:spLocks noChangeShapeType="1"/>
            </p:cNvSpPr>
            <p:nvPr/>
          </p:nvSpPr>
          <p:spPr bwMode="auto">
            <a:xfrm>
              <a:off x="2880" y="2496"/>
              <a:ext cx="67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9" name="Line 53"/>
            <p:cNvSpPr>
              <a:spLocks noChangeShapeType="1"/>
            </p:cNvSpPr>
            <p:nvPr/>
          </p:nvSpPr>
          <p:spPr bwMode="auto">
            <a:xfrm>
              <a:off x="2880" y="2496"/>
              <a:ext cx="67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0" name="Line 54"/>
            <p:cNvSpPr>
              <a:spLocks noChangeShapeType="1"/>
            </p:cNvSpPr>
            <p:nvPr/>
          </p:nvSpPr>
          <p:spPr bwMode="auto">
            <a:xfrm flipV="1">
              <a:off x="2880" y="2688"/>
              <a:ext cx="67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1" name="Line 55"/>
            <p:cNvSpPr>
              <a:spLocks noChangeShapeType="1"/>
            </p:cNvSpPr>
            <p:nvPr/>
          </p:nvSpPr>
          <p:spPr bwMode="auto">
            <a:xfrm>
              <a:off x="2880" y="3024"/>
              <a:ext cx="67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2" name="Line 56"/>
            <p:cNvSpPr>
              <a:spLocks noChangeShapeType="1"/>
            </p:cNvSpPr>
            <p:nvPr/>
          </p:nvSpPr>
          <p:spPr bwMode="auto">
            <a:xfrm flipV="1">
              <a:off x="2880" y="2736"/>
              <a:ext cx="67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3" name="Line 57"/>
            <p:cNvSpPr>
              <a:spLocks noChangeShapeType="1"/>
            </p:cNvSpPr>
            <p:nvPr/>
          </p:nvSpPr>
          <p:spPr bwMode="auto">
            <a:xfrm flipV="1">
              <a:off x="2880" y="3312"/>
              <a:ext cx="67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4" name="Text Box 58"/>
            <p:cNvSpPr txBox="1">
              <a:spLocks noChangeArrowheads="1"/>
            </p:cNvSpPr>
            <p:nvPr/>
          </p:nvSpPr>
          <p:spPr bwMode="auto">
            <a:xfrm>
              <a:off x="2976" y="3456"/>
              <a:ext cx="638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n-US" altLang="en-US" dirty="0"/>
                <a:t>remote</a:t>
              </a:r>
            </a:p>
            <a:p>
              <a:r>
                <a:rPr lang="en-US" altLang="en-US" dirty="0"/>
                <a:t>read,</a:t>
              </a:r>
            </a:p>
            <a:p>
              <a:r>
                <a:rPr lang="en-US" altLang="en-US" dirty="0"/>
                <a:t>sort</a:t>
              </a:r>
            </a:p>
          </p:txBody>
        </p:sp>
      </p:grpSp>
      <p:grpSp>
        <p:nvGrpSpPr>
          <p:cNvPr id="14" name="Group 63"/>
          <p:cNvGrpSpPr>
            <a:grpSpLocks/>
          </p:cNvGrpSpPr>
          <p:nvPr/>
        </p:nvGrpSpPr>
        <p:grpSpPr bwMode="auto">
          <a:xfrm>
            <a:off x="6629400" y="3886200"/>
            <a:ext cx="1981200" cy="1600200"/>
            <a:chOff x="4176" y="2448"/>
            <a:chExt cx="1248" cy="1008"/>
          </a:xfrm>
        </p:grpSpPr>
        <p:sp>
          <p:nvSpPr>
            <p:cNvPr id="21523" name="Rectangle 27"/>
            <p:cNvSpPr>
              <a:spLocks noChangeArrowheads="1"/>
            </p:cNvSpPr>
            <p:nvPr/>
          </p:nvSpPr>
          <p:spPr bwMode="auto">
            <a:xfrm>
              <a:off x="4848" y="2448"/>
              <a:ext cx="576" cy="384"/>
            </a:xfrm>
            <a:prstGeom prst="rect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en-US" altLang="en-US"/>
                <a:t>Output</a:t>
              </a:r>
            </a:p>
            <a:p>
              <a:pPr algn="ctr"/>
              <a:r>
                <a:rPr lang="en-US" altLang="en-US"/>
                <a:t>File 0</a:t>
              </a:r>
            </a:p>
          </p:txBody>
        </p:sp>
        <p:sp>
          <p:nvSpPr>
            <p:cNvPr id="21524" name="Rectangle 28"/>
            <p:cNvSpPr>
              <a:spLocks noChangeArrowheads="1"/>
            </p:cNvSpPr>
            <p:nvPr/>
          </p:nvSpPr>
          <p:spPr bwMode="auto">
            <a:xfrm>
              <a:off x="4848" y="3072"/>
              <a:ext cx="576" cy="384"/>
            </a:xfrm>
            <a:prstGeom prst="rect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en-US" altLang="en-US"/>
                <a:t>Output</a:t>
              </a:r>
            </a:p>
            <a:p>
              <a:pPr algn="ctr"/>
              <a:r>
                <a:rPr lang="en-US" altLang="en-US"/>
                <a:t>File 1</a:t>
              </a:r>
            </a:p>
          </p:txBody>
        </p:sp>
        <p:sp>
          <p:nvSpPr>
            <p:cNvPr id="21525" name="Line 60"/>
            <p:cNvSpPr>
              <a:spLocks noChangeShapeType="1"/>
            </p:cNvSpPr>
            <p:nvPr/>
          </p:nvSpPr>
          <p:spPr bwMode="auto">
            <a:xfrm>
              <a:off x="4176" y="268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Line 61"/>
            <p:cNvSpPr>
              <a:spLocks noChangeShapeType="1"/>
            </p:cNvSpPr>
            <p:nvPr/>
          </p:nvSpPr>
          <p:spPr bwMode="auto">
            <a:xfrm>
              <a:off x="4176" y="3312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Text Box 62"/>
            <p:cNvSpPr txBox="1">
              <a:spLocks noChangeArrowheads="1"/>
            </p:cNvSpPr>
            <p:nvPr/>
          </p:nvSpPr>
          <p:spPr bwMode="auto">
            <a:xfrm>
              <a:off x="4214" y="2468"/>
              <a:ext cx="48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n-US" altLang="en-US"/>
                <a:t>write</a:t>
              </a:r>
            </a:p>
          </p:txBody>
        </p:sp>
      </p:grpSp>
      <p:grpSp>
        <p:nvGrpSpPr>
          <p:cNvPr id="15" name="Group 70"/>
          <p:cNvGrpSpPr>
            <a:grpSpLocks/>
          </p:cNvGrpSpPr>
          <p:nvPr/>
        </p:nvGrpSpPr>
        <p:grpSpPr bwMode="auto">
          <a:xfrm>
            <a:off x="1" y="3733800"/>
            <a:ext cx="1436688" cy="1524000"/>
            <a:chOff x="0" y="2352"/>
            <a:chExt cx="905" cy="960"/>
          </a:xfrm>
        </p:grpSpPr>
        <p:grpSp>
          <p:nvGrpSpPr>
            <p:cNvPr id="21518" name="Group 64"/>
            <p:cNvGrpSpPr>
              <a:grpSpLocks/>
            </p:cNvGrpSpPr>
            <p:nvPr/>
          </p:nvGrpSpPr>
          <p:grpSpPr bwMode="auto">
            <a:xfrm>
              <a:off x="144" y="2736"/>
              <a:ext cx="528" cy="576"/>
              <a:chOff x="144" y="2736"/>
              <a:chExt cx="528" cy="576"/>
            </a:xfrm>
          </p:grpSpPr>
          <p:sp>
            <p:nvSpPr>
              <p:cNvPr id="21520" name="Rectangle 9"/>
              <p:cNvSpPr>
                <a:spLocks noChangeArrowheads="1"/>
              </p:cNvSpPr>
              <p:nvPr/>
            </p:nvSpPr>
            <p:spPr bwMode="auto">
              <a:xfrm>
                <a:off x="144" y="2736"/>
                <a:ext cx="528" cy="192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/>
                <a:r>
                  <a:rPr lang="en-US" altLang="en-US" dirty="0"/>
                  <a:t>Split 0</a:t>
                </a:r>
              </a:p>
            </p:txBody>
          </p:sp>
          <p:sp>
            <p:nvSpPr>
              <p:cNvPr id="21521" name="Rectangle 10"/>
              <p:cNvSpPr>
                <a:spLocks noChangeArrowheads="1"/>
              </p:cNvSpPr>
              <p:nvPr/>
            </p:nvSpPr>
            <p:spPr bwMode="auto">
              <a:xfrm>
                <a:off x="144" y="2928"/>
                <a:ext cx="528" cy="192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/>
                <a:r>
                  <a:rPr lang="en-US" altLang="en-US" dirty="0"/>
                  <a:t>Split 1</a:t>
                </a:r>
              </a:p>
            </p:txBody>
          </p:sp>
          <p:sp>
            <p:nvSpPr>
              <p:cNvPr id="21522" name="Rectangle 11"/>
              <p:cNvSpPr>
                <a:spLocks noChangeArrowheads="1"/>
              </p:cNvSpPr>
              <p:nvPr/>
            </p:nvSpPr>
            <p:spPr bwMode="auto">
              <a:xfrm>
                <a:off x="144" y="3120"/>
                <a:ext cx="528" cy="192"/>
              </a:xfrm>
              <a:prstGeom prst="rect">
                <a:avLst/>
              </a:prstGeom>
              <a:solidFill>
                <a:srgbClr val="FF5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/>
                <a:r>
                  <a:rPr lang="en-US" altLang="en-US"/>
                  <a:t>Split 2</a:t>
                </a:r>
              </a:p>
            </p:txBody>
          </p:sp>
        </p:grpSp>
        <p:sp>
          <p:nvSpPr>
            <p:cNvPr id="21519" name="Text Box 69"/>
            <p:cNvSpPr txBox="1">
              <a:spLocks noChangeArrowheads="1"/>
            </p:cNvSpPr>
            <p:nvPr/>
          </p:nvSpPr>
          <p:spPr bwMode="auto">
            <a:xfrm>
              <a:off x="0" y="2352"/>
              <a:ext cx="90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n-US" altLang="en-US"/>
                <a:t>Input Data</a:t>
              </a:r>
            </a:p>
          </p:txBody>
        </p:sp>
      </p:grpSp>
      <p:sp>
        <p:nvSpPr>
          <p:cNvPr id="21516" name="Slide Number Placeholder 6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87A5FDD0-788A-4A19-9DB1-38777698C89D}" type="slidenum">
              <a:rPr lang="en-US" altLang="en-US" smtClean="0"/>
              <a:pPr/>
              <a:t>15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3268371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n-US" sz="5400" dirty="0" err="1" smtClean="0"/>
              <a:t>MapReduce</a:t>
            </a:r>
            <a:r>
              <a:rPr lang="en-US" altLang="en-US" sz="5400" dirty="0" smtClean="0"/>
              <a:t> in Hadoop (1)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85"/>
          <a:stretch/>
        </p:blipFill>
        <p:spPr bwMode="auto">
          <a:xfrm>
            <a:off x="533400" y="1600200"/>
            <a:ext cx="80772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072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n-US" sz="5400" dirty="0" err="1" smtClean="0"/>
              <a:t>MapReduce</a:t>
            </a:r>
            <a:r>
              <a:rPr lang="en-US" altLang="en-US" sz="5400" dirty="0" smtClean="0"/>
              <a:t> in </a:t>
            </a:r>
            <a:r>
              <a:rPr lang="en-US" altLang="en-US" sz="5400" dirty="0" err="1" smtClean="0"/>
              <a:t>Hadoop</a:t>
            </a:r>
            <a:r>
              <a:rPr lang="en-US" altLang="en-US" sz="5400" dirty="0" smtClean="0"/>
              <a:t> (2)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211"/>
          <a:stretch/>
        </p:blipFill>
        <p:spPr bwMode="auto">
          <a:xfrm>
            <a:off x="609600" y="1447800"/>
            <a:ext cx="79248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4186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n-US" sz="5400" dirty="0" err="1" smtClean="0"/>
              <a:t>MapReduce</a:t>
            </a:r>
            <a:r>
              <a:rPr lang="en-US" altLang="en-US" sz="5400" dirty="0" smtClean="0"/>
              <a:t> in </a:t>
            </a:r>
            <a:r>
              <a:rPr lang="en-US" altLang="en-US" sz="5400" dirty="0" err="1" smtClean="0"/>
              <a:t>Hadoop</a:t>
            </a:r>
            <a:r>
              <a:rPr lang="en-US" altLang="en-US" sz="5400" dirty="0" smtClean="0"/>
              <a:t> (3)</a:t>
            </a: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084"/>
          <a:stretch/>
        </p:blipFill>
        <p:spPr bwMode="auto">
          <a:xfrm>
            <a:off x="685800" y="1600202"/>
            <a:ext cx="7848599" cy="449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2247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/>
          </p:cNvSpPr>
          <p:nvPr>
            <p:ph type="title"/>
          </p:nvPr>
        </p:nvSpPr>
        <p:spPr>
          <a:xfrm>
            <a:off x="228600" y="-97434"/>
            <a:ext cx="8915400" cy="1316634"/>
          </a:xfrm>
        </p:spPr>
        <p:txBody>
          <a:bodyPr>
            <a:noAutofit/>
          </a:bodyPr>
          <a:lstStyle/>
          <a:p>
            <a:pPr algn="ctr"/>
            <a:r>
              <a:rPr lang="en-US" altLang="en-US" sz="5400" dirty="0" smtClean="0"/>
              <a:t>Job Configuration Parameters</a:t>
            </a:r>
          </a:p>
        </p:txBody>
      </p:sp>
      <p:pic>
        <p:nvPicPr>
          <p:cNvPr id="39940" name="Picture 7" descr="con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388"/>
          <a:stretch/>
        </p:blipFill>
        <p:spPr bwMode="auto">
          <a:xfrm>
            <a:off x="1984075" y="2057400"/>
            <a:ext cx="5029200" cy="445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6922" y="1021619"/>
            <a:ext cx="7225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latin typeface="Times New Roman" pitchFamily="18" charset="0"/>
              </a:rPr>
              <a:t>On </a:t>
            </a:r>
            <a:r>
              <a:rPr lang="en-US" altLang="en-US" sz="2400" dirty="0" err="1">
                <a:latin typeface="Times New Roman" pitchFamily="18" charset="0"/>
              </a:rPr>
              <a:t>cloudera</a:t>
            </a:r>
            <a:endParaRPr lang="en-US" altLang="en-US" sz="2400" dirty="0">
              <a:latin typeface="Times New Roman" pitchFamily="18" charset="0"/>
            </a:endParaRPr>
          </a:p>
          <a:p>
            <a:r>
              <a:rPr lang="en-US" altLang="en-US" sz="2400" dirty="0">
                <a:latin typeface="Times New Roman" pitchFamily="18" charset="0"/>
              </a:rPr>
              <a:t>  /user/lib/</a:t>
            </a:r>
            <a:r>
              <a:rPr lang="en-US" altLang="en-US" sz="2400" dirty="0" err="1">
                <a:latin typeface="Times New Roman" pitchFamily="18" charset="0"/>
              </a:rPr>
              <a:t>hadoop</a:t>
            </a:r>
            <a:r>
              <a:rPr lang="en-US" altLang="en-US" sz="2400" dirty="0">
                <a:latin typeface="Times New Roman" pitchFamily="18" charset="0"/>
              </a:rPr>
              <a:t>-</a:t>
            </a:r>
            <a:r>
              <a:rPr lang="en-US" altLang="en-US" sz="2400" dirty="0" smtClean="0">
                <a:latin typeface="Times New Roman" pitchFamily="18" charset="0"/>
              </a:rPr>
              <a:t>*-</a:t>
            </a:r>
            <a:r>
              <a:rPr lang="en-US" altLang="en-US" sz="2400" dirty="0" err="1" smtClean="0">
                <a:latin typeface="Times New Roman" pitchFamily="18" charset="0"/>
              </a:rPr>
              <a:t>mapreduce</a:t>
            </a:r>
            <a:r>
              <a:rPr lang="en-US" altLang="en-US" sz="2400" dirty="0" smtClean="0">
                <a:latin typeface="Times New Roman" pitchFamily="18" charset="0"/>
              </a:rPr>
              <a:t>/</a:t>
            </a:r>
            <a:r>
              <a:rPr lang="en-US" altLang="en-US" sz="2400" dirty="0" err="1" smtClean="0">
                <a:latin typeface="Times New Roman" pitchFamily="18" charset="0"/>
              </a:rPr>
              <a:t>conf</a:t>
            </a:r>
            <a:r>
              <a:rPr lang="en-US" altLang="en-US" sz="2400" dirty="0" smtClean="0">
                <a:latin typeface="Times New Roman" pitchFamily="18" charset="0"/>
              </a:rPr>
              <a:t>/</a:t>
            </a:r>
            <a:r>
              <a:rPr lang="en-US" altLang="en-US" sz="2400" dirty="0" err="1" smtClean="0">
                <a:latin typeface="Times New Roman" pitchFamily="18" charset="0"/>
              </a:rPr>
              <a:t>mapred-site.xm</a:t>
            </a:r>
            <a:endParaRPr lang="en-US" alt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70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610600" cy="5105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Project overview</a:t>
            </a:r>
          </a:p>
          <a:p>
            <a:r>
              <a:rPr lang="en-US" sz="3600" dirty="0" err="1" smtClean="0"/>
              <a:t>Solr</a:t>
            </a:r>
            <a:r>
              <a:rPr lang="en-US" sz="3600" dirty="0" smtClean="0"/>
              <a:t> and </a:t>
            </a:r>
            <a:r>
              <a:rPr lang="en-US" sz="3600" dirty="0" err="1" smtClean="0"/>
              <a:t>SolrCloud</a:t>
            </a:r>
            <a:endParaRPr lang="en-US" sz="3600" dirty="0" smtClean="0"/>
          </a:p>
          <a:p>
            <a:r>
              <a:rPr lang="en-US" sz="3600" dirty="0" err="1" smtClean="0"/>
              <a:t>Solr</a:t>
            </a:r>
            <a:r>
              <a:rPr lang="en-US" sz="3600" dirty="0" smtClean="0"/>
              <a:t> for indexing the events</a:t>
            </a:r>
          </a:p>
          <a:p>
            <a:r>
              <a:rPr lang="en-US" sz="3600" dirty="0" smtClean="0"/>
              <a:t>Hadoop</a:t>
            </a:r>
          </a:p>
          <a:p>
            <a:r>
              <a:rPr lang="en-US" sz="3600" dirty="0" smtClean="0"/>
              <a:t>Indexing </a:t>
            </a:r>
            <a:r>
              <a:rPr lang="en-US" sz="3600" dirty="0" smtClean="0"/>
              <a:t>using Hadoop and </a:t>
            </a:r>
            <a:r>
              <a:rPr lang="en-US" sz="3600" dirty="0" err="1" smtClean="0"/>
              <a:t>SolrCloud</a:t>
            </a:r>
            <a:endParaRPr lang="en-US" sz="3600" dirty="0" smtClean="0"/>
          </a:p>
          <a:p>
            <a:r>
              <a:rPr lang="en-US" sz="3600" dirty="0" smtClean="0"/>
              <a:t>Web Interface</a:t>
            </a:r>
          </a:p>
          <a:p>
            <a:r>
              <a:rPr lang="en-US" sz="3600" dirty="0" smtClean="0"/>
              <a:t>Overall </a:t>
            </a:r>
            <a:r>
              <a:rPr lang="en-US" sz="3600" dirty="0" smtClean="0"/>
              <a:t>Architecture</a:t>
            </a:r>
          </a:p>
          <a:p>
            <a:r>
              <a:rPr lang="en-US" sz="3600" dirty="0" smtClean="0"/>
              <a:t>Screen Shots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4103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n-US" sz="5400" dirty="0" smtClean="0"/>
              <a:t>Map TO Reduce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3200" dirty="0"/>
              <a:t>Combiners</a:t>
            </a:r>
            <a:endParaRPr lang="en-US" altLang="en-US" sz="3200" dirty="0" smtClean="0"/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Often a map task will produce many pairs of the form (k,v1), (k,v2), … for the same key k  (e.g., popular words in Word Count)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Can save network time by pre-aggregating at mapper</a:t>
            </a:r>
          </a:p>
          <a:p>
            <a:pPr lvl="2">
              <a:lnSpc>
                <a:spcPct val="90000"/>
              </a:lnSpc>
            </a:pPr>
            <a:r>
              <a:rPr lang="en-US" altLang="en-US" sz="2800" dirty="0" smtClean="0"/>
              <a:t>combine(k1, list(v1)) </a:t>
            </a:r>
            <a:r>
              <a:rPr lang="en-US" altLang="en-US" sz="2800" dirty="0" smtClean="0">
                <a:sym typeface="Wingdings" pitchFamily="2" charset="2"/>
              </a:rPr>
              <a:t> v2</a:t>
            </a:r>
          </a:p>
          <a:p>
            <a:pPr lvl="2">
              <a:lnSpc>
                <a:spcPct val="90000"/>
              </a:lnSpc>
            </a:pPr>
            <a:r>
              <a:rPr lang="en-US" altLang="en-US" sz="2800" dirty="0" smtClean="0">
                <a:sym typeface="Wingdings" pitchFamily="2" charset="2"/>
              </a:rPr>
              <a:t>Usually same as reduce function</a:t>
            </a:r>
          </a:p>
          <a:p>
            <a:pPr marL="320040" lvl="1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sz="3500" dirty="0"/>
              <a:t>Partition Function</a:t>
            </a:r>
          </a:p>
          <a:p>
            <a:pPr lvl="1">
              <a:lnSpc>
                <a:spcPct val="90000"/>
              </a:lnSpc>
            </a:pPr>
            <a:r>
              <a:rPr lang="en-US" altLang="en-US" sz="3000" dirty="0"/>
              <a:t>For reduce, we need to ensure that records with the same intermediate key end up at the same worker</a:t>
            </a:r>
          </a:p>
          <a:p>
            <a:pPr lvl="1">
              <a:lnSpc>
                <a:spcPct val="90000"/>
              </a:lnSpc>
            </a:pPr>
            <a:r>
              <a:rPr lang="en-US" altLang="en-US" sz="3000" dirty="0"/>
              <a:t>System uses a default partition function e.g., hash(key) mod R</a:t>
            </a:r>
          </a:p>
          <a:p>
            <a:pPr lvl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686698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IndexerDriver.java</a:t>
            </a:r>
            <a:endParaRPr lang="en-US" sz="5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5/1/2014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415" y="1447800"/>
            <a:ext cx="6326038" cy="515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720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err="1" smtClean="0"/>
              <a:t>Indexer,aper</a:t>
            </a:r>
            <a:endParaRPr lang="en-US" sz="5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5/1/2014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4076" y="1371603"/>
            <a:ext cx="5175849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334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err="1" smtClean="0"/>
              <a:t>Solr</a:t>
            </a:r>
            <a:r>
              <a:rPr lang="en-US" sz="5400" dirty="0" smtClean="0"/>
              <a:t> REST API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610600" cy="5029200"/>
          </a:xfrm>
        </p:spPr>
        <p:txBody>
          <a:bodyPr>
            <a:normAutofit/>
          </a:bodyPr>
          <a:lstStyle/>
          <a:p>
            <a:pPr algn="justLow"/>
            <a:r>
              <a:rPr lang="en-US" sz="3200" dirty="0" err="1" smtClean="0"/>
              <a:t>Solr</a:t>
            </a:r>
            <a:r>
              <a:rPr lang="en-US" sz="3200" dirty="0" smtClean="0"/>
              <a:t> is accessible through HTTP requests by using </a:t>
            </a:r>
            <a:r>
              <a:rPr lang="en-US" sz="3200" dirty="0" err="1" smtClean="0"/>
              <a:t>Solr’s</a:t>
            </a:r>
            <a:r>
              <a:rPr lang="en-US" sz="3200" dirty="0" smtClean="0"/>
              <a:t> REST API.</a:t>
            </a:r>
          </a:p>
          <a:p>
            <a:pPr lvl="1" algn="justLow"/>
            <a:r>
              <a:rPr lang="en-US" sz="3000" dirty="0" smtClean="0"/>
              <a:t>Hard to create complex queries</a:t>
            </a:r>
          </a:p>
          <a:p>
            <a:pPr lvl="1" algn="justLow"/>
            <a:endParaRPr lang="en-US" sz="3000" dirty="0" smtClean="0"/>
          </a:p>
          <a:p>
            <a:pPr algn="justLow"/>
            <a:endParaRPr lang="en-US" sz="3200" dirty="0" smtClean="0"/>
          </a:p>
          <a:p>
            <a:pPr algn="justLow"/>
            <a:endParaRPr lang="en-US" sz="3200" dirty="0" smtClean="0"/>
          </a:p>
          <a:p>
            <a:pPr algn="justLow"/>
            <a:r>
              <a:rPr lang="en-US" sz="3200" dirty="0" smtClean="0"/>
              <a:t>Results are returned as strings which requires some form of parsing.</a:t>
            </a:r>
            <a:endParaRPr lang="en-US" sz="3200" dirty="0" smtClean="0"/>
          </a:p>
          <a:p>
            <a:pPr algn="justLow"/>
            <a:endParaRPr lang="en-US" sz="3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661359" y="3110805"/>
            <a:ext cx="79938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http://preston.dlib.vt.edu:8983/solr/collection1/select?q=Sisters&amp;wt=json&amp;indent=true&amp;hl=true&amp;hl.simple.pre=%3Cem%3E&amp;hl.simple.post=%3C%2Fem%3E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err="1" smtClean="0"/>
              <a:t>Solr</a:t>
            </a:r>
            <a:r>
              <a:rPr lang="en-US" sz="5400" dirty="0" smtClean="0"/>
              <a:t> REST API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76377" y="3048000"/>
          <a:ext cx="3565585" cy="2590800"/>
        </p:xfrm>
        <a:graphic>
          <a:graphicData uri="http://schemas.openxmlformats.org/presentationml/2006/ole">
            <p:oleObj spid="_x0000_s68610" name="Wordpad Document" r:id="rId4" imgW="3657600" imgH="181440" progId="WordPad.Document.1">
              <p:embed/>
            </p:oleObj>
          </a:graphicData>
        </a:graphic>
      </p:graphicFrame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31321" y="1295400"/>
            <a:ext cx="7476226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Solarium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610600" cy="5029200"/>
          </a:xfrm>
        </p:spPr>
        <p:txBody>
          <a:bodyPr>
            <a:normAutofit/>
          </a:bodyPr>
          <a:lstStyle/>
          <a:p>
            <a:pPr algn="justLow"/>
            <a:r>
              <a:rPr lang="en-US" sz="3200" dirty="0" smtClean="0"/>
              <a:t>Solarium is a </a:t>
            </a:r>
            <a:r>
              <a:rPr lang="en-US" sz="3200" dirty="0" smtClean="0"/>
              <a:t>PHP client for </a:t>
            </a:r>
            <a:r>
              <a:rPr lang="en-US" sz="3200" dirty="0" err="1" smtClean="0"/>
              <a:t>Solr</a:t>
            </a:r>
            <a:r>
              <a:rPr lang="en-US" sz="3200" dirty="0" smtClean="0"/>
              <a:t> to allow easy communication between PHP programs and the </a:t>
            </a:r>
            <a:r>
              <a:rPr lang="en-US" sz="3200" dirty="0" err="1" smtClean="0"/>
              <a:t>Solr</a:t>
            </a:r>
            <a:r>
              <a:rPr lang="en-US" sz="3200" dirty="0" smtClean="0"/>
              <a:t> server containing the </a:t>
            </a:r>
            <a:r>
              <a:rPr lang="en-US" sz="3200" dirty="0" smtClean="0"/>
              <a:t>indexed data</a:t>
            </a:r>
            <a:r>
              <a:rPr lang="en-US" sz="3200" dirty="0" smtClean="0"/>
              <a:t>. </a:t>
            </a:r>
            <a:endParaRPr lang="en-US" sz="3200" dirty="0" smtClean="0"/>
          </a:p>
          <a:p>
            <a:pPr algn="justLow">
              <a:buNone/>
            </a:pPr>
            <a:endParaRPr lang="en-US" sz="3200" dirty="0" smtClean="0"/>
          </a:p>
          <a:p>
            <a:pPr algn="justLow"/>
            <a:r>
              <a:rPr lang="en-US" sz="3200" dirty="0" smtClean="0"/>
              <a:t>Solarium provides an Object Oriented interface to </a:t>
            </a:r>
            <a:r>
              <a:rPr lang="en-US" sz="3200" dirty="0" err="1" smtClean="0"/>
              <a:t>Solr</a:t>
            </a:r>
            <a:r>
              <a:rPr lang="en-US" sz="3200" dirty="0" smtClean="0"/>
              <a:t> which makes it easier for developers than the </a:t>
            </a:r>
            <a:r>
              <a:rPr lang="en-US" sz="3200" dirty="0" err="1" smtClean="0"/>
              <a:t>Solr’s</a:t>
            </a:r>
            <a:r>
              <a:rPr lang="en-US" sz="3200" dirty="0" smtClean="0"/>
              <a:t> REST API.</a:t>
            </a:r>
          </a:p>
          <a:p>
            <a:pPr algn="justLow">
              <a:buNone/>
            </a:pPr>
            <a:endParaRPr lang="en-US" sz="3200" dirty="0" smtClean="0"/>
          </a:p>
          <a:p>
            <a:pPr algn="justLow"/>
            <a:r>
              <a:rPr lang="en-US" sz="3200" dirty="0" smtClean="0"/>
              <a:t>Current version 3.2.0.</a:t>
            </a:r>
          </a:p>
          <a:p>
            <a:pPr algn="justLow"/>
            <a:endParaRPr lang="en-US" sz="3200" dirty="0" smtClean="0"/>
          </a:p>
          <a:p>
            <a:pPr algn="justLow"/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Why Solarium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610600" cy="5029200"/>
          </a:xfrm>
        </p:spPr>
        <p:txBody>
          <a:bodyPr>
            <a:normAutofit/>
          </a:bodyPr>
          <a:lstStyle/>
          <a:p>
            <a:pPr algn="justLow"/>
            <a:r>
              <a:rPr lang="en-US" sz="3200" dirty="0" smtClean="0"/>
              <a:t>Solarium makes it easier for creating queries.</a:t>
            </a:r>
          </a:p>
          <a:p>
            <a:pPr lvl="1" algn="justLow"/>
            <a:r>
              <a:rPr lang="en-US" sz="3000" dirty="0" smtClean="0"/>
              <a:t>Object Oriented interface rather than URL REST interface.</a:t>
            </a:r>
          </a:p>
          <a:p>
            <a:pPr lvl="1" algn="justLow">
              <a:buNone/>
            </a:pPr>
            <a:endParaRPr lang="en-US" sz="3000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76377" y="3048000"/>
          <a:ext cx="3565585" cy="2590800"/>
        </p:xfrm>
        <a:graphic>
          <a:graphicData uri="http://schemas.openxmlformats.org/presentationml/2006/ole">
            <p:oleObj spid="_x0000_s69634" name="Wordpad Document" r:id="rId4" imgW="3657600" imgH="181440" progId="WordPad.Document.1">
              <p:embed/>
            </p:oleObj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1321" y="3048000"/>
            <a:ext cx="7418717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Why Solarium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610600" cy="5029200"/>
          </a:xfrm>
        </p:spPr>
        <p:txBody>
          <a:bodyPr>
            <a:normAutofit/>
          </a:bodyPr>
          <a:lstStyle/>
          <a:p>
            <a:pPr algn="justLow"/>
            <a:r>
              <a:rPr lang="en-US" sz="3200" dirty="0" smtClean="0"/>
              <a:t>Solarium makes it easier for getting results</a:t>
            </a:r>
          </a:p>
          <a:p>
            <a:pPr lvl="1" algn="justLow"/>
            <a:r>
              <a:rPr lang="en-US" sz="3000" dirty="0" smtClean="0"/>
              <a:t>Rather than parsing JSON or XML strings results are returned as a PHP associative arrays.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76377" y="3048000"/>
          <a:ext cx="3565585" cy="2590800"/>
        </p:xfrm>
        <a:graphic>
          <a:graphicData uri="http://schemas.openxmlformats.org/presentationml/2006/ole">
            <p:oleObj spid="_x0000_s70658" name="Wordpad Document" r:id="rId4" imgW="3657600" imgH="181440" progId="WordPad.Document.1">
              <p:embed/>
            </p:oleObj>
          </a:graphicData>
        </a:graphic>
      </p:graphicFrame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6377" y="3048001"/>
            <a:ext cx="7016151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Interface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76377" y="3048000"/>
          <a:ext cx="3565585" cy="2590800"/>
        </p:xfrm>
        <a:graphic>
          <a:graphicData uri="http://schemas.openxmlformats.org/presentationml/2006/ole">
            <p:oleObj spid="_x0000_s71682" name="Wordpad Document" r:id="rId4" imgW="3657600" imgH="181440" progId="WordPad.Document.1">
              <p:embed/>
            </p:oleObj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58793" y="1447800"/>
            <a:ext cx="8626415" cy="4800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81000" y="1752600"/>
            <a:ext cx="8159151" cy="4343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2598341"/>
            <a:ext cx="1296838" cy="1207194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Web </a:t>
            </a:r>
            <a:r>
              <a:rPr lang="en-US" b="1" dirty="0" smtClean="0"/>
              <a:t>Interface</a:t>
            </a:r>
          </a:p>
          <a:p>
            <a:pPr algn="ctr"/>
            <a:r>
              <a:rPr lang="en-US" b="1" dirty="0" smtClean="0"/>
              <a:t>(HTML)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76401" y="2373868"/>
            <a:ext cx="228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requests(AJAX)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364302" y="2674541"/>
            <a:ext cx="1035170" cy="1130994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Server</a:t>
            </a:r>
          </a:p>
          <a:p>
            <a:pPr algn="ctr"/>
            <a:r>
              <a:rPr lang="en-US" b="1" dirty="0" smtClean="0"/>
              <a:t>(PHP)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5181600" y="2819400"/>
            <a:ext cx="1115683" cy="914400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Solarium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456982" y="2895600"/>
            <a:ext cx="8051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137639" y="2739073"/>
            <a:ext cx="1035170" cy="107846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Solr Server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24600" y="2667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Query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0" y="3697069"/>
            <a:ext cx="1897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Response </a:t>
            </a:r>
          </a:p>
          <a:p>
            <a:r>
              <a:rPr lang="en-US" dirty="0" smtClean="0"/>
              <a:t>(JSON or XML)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41962" y="3657601"/>
            <a:ext cx="1150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Response</a:t>
            </a:r>
          </a:p>
          <a:p>
            <a:r>
              <a:rPr lang="en-US" dirty="0" smtClean="0"/>
              <a:t>(Assoc. Array)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399472" y="3581400"/>
            <a:ext cx="8051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1754038" y="3276600"/>
            <a:ext cx="161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05000" y="2971800"/>
            <a:ext cx="941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332508" y="3048000"/>
            <a:ext cx="8051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297283" y="3505200"/>
            <a:ext cx="8051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34696" y="2514600"/>
            <a:ext cx="821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Query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789263" y="2895600"/>
            <a:ext cx="155275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lowchart: Magnetic Disk 25"/>
          <p:cNvSpPr/>
          <p:nvPr/>
        </p:nvSpPr>
        <p:spPr>
          <a:xfrm>
            <a:off x="3479321" y="4800600"/>
            <a:ext cx="920151" cy="1066800"/>
          </a:xfrm>
          <a:prstGeom prst="flowChartMagneticDisk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MYSQL DB </a:t>
            </a:r>
            <a:endParaRPr lang="en-US" b="1" dirty="0"/>
          </a:p>
        </p:txBody>
      </p:sp>
      <p:cxnSp>
        <p:nvCxnSpPr>
          <p:cNvPr id="27" name="Straight Arrow Connector 26"/>
          <p:cNvCxnSpPr>
            <a:endCxn id="10" idx="2"/>
          </p:cNvCxnSpPr>
          <p:nvPr/>
        </p:nvCxnSpPr>
        <p:spPr>
          <a:xfrm rot="16200000" flipV="1">
            <a:off x="3371419" y="4316005"/>
            <a:ext cx="102093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811547" y="3745468"/>
            <a:ext cx="199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Events Information </a:t>
            </a:r>
            <a:endParaRPr lang="en-US" dirty="0"/>
          </a:p>
        </p:txBody>
      </p:sp>
      <p:sp>
        <p:nvSpPr>
          <p:cNvPr id="33" name="Flowchart: Magnetic Disk 32"/>
          <p:cNvSpPr/>
          <p:nvPr/>
        </p:nvSpPr>
        <p:spPr>
          <a:xfrm>
            <a:off x="7239001" y="4648200"/>
            <a:ext cx="920044" cy="914400"/>
          </a:xfrm>
          <a:prstGeom prst="flowChartMagneticDisk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Index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7684805" y="38100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850038" y="3874194"/>
            <a:ext cx="0" cy="850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1754038" y="3657600"/>
            <a:ext cx="16677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057400" y="4355068"/>
            <a:ext cx="199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Events Information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1" y="990600"/>
            <a:ext cx="8333836" cy="3200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457200" y="4419600"/>
            <a:ext cx="6886809" cy="2286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08" y="-152400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Overal</a:t>
            </a:r>
            <a:r>
              <a:rPr lang="en-US" sz="5400" dirty="0" smtClean="0"/>
              <a:t>l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97052" y="6191250"/>
            <a:ext cx="2476500" cy="476250"/>
          </a:xfrm>
        </p:spPr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531541"/>
            <a:ext cx="1261614" cy="1207194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Web Interface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5400" y="1219200"/>
            <a:ext cx="2243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</a:t>
            </a:r>
            <a:r>
              <a:rPr lang="en-US" dirty="0" smtClean="0"/>
              <a:t>requests(AJAX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329078" y="1607741"/>
            <a:ext cx="1035170" cy="1130994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PHP Module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226888" y="1836341"/>
            <a:ext cx="1097711" cy="914400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Solarium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364248" y="2097797"/>
            <a:ext cx="8051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287809" y="2057400"/>
            <a:ext cx="9592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247015" y="1672273"/>
            <a:ext cx="1035170" cy="107846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Solr Server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33181" y="1752600"/>
            <a:ext cx="877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Query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324600" y="1739543"/>
            <a:ext cx="832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Query</a:t>
            </a:r>
            <a:endParaRPr lang="en-US" dirty="0"/>
          </a:p>
        </p:txBody>
      </p:sp>
      <p:sp>
        <p:nvSpPr>
          <p:cNvPr id="36" name="Flowchart: Magnetic Disk 35"/>
          <p:cNvSpPr/>
          <p:nvPr/>
        </p:nvSpPr>
        <p:spPr>
          <a:xfrm>
            <a:off x="7677510" y="5334000"/>
            <a:ext cx="780690" cy="914400"/>
          </a:xfrm>
          <a:prstGeom prst="flowChartMagneticDisk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Index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rot="10800000">
            <a:off x="6324601" y="2438400"/>
            <a:ext cx="95034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255589" y="2477869"/>
            <a:ext cx="1897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Response </a:t>
            </a:r>
          </a:p>
          <a:p>
            <a:r>
              <a:rPr lang="en-US" dirty="0" smtClean="0"/>
              <a:t>(JSON or XML)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962400" y="2450068"/>
            <a:ext cx="16447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Response</a:t>
            </a:r>
          </a:p>
          <a:p>
            <a:r>
              <a:rPr lang="en-US" dirty="0" smtClean="0"/>
              <a:t>  (</a:t>
            </a:r>
            <a:r>
              <a:rPr lang="en-US" dirty="0" smtClean="0"/>
              <a:t>Assoc. Array)</a:t>
            </a:r>
          </a:p>
          <a:p>
            <a:endParaRPr lang="en-US" dirty="0"/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4364248" y="2457609"/>
            <a:ext cx="8051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905001" y="1828800"/>
            <a:ext cx="884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172723" y="4799210"/>
            <a:ext cx="4038242" cy="151756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Map/Reduce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5" name="Flowchart: Magnetic Disk 34"/>
          <p:cNvSpPr/>
          <p:nvPr/>
        </p:nvSpPr>
        <p:spPr>
          <a:xfrm>
            <a:off x="609600" y="4876800"/>
            <a:ext cx="833887" cy="1425827"/>
          </a:xfrm>
          <a:prstGeom prst="flowChartMagneticDisk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WARC Files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278757" y="5181601"/>
            <a:ext cx="1750443" cy="1025428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Extraction/</a:t>
            </a:r>
          </a:p>
          <a:p>
            <a:pPr algn="ctr"/>
            <a:r>
              <a:rPr lang="en-US" b="1" dirty="0" smtClean="0"/>
              <a:t>Filtering  </a:t>
            </a:r>
            <a:r>
              <a:rPr lang="en-US" b="1" dirty="0"/>
              <a:t>Module</a:t>
            </a:r>
          </a:p>
          <a:p>
            <a:pPr algn="ctr"/>
            <a:endParaRPr lang="en-US" b="1" dirty="0"/>
          </a:p>
        </p:txBody>
      </p:sp>
      <p:sp>
        <p:nvSpPr>
          <p:cNvPr id="39" name="Rectangle 38"/>
          <p:cNvSpPr/>
          <p:nvPr/>
        </p:nvSpPr>
        <p:spPr>
          <a:xfrm>
            <a:off x="1905000" y="4811201"/>
            <a:ext cx="1147314" cy="1395827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Hadoop</a:t>
            </a:r>
            <a:r>
              <a:rPr lang="en-US" b="1" dirty="0"/>
              <a:t> </a:t>
            </a:r>
            <a:r>
              <a:rPr lang="en-US" b="1" dirty="0" err="1"/>
              <a:t>Uploader</a:t>
            </a:r>
            <a:endParaRPr lang="en-US" b="1" dirty="0"/>
          </a:p>
          <a:p>
            <a:pPr algn="ctr"/>
            <a:r>
              <a:rPr lang="en-US" b="1" dirty="0"/>
              <a:t>Module</a:t>
            </a:r>
          </a:p>
          <a:p>
            <a:pPr algn="ctr"/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6118284" y="5283531"/>
            <a:ext cx="1044515" cy="910629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Indexer</a:t>
            </a:r>
          </a:p>
          <a:p>
            <a:pPr algn="ctr"/>
            <a:r>
              <a:rPr lang="en-US" b="1" dirty="0"/>
              <a:t>Module</a:t>
            </a:r>
          </a:p>
        </p:txBody>
      </p:sp>
      <p:sp>
        <p:nvSpPr>
          <p:cNvPr id="41" name="Flowchart: Magnetic Disk 40"/>
          <p:cNvSpPr/>
          <p:nvPr/>
        </p:nvSpPr>
        <p:spPr>
          <a:xfrm>
            <a:off x="5112728" y="5173778"/>
            <a:ext cx="830872" cy="1143000"/>
          </a:xfrm>
          <a:prstGeom prst="flowChartMagneticDisk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.html Files </a:t>
            </a:r>
            <a:endParaRPr lang="en-US" b="1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6929887" y="5791200"/>
            <a:ext cx="747623" cy="258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5" idx="4"/>
          </p:cNvCxnSpPr>
          <p:nvPr/>
        </p:nvCxnSpPr>
        <p:spPr>
          <a:xfrm>
            <a:off x="1443487" y="5589714"/>
            <a:ext cx="461513" cy="490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066691" y="5662780"/>
            <a:ext cx="212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7" idx="3"/>
          </p:cNvCxnSpPr>
          <p:nvPr/>
        </p:nvCxnSpPr>
        <p:spPr>
          <a:xfrm flipV="1">
            <a:off x="5029200" y="5656232"/>
            <a:ext cx="99275" cy="380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802842" y="5656232"/>
            <a:ext cx="3154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 flipH="1" flipV="1">
            <a:off x="6364019" y="4038002"/>
            <a:ext cx="2743200" cy="1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5400000" flipH="1" flipV="1">
            <a:off x="5919904" y="3111105"/>
            <a:ext cx="2068000" cy="1332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6612147" y="4038795"/>
            <a:ext cx="2590800" cy="1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1" idx="2"/>
          </p:cNvCxnSpPr>
          <p:nvPr/>
        </p:nvCxnSpPr>
        <p:spPr>
          <a:xfrm rot="5400000">
            <a:off x="6067004" y="3113604"/>
            <a:ext cx="2060459" cy="1334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lowchart: Magnetic Disk 69"/>
          <p:cNvSpPr/>
          <p:nvPr/>
        </p:nvSpPr>
        <p:spPr>
          <a:xfrm>
            <a:off x="4054415" y="3048000"/>
            <a:ext cx="920151" cy="1066800"/>
          </a:xfrm>
          <a:prstGeom prst="flowChartMagneticDisk">
            <a:avLst/>
          </a:prstGeom>
          <a:solidFill>
            <a:srgbClr val="66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MYSQL DB </a:t>
            </a:r>
            <a:endParaRPr lang="en-US" b="1" dirty="0"/>
          </a:p>
        </p:txBody>
      </p:sp>
      <p:cxnSp>
        <p:nvCxnSpPr>
          <p:cNvPr id="71" name="Straight Arrow Connector 70"/>
          <p:cNvCxnSpPr/>
          <p:nvPr/>
        </p:nvCxnSpPr>
        <p:spPr>
          <a:xfrm rot="5400000" flipH="1" flipV="1">
            <a:off x="3519579" y="3048000"/>
            <a:ext cx="609598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3482077" y="3237901"/>
            <a:ext cx="685800" cy="1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endCxn id="70" idx="2"/>
          </p:cNvCxnSpPr>
          <p:nvPr/>
        </p:nvCxnSpPr>
        <p:spPr>
          <a:xfrm>
            <a:off x="3824377" y="3581400"/>
            <a:ext cx="2300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302589" y="2754868"/>
            <a:ext cx="227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Events Information </a:t>
            </a:r>
            <a:endParaRPr lang="en-US" dirty="0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1696528" y="1752600"/>
            <a:ext cx="16677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10800000">
            <a:off x="1696528" y="2133600"/>
            <a:ext cx="16677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rot="10800000">
            <a:off x="1696529" y="2589211"/>
            <a:ext cx="161026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057400" y="3212068"/>
            <a:ext cx="227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Events Information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07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610600" cy="5029200"/>
          </a:xfrm>
        </p:spPr>
        <p:txBody>
          <a:bodyPr>
            <a:normAutofit lnSpcReduction="10000"/>
          </a:bodyPr>
          <a:lstStyle/>
          <a:p>
            <a:pPr algn="justLow"/>
            <a:r>
              <a:rPr lang="en-US" sz="4000" dirty="0" smtClean="0"/>
              <a:t>A tremendous amount ≈ 10TB of data is available about a variety of events crawled from the web.</a:t>
            </a:r>
          </a:p>
          <a:p>
            <a:pPr algn="justLow"/>
            <a:r>
              <a:rPr lang="en-US" sz="4000" dirty="0" smtClean="0"/>
              <a:t>It is required to make this big data accessible and searchable conveniently through the web.</a:t>
            </a:r>
          </a:p>
          <a:p>
            <a:pPr algn="justLow"/>
            <a:r>
              <a:rPr lang="en-US" sz="4000" dirty="0"/>
              <a:t>≈ </a:t>
            </a:r>
            <a:r>
              <a:rPr lang="en-US" sz="4000" dirty="0" smtClean="0"/>
              <a:t>10TB of  .</a:t>
            </a:r>
            <a:r>
              <a:rPr lang="en-US" sz="4000" dirty="0" err="1" smtClean="0"/>
              <a:t>warc</a:t>
            </a:r>
            <a:r>
              <a:rPr lang="en-US" sz="4000" dirty="0"/>
              <a:t>.</a:t>
            </a:r>
            <a:endParaRPr lang="en-US" sz="4000" dirty="0" smtClean="0"/>
          </a:p>
          <a:p>
            <a:pPr algn="justLow"/>
            <a:r>
              <a:rPr lang="en-US" sz="4000" dirty="0" smtClean="0"/>
              <a:t>Use only HTML files.</a:t>
            </a:r>
          </a:p>
          <a:p>
            <a:endParaRPr lang="en-US" sz="3200" dirty="0" smtClean="0"/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Screen Shots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76377" y="3048000"/>
          <a:ext cx="3565585" cy="2590800"/>
        </p:xfrm>
        <a:graphic>
          <a:graphicData uri="http://schemas.openxmlformats.org/presentationml/2006/ole">
            <p:oleObj spid="_x0000_s72706" name="Wordpad Document" r:id="rId4" imgW="3657600" imgH="181440" progId="WordPad.Document.1">
              <p:embed/>
            </p:oleObj>
          </a:graphicData>
        </a:graphic>
      </p:graphicFrame>
      <p:pic>
        <p:nvPicPr>
          <p:cNvPr id="7577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16302" y="1447800"/>
            <a:ext cx="851139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Screen Shots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76377" y="3048000"/>
          <a:ext cx="3565585" cy="2590800"/>
        </p:xfrm>
        <a:graphic>
          <a:graphicData uri="http://schemas.openxmlformats.org/presentationml/2006/ole">
            <p:oleObj spid="_x0000_s73730" name="Wordpad Document" r:id="rId4" imgW="3657600" imgH="181440" progId="WordPad.Document.1">
              <p:embed/>
            </p:oleObj>
          </a:graphicData>
        </a:graphic>
      </p:graphicFrame>
      <p:pic>
        <p:nvPicPr>
          <p:cNvPr id="778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3812" y="1447800"/>
            <a:ext cx="828135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Screen Shots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76377" y="3048000"/>
          <a:ext cx="3565585" cy="2590800"/>
        </p:xfrm>
        <a:graphic>
          <a:graphicData uri="http://schemas.openxmlformats.org/presentationml/2006/ole">
            <p:oleObj spid="_x0000_s74754" name="Wordpad Document" r:id="rId4" imgW="3657600" imgH="181440" progId="WordPad.Document.1">
              <p:embed/>
            </p:oleObj>
          </a:graphicData>
        </a:graphic>
      </p:graphicFrame>
      <p:pic>
        <p:nvPicPr>
          <p:cNvPr id="788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16302" y="1447800"/>
            <a:ext cx="8453887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Screen Shots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610600" cy="5029200"/>
          </a:xfrm>
        </p:spPr>
        <p:txBody>
          <a:bodyPr>
            <a:normAutofit/>
          </a:bodyPr>
          <a:lstStyle/>
          <a:p>
            <a:pPr algn="justLow">
              <a:buNone/>
            </a:pPr>
            <a:endParaRPr lang="en-US" sz="3000" dirty="0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302" y="1371600"/>
            <a:ext cx="862641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Screen Shots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76377" y="3048000"/>
          <a:ext cx="3565585" cy="2590800"/>
        </p:xfrm>
        <a:graphic>
          <a:graphicData uri="http://schemas.openxmlformats.org/presentationml/2006/ole">
            <p:oleObj spid="_x0000_s75778" name="Wordpad Document" r:id="rId4" imgW="3657600" imgH="181440" progId="WordPad.Document.1">
              <p:embed/>
            </p:oleObj>
          </a:graphicData>
        </a:graphic>
      </p:graphicFrame>
      <p:pic>
        <p:nvPicPr>
          <p:cNvPr id="922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16302" y="1447800"/>
            <a:ext cx="851139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algn="ctr"/>
            <a:r>
              <a:rPr lang="en-US" sz="5400" dirty="0" smtClean="0"/>
              <a:t>Screen Shots (Cont.)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964B-E27C-478A-9F45-A9018F5A3557}" type="datetime1">
              <a:rPr lang="en-US" smtClean="0"/>
              <a:pPr/>
              <a:t>5/1/2014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76377" y="3048000"/>
          <a:ext cx="3565585" cy="2590800"/>
        </p:xfrm>
        <a:graphic>
          <a:graphicData uri="http://schemas.openxmlformats.org/presentationml/2006/ole">
            <p:oleObj spid="_x0000_s76802" name="Wordpad Document" r:id="rId4" imgW="3657600" imgH="181440" progId="WordPad.Document.1">
              <p:embed/>
            </p:oleObj>
          </a:graphicData>
        </a:graphic>
      </p:graphicFrame>
      <p:pic>
        <p:nvPicPr>
          <p:cNvPr id="1024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16302" y="1447800"/>
            <a:ext cx="856890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idx="2"/>
          </p:nvPr>
        </p:nvSpPr>
        <p:spPr>
          <a:xfrm>
            <a:off x="4572000" y="4191000"/>
            <a:ext cx="3945147" cy="2438400"/>
          </a:xfrm>
        </p:spPr>
        <p:txBody>
          <a:bodyPr>
            <a:no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Mohammed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Farghally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</a:p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Ahmed </a:t>
            </a:r>
            <a:r>
              <a:rPr 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Elbery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5/1/2014</a:t>
            </a:fld>
            <a:endParaRPr lang="en-US"/>
          </a:p>
        </p:txBody>
      </p:sp>
      <p:pic>
        <p:nvPicPr>
          <p:cNvPr id="1026" name="Picture 2" descr="C:\Users\Ahmed\AppData\Local\Microsoft\Windows\Temporary Internet Files\Content.IE5\S21138H0\MC900105218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321" y="304800"/>
            <a:ext cx="3885443" cy="594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463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4392" y="160338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Big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5/1/2014</a:t>
            </a:fld>
            <a:endParaRPr lang="en-US"/>
          </a:p>
        </p:txBody>
      </p:sp>
      <p:sp>
        <p:nvSpPr>
          <p:cNvPr id="6" name="Flowchart: Magnetic Disk 5"/>
          <p:cNvSpPr/>
          <p:nvPr/>
        </p:nvSpPr>
        <p:spPr>
          <a:xfrm>
            <a:off x="990601" y="1752600"/>
            <a:ext cx="1473288" cy="1600200"/>
          </a:xfrm>
          <a:prstGeom prst="flowChartMagneticDisk">
            <a:avLst/>
          </a:prstGeom>
          <a:solidFill>
            <a:srgbClr val="66FFFF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Crawled Data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4377" y="2286000"/>
            <a:ext cx="1667774" cy="990600"/>
          </a:xfrm>
          <a:prstGeom prst="rect">
            <a:avLst/>
          </a:prstGeom>
          <a:solidFill>
            <a:srgbClr val="66FFFF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dk1"/>
                </a:solidFill>
              </a:rPr>
              <a:t>Hadoop</a:t>
            </a:r>
            <a:endParaRPr lang="en-US" sz="2800" b="1" dirty="0">
              <a:solidFill>
                <a:schemeClr val="dk1"/>
              </a:solidFill>
            </a:endParaRPr>
          </a:p>
        </p:txBody>
      </p:sp>
      <p:sp>
        <p:nvSpPr>
          <p:cNvPr id="8" name="Flowchart: Magnetic Disk 7"/>
          <p:cNvSpPr/>
          <p:nvPr/>
        </p:nvSpPr>
        <p:spPr>
          <a:xfrm>
            <a:off x="6929886" y="3176060"/>
            <a:ext cx="1223514" cy="1441414"/>
          </a:xfrm>
          <a:prstGeom prst="flowChartMagneticDisk">
            <a:avLst/>
          </a:prstGeom>
          <a:solidFill>
            <a:srgbClr val="66FFFF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Index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3709358" y="4795058"/>
            <a:ext cx="1667774" cy="990600"/>
          </a:xfrm>
          <a:prstGeom prst="rect">
            <a:avLst/>
          </a:prstGeom>
          <a:solidFill>
            <a:srgbClr val="66FFFF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dk1"/>
                </a:solidFill>
              </a:rPr>
              <a:t>Solr</a:t>
            </a:r>
            <a:endParaRPr lang="en-US" sz="2800" b="1" dirty="0">
              <a:solidFill>
                <a:schemeClr val="dk1"/>
              </a:solidFill>
            </a:endParaRPr>
          </a:p>
        </p:txBody>
      </p:sp>
      <p:sp>
        <p:nvSpPr>
          <p:cNvPr id="15" name="AutoShape 2" descr="data:image/jpeg;base64,/9j/4AAQSkZJRgABAQAAAQABAAD/2wCEAAkGBhANEBISEBEQEhAPEBQQExAQEhoUERAPFRAVFRMSEhIYGyYfGBkkGRIVIC8gJCcqLCwsFx4xNTwqNSYrLCkBCQoKDgwOGg8PGikcHCIsNSwyLTApNS0sLCkqLCksLCkpKiksKSksLCk1KSwsNSk1KSktKjEqLDAsLS0qNCkpLP/AABEIAOEA4QMBIgACEQEDEQH/xAAcAAEAAgMBAQEAAAAAAAAAAAAABgcDBQgEAQL/xABMEAACAQEDBQsGDAQDCQAAAAAAAQIDBAURBiExUXEHEhMVFzJBUmGR0RQ1kqGx4SIzU1RydIGTssHC0hZCYoKio9MjJCU0Q0Rzs/D/xAAaAQEAAgMBAAAAAAAAAAAAAAAAAQIDBAUG/8QALhEBAAEDAQYFAwQDAAAAAAAAAAECAxESBBQxUnGRBRMhMlEzgdFBobHwIiNi/9oADAMBAAIRAxEAPwCw7feErXKSUmqabSingpJZsXhpPFxQtQujQjfQhiBoeKFqHFC1Eg4JDgkBH+KFqHFC1Eg4JDgkBH+KFqHFC1Eg4JDgkBH+KFqHFC1Eg4JDgkBH+KFqHFC1Eg4JDgkBH+KFqHFC1Eg4JDgkBH+KFqHFC1Eg4JDgkBH+KFqHFC1Eg4JDgkBH+KFqHFC1Eg4JDgkBH+KFqHFC1Eg4JDgkBH+KFqHFC1Eg4JDgkBH+KFqHFC1Eg4JDgkBH+KFqPBeuU8rnSlDGeDTnSb+DweOMsNUmtHrJZWW9TKx3QOZLYwLC5TLt+XiDlvfvWAOk7o0IkFLQR+6NCJBS0AZAAABFr33S7tsdadGrWlwlN4TUKUpKMsMd65JYY5+g8fLBdPy1X7ifgZo2e7MZimewmoIVywXT8tV+4n4Dlgun5ar9xPwJ3a7yz2E1BCuWC6flqv3E/AcsF0/LVfuJ+A3a7yz2E1BCuWC6flqv3E/AcsF0/LVfuJ+A3a7yz2E1BCuWC6flqv3E/AcsF0/LVfuJ+A3a7yz2E1BCuWC6flqv3E/AcsF0/LVfuJ+A3a7yz2E1BCuWC6flqv3E/AcsF0/LVfuJ+A3a7yz2E1BC47r90tpcPUWPS6E8F2vBExo1o1IqUJKUZJOMovFNPQ0ylduuj3RMD9gAxgAAAAAw2rmlX5f8yWwtC1c0q/L/AJktgFOAADpW6NCJBS0EfujQiQUtAGQ+M+nxgcyZc+c7b9bq/jZ5LPdO/ipOWG+WOCR68ufOdt+t1fxsy2L4uH0V7D1dMzFunHwmHj4lXXfd7xxKuu+73myBGuVsQ1vEq677veOJV133e82QGuTENbxKuu+73jiVdd93vPTVvCnH+bF6o5zC74hql3LxLZqR6PxxKuu+73jiVdd93vM9O9Kb6WtqPVGaksU01rRE1VQYhruJV133e8cSrrvu95sgRrlOIa3iVdd93vPjuVdd93vNmCdcmIRho6T3O3/w6hs/KJzbPS9rOktzrzdR2fpic/xT20qJKADiAAAAAAw2rmlX5f8AMlsLQtXNKvy/5ktgFOAADpW6NCJBS0EfujQiQUtAGQ+M+nxgcyZc+c7b9bq/jZlsXxcPor2GLLnznbfrdX8bMti+Lh9Few9VH06eiYZgA3gVXY69eNNYy97epGltVtnU7I6lo+3WfupN2ip/StHZHxYvCKTjFZkl7Xh+RmpjCssllsEXFOWLxz4dGHQY7ZYt78KOjpWr3GxisElqWB9I1Tkw19ChTqrRvZLTg/Xgz8yo1KDxi82tfmj5Wg6M01oedbOlGyhJSSa0NEzOEFityqrDRJaVr7Ueo0troOnJThmWPc/A2tlrqpFS71qfSUqj9YWhlABRKMz0vazpLc683Udn6YnNs9L2s6S3OvN1HZ+mJpeKe2ljSUAHEAAAAABhtXNKvy/5kthaFq5pV+X/ADJbAKcAAHSt0aESCloI/dGhEgpaAMh8Z9PjA5ky5852363V/GzLYvi4fRXsMWXPnO2/W6v42ZbF8XD6K9h6qPp09EwzHjvSrvabXTJ4fZpZ7DWX280P7n7PEU8Vpfbvpb2GPTLP9nQea3/GLYvabCksIrYvYa+81hJPs9j95kjiiWyB8hLFJ60mfSiWC20t9B61nRhuyrinHVnWw9pqYT4Ko+xtYdnR+RaPWMIbC2TSg8elYJa2YLmq4ScdaxW1GGnTlXljLNFf/YI/dmW9tGC0YtfZvWTj0wNyADCsjM9L2s6S3OvN1HZ+mJzbPS9rOktzrzdR2fpiaXintpY0lABxAAAAAAYbVzSr8v8AmS2FoWrmlX5f8yWwCnAAB0rdGhEgpaCP3RoRIKWgDIfGfT4wOZMufOdt+t1fxsy2L4uH0V7DFlz5ztv1ur+NmWxfFw+ivYeqj6dPRMMxrr5hjGL1PDvXuNiYrTR4SDjrWbb0EUziVpeay1FKEdmH2mC86eMU9T9TPFSouUt7jvZduvUZ3YKnWXezLjEqvTYKuMF/Tm8D9VLZCPTj2LOayNH4W9eZ44Z9Z7YXYlpbezMJiEsVW8JSzRWGP2s80qbUkpaXg8/abinRjDQkvb3ngtyxqL+32kxPwiWxUUsyzJHhsHw6zl0LfP8AJe0z26vvI9ssy2dLP1dNn3sXJ6ZaPoopwjKXvABjWRmel7WdJbnXm6js/TE5tnpe1nSW515uo7P0xNLxT20saSgA4gAAAAAMNq5pV+X/ADJbC0LVzSr8v+ZLYBTgAA6VujQiQUtBH7o0IkFLQBkPjPp8YHMmXPnO2/W6v42ZbF8XD6K9hiy5852363V/GzLYvi4fRXsPVR9OnomGYAFV2uvKwt/DhzulLp7V2mOzW9PNPM9fQ/A2p5LVdsamdfBlrWh7UXir9JVw8d4WfH4a6NOzWZrHad/HPzlp8Tzux1qejOv6Xiu5mCNKpF4qMk/osvjMIbc1Vqq/7XHTvWvV7zLwdoqZsJL/AAo9FnuhLPN49i0fayIxTxTxeey2aVeW+nzfb2I3CWASwzLQj6UmcpAAVSjM9L2s6S3OvN1HZ+mJzbPS9rOktzrzdR2fpiaXintpY0lABxAAAAAAYbVzSr8v+ZLYWhauaVfl/wAyWwCnAAB0rdGhEgpaCP3RoRIKWgDIfGfQBzHlz5ztv1ur+Nn2xV48HH4Uc0Us7Szkgy8yCt/l9oqwoSqUq9adWE4NNYSeO9axxTWOGcj38EXh81q+rxPTUXbU0Uxqjh8piXo4ePWj6SHDx60fSR5/4IvD5rV9XiP4IvD5rV9XiTrtc8d4Tl6OHj1o+khw8etH0ka+3ZL2yzQdSrQnCnHBOUsME28F062asyUxTVGaZyZSTh49aPpIcPHrR9JEbBbyzKScPHrR9JDh49aPpIjYHlmUk4ePWj6SHDx60fSRpbuuqtapONGDnJLFpYY4fazZfwReHzWr6vEx1TbpnFVUR9zL0cPHrR9JHx2iC/mj6SMH8EXh81q+rxH8EXh81q+rxK67XPHeDLRyek6T3OvN1HZ+mJRCyHvB/wDbVPtww9pf2RFinZ7DShNNSjjmaweGCSeH2Gh4jcorimKZiVW+ABxwAAAAAYbVzSr8v+ZLYWhauaVfl/zJbAKcAAHSt0aESCloI/dGhEgpaAMgAAYjFg8V73zQsNJ1rRUjTpx6ZaW+rGOmUuxExEzOIFcZYbrtru+217NToWecKMklKfCb54wUs+E0unUabl4t3zayf5v+oRLKq8Fedur2mlGUadWeMeE04KKjnw6c2g1nFk9ce9+B6K3slnRGqn1wYSvKbdXtV52admq0bPCFRwblT3++W8mpLDfTa0rUQk9fFk9ce9+A4snrj3vwNq3RRbjFPpBh5AeviyeuPe/AcWT1x734GTMJw8gPXxZPXHvfgOLJ64978BmDD25L5TVLrrKtShTnJdFTHe/4WmTPl4t3zayf5v8AqFf8WT1x734DiyeuPe/A167FqudVUZlGFgPd4t3zayf5v+oW9cN7+WWenWwcXOKbjjolgscOzE5fqXfOKxzPZp9hfG5dlRZrVZYUITStFJPfUZZp4daPWWzR04HN27Z6aKYqt09RN8QDUZS5U2a7KXCV5Z3mp0o56tWXVhH89COVTTNU4j1kbK02mFKEp1JRhCC30pzajGK1tvQQS37o1e1T4O6qCqLFx8qrKW8b6eCpL4U12vN2Gpo2C3ZRVVO1LgrLCWMLKm+DhqlVf/Un2ewsi6bmo2SG9pRSeGDk+dLwXYsxmmKLf/U/tH5/jqIhZrtyhlhKVtox/olQg49yeJ6amU943at9eVnp1LNilK12PHGli8FKrRf8vavWTQ/FWlGcXGSUoyTjKLzqUWsGmtTTK+bmf8oiY6Y/gfmzWmFaEalOSnCcVKM4vGMovQ0zKQPIOq7Ba7Xdc23ChPhbPvni+Amt8ljsfqJ4UuU6Ksf3Aw2rmlX5f8yWwtC1c0q/L/mS2FBTgAA6VujQiQUtBH7o0IkFLQBkAAEQy03SLNdSdNYVrU1moReaD6HVkubs0v1lMXxe1pvOrw1sqb5/y01mhTj1Yx6F630mvym/521fWq//ALpGtPS7NstFqmJjj8jerBahijRA2dCct7ihijRAaDLe4oYo0QGgy3uKGKNEBoMt7ihijRAaDLe4oxOm4yVSlN06sHvozg8GpLpxWh9ppwToMp3dmXt4V5qjaLyq2bfZlWcIuGyc0sY/SzrXgTy5dzBcKrRarTK0zaTVSU3OTj0byTzJdqx7MCiDoLciqyldsE22ovCKb5q04LsxZydvo8qnNHpE+mIhCZUKEacVGEVGMVgktCMgPxXrxpxlOcoxhBOUpSeEYxWltvQjjD9gqrKXdik5Sp3bCLing7VWXwXr4On0rtfcRCtugXvF7/y2WOOaKhDett6FHem/RsF2qMziOoneUdp4LKKyuHOdjgp4f+eolj9mbuLJKZ3PLc70vSpXtU15ThF7zDCLp00kowW2Kb7EXMYdpp0VRRPGIgYbVzSr8v8AmS2FoWrmlX5f8yWw1hTgAA6VujQiQUtBH7o0IkFLQBkAAEJvLcju+0VZ1WqkZVJOclGcmnOTblLPLpb0Hm5Fbu11fSf7ifgzbxd5p7iAcit3a6vpP9w5Fbu11fSf7ifgbxd5p7iAcit3a6vpP9w5Fbu11fSf7ifgbxd5p7iAcit3a6vpP9w5Fbu11fSf7ifgbxd5p7iAcit3a6vpP9w5Fbu11fSf7ifgbxd5p7iAcit3a6vpP9w5Fbu11fSf7ifgbxd5p7iAcit3a6vpP9w5Fbu11fSf7ifgbxd5p7iAcit3a6vpP9xKsnMnad3UuCpOThjit9pWbDDE2oK1Xa64xVMz9wKP3Wcu5WmtKx0Zf7tRlhVcXhw9aLzpvqxebDWm9RYm6VlTxZYZOEsK9fGjR1ptfDqL6MfW4nOZ0/Dtnz/tq+35G4s9ojNfBzYfy9KPkP8AaS338sc0e19MjUJntstvwSjJZlmTX5o68044Jy32StplQvKzzjpbeOxRb/Sjo055yHsflV4U97nUElitcnh7G+46GOD4hMebHT8oYbVzSr8v+ZLYWhauaVfl/wAyWw54pwAAdK3RoRIKWgj90aESCloAyAAAAAAAAAAAAAAAAAAAAAAAAoHdjviVovKVLH4FlhGlFdG+lFTm++SX9pBSd7sVxTs94Sr4PgrWozjLo38YRjUjjrxinskQQ9VsuPJp0/AAEz3Ocjp26vGclhTi8U2s2Z55vsXRrewveu02qJqqE73I8lHZ4OvUWEpa+u1hh/bFtbZPUWUYrLZo0oRhBYRgsEvHtMp5W5XNyqap4yMNq5pV+X/MlsLQtXNKvy/5kthQU4AAOlbo0IkFLQR+6NCJBS0AZAAAAAAAAAAAAAAAAAAAAAAAAeK+LmoW6jKjaKaqU5dD0prRKLWeMlrRUGUG4jaacnKx1I1qTeaFR72rFam0sJbVhsLsBsWdouWfbIo249xu1TmnaEoxTzrHBPa9OGxdxcNyXJTsVJU6aWhYywwxwWCSXQl0I2IK3r9d6c1yAAMIw2rmlX5f8yWwtC1c0q/L/mS2AU4AAOlbo0I3kayXSRHKi+FdE+Dkmt+24VGsIOOOZKWhy7CP8oEOsu8C0PKojyqJV3KBDrLvHKBDrLvAtHyqOseVR1lXcoEOsu8coEOsu8C0fKo6x5VHWVdygQ6y7xygQ6y7wLR8qjrHlUdZV3KBDrLvHKBDrLvAtHyqOseVR1lXcoEOsu8coEOsu8C0fKo6x5VHWVdygQ6y7xygQ6y7wLR8qjrHlUdZV3KBDrLvHKBDrLvAtHyqOseVR1lXcoEOsu8coEOsu8C0fKo6x5VHWVdygQ6y7xygQ6y7wLR8qjrHlUdZV3KBDrLvHKBDrLvAtHyqOseVR1lXcoEOsu8coEOsu8C0fKo6x5VEq7lAh1l3jlAh1l3gWbWrKS0lZ5f8yWw+coEOsu889atK+3wFmW/qvM2s8YRbw383/Kl6wKlB0LyGWHrzAG/3UPNlfYcwz0sAD8gAAAAAAAAAAAAAAAAAAAAAAAAAAAAAAA+o6M3FvNy+mABPwAB//9k="/>
          <p:cNvSpPr>
            <a:spLocks noChangeAspect="1" noChangeArrowheads="1"/>
          </p:cNvSpPr>
          <p:nvPr/>
        </p:nvSpPr>
        <p:spPr bwMode="auto">
          <a:xfrm>
            <a:off x="117415" y="-144463"/>
            <a:ext cx="23003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8772" y="4650107"/>
            <a:ext cx="929693" cy="123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Notched Right Arrow 15"/>
          <p:cNvSpPr/>
          <p:nvPr/>
        </p:nvSpPr>
        <p:spPr>
          <a:xfrm>
            <a:off x="2712353" y="2495550"/>
            <a:ext cx="997005" cy="419100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19" name="Notched Right Arrow 18"/>
          <p:cNvSpPr/>
          <p:nvPr/>
        </p:nvSpPr>
        <p:spPr>
          <a:xfrm flipH="1">
            <a:off x="2568580" y="4795058"/>
            <a:ext cx="1035170" cy="419100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0" name="Notched Right Arrow 19"/>
          <p:cNvSpPr/>
          <p:nvPr/>
        </p:nvSpPr>
        <p:spPr>
          <a:xfrm>
            <a:off x="2700330" y="5231823"/>
            <a:ext cx="1009029" cy="419100"/>
          </a:xfrm>
          <a:prstGeom prst="notchedRightArrow">
            <a:avLst>
              <a:gd name="adj1" fmla="val 50000"/>
              <a:gd name="adj2" fmla="val 77769"/>
            </a:avLst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1" name="Notched Right Arrow 20"/>
          <p:cNvSpPr/>
          <p:nvPr/>
        </p:nvSpPr>
        <p:spPr>
          <a:xfrm rot="20479000" flipH="1">
            <a:off x="5493644" y="4515382"/>
            <a:ext cx="1484635" cy="278754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2" name="Notched Right Arrow 21"/>
          <p:cNvSpPr/>
          <p:nvPr/>
        </p:nvSpPr>
        <p:spPr>
          <a:xfrm rot="20413843">
            <a:off x="5685983" y="4933536"/>
            <a:ext cx="1447144" cy="278754"/>
          </a:xfrm>
          <a:prstGeom prst="notchedRightArrow">
            <a:avLst>
              <a:gd name="adj1" fmla="val 50000"/>
              <a:gd name="adj2" fmla="val 77769"/>
            </a:avLst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3" name="Notched Right Arrow 22"/>
          <p:cNvSpPr/>
          <p:nvPr/>
        </p:nvSpPr>
        <p:spPr>
          <a:xfrm rot="12014086" flipH="1">
            <a:off x="5497655" y="3036683"/>
            <a:ext cx="1484635" cy="278754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5" name="Notched Right Arrow 24"/>
          <p:cNvSpPr/>
          <p:nvPr/>
        </p:nvSpPr>
        <p:spPr>
          <a:xfrm rot="16200000" flipH="1">
            <a:off x="3721514" y="3910928"/>
            <a:ext cx="1371600" cy="316302"/>
          </a:xfrm>
          <a:prstGeom prst="notchedRightArrow">
            <a:avLst/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sp>
        <p:nvSpPr>
          <p:cNvPr id="26" name="Notched Right Arrow 25"/>
          <p:cNvSpPr/>
          <p:nvPr/>
        </p:nvSpPr>
        <p:spPr>
          <a:xfrm rot="16200000">
            <a:off x="4192110" y="3863131"/>
            <a:ext cx="1336964" cy="316302"/>
          </a:xfrm>
          <a:prstGeom prst="notchedRightArrow">
            <a:avLst>
              <a:gd name="adj1" fmla="val 50000"/>
              <a:gd name="adj2" fmla="val 77769"/>
            </a:avLst>
          </a:prstGeom>
          <a:solidFill>
            <a:srgbClr val="0070C0"/>
          </a:solidFill>
          <a:scene3d>
            <a:camera prst="orthographicFront"/>
            <a:lightRig rig="flood" dir="t"/>
          </a:scene3d>
          <a:sp3d>
            <a:bevelT/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dk1"/>
              </a:solidFill>
            </a:endParaRPr>
          </a:p>
        </p:txBody>
      </p:sp>
      <p:pic>
        <p:nvPicPr>
          <p:cNvPr id="2053" name="Picture 5" descr="https://encrypted-tbn3.gstatic.com/images?q=tbn:ANd9GcTPHz0ZQWF7Rjk1YFBI8Uh-a_BSZlx-j7lJ7TD5hjza9PY75dNet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87605" y="4365915"/>
            <a:ext cx="1680975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212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err="1" smtClean="0"/>
              <a:t>Solr</a:t>
            </a:r>
            <a:r>
              <a:rPr lang="en-US" sz="5400" dirty="0" smtClean="0"/>
              <a:t>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8305799" cy="5105400"/>
          </a:xfrm>
        </p:spPr>
        <p:txBody>
          <a:bodyPr>
            <a:normAutofit fontScale="40000" lnSpcReduction="20000"/>
          </a:bodyPr>
          <a:lstStyle/>
          <a:p>
            <a:r>
              <a:rPr lang="en-US" sz="9000" dirty="0" smtClean="0"/>
              <a:t>Solr is an open source enterprise search server based on the Lucene Java search library.</a:t>
            </a:r>
          </a:p>
          <a:p>
            <a:pPr>
              <a:buNone/>
            </a:pPr>
            <a:endParaRPr lang="en-US" sz="5900" dirty="0" smtClean="0"/>
          </a:p>
          <a:p>
            <a:pPr>
              <a:buNone/>
            </a:pPr>
            <a:endParaRPr lang="en-US" sz="5900" dirty="0"/>
          </a:p>
          <a:p>
            <a:pPr>
              <a:buNone/>
            </a:pPr>
            <a:endParaRPr lang="en-US" sz="5900" dirty="0" smtClean="0"/>
          </a:p>
          <a:p>
            <a:pPr marL="0" indent="0">
              <a:buNone/>
            </a:pPr>
            <a:endParaRPr lang="en-US" sz="5900" dirty="0" smtClean="0"/>
          </a:p>
          <a:p>
            <a:r>
              <a:rPr lang="en-US" sz="9000" dirty="0" err="1" smtClean="0"/>
              <a:t>Solr</a:t>
            </a:r>
            <a:r>
              <a:rPr lang="en-US" sz="9000" dirty="0" smtClean="0"/>
              <a:t> can be integrated with, among others…</a:t>
            </a:r>
          </a:p>
          <a:p>
            <a:pPr lvl="1"/>
            <a:r>
              <a:rPr lang="en-US" sz="9000" dirty="0" smtClean="0"/>
              <a:t>PHP</a:t>
            </a:r>
          </a:p>
          <a:p>
            <a:pPr lvl="1"/>
            <a:r>
              <a:rPr lang="en-US" sz="9000" dirty="0" smtClean="0"/>
              <a:t>Java</a:t>
            </a:r>
          </a:p>
          <a:p>
            <a:pPr lvl="1"/>
            <a:r>
              <a:rPr lang="en-US" sz="9000" dirty="0" smtClean="0"/>
              <a:t>Python</a:t>
            </a:r>
          </a:p>
          <a:p>
            <a:pPr lvl="1"/>
            <a:r>
              <a:rPr lang="en-US" sz="9000" dirty="0" smtClean="0"/>
              <a:t>JSON</a:t>
            </a:r>
            <a:endParaRPr lang="en-US" sz="67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616679" y="2667000"/>
            <a:ext cx="103517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Solr</a:t>
            </a:r>
            <a:r>
              <a:rPr lang="en-US" dirty="0" smtClean="0"/>
              <a:t> Server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651850" y="2590800"/>
            <a:ext cx="1322717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>
            <a:off x="3651850" y="3276600"/>
            <a:ext cx="1322717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10000" y="2450068"/>
            <a:ext cx="92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Request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53133" y="3575458"/>
            <a:ext cx="92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60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err="1" smtClean="0"/>
              <a:t>SolrCloud</a:t>
            </a:r>
            <a:endParaRPr lang="en-US" sz="5400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7585494" cy="5029200"/>
          </a:xfrm>
        </p:spPr>
        <p:txBody>
          <a:bodyPr/>
          <a:lstStyle/>
          <a:p>
            <a:r>
              <a:rPr lang="en-US" sz="3200" dirty="0" smtClean="0"/>
              <a:t>Whet will happen if the server  becomes full?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2809597" y="2089666"/>
            <a:ext cx="103517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Solr</a:t>
            </a:r>
            <a:r>
              <a:rPr lang="en-US" dirty="0" smtClean="0"/>
              <a:t> Server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794577" y="2089666"/>
            <a:ext cx="1322717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>
            <a:off x="3844768" y="2699266"/>
            <a:ext cx="1322717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28795" y="1916701"/>
            <a:ext cx="92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Request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62113" y="3061872"/>
            <a:ext cx="92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Reply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824377" y="4648200"/>
            <a:ext cx="1035170" cy="1219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Solr</a:t>
            </a:r>
            <a:r>
              <a:rPr lang="en-US" dirty="0" smtClean="0"/>
              <a:t> Server</a:t>
            </a:r>
          </a:p>
        </p:txBody>
      </p:sp>
      <p:sp>
        <p:nvSpPr>
          <p:cNvPr id="3" name="Down Arrow 2"/>
          <p:cNvSpPr/>
          <p:nvPr/>
        </p:nvSpPr>
        <p:spPr>
          <a:xfrm>
            <a:off x="3134264" y="3431204"/>
            <a:ext cx="482033" cy="65353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651849" y="4495800"/>
            <a:ext cx="1035170" cy="1219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Solr</a:t>
            </a:r>
            <a:r>
              <a:rPr lang="en-US" dirty="0" smtClean="0"/>
              <a:t> Server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507029" y="4370691"/>
            <a:ext cx="103517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Solr</a:t>
            </a:r>
            <a:r>
              <a:rPr lang="en-US" dirty="0" smtClean="0"/>
              <a:t> Server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26566" y="4648200"/>
            <a:ext cx="1035170" cy="1219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Solr</a:t>
            </a:r>
            <a:r>
              <a:rPr lang="en-US" dirty="0" smtClean="0"/>
              <a:t> Server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754038" y="4495800"/>
            <a:ext cx="1035170" cy="1219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Solr</a:t>
            </a:r>
            <a:r>
              <a:rPr lang="en-US" dirty="0" smtClean="0"/>
              <a:t> Server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581509" y="4361829"/>
            <a:ext cx="103517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Solr</a:t>
            </a:r>
            <a:r>
              <a:rPr lang="en-US" dirty="0" smtClean="0"/>
              <a:t> Server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02182" y="4001362"/>
            <a:ext cx="1122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 i="1"/>
            </a:lvl1pPr>
          </a:lstStyle>
          <a:p>
            <a:r>
              <a:rPr lang="en-US" dirty="0"/>
              <a:t>Shard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1" y="4015383"/>
            <a:ext cx="1127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Shard 2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xmlns="" val="154435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  <p:bldP spid="22" grpId="0" animBg="1"/>
      <p:bldP spid="17" grpId="0" animBg="1"/>
      <p:bldP spid="23" grpId="0" animBg="1"/>
      <p:bldP spid="24" grpId="0" animBg="1"/>
      <p:bldP spid="25" grpId="0" animBg="1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382000" cy="5562600"/>
          </a:xfrm>
        </p:spPr>
        <p:txBody>
          <a:bodyPr/>
          <a:lstStyle/>
          <a:p>
            <a:pPr marL="0" indent="0" rtl="0" eaLnBrk="1" latinLnBrk="0" hangingPunct="1">
              <a:buNone/>
            </a:pPr>
            <a:r>
              <a:rPr kumimoji="0" lang="en-US" sz="40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</a:t>
            </a:r>
            <a:r>
              <a:rPr kumimoji="0" lang="en-US" sz="40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SolrCloud</a:t>
            </a:r>
            <a:r>
              <a:rPr kumimoji="0" lang="en-US" sz="40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endParaRPr lang="en-US" sz="4000" dirty="0" smtClean="0">
              <a:effectLst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685800"/>
          </a:xfrm>
        </p:spPr>
        <p:txBody>
          <a:bodyPr>
            <a:noAutofit/>
          </a:bodyPr>
          <a:lstStyle/>
          <a:p>
            <a:pPr algn="ctr"/>
            <a:r>
              <a:rPr lang="en-US" sz="5400" dirty="0" err="1" smtClean="0"/>
              <a:t>SolrCloud</a:t>
            </a:r>
            <a:endParaRPr lang="en-US" sz="5400" dirty="0"/>
          </a:p>
        </p:txBody>
      </p:sp>
      <p:sp>
        <p:nvSpPr>
          <p:cNvPr id="12" name="Rectangle 11"/>
          <p:cNvSpPr/>
          <p:nvPr/>
        </p:nvSpPr>
        <p:spPr>
          <a:xfrm>
            <a:off x="6625700" y="5593983"/>
            <a:ext cx="907082" cy="9703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Replica</a:t>
            </a:r>
            <a:endParaRPr lang="en-US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6645045" y="4519288"/>
            <a:ext cx="890442" cy="9703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Replica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642340" y="3452488"/>
            <a:ext cx="890442" cy="970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Leader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811540" y="5569045"/>
            <a:ext cx="890442" cy="9703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Replica</a:t>
            </a:r>
            <a:endParaRPr lang="en-US" dirty="0" smtClean="0"/>
          </a:p>
        </p:txBody>
      </p:sp>
      <p:sp>
        <p:nvSpPr>
          <p:cNvPr id="24" name="Rectangle 23"/>
          <p:cNvSpPr/>
          <p:nvPr/>
        </p:nvSpPr>
        <p:spPr>
          <a:xfrm>
            <a:off x="4811540" y="4490622"/>
            <a:ext cx="890442" cy="9703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Replica</a:t>
            </a:r>
            <a:endParaRPr lang="en-US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4829839" y="3395992"/>
            <a:ext cx="863459" cy="970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Leader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25700" y="2978267"/>
            <a:ext cx="114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 i="1"/>
            </a:lvl1pPr>
          </a:lstStyle>
          <a:p>
            <a:r>
              <a:rPr lang="en-US" dirty="0"/>
              <a:t>Shard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838524" y="2895306"/>
            <a:ext cx="1105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Shard 2</a:t>
            </a:r>
            <a:endParaRPr lang="en-US" sz="24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1" y="3356969"/>
            <a:ext cx="4038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Shard    &amp;   Replicate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3811" y="4422845"/>
            <a:ext cx="161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Scalability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2444151" y="4548042"/>
            <a:ext cx="16677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Fault Tolerance and Throughput</a:t>
            </a:r>
            <a:endParaRPr lang="en-US" sz="2400" dirty="0"/>
          </a:p>
        </p:txBody>
      </p:sp>
      <p:sp>
        <p:nvSpPr>
          <p:cNvPr id="15" name="Down Arrow 14"/>
          <p:cNvSpPr/>
          <p:nvPr/>
        </p:nvSpPr>
        <p:spPr>
          <a:xfrm>
            <a:off x="833887" y="3937663"/>
            <a:ext cx="230038" cy="4286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2616679" y="3994162"/>
            <a:ext cx="230038" cy="4286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612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Schema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lnSpcReduction="10000"/>
          </a:bodyPr>
          <a:lstStyle/>
          <a:p>
            <a:pPr algn="justLow" fontAlgn="base"/>
            <a:r>
              <a:rPr lang="en-US" sz="3600" b="1" dirty="0" smtClean="0"/>
              <a:t>schema.xml </a:t>
            </a:r>
            <a:r>
              <a:rPr lang="en-US" sz="3600" dirty="0"/>
              <a:t> is usually the first file </a:t>
            </a:r>
            <a:r>
              <a:rPr lang="en-US" sz="3600" dirty="0" smtClean="0"/>
              <a:t>we configure </a:t>
            </a:r>
            <a:r>
              <a:rPr lang="en-US" sz="3600" dirty="0"/>
              <a:t>when setting up a new </a:t>
            </a:r>
            <a:r>
              <a:rPr lang="en-US" sz="3600" dirty="0" err="1"/>
              <a:t>Solr</a:t>
            </a:r>
            <a:r>
              <a:rPr lang="en-US" sz="3600" dirty="0"/>
              <a:t> installation.</a:t>
            </a:r>
          </a:p>
          <a:p>
            <a:pPr algn="justLow" fontAlgn="base"/>
            <a:r>
              <a:rPr lang="en-US" sz="3600" dirty="0"/>
              <a:t>The schema declares:</a:t>
            </a:r>
          </a:p>
          <a:p>
            <a:pPr lvl="1" algn="justLow" fontAlgn="base"/>
            <a:r>
              <a:rPr lang="en-US" sz="3600" dirty="0"/>
              <a:t>what kinds of fields there are</a:t>
            </a:r>
          </a:p>
          <a:p>
            <a:pPr lvl="1" algn="justLow" fontAlgn="base"/>
            <a:r>
              <a:rPr lang="en-US" sz="3600" dirty="0"/>
              <a:t>which field should be used as the unique/primary key</a:t>
            </a:r>
          </a:p>
          <a:p>
            <a:pPr lvl="1" algn="justLow" fontAlgn="base"/>
            <a:r>
              <a:rPr lang="en-US" sz="3600" dirty="0"/>
              <a:t>which fields are required</a:t>
            </a:r>
          </a:p>
          <a:p>
            <a:pPr lvl="1" algn="justLow" fontAlgn="base"/>
            <a:r>
              <a:rPr lang="en-US" sz="3600" dirty="0"/>
              <a:t>how to index and search each field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469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Schema (Cont.)</a:t>
            </a:r>
            <a:endParaRPr lang="en-US" sz="5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FF86-5ECC-46C2-96AD-A6F41D6B0EC5}" type="datetime1">
              <a:rPr lang="en-US" smtClean="0"/>
              <a:pPr/>
              <a:t>5/1/2014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429" b="16915"/>
          <a:stretch/>
        </p:blipFill>
        <p:spPr bwMode="auto">
          <a:xfrm>
            <a:off x="1063925" y="1447800"/>
            <a:ext cx="7671275" cy="1737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7716" y="3185158"/>
            <a:ext cx="510396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5096" y="4191003"/>
            <a:ext cx="503207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6340" y="5124450"/>
            <a:ext cx="508958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14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7795</TotalTime>
  <Words>1942</Words>
  <Application>Microsoft Macintosh PowerPoint</Application>
  <PresentationFormat>On-screen Show (4:3)</PresentationFormat>
  <Paragraphs>362</Paragraphs>
  <Slides>36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Equity</vt:lpstr>
      <vt:lpstr>Wordpad Document</vt:lpstr>
      <vt:lpstr>IDEAL Webpages</vt:lpstr>
      <vt:lpstr>Agenda</vt:lpstr>
      <vt:lpstr>Overview</vt:lpstr>
      <vt:lpstr>Big picture</vt:lpstr>
      <vt:lpstr>Solr </vt:lpstr>
      <vt:lpstr>SolrCloud</vt:lpstr>
      <vt:lpstr>SolrCloud</vt:lpstr>
      <vt:lpstr>Schema</vt:lpstr>
      <vt:lpstr>Schema (Cont.)</vt:lpstr>
      <vt:lpstr>SolrCloud control </vt:lpstr>
      <vt:lpstr>Event Fields</vt:lpstr>
      <vt:lpstr>Hadoop</vt:lpstr>
      <vt:lpstr>HDFS Architecture</vt:lpstr>
      <vt:lpstr>Some Terminology</vt:lpstr>
      <vt:lpstr>MapReduce Overview </vt:lpstr>
      <vt:lpstr>MapReduce in Hadoop (1)</vt:lpstr>
      <vt:lpstr>MapReduce in Hadoop (2)</vt:lpstr>
      <vt:lpstr>MapReduce in Hadoop (3)</vt:lpstr>
      <vt:lpstr>Job Configuration Parameters</vt:lpstr>
      <vt:lpstr>Map TO Reduce</vt:lpstr>
      <vt:lpstr>IndexerDriver.java</vt:lpstr>
      <vt:lpstr>Indexer,aper</vt:lpstr>
      <vt:lpstr>Solr REST API</vt:lpstr>
      <vt:lpstr>Solr REST API (Cont.)</vt:lpstr>
      <vt:lpstr>Solarium</vt:lpstr>
      <vt:lpstr>Why Solarium</vt:lpstr>
      <vt:lpstr>Why Solarium (Cont.)</vt:lpstr>
      <vt:lpstr>Interface Architecture</vt:lpstr>
      <vt:lpstr>Overall Architecture</vt:lpstr>
      <vt:lpstr>Screen Shots</vt:lpstr>
      <vt:lpstr>Screen Shots (Cont.)</vt:lpstr>
      <vt:lpstr>Screen Shots (Cont.)</vt:lpstr>
      <vt:lpstr>Screen Shots (Cont.)</vt:lpstr>
      <vt:lpstr>Screen Shots (Cont.)</vt:lpstr>
      <vt:lpstr>Screen Shots (Cont.)</vt:lpstr>
      <vt:lpstr>Slide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 formats, transformations and migraions</dc:title>
  <dc:creator>Mohammed Fawzy</dc:creator>
  <cp:lastModifiedBy>Mohammed Fawzy</cp:lastModifiedBy>
  <cp:revision>179</cp:revision>
  <dcterms:created xsi:type="dcterms:W3CDTF">2006-08-16T00:00:00Z</dcterms:created>
  <dcterms:modified xsi:type="dcterms:W3CDTF">2014-05-01T16:04:12Z</dcterms:modified>
</cp:coreProperties>
</file>