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tif" ContentType="image/tif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62" r:id="rId4"/>
    <p:sldId id="263"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742" autoAdjust="0"/>
  </p:normalViewPr>
  <p:slideViewPr>
    <p:cSldViewPr snapToGrid="0" snapToObjects="1">
      <p:cViewPr>
        <p:scale>
          <a:sx n="100" d="100"/>
          <a:sy n="100" d="100"/>
        </p:scale>
        <p:origin x="-432" y="-2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BB81F8-E23D-4840-8FC2-E822E7D6FBDD}" type="datetimeFigureOut">
              <a:rPr lang="en-US" smtClean="0"/>
              <a:t>6/27/13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C1AE38-C9B5-084C-A2AE-EC6B9A4297F9}" type="slidenum">
              <a:rPr lang="en-US" smtClean="0"/>
              <a:t>‹#›</a:t>
            </a:fld>
            <a:endParaRPr lang="en-US"/>
          </a:p>
        </p:txBody>
      </p:sp>
    </p:spTree>
    <p:extLst>
      <p:ext uri="{BB962C8B-B14F-4D97-AF65-F5344CB8AC3E}">
        <p14:creationId xmlns:p14="http://schemas.microsoft.com/office/powerpoint/2010/main" val="35349033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www.wired.co.uk/news/archive/2012-12/20/vince-cable-copyright-framework"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holcomm.commons.mla.org/" TargetMode="External"/><Relationship Id="rId4" Type="http://schemas.openxmlformats.org/officeDocument/2006/relationships/hyperlink" Target="https://pub.mtholyoke.edu/journal/LITS/entry/open_access"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p.sparc.arl.org/lps/" TargetMode="External"/><Relationship Id="rId4" Type="http://schemas.openxmlformats.org/officeDocument/2006/relationships/hyperlink" Target="http://hastac.org/news/library-publishing-coalition" TargetMode="External"/><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roarmap.eprints.org/" TargetMode="External"/><Relationship Id="rId4" Type="http://schemas.openxmlformats.org/officeDocument/2006/relationships/hyperlink" Target="http://publicaccess.nih.gov/"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Copyright</a:t>
            </a:r>
          </a:p>
          <a:p>
            <a:pPr lvl="1"/>
            <a:r>
              <a:rPr lang="en-US" sz="1200" kern="1200" dirty="0" smtClean="0">
                <a:solidFill>
                  <a:schemeClr val="tx1"/>
                </a:solidFill>
                <a:effectLst/>
                <a:latin typeface="+mn-lt"/>
                <a:ea typeface="+mn-ea"/>
                <a:cs typeface="+mn-cs"/>
              </a:rPr>
              <a:t>Author rights</a:t>
            </a:r>
          </a:p>
          <a:p>
            <a:pPr lvl="1"/>
            <a:r>
              <a:rPr lang="en-US" sz="1200" kern="1200" dirty="0" smtClean="0">
                <a:solidFill>
                  <a:schemeClr val="tx1"/>
                </a:solidFill>
                <a:effectLst/>
                <a:latin typeface="+mn-lt"/>
                <a:ea typeface="+mn-ea"/>
                <a:cs typeface="+mn-cs"/>
              </a:rPr>
              <a:t>VT Policy 13000</a:t>
            </a:r>
          </a:p>
          <a:p>
            <a:pPr lvl="1"/>
            <a:r>
              <a:rPr lang="en-US" sz="1200" kern="1200" dirty="0" smtClean="0">
                <a:solidFill>
                  <a:schemeClr val="tx1"/>
                </a:solidFill>
                <a:effectLst/>
                <a:latin typeface="+mn-lt"/>
                <a:ea typeface="+mn-ea"/>
                <a:cs typeface="+mn-cs"/>
              </a:rPr>
              <a:t>Fair use: 4 factors, analyzer tool</a:t>
            </a:r>
          </a:p>
          <a:p>
            <a:pPr lvl="1"/>
            <a:r>
              <a:rPr lang="en-US" sz="1200" kern="1200" dirty="0" smtClean="0">
                <a:solidFill>
                  <a:schemeClr val="tx1"/>
                </a:solidFill>
                <a:effectLst/>
                <a:latin typeface="+mn-lt"/>
                <a:ea typeface="+mn-ea"/>
                <a:cs typeface="+mn-cs"/>
              </a:rPr>
              <a:t>Creative Commons: CC-By</a:t>
            </a:r>
          </a:p>
          <a:p>
            <a:pPr lvl="0"/>
            <a:r>
              <a:rPr lang="en-US" sz="1200" kern="1200" dirty="0" smtClean="0">
                <a:solidFill>
                  <a:schemeClr val="tx1"/>
                </a:solidFill>
                <a:effectLst/>
                <a:latin typeface="+mn-lt"/>
                <a:ea typeface="+mn-ea"/>
                <a:cs typeface="+mn-cs"/>
              </a:rPr>
              <a:t>Open Access</a:t>
            </a:r>
          </a:p>
          <a:p>
            <a:pPr lvl="1"/>
            <a:r>
              <a:rPr lang="en-US" sz="1200" kern="1200" dirty="0" smtClean="0">
                <a:solidFill>
                  <a:schemeClr val="tx1"/>
                </a:solidFill>
                <a:effectLst/>
                <a:latin typeface="+mn-lt"/>
                <a:ea typeface="+mn-ea"/>
                <a:cs typeface="+mn-cs"/>
              </a:rPr>
              <a:t>Definition? Free, unrestricted, online, peer reviewed articles [3 min video?]</a:t>
            </a:r>
          </a:p>
          <a:p>
            <a:pPr lvl="1"/>
            <a:r>
              <a:rPr lang="en-US" sz="1200" kern="1200" dirty="0" smtClean="0">
                <a:solidFill>
                  <a:schemeClr val="tx1"/>
                </a:solidFill>
                <a:effectLst/>
                <a:latin typeface="+mn-lt"/>
                <a:ea typeface="+mn-ea"/>
                <a:cs typeface="+mn-cs"/>
              </a:rPr>
              <a:t>DOAJ: &gt;4200 [gold]</a:t>
            </a:r>
          </a:p>
          <a:p>
            <a:pPr lvl="1"/>
            <a:r>
              <a:rPr lang="en-US" sz="1200" kern="1200" dirty="0" smtClean="0">
                <a:solidFill>
                  <a:schemeClr val="tx1"/>
                </a:solidFill>
                <a:effectLst/>
                <a:latin typeface="+mn-lt"/>
                <a:ea typeface="+mn-ea"/>
                <a:cs typeface="+mn-cs"/>
              </a:rPr>
              <a:t>Self-archiving [green]</a:t>
            </a:r>
          </a:p>
          <a:p>
            <a:pPr lvl="1"/>
            <a:r>
              <a:rPr lang="en-US" sz="1200" kern="1200" dirty="0" smtClean="0">
                <a:solidFill>
                  <a:schemeClr val="tx1"/>
                </a:solidFill>
                <a:effectLst/>
                <a:latin typeface="+mn-lt"/>
                <a:ea typeface="+mn-ea"/>
                <a:cs typeface="+mn-cs"/>
              </a:rPr>
              <a:t>Hybrid journals: some of a journal’s articles are OA due to APC, e.g., Sage Choice</a:t>
            </a:r>
          </a:p>
          <a:p>
            <a:pPr lvl="1"/>
            <a:r>
              <a:rPr lang="en-US" sz="1200" kern="1200" dirty="0" err="1" smtClean="0">
                <a:solidFill>
                  <a:schemeClr val="tx1"/>
                </a:solidFill>
                <a:effectLst/>
                <a:latin typeface="+mn-lt"/>
                <a:ea typeface="+mn-ea"/>
                <a:cs typeface="+mn-cs"/>
              </a:rPr>
              <a:t>Righttoresearch.org</a:t>
            </a:r>
            <a:r>
              <a:rPr lang="en-US" sz="1200" kern="1200" dirty="0" smtClean="0">
                <a:solidFill>
                  <a:schemeClr val="tx1"/>
                </a:solidFill>
                <a:effectLst/>
                <a:latin typeface="+mn-lt"/>
                <a:ea typeface="+mn-ea"/>
                <a:cs typeface="+mn-cs"/>
              </a:rPr>
              <a:t> [video? 8.5 min]</a:t>
            </a:r>
          </a:p>
          <a:p>
            <a:pPr lvl="1"/>
            <a:r>
              <a:rPr lang="en-US" sz="1200" kern="1200" dirty="0" smtClean="0">
                <a:solidFill>
                  <a:schemeClr val="tx1"/>
                </a:solidFill>
                <a:effectLst/>
                <a:latin typeface="+mn-lt"/>
                <a:ea typeface="+mn-ea"/>
                <a:cs typeface="+mn-cs"/>
              </a:rPr>
              <a:t>OA Week activities</a:t>
            </a:r>
          </a:p>
          <a:p>
            <a:pPr lvl="1"/>
            <a:r>
              <a:rPr lang="en-US" sz="1200" kern="1200" dirty="0" smtClean="0">
                <a:solidFill>
                  <a:schemeClr val="tx1"/>
                </a:solidFill>
                <a:effectLst/>
                <a:latin typeface="+mn-lt"/>
                <a:ea typeface="+mn-ea"/>
                <a:cs typeface="+mn-cs"/>
              </a:rPr>
              <a:t>ETDs [publishers’ surveys]</a:t>
            </a:r>
          </a:p>
          <a:p>
            <a:pPr lvl="1"/>
            <a:r>
              <a:rPr lang="en-US" sz="1200" kern="1200" dirty="0" smtClean="0">
                <a:solidFill>
                  <a:schemeClr val="tx1"/>
                </a:solidFill>
                <a:effectLst/>
                <a:latin typeface="+mn-lt"/>
                <a:ea typeface="+mn-ea"/>
                <a:cs typeface="+mn-cs"/>
              </a:rPr>
              <a:t>CHORUS, SHARE</a:t>
            </a:r>
          </a:p>
          <a:p>
            <a:pPr lvl="0"/>
            <a:r>
              <a:rPr lang="en-US" sz="1200" kern="1200" dirty="0" err="1" smtClean="0">
                <a:solidFill>
                  <a:schemeClr val="tx1"/>
                </a:solidFill>
                <a:effectLst/>
                <a:latin typeface="+mn-lt"/>
                <a:ea typeface="+mn-ea"/>
                <a:cs typeface="+mn-cs"/>
              </a:rPr>
              <a:t>VTechWorks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Publishing: library services</a:t>
            </a:r>
          </a:p>
          <a:p>
            <a:pPr lvl="1"/>
            <a:r>
              <a:rPr lang="en-US" sz="1200" kern="1200" dirty="0" smtClean="0">
                <a:solidFill>
                  <a:schemeClr val="tx1"/>
                </a:solidFill>
                <a:effectLst/>
                <a:latin typeface="+mn-lt"/>
                <a:ea typeface="+mn-ea"/>
                <a:cs typeface="+mn-cs"/>
              </a:rPr>
              <a:t>Recent CHE articles</a:t>
            </a:r>
          </a:p>
          <a:p>
            <a:pPr lvl="1"/>
            <a:r>
              <a:rPr lang="en-US" sz="1200" kern="1200" dirty="0" smtClean="0">
                <a:solidFill>
                  <a:schemeClr val="tx1"/>
                </a:solidFill>
                <a:effectLst/>
                <a:latin typeface="+mn-lt"/>
                <a:ea typeface="+mn-ea"/>
                <a:cs typeface="+mn-cs"/>
              </a:rPr>
              <a:t>OJS</a:t>
            </a:r>
          </a:p>
          <a:p>
            <a:pPr lvl="1"/>
            <a:r>
              <a:rPr lang="en-US" sz="1200" kern="1200" dirty="0" smtClean="0">
                <a:solidFill>
                  <a:schemeClr val="tx1"/>
                </a:solidFill>
                <a:effectLst/>
                <a:latin typeface="+mn-lt"/>
                <a:ea typeface="+mn-ea"/>
                <a:cs typeface="+mn-cs"/>
              </a:rPr>
              <a:t>OCS</a:t>
            </a:r>
          </a:p>
          <a:p>
            <a:endParaRPr lang="en-US" dirty="0"/>
          </a:p>
        </p:txBody>
      </p:sp>
      <p:sp>
        <p:nvSpPr>
          <p:cNvPr id="4" name="Slide Number Placeholder 3"/>
          <p:cNvSpPr>
            <a:spLocks noGrp="1"/>
          </p:cNvSpPr>
          <p:nvPr>
            <p:ph type="sldNum" sz="quarter" idx="10"/>
          </p:nvPr>
        </p:nvSpPr>
        <p:spPr/>
        <p:txBody>
          <a:bodyPr/>
          <a:lstStyle/>
          <a:p>
            <a:fld id="{AFC1AE38-C9B5-084C-A2AE-EC6B9A4297F9}" type="slidenum">
              <a:rPr lang="en-US" smtClean="0"/>
              <a:t>1</a:t>
            </a:fld>
            <a:endParaRPr lang="en-US"/>
          </a:p>
        </p:txBody>
      </p:sp>
    </p:spTree>
    <p:extLst>
      <p:ext uri="{BB962C8B-B14F-4D97-AF65-F5344CB8AC3E}">
        <p14:creationId xmlns:p14="http://schemas.microsoft.com/office/powerpoint/2010/main" val="1134896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a:t>
            </a:r>
            <a:r>
              <a:rPr lang="en-US" sz="1200" dirty="0" smtClean="0">
                <a:hlinkClick r:id="rId3"/>
              </a:rPr>
              <a:t>www.wired.co.uk</a:t>
            </a:r>
            <a:endParaRPr lang="en-US" dirty="0"/>
          </a:p>
        </p:txBody>
      </p:sp>
      <p:sp>
        <p:nvSpPr>
          <p:cNvPr id="4" name="Slide Number Placeholder 3"/>
          <p:cNvSpPr>
            <a:spLocks noGrp="1"/>
          </p:cNvSpPr>
          <p:nvPr>
            <p:ph type="sldNum" sz="quarter" idx="10"/>
          </p:nvPr>
        </p:nvSpPr>
        <p:spPr/>
        <p:txBody>
          <a:bodyPr/>
          <a:lstStyle/>
          <a:p>
            <a:fld id="{AFC1AE38-C9B5-084C-A2AE-EC6B9A4297F9}" type="slidenum">
              <a:rPr lang="en-US" smtClean="0"/>
              <a:t>2</a:t>
            </a:fld>
            <a:endParaRPr lang="en-US"/>
          </a:p>
        </p:txBody>
      </p:sp>
    </p:spTree>
    <p:extLst>
      <p:ext uri="{BB962C8B-B14F-4D97-AF65-F5344CB8AC3E}">
        <p14:creationId xmlns:p14="http://schemas.microsoft.com/office/powerpoint/2010/main" val="3303714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Definition:</a:t>
            </a:r>
            <a:r>
              <a:rPr lang="en-US" sz="1200" baseline="0" dirty="0" smtClean="0"/>
              <a:t> </a:t>
            </a:r>
            <a:r>
              <a:rPr lang="en-US" sz="1200" dirty="0" smtClean="0"/>
              <a:t>Free, unrestricted, online, peer reviewed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dirty="0" smtClean="0"/>
              <a:t>Benefits:  Increased citations (reputation);</a:t>
            </a:r>
            <a:r>
              <a:rPr lang="en-US" baseline="0" dirty="0" smtClean="0"/>
              <a:t> </a:t>
            </a:r>
            <a:r>
              <a:rPr lang="en-US" dirty="0" smtClean="0"/>
              <a:t>research widely available increases the rate of progress in academic fields; </a:t>
            </a:r>
          </a:p>
          <a:p>
            <a:r>
              <a:rPr lang="en-US" dirty="0" smtClean="0"/>
              <a:t>Librarians hope that the movement will eventually result in lower journal costs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www.whitehouse.gov</a:t>
            </a:r>
            <a:r>
              <a:rPr lang="en-US" dirty="0" smtClean="0"/>
              <a:t>/blog/2013/02/22/expanding-public-access-results-federally-funded-research</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3200" dirty="0" smtClean="0"/>
              <a:t>OA Subvention Fund: </a:t>
            </a:r>
            <a:r>
              <a:rPr lang="en-US" sz="3200" dirty="0" err="1" smtClean="0"/>
              <a:t>www.lib.vt.edu</a:t>
            </a:r>
            <a:r>
              <a:rPr lang="en-US" sz="3200" dirty="0" smtClean="0"/>
              <a:t>/</a:t>
            </a:r>
            <a:r>
              <a:rPr lang="en-US" sz="3200" dirty="0" err="1" smtClean="0"/>
              <a:t>oafund</a:t>
            </a:r>
            <a:r>
              <a:rPr lang="en-US" sz="32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err="1" smtClean="0"/>
              <a:t>Righttoresearch.org</a:t>
            </a:r>
            <a:r>
              <a:rPr lang="en-US" sz="1200" dirty="0" smtClean="0"/>
              <a:t> [video, 8.5 min]</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“Openness, value, and scholarly societies – The MLA model,” College &amp; Research Libraries (12/12), two immediate steps :</a:t>
            </a:r>
          </a:p>
          <a:p>
            <a:pPr lvl="1"/>
            <a:r>
              <a:rPr lang="en-US" dirty="0" smtClean="0"/>
              <a:t>Revised all author agreements to make them </a:t>
            </a:r>
            <a:r>
              <a:rPr lang="en-US" b="1" dirty="0" smtClean="0"/>
              <a:t>green open </a:t>
            </a:r>
            <a:r>
              <a:rPr lang="en-US" dirty="0" smtClean="0"/>
              <a:t>access</a:t>
            </a:r>
          </a:p>
          <a:p>
            <a:pPr lvl="1"/>
            <a:r>
              <a:rPr lang="en-US" dirty="0" smtClean="0"/>
              <a:t>Developed a publishing platform for members to openly share scholarly work, MLACOMMONS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hlinkClick r:id="rId3" tooltip="Scholarly Communication @ MLA"/>
              </a:rPr>
              <a:t>Communication @ MLA</a:t>
            </a:r>
            <a:r>
              <a:rPr lang="en-US" b="0" dirty="0" smtClean="0"/>
              <a:t>: Statement on Public Access to Federally Funded Research (May 2013)</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http://</a:t>
            </a:r>
            <a:r>
              <a:rPr lang="en-US" b="0" dirty="0" err="1" smtClean="0"/>
              <a:t>scholcomm.commons.mla.org</a:t>
            </a:r>
            <a:r>
              <a:rPr lang="en-US" b="0" dirty="0" smtClean="0"/>
              <a:t>/statement-on-public-access-to-federally-funded-research/</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MLA Director of Scholarly Communication Kathleen Fitzpatrick announced that the MLS endorses the open access publishing.</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Image from </a:t>
            </a:r>
            <a:r>
              <a:rPr lang="en-US" sz="1200" dirty="0" smtClean="0">
                <a:hlinkClick r:id="rId4"/>
              </a:rPr>
              <a:t>pub.mtholyoke.edu</a:t>
            </a:r>
            <a:endParaRPr lang="en-US" dirty="0"/>
          </a:p>
        </p:txBody>
      </p:sp>
      <p:sp>
        <p:nvSpPr>
          <p:cNvPr id="4" name="Slide Number Placeholder 3"/>
          <p:cNvSpPr>
            <a:spLocks noGrp="1"/>
          </p:cNvSpPr>
          <p:nvPr>
            <p:ph type="sldNum" sz="quarter" idx="10"/>
          </p:nvPr>
        </p:nvSpPr>
        <p:spPr/>
        <p:txBody>
          <a:bodyPr/>
          <a:lstStyle/>
          <a:p>
            <a:fld id="{AFC1AE38-C9B5-084C-A2AE-EC6B9A4297F9}" type="slidenum">
              <a:rPr lang="en-US" smtClean="0"/>
              <a:t>3</a:t>
            </a:fld>
            <a:endParaRPr lang="en-US"/>
          </a:p>
        </p:txBody>
      </p:sp>
    </p:spTree>
    <p:extLst>
      <p:ext uri="{BB962C8B-B14F-4D97-AF65-F5344CB8AC3E}">
        <p14:creationId xmlns:p14="http://schemas.microsoft.com/office/powerpoint/2010/main" val="3579804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LPC: </a:t>
            </a:r>
            <a:r>
              <a:rPr lang="en-US" dirty="0" smtClean="0"/>
              <a:t>BLACKSBURG, Va., Jan. 17, 2013 – Virginia Tech, in collaboration with more than 50 other academic libraries and the Educopia Institute, is leading a two-year project (2013-14) to create the Library Publishing Coalition.</a:t>
            </a:r>
          </a:p>
          <a:p>
            <a:r>
              <a:rPr lang="en-US" dirty="0" smtClean="0"/>
              <a:t>The project emerged following conversations between Virginia Tech, Purdue University, and the University of North Texas regarding the need for a community dedicated to advancing the field of library publishing.</a:t>
            </a:r>
          </a:p>
          <a:p>
            <a:r>
              <a:rPr lang="en-US" dirty="0" smtClean="0"/>
              <a:t>Academic libraries and the researchers and organizations they support are facing a new paradigm in scholarly publishing. The web, information and social media technologies, and the Open Source and Open Access movements are changing the framework in which scholarship is created, collected, organized, and disseminated. Yet, as shown by the highly regarded, IMLS-funded </a:t>
            </a:r>
            <a:r>
              <a:rPr lang="en-US" dirty="0" smtClean="0">
                <a:hlinkClick r:id="rId3"/>
              </a:rPr>
              <a:t>Strategies for Success</a:t>
            </a:r>
            <a:r>
              <a:rPr lang="en-US" dirty="0" smtClean="0"/>
              <a:t> project, library-based publishing groups lack a central space where they can meet, work together, share information, and confront common issues.</a:t>
            </a:r>
          </a:p>
          <a:p>
            <a:pPr lvl="0"/>
            <a:endParaRPr lang="en-US" sz="1200" kern="1200" dirty="0" smtClean="0">
              <a:solidFill>
                <a:schemeClr val="tx1"/>
              </a:solidFill>
              <a:effectLst/>
              <a:latin typeface="+mn-lt"/>
              <a:ea typeface="+mn-ea"/>
              <a:cs typeface="+mn-cs"/>
            </a:endParaRPr>
          </a:p>
          <a:p>
            <a:pPr lvl="1">
              <a:buClr>
                <a:schemeClr val="accent6">
                  <a:lumMod val="75000"/>
                </a:schemeClr>
              </a:buClr>
              <a:buFont typeface="Wingdings" charset="2"/>
              <a:buChar char="v"/>
            </a:pPr>
            <a:r>
              <a:rPr lang="en-US" sz="3200" dirty="0" smtClean="0"/>
              <a:t>CHE features</a:t>
            </a:r>
          </a:p>
          <a:p>
            <a:pPr lvl="2">
              <a:buClr>
                <a:schemeClr val="accent6">
                  <a:lumMod val="75000"/>
                </a:schemeClr>
              </a:buClr>
              <a:buFont typeface="Wingdings" charset="2"/>
              <a:buChar char="v"/>
            </a:pPr>
            <a:r>
              <a:rPr lang="en-US" dirty="0" smtClean="0"/>
              <a:t>“For University Presses, a Time of Fixing Bridges, and Building New Ones,” 6/24/13</a:t>
            </a:r>
          </a:p>
          <a:p>
            <a:endParaRPr lang="en-US" dirty="0" smtClean="0"/>
          </a:p>
          <a:p>
            <a:r>
              <a:rPr lang="en-US" dirty="0" smtClean="0"/>
              <a:t>Image from </a:t>
            </a:r>
            <a:r>
              <a:rPr lang="en-US" sz="1200" dirty="0" smtClean="0">
                <a:hlinkClick r:id="rId4"/>
              </a:rPr>
              <a:t>hastac.org</a:t>
            </a:r>
            <a:endParaRPr lang="en-US" sz="1200" dirty="0" smtClean="0"/>
          </a:p>
          <a:p>
            <a:endParaRPr lang="en-US" sz="1200" dirty="0" smtClean="0"/>
          </a:p>
          <a:p>
            <a:r>
              <a:rPr lang="en-US" sz="1200" dirty="0" smtClean="0"/>
              <a:t>Search VTW</a:t>
            </a:r>
            <a:r>
              <a:rPr lang="en-US" sz="1200" smtClean="0"/>
              <a:t>: edge</a:t>
            </a:r>
            <a:endParaRPr lang="en-US" dirty="0"/>
          </a:p>
        </p:txBody>
      </p:sp>
      <p:sp>
        <p:nvSpPr>
          <p:cNvPr id="4" name="Slide Number Placeholder 3"/>
          <p:cNvSpPr>
            <a:spLocks noGrp="1"/>
          </p:cNvSpPr>
          <p:nvPr>
            <p:ph type="sldNum" sz="quarter" idx="10"/>
          </p:nvPr>
        </p:nvSpPr>
        <p:spPr/>
        <p:txBody>
          <a:bodyPr/>
          <a:lstStyle/>
          <a:p>
            <a:fld id="{AFC1AE38-C9B5-084C-A2AE-EC6B9A4297F9}" type="slidenum">
              <a:rPr lang="en-US" smtClean="0"/>
              <a:t>4</a:t>
            </a:fld>
            <a:endParaRPr lang="en-US"/>
          </a:p>
        </p:txBody>
      </p:sp>
    </p:spTree>
    <p:extLst>
      <p:ext uri="{BB962C8B-B14F-4D97-AF65-F5344CB8AC3E}">
        <p14:creationId xmlns:p14="http://schemas.microsoft.com/office/powerpoint/2010/main" val="3579804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Institutional repositories allow an organization to digitally archive and showcase their intellectual output to a larger and unrestricted audience. They also allow compliance with the increasing number of </a:t>
            </a:r>
            <a:r>
              <a:rPr lang="en-US" dirty="0" smtClean="0">
                <a:hlinkClick r:id="rId3"/>
              </a:rPr>
              <a:t>open access policies</a:t>
            </a:r>
            <a:r>
              <a:rPr lang="en-US" dirty="0" smtClean="0"/>
              <a:t> and funding mandates arising, including the </a:t>
            </a:r>
            <a:r>
              <a:rPr lang="en-US" dirty="0" smtClean="0">
                <a:hlinkClick r:id="rId4"/>
              </a:rPr>
              <a:t>NIH Public Access Policy</a:t>
            </a:r>
            <a:endParaRPr lang="en-US" dirty="0" smtClean="0"/>
          </a:p>
          <a:p>
            <a:endParaRPr lang="en-US" dirty="0" smtClean="0"/>
          </a:p>
          <a:p>
            <a:r>
              <a:rPr lang="en-US" dirty="0" smtClean="0"/>
              <a:t>Supports OA and</a:t>
            </a:r>
            <a:r>
              <a:rPr lang="en-US" baseline="0" dirty="0" smtClean="0"/>
              <a:t> data sharing, admin docs--Static works (not good w/versioning)</a:t>
            </a:r>
          </a:p>
          <a:p>
            <a:endParaRPr lang="en-US" baseline="0" dirty="0" smtClean="0"/>
          </a:p>
          <a:p>
            <a:r>
              <a:rPr lang="en-US" baseline="0" dirty="0" smtClean="0"/>
              <a:t>Register, send email to N, he emails re type of account and gives you permissions to submit to a collection (or more than one). If you’re new, he’ll tell you the URI. </a:t>
            </a:r>
            <a:endParaRPr lang="en-US" dirty="0" smtClean="0"/>
          </a:p>
          <a:p>
            <a:endParaRPr lang="en-US" dirty="0" smtClean="0"/>
          </a:p>
          <a:p>
            <a:r>
              <a:rPr lang="en-US" dirty="0" smtClean="0"/>
              <a:t>Tutorial: play </a:t>
            </a:r>
          </a:p>
          <a:p>
            <a:endParaRPr lang="en-US" dirty="0" smtClean="0"/>
          </a:p>
          <a:p>
            <a:r>
              <a:rPr lang="en-US" dirty="0" smtClean="0"/>
              <a:t>Statistics</a:t>
            </a:r>
          </a:p>
          <a:p>
            <a:endParaRPr lang="en-US" dirty="0" smtClean="0"/>
          </a:p>
          <a:p>
            <a:r>
              <a:rPr lang="en-US" dirty="0" err="1" smtClean="0"/>
              <a:t>Naren</a:t>
            </a:r>
            <a:r>
              <a:rPr lang="en-US" baseline="0" dirty="0" smtClean="0"/>
              <a:t> in an author: CS Tech Reports and 2 articles</a:t>
            </a:r>
          </a:p>
          <a:p>
            <a:r>
              <a:rPr lang="en-US" baseline="0" dirty="0" err="1" smtClean="0"/>
              <a:t>LaBerge</a:t>
            </a:r>
            <a:r>
              <a:rPr lang="en-US" baseline="0" dirty="0" smtClean="0"/>
              <a:t> is an ETD advisor</a:t>
            </a:r>
            <a:endParaRPr lang="en-US" dirty="0" smtClean="0"/>
          </a:p>
          <a:p>
            <a:endParaRPr lang="en-US" dirty="0" smtClean="0"/>
          </a:p>
          <a:p>
            <a:endParaRPr lang="en-US" dirty="0" smtClean="0"/>
          </a:p>
          <a:p>
            <a:r>
              <a:rPr lang="en-US" dirty="0" smtClean="0"/>
              <a:t>There are </a:t>
            </a:r>
            <a:r>
              <a:rPr lang="en-US" b="1" dirty="0" smtClean="0"/>
              <a:t>26,498,237</a:t>
            </a:r>
            <a:r>
              <a:rPr lang="en-US" dirty="0" smtClean="0"/>
              <a:t> items held in the 2841 repositories on the ROAR map,</a:t>
            </a:r>
            <a:r>
              <a:rPr lang="en-US" baseline="0" dirty="0" smtClean="0"/>
              <a:t> June 25, 2013.</a:t>
            </a:r>
            <a:endParaRPr lang="en-US" dirty="0"/>
          </a:p>
        </p:txBody>
      </p:sp>
      <p:sp>
        <p:nvSpPr>
          <p:cNvPr id="4" name="Slide Number Placeholder 3"/>
          <p:cNvSpPr>
            <a:spLocks noGrp="1"/>
          </p:cNvSpPr>
          <p:nvPr>
            <p:ph type="sldNum" sz="quarter" idx="10"/>
          </p:nvPr>
        </p:nvSpPr>
        <p:spPr/>
        <p:txBody>
          <a:bodyPr/>
          <a:lstStyle/>
          <a:p>
            <a:fld id="{AFC1AE38-C9B5-084C-A2AE-EC6B9A4297F9}" type="slidenum">
              <a:rPr lang="en-US" smtClean="0"/>
              <a:t>5</a:t>
            </a:fld>
            <a:endParaRPr lang="en-US"/>
          </a:p>
        </p:txBody>
      </p:sp>
    </p:spTree>
    <p:extLst>
      <p:ext uri="{BB962C8B-B14F-4D97-AF65-F5344CB8AC3E}">
        <p14:creationId xmlns:p14="http://schemas.microsoft.com/office/powerpoint/2010/main" val="3579804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31D693-8B69-7E4D-9D6D-283B8FF6C39A}" type="datetimeFigureOut">
              <a:rPr lang="en-US" smtClean="0"/>
              <a:t>6/27/13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3189479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31D693-8B69-7E4D-9D6D-283B8FF6C39A}" type="datetimeFigureOut">
              <a:rPr lang="en-US" smtClean="0"/>
              <a:t>6/27/13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3825313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31D693-8B69-7E4D-9D6D-283B8FF6C39A}" type="datetimeFigureOut">
              <a:rPr lang="en-US" smtClean="0"/>
              <a:t>6/27/13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589406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31D693-8B69-7E4D-9D6D-283B8FF6C39A}" type="datetimeFigureOut">
              <a:rPr lang="en-US" smtClean="0"/>
              <a:t>6/27/13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4031099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31D693-8B69-7E4D-9D6D-283B8FF6C39A}" type="datetimeFigureOut">
              <a:rPr lang="en-US" smtClean="0"/>
              <a:t>6/27/13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1956544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31D693-8B69-7E4D-9D6D-283B8FF6C39A}" type="datetimeFigureOut">
              <a:rPr lang="en-US" smtClean="0"/>
              <a:t>6/27/13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3961079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31D693-8B69-7E4D-9D6D-283B8FF6C39A}" type="datetimeFigureOut">
              <a:rPr lang="en-US" smtClean="0"/>
              <a:t>6/27/13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2750302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31D693-8B69-7E4D-9D6D-283B8FF6C39A}" type="datetimeFigureOut">
              <a:rPr lang="en-US" smtClean="0"/>
              <a:t>6/27/13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4089232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1D693-8B69-7E4D-9D6D-283B8FF6C39A}" type="datetimeFigureOut">
              <a:rPr lang="en-US" smtClean="0"/>
              <a:t>6/27/13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4279905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31D693-8B69-7E4D-9D6D-283B8FF6C39A}" type="datetimeFigureOut">
              <a:rPr lang="en-US" smtClean="0"/>
              <a:t>6/27/13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3186803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31D693-8B69-7E4D-9D6D-283B8FF6C39A}" type="datetimeFigureOut">
              <a:rPr lang="en-US" smtClean="0"/>
              <a:t>6/27/13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72680A-1D2A-9C47-848B-11881203AF42}" type="slidenum">
              <a:rPr lang="en-US" smtClean="0"/>
              <a:t>‹#›</a:t>
            </a:fld>
            <a:endParaRPr lang="en-US"/>
          </a:p>
        </p:txBody>
      </p:sp>
    </p:spTree>
    <p:extLst>
      <p:ext uri="{BB962C8B-B14F-4D97-AF65-F5344CB8AC3E}">
        <p14:creationId xmlns:p14="http://schemas.microsoft.com/office/powerpoint/2010/main" val="24746668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31D693-8B69-7E4D-9D6D-283B8FF6C39A}" type="datetimeFigureOut">
              <a:rPr lang="en-US" smtClean="0"/>
              <a:t>6/27/13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72680A-1D2A-9C47-848B-11881203AF42}" type="slidenum">
              <a:rPr lang="en-US" smtClean="0"/>
              <a:t>‹#›</a:t>
            </a:fld>
            <a:endParaRPr lang="en-US"/>
          </a:p>
        </p:txBody>
      </p:sp>
    </p:spTree>
    <p:extLst>
      <p:ext uri="{BB962C8B-B14F-4D97-AF65-F5344CB8AC3E}">
        <p14:creationId xmlns:p14="http://schemas.microsoft.com/office/powerpoint/2010/main" val="1053606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hyperlink" Target="http://www.policies.vt.edu/13000.pdf" TargetMode="External"/><Relationship Id="rId4" Type="http://schemas.openxmlformats.org/officeDocument/2006/relationships/hyperlink" Target="http://scholar.lib.vt.edu/copyright/" TargetMode="External"/><Relationship Id="rId5" Type="http://schemas.openxmlformats.org/officeDocument/2006/relationships/hyperlink" Target="http://creativecommons.org/licenses/" TargetMode="External"/><Relationship Id="rId6" Type="http://schemas.openxmlformats.org/officeDocument/2006/relationships/image" Target="../media/image2.jpg"/><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hyperlink" Target="http://www.whitehouse.gov/blog/2013/02/22/expanding-public-access-results-federally-funded-research" TargetMode="External"/><Relationship Id="rId4" Type="http://schemas.openxmlformats.org/officeDocument/2006/relationships/hyperlink" Target="http://www.doaj.org/" TargetMode="External"/><Relationship Id="rId5" Type="http://schemas.openxmlformats.org/officeDocument/2006/relationships/hyperlink" Target="http://www.lib.vt.edu/oafund/" TargetMode="External"/><Relationship Id="rId6" Type="http://schemas.openxmlformats.org/officeDocument/2006/relationships/hyperlink" Target="http://vtechworks.lib.vt.edu/handle/10919/23200" TargetMode="External"/><Relationship Id="rId7"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ejournals.lib.vt.edu/" TargetMode="External"/><Relationship Id="rId4" Type="http://schemas.openxmlformats.org/officeDocument/2006/relationships/hyperlink" Target="http://pkp.sfu.ca/?q=ocs" TargetMode="External"/><Relationship Id="rId5" Type="http://schemas.openxmlformats.org/officeDocument/2006/relationships/hyperlink" Target="http://vtechworks.lib.vt.edu" TargetMode="External"/><Relationship Id="rId6" Type="http://schemas.openxmlformats.org/officeDocument/2006/relationships/image" Target="../media/image5.ti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vtechworks.lib.vt.edu/" TargetMode="External"/><Relationship Id="rId4" Type="http://schemas.openxmlformats.org/officeDocument/2006/relationships/hyperlink" Target="http://arxiv.org/" TargetMode="External"/><Relationship Id="rId5" Type="http://schemas.openxmlformats.org/officeDocument/2006/relationships/hyperlink" Target="http://sounds.bl.uk/" TargetMode="External"/><Relationship Id="rId6" Type="http://schemas.openxmlformats.org/officeDocument/2006/relationships/hyperlink" Target="http://maps.repository66.org/" TargetMode="External"/><Relationship Id="rId7"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1371599" y="3886199"/>
            <a:ext cx="7411931" cy="2248877"/>
          </a:xfrm>
        </p:spPr>
        <p:txBody>
          <a:bodyPr>
            <a:normAutofit fontScale="92500"/>
          </a:bodyPr>
          <a:lstStyle/>
          <a:p>
            <a:pPr algn="l"/>
            <a:r>
              <a:rPr lang="en-US" dirty="0" smtClean="0">
                <a:solidFill>
                  <a:srgbClr val="000000"/>
                </a:solidFill>
              </a:rPr>
              <a:t>Copyright				Gail </a:t>
            </a:r>
            <a:r>
              <a:rPr lang="en-US" dirty="0">
                <a:solidFill>
                  <a:srgbClr val="000000"/>
                </a:solidFill>
              </a:rPr>
              <a:t>McMillan</a:t>
            </a:r>
            <a:endParaRPr lang="en-US" dirty="0" smtClean="0">
              <a:solidFill>
                <a:srgbClr val="000000"/>
              </a:solidFill>
            </a:endParaRPr>
          </a:p>
          <a:p>
            <a:pPr algn="l"/>
            <a:r>
              <a:rPr lang="en-US" dirty="0">
                <a:solidFill>
                  <a:srgbClr val="000000"/>
                </a:solidFill>
              </a:rPr>
              <a:t>Open Access			</a:t>
            </a:r>
            <a:r>
              <a:rPr lang="en-US" sz="2400" dirty="0" smtClean="0">
                <a:solidFill>
                  <a:srgbClr val="000000"/>
                </a:solidFill>
              </a:rPr>
              <a:t>Director</a:t>
            </a:r>
            <a:r>
              <a:rPr lang="en-US" sz="2400" dirty="0">
                <a:solidFill>
                  <a:srgbClr val="000000"/>
                </a:solidFill>
              </a:rPr>
              <a:t>, </a:t>
            </a:r>
            <a:r>
              <a:rPr lang="en-US" sz="2400" dirty="0" smtClean="0">
                <a:solidFill>
                  <a:srgbClr val="000000"/>
                </a:solidFill>
              </a:rPr>
              <a:t>CDRS [Center for Digital </a:t>
            </a:r>
          </a:p>
          <a:p>
            <a:pPr algn="l"/>
            <a:r>
              <a:rPr lang="en-US" dirty="0" smtClean="0">
                <a:solidFill>
                  <a:srgbClr val="000000"/>
                </a:solidFill>
              </a:rPr>
              <a:t>Publishing 				</a:t>
            </a:r>
            <a:r>
              <a:rPr lang="en-US" sz="2400" dirty="0" smtClean="0">
                <a:solidFill>
                  <a:srgbClr val="000000"/>
                </a:solidFill>
              </a:rPr>
              <a:t>Research and Scholarship] Services</a:t>
            </a:r>
            <a:endParaRPr lang="en-US" dirty="0" smtClean="0">
              <a:solidFill>
                <a:srgbClr val="000000"/>
              </a:solidFill>
            </a:endParaRPr>
          </a:p>
          <a:p>
            <a:pPr algn="l"/>
            <a:r>
              <a:rPr lang="en-US" dirty="0">
                <a:solidFill>
                  <a:srgbClr val="000000"/>
                </a:solidFill>
              </a:rPr>
              <a:t>Repositories</a:t>
            </a:r>
            <a:r>
              <a:rPr lang="en-US" dirty="0" smtClean="0">
                <a:solidFill>
                  <a:srgbClr val="000000"/>
                </a:solidFill>
              </a:rPr>
              <a:t>			</a:t>
            </a:r>
            <a:r>
              <a:rPr lang="en-US" sz="2400" dirty="0" err="1" smtClean="0">
                <a:solidFill>
                  <a:srgbClr val="000000"/>
                </a:solidFill>
              </a:rPr>
              <a:t>gailmac@vt.edu</a:t>
            </a:r>
            <a:endParaRPr lang="en-US" dirty="0">
              <a:solidFill>
                <a:srgbClr val="000000"/>
              </a:solidFill>
            </a:endParaRPr>
          </a:p>
        </p:txBody>
      </p:sp>
      <p:pic>
        <p:nvPicPr>
          <p:cNvPr id="5" name="Picture 4" descr="TrackKbann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385"/>
            <a:ext cx="9349541" cy="3151065"/>
          </a:xfrm>
          <a:prstGeom prst="rect">
            <a:avLst/>
          </a:prstGeom>
        </p:spPr>
      </p:pic>
    </p:spTree>
    <p:extLst>
      <p:ext uri="{BB962C8B-B14F-4D97-AF65-F5344CB8AC3E}">
        <p14:creationId xmlns:p14="http://schemas.microsoft.com/office/powerpoint/2010/main" val="20391763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endParaRPr lang="en-US" dirty="0"/>
          </a:p>
        </p:txBody>
      </p:sp>
      <p:sp>
        <p:nvSpPr>
          <p:cNvPr id="3" name="Content Placeholder 2"/>
          <p:cNvSpPr>
            <a:spLocks noGrp="1"/>
          </p:cNvSpPr>
          <p:nvPr>
            <p:ph idx="1"/>
          </p:nvPr>
        </p:nvSpPr>
        <p:spPr>
          <a:xfrm>
            <a:off x="457200" y="2911231"/>
            <a:ext cx="8229600" cy="3653692"/>
          </a:xfrm>
        </p:spPr>
        <p:txBody>
          <a:bodyPr>
            <a:normAutofit lnSpcReduction="10000"/>
          </a:bodyPr>
          <a:lstStyle/>
          <a:p>
            <a:pPr marL="457200" lvl="1" indent="0">
              <a:buClr>
                <a:schemeClr val="accent6">
                  <a:lumMod val="75000"/>
                </a:schemeClr>
              </a:buClr>
              <a:buNone/>
            </a:pPr>
            <a:r>
              <a:rPr lang="en-US" sz="800" dirty="0" smtClean="0"/>
              <a:t>  </a:t>
            </a:r>
            <a:endParaRPr lang="en-US" sz="800" dirty="0"/>
          </a:p>
          <a:p>
            <a:pPr lvl="1">
              <a:buClr>
                <a:schemeClr val="accent6">
                  <a:lumMod val="75000"/>
                </a:schemeClr>
              </a:buClr>
              <a:buFont typeface="Wingdings" charset="2"/>
              <a:buChar char="v"/>
            </a:pPr>
            <a:r>
              <a:rPr lang="en-US" sz="3200" dirty="0" smtClean="0"/>
              <a:t>  Copyright</a:t>
            </a:r>
            <a:r>
              <a:rPr lang="en-US" sz="3200" dirty="0"/>
              <a:t>: Author’s </a:t>
            </a:r>
            <a:r>
              <a:rPr lang="en-US" sz="3200" dirty="0" smtClean="0"/>
              <a:t>Rights	  </a:t>
            </a:r>
          </a:p>
          <a:p>
            <a:pPr lvl="1">
              <a:buClr>
                <a:schemeClr val="accent6">
                  <a:lumMod val="75000"/>
                </a:schemeClr>
              </a:buClr>
              <a:buFont typeface="Wingdings" charset="2"/>
              <a:buChar char="v"/>
            </a:pPr>
            <a:r>
              <a:rPr lang="en-US" sz="3200" dirty="0"/>
              <a:t> </a:t>
            </a:r>
            <a:r>
              <a:rPr lang="en-US" sz="3200" dirty="0" smtClean="0"/>
              <a:t> </a:t>
            </a:r>
            <a:r>
              <a:rPr lang="en-US" sz="3200" dirty="0" smtClean="0"/>
              <a:t>VT </a:t>
            </a:r>
            <a:r>
              <a:rPr lang="en-US" sz="3200" dirty="0"/>
              <a:t>Policy </a:t>
            </a:r>
            <a:r>
              <a:rPr lang="en-US" sz="3200" dirty="0" smtClean="0"/>
              <a:t>13000</a:t>
            </a:r>
          </a:p>
          <a:p>
            <a:pPr lvl="2">
              <a:buClr>
                <a:schemeClr val="accent6">
                  <a:lumMod val="75000"/>
                </a:schemeClr>
              </a:buClr>
              <a:buFont typeface="Wingdings" charset="2"/>
              <a:buChar char="v"/>
            </a:pPr>
            <a:r>
              <a:rPr lang="en-US" dirty="0"/>
              <a:t> </a:t>
            </a:r>
            <a:r>
              <a:rPr lang="en-US" dirty="0" smtClean="0"/>
              <a:t> </a:t>
            </a:r>
            <a:r>
              <a:rPr lang="en-US" dirty="0" smtClean="0">
                <a:hlinkClick r:id="rId3"/>
              </a:rPr>
              <a:t>http://</a:t>
            </a:r>
            <a:r>
              <a:rPr lang="en-US" dirty="0" err="1" smtClean="0">
                <a:hlinkClick r:id="rId3"/>
              </a:rPr>
              <a:t>www.policies.vt.edu</a:t>
            </a:r>
            <a:r>
              <a:rPr lang="en-US" dirty="0" smtClean="0">
                <a:hlinkClick r:id="rId3"/>
              </a:rPr>
              <a:t>/13000.pdf</a:t>
            </a:r>
            <a:endParaRPr lang="en-US" dirty="0"/>
          </a:p>
          <a:p>
            <a:pPr lvl="1">
              <a:buClr>
                <a:schemeClr val="accent6">
                  <a:lumMod val="75000"/>
                </a:schemeClr>
              </a:buClr>
              <a:buFont typeface="Wingdings" charset="2"/>
              <a:buChar char="v"/>
            </a:pPr>
            <a:r>
              <a:rPr lang="en-US" sz="3200" dirty="0" smtClean="0"/>
              <a:t>  Fair use: 4 factors, analyzer tool</a:t>
            </a:r>
          </a:p>
          <a:p>
            <a:pPr lvl="2">
              <a:buClr>
                <a:schemeClr val="accent6">
                  <a:lumMod val="75000"/>
                </a:schemeClr>
              </a:buClr>
              <a:buFont typeface="Wingdings" charset="2"/>
              <a:buChar char="v"/>
            </a:pPr>
            <a:r>
              <a:rPr lang="en-US" dirty="0" smtClean="0"/>
              <a:t>  </a:t>
            </a:r>
            <a:r>
              <a:rPr lang="en-US" dirty="0" smtClean="0">
                <a:hlinkClick r:id="rId4"/>
              </a:rPr>
              <a:t>http://</a:t>
            </a:r>
            <a:r>
              <a:rPr lang="en-US" dirty="0" err="1" smtClean="0">
                <a:hlinkClick r:id="rId4"/>
              </a:rPr>
              <a:t>scholar.lib.vt.edu</a:t>
            </a:r>
            <a:r>
              <a:rPr lang="en-US" dirty="0" smtClean="0">
                <a:hlinkClick r:id="rId4"/>
              </a:rPr>
              <a:t>/copyright/</a:t>
            </a:r>
            <a:endParaRPr lang="en-US" dirty="0"/>
          </a:p>
          <a:p>
            <a:pPr lvl="1">
              <a:buClr>
                <a:schemeClr val="accent6">
                  <a:lumMod val="75000"/>
                </a:schemeClr>
              </a:buClr>
              <a:buFont typeface="Wingdings" charset="2"/>
              <a:buChar char="v"/>
            </a:pPr>
            <a:r>
              <a:rPr lang="en-US" sz="3200" dirty="0" smtClean="0"/>
              <a:t>  Creative </a:t>
            </a:r>
            <a:r>
              <a:rPr lang="en-US" sz="3200" dirty="0"/>
              <a:t>Commons: </a:t>
            </a:r>
            <a:r>
              <a:rPr lang="en-US" sz="3200" dirty="0" smtClean="0"/>
              <a:t>   </a:t>
            </a:r>
            <a:endParaRPr lang="en-US" sz="3200" dirty="0" smtClean="0"/>
          </a:p>
          <a:p>
            <a:pPr lvl="2">
              <a:buClr>
                <a:schemeClr val="accent6">
                  <a:lumMod val="75000"/>
                </a:schemeClr>
              </a:buClr>
              <a:buFont typeface="Wingdings" charset="2"/>
              <a:buChar char="v"/>
            </a:pPr>
            <a:r>
              <a:rPr lang="en-US" dirty="0"/>
              <a:t> </a:t>
            </a:r>
            <a:r>
              <a:rPr lang="en-US" dirty="0" smtClean="0"/>
              <a:t> </a:t>
            </a:r>
            <a:r>
              <a:rPr lang="en-US" dirty="0">
                <a:hlinkClick r:id="rId5"/>
              </a:rPr>
              <a:t>http:</a:t>
            </a:r>
            <a:r>
              <a:rPr lang="en-US" dirty="0" smtClean="0">
                <a:hlinkClick r:id="rId5"/>
              </a:rPr>
              <a:t>/creativecommons.org</a:t>
            </a:r>
            <a:r>
              <a:rPr lang="en-US" dirty="0">
                <a:hlinkClick r:id="rId5"/>
              </a:rPr>
              <a:t>/licenses/</a:t>
            </a:r>
            <a:endParaRPr lang="en-US" dirty="0"/>
          </a:p>
        </p:txBody>
      </p:sp>
      <p:pic>
        <p:nvPicPr>
          <p:cNvPr id="5" name="Picture 4" descr="CopyrightClipped.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121" y="-1"/>
            <a:ext cx="9307121" cy="2911231"/>
          </a:xfrm>
          <a:prstGeom prst="rect">
            <a:avLst/>
          </a:prstGeom>
        </p:spPr>
      </p:pic>
      <p:pic>
        <p:nvPicPr>
          <p:cNvPr id="4" name="Picture 3"/>
          <p:cNvPicPr>
            <a:picLocks noChangeAspect="1"/>
          </p:cNvPicPr>
          <p:nvPr/>
        </p:nvPicPr>
        <p:blipFill>
          <a:blip r:embed="rId7"/>
          <a:stretch>
            <a:fillRect/>
          </a:stretch>
        </p:blipFill>
        <p:spPr>
          <a:xfrm>
            <a:off x="4978400" y="5676900"/>
            <a:ext cx="1117600" cy="393700"/>
          </a:xfrm>
          <a:prstGeom prst="rect">
            <a:avLst/>
          </a:prstGeom>
        </p:spPr>
      </p:pic>
    </p:spTree>
    <p:extLst>
      <p:ext uri="{BB962C8B-B14F-4D97-AF65-F5344CB8AC3E}">
        <p14:creationId xmlns:p14="http://schemas.microsoft.com/office/powerpoint/2010/main" val="41673092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 </a:t>
            </a:r>
            <a:r>
              <a:rPr lang="en-US" dirty="0" smtClean="0"/>
              <a:t>Access</a:t>
            </a:r>
            <a:endParaRPr lang="en-US" dirty="0"/>
          </a:p>
        </p:txBody>
      </p:sp>
      <p:sp>
        <p:nvSpPr>
          <p:cNvPr id="3" name="Content Placeholder 2"/>
          <p:cNvSpPr>
            <a:spLocks noGrp="1"/>
          </p:cNvSpPr>
          <p:nvPr>
            <p:ph idx="1"/>
          </p:nvPr>
        </p:nvSpPr>
        <p:spPr>
          <a:xfrm>
            <a:off x="230925" y="1854200"/>
            <a:ext cx="8455875" cy="4654863"/>
          </a:xfrm>
        </p:spPr>
        <p:txBody>
          <a:bodyPr>
            <a:normAutofit/>
          </a:bodyPr>
          <a:lstStyle/>
          <a:p>
            <a:pPr marL="457200" lvl="1" indent="0">
              <a:buClr>
                <a:schemeClr val="accent6">
                  <a:lumMod val="75000"/>
                </a:schemeClr>
              </a:buClr>
              <a:buNone/>
            </a:pPr>
            <a:endParaRPr lang="en-US" sz="800" dirty="0" smtClean="0"/>
          </a:p>
          <a:p>
            <a:pPr lvl="1">
              <a:buClr>
                <a:schemeClr val="accent6">
                  <a:lumMod val="75000"/>
                </a:schemeClr>
              </a:buClr>
              <a:buFont typeface="Wingdings" charset="2"/>
              <a:buChar char="v"/>
            </a:pPr>
            <a:r>
              <a:rPr lang="en-US" sz="3200" dirty="0"/>
              <a:t> </a:t>
            </a:r>
            <a:r>
              <a:rPr lang="en-US" sz="3200" dirty="0" smtClean="0"/>
              <a:t> </a:t>
            </a:r>
            <a:r>
              <a:rPr lang="en-US" sz="3200" dirty="0" smtClean="0"/>
              <a:t>How </a:t>
            </a:r>
            <a:r>
              <a:rPr lang="en-US" sz="3200" dirty="0" smtClean="0"/>
              <a:t>do you define OA?</a:t>
            </a:r>
          </a:p>
          <a:p>
            <a:pPr lvl="1">
              <a:buClr>
                <a:schemeClr val="accent6">
                  <a:lumMod val="75000"/>
                </a:schemeClr>
              </a:buClr>
              <a:buFont typeface="Wingdings" charset="2"/>
              <a:buChar char="v"/>
            </a:pPr>
            <a:r>
              <a:rPr lang="en-US" sz="3200" dirty="0" smtClean="0"/>
              <a:t>  What are the benefits, disadvantages?</a:t>
            </a:r>
          </a:p>
          <a:p>
            <a:pPr lvl="1">
              <a:buClr>
                <a:schemeClr val="accent6">
                  <a:lumMod val="75000"/>
                </a:schemeClr>
              </a:buClr>
              <a:buFont typeface="Wingdings" charset="2"/>
              <a:buChar char="v"/>
            </a:pPr>
            <a:r>
              <a:rPr lang="en-US" sz="3200" dirty="0" smtClean="0"/>
              <a:t>  Federal mandates:</a:t>
            </a:r>
            <a:r>
              <a:rPr lang="en-US" dirty="0" smtClean="0"/>
              <a:t> </a:t>
            </a:r>
            <a:r>
              <a:rPr lang="en-US" dirty="0" smtClean="0">
                <a:hlinkClick r:id="rId3"/>
              </a:rPr>
              <a:t>OSTP, Feb. 22, 2013   </a:t>
            </a:r>
            <a:endParaRPr lang="en-US" dirty="0" smtClean="0"/>
          </a:p>
          <a:p>
            <a:pPr lvl="2">
              <a:buClr>
                <a:schemeClr val="accent6">
                  <a:lumMod val="75000"/>
                </a:schemeClr>
              </a:buClr>
              <a:buFont typeface="Wingdings" charset="2"/>
              <a:buChar char="v"/>
            </a:pPr>
            <a:r>
              <a:rPr lang="en-US" dirty="0" smtClean="0"/>
              <a:t>  </a:t>
            </a:r>
            <a:r>
              <a:rPr lang="en-US" dirty="0" smtClean="0">
                <a:hlinkClick r:id="rId4"/>
              </a:rPr>
              <a:t>DOAJ</a:t>
            </a:r>
            <a:r>
              <a:rPr lang="en-US" dirty="0"/>
              <a:t>: </a:t>
            </a:r>
            <a:r>
              <a:rPr lang="en-US" dirty="0" smtClean="0"/>
              <a:t>&gt;9,695, 120 countries</a:t>
            </a:r>
            <a:endParaRPr lang="en-US" dirty="0"/>
          </a:p>
          <a:p>
            <a:pPr lvl="2">
              <a:buClr>
                <a:schemeClr val="accent6">
                  <a:lumMod val="75000"/>
                </a:schemeClr>
              </a:buClr>
              <a:buFont typeface="Wingdings" charset="2"/>
              <a:buChar char="v"/>
            </a:pPr>
            <a:r>
              <a:rPr lang="en-US" dirty="0" smtClean="0"/>
              <a:t>  Hybrid </a:t>
            </a:r>
            <a:r>
              <a:rPr lang="en-US" dirty="0"/>
              <a:t>journals: some </a:t>
            </a:r>
            <a:r>
              <a:rPr lang="en-US" dirty="0" smtClean="0"/>
              <a:t>articles OA w/APC</a:t>
            </a:r>
          </a:p>
          <a:p>
            <a:pPr lvl="1">
              <a:buClr>
                <a:schemeClr val="accent6">
                  <a:lumMod val="75000"/>
                </a:schemeClr>
              </a:buClr>
              <a:buFont typeface="Wingdings" charset="2"/>
              <a:buChar char="v"/>
            </a:pPr>
            <a:r>
              <a:rPr lang="en-US" sz="3200" dirty="0"/>
              <a:t> </a:t>
            </a:r>
            <a:r>
              <a:rPr lang="en-US" sz="3200" dirty="0" smtClean="0"/>
              <a:t> </a:t>
            </a:r>
            <a:r>
              <a:rPr lang="en-US" sz="3200" dirty="0" smtClean="0">
                <a:hlinkClick r:id="rId5"/>
              </a:rPr>
              <a:t>VT OA Subvention Fund</a:t>
            </a:r>
            <a:r>
              <a:rPr lang="en-US" sz="3200" dirty="0" smtClean="0"/>
              <a:t>: $24,000</a:t>
            </a:r>
            <a:endParaRPr lang="en-US" sz="3200" dirty="0"/>
          </a:p>
          <a:p>
            <a:pPr lvl="1">
              <a:buClr>
                <a:schemeClr val="accent6">
                  <a:lumMod val="75000"/>
                </a:schemeClr>
              </a:buClr>
              <a:buFont typeface="Wingdings" charset="2"/>
              <a:buChar char="v"/>
            </a:pPr>
            <a:r>
              <a:rPr lang="en-US" sz="3200" dirty="0" smtClean="0"/>
              <a:t>  </a:t>
            </a:r>
            <a:r>
              <a:rPr lang="en-US" sz="3200" dirty="0" smtClean="0">
                <a:hlinkClick r:id="rId6"/>
              </a:rPr>
              <a:t>OA Week activities</a:t>
            </a:r>
            <a:endParaRPr lang="en-US" dirty="0"/>
          </a:p>
        </p:txBody>
      </p:sp>
      <p:pic>
        <p:nvPicPr>
          <p:cNvPr id="4" name="Picture 3" descr="oa-banner.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 y="0"/>
            <a:ext cx="9144000" cy="1634383"/>
          </a:xfrm>
          <a:prstGeom prst="rect">
            <a:avLst/>
          </a:prstGeom>
        </p:spPr>
      </p:pic>
    </p:spTree>
    <p:extLst>
      <p:ext uri="{BB962C8B-B14F-4D97-AF65-F5344CB8AC3E}">
        <p14:creationId xmlns:p14="http://schemas.microsoft.com/office/powerpoint/2010/main" val="42377376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a:xfrm>
            <a:off x="457200" y="2349501"/>
            <a:ext cx="8229600" cy="3975100"/>
          </a:xfrm>
        </p:spPr>
        <p:txBody>
          <a:bodyPr>
            <a:normAutofit fontScale="92500" lnSpcReduction="20000"/>
          </a:bodyPr>
          <a:lstStyle/>
          <a:p>
            <a:pPr marL="457200" lvl="1" indent="0">
              <a:buClr>
                <a:schemeClr val="accent6">
                  <a:lumMod val="75000"/>
                </a:schemeClr>
              </a:buClr>
              <a:buNone/>
            </a:pPr>
            <a:r>
              <a:rPr lang="en-US" sz="3200" dirty="0" smtClean="0"/>
              <a:t> </a:t>
            </a:r>
            <a:endParaRPr lang="en-US" sz="900" dirty="0" smtClean="0"/>
          </a:p>
          <a:p>
            <a:pPr lvl="1">
              <a:buClr>
                <a:schemeClr val="accent6">
                  <a:lumMod val="75000"/>
                </a:schemeClr>
              </a:buClr>
              <a:buFont typeface="Wingdings" charset="2"/>
              <a:buChar char="v"/>
            </a:pPr>
            <a:r>
              <a:rPr lang="en-US" sz="3200" dirty="0" smtClean="0"/>
              <a:t> CDRS Services</a:t>
            </a:r>
          </a:p>
          <a:p>
            <a:pPr lvl="2">
              <a:buClr>
                <a:schemeClr val="accent6">
                  <a:lumMod val="75000"/>
                </a:schemeClr>
              </a:buClr>
              <a:buFont typeface="Wingdings" charset="2"/>
              <a:buChar char="v"/>
            </a:pPr>
            <a:r>
              <a:rPr lang="en-US" dirty="0" smtClean="0"/>
              <a:t>  </a:t>
            </a:r>
            <a:r>
              <a:rPr lang="en-US" dirty="0" smtClean="0">
                <a:hlinkClick r:id="rId3"/>
              </a:rPr>
              <a:t>Open Journal Systems, OJS</a:t>
            </a:r>
            <a:endParaRPr lang="en-US" dirty="0" smtClean="0"/>
          </a:p>
          <a:p>
            <a:pPr lvl="2">
              <a:buClr>
                <a:schemeClr val="accent6">
                  <a:lumMod val="75000"/>
                </a:schemeClr>
              </a:buClr>
              <a:buFont typeface="Wingdings" charset="2"/>
              <a:buChar char="v"/>
            </a:pPr>
            <a:r>
              <a:rPr lang="en-US" dirty="0" smtClean="0"/>
              <a:t>  </a:t>
            </a:r>
            <a:r>
              <a:rPr lang="en-US" dirty="0" smtClean="0">
                <a:hlinkClick r:id="rId4"/>
              </a:rPr>
              <a:t>Open Conference Systems, OCS</a:t>
            </a:r>
            <a:endParaRPr lang="en-US" dirty="0" smtClean="0"/>
          </a:p>
          <a:p>
            <a:pPr lvl="2">
              <a:buClr>
                <a:schemeClr val="accent6">
                  <a:lumMod val="75000"/>
                </a:schemeClr>
              </a:buClr>
              <a:buFont typeface="Wingdings" charset="2"/>
              <a:buChar char="v"/>
            </a:pPr>
            <a:r>
              <a:rPr lang="en-US" dirty="0" smtClean="0"/>
              <a:t>  Event capture (</a:t>
            </a:r>
            <a:r>
              <a:rPr lang="en-US" dirty="0" err="1" smtClean="0">
                <a:hlinkClick r:id="rId5"/>
              </a:rPr>
              <a:t>VTechWorks</a:t>
            </a:r>
            <a:r>
              <a:rPr lang="en-US" dirty="0" smtClean="0"/>
              <a:t>)</a:t>
            </a:r>
          </a:p>
          <a:p>
            <a:pPr lvl="2">
              <a:buClr>
                <a:schemeClr val="accent6">
                  <a:lumMod val="75000"/>
                </a:schemeClr>
              </a:buClr>
              <a:buFont typeface="Wingdings" charset="2"/>
              <a:buChar char="v"/>
            </a:pPr>
            <a:r>
              <a:rPr lang="en-US" dirty="0" smtClean="0"/>
              <a:t>  What other publishing services would</a:t>
            </a:r>
          </a:p>
          <a:p>
            <a:pPr marL="914400" lvl="2" indent="0">
              <a:buClr>
                <a:schemeClr val="accent6">
                  <a:lumMod val="75000"/>
                </a:schemeClr>
              </a:buClr>
              <a:buNone/>
            </a:pPr>
            <a:r>
              <a:rPr lang="en-US" dirty="0" smtClean="0"/>
              <a:t>      you like the library to provide?</a:t>
            </a:r>
          </a:p>
          <a:p>
            <a:pPr lvl="1">
              <a:buClr>
                <a:schemeClr val="accent6">
                  <a:lumMod val="75000"/>
                </a:schemeClr>
              </a:buClr>
              <a:buFont typeface="Wingdings" charset="2"/>
              <a:buChar char="v"/>
            </a:pPr>
            <a:r>
              <a:rPr lang="en-US" sz="3200" dirty="0" smtClean="0"/>
              <a:t> </a:t>
            </a:r>
            <a:r>
              <a:rPr lang="en-US" sz="3200" dirty="0"/>
              <a:t>How has publishing changed in your academic discipline?</a:t>
            </a:r>
          </a:p>
          <a:p>
            <a:pPr lvl="1">
              <a:buClr>
                <a:schemeClr val="accent6">
                  <a:lumMod val="75000"/>
                </a:schemeClr>
              </a:buClr>
              <a:buFont typeface="Wingdings" charset="2"/>
              <a:buChar char="v"/>
            </a:pPr>
            <a:r>
              <a:rPr lang="en-US" sz="3200" dirty="0"/>
              <a:t> </a:t>
            </a:r>
            <a:r>
              <a:rPr lang="en-US" sz="3200" dirty="0" smtClean="0"/>
              <a:t>Are </a:t>
            </a:r>
            <a:r>
              <a:rPr lang="en-US" sz="3200" dirty="0"/>
              <a:t>your scholarly society journals OA?</a:t>
            </a:r>
            <a:endParaRPr lang="en-US" sz="3200" dirty="0" smtClean="0"/>
          </a:p>
          <a:p>
            <a:endParaRPr lang="en-US" dirty="0"/>
          </a:p>
        </p:txBody>
      </p:sp>
      <p:pic>
        <p:nvPicPr>
          <p:cNvPr id="5" name="Picture 4" descr="librarypublishing.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7866" y="0"/>
            <a:ext cx="7774785" cy="2500433"/>
          </a:xfrm>
          <a:prstGeom prst="rect">
            <a:avLst/>
          </a:prstGeom>
        </p:spPr>
      </p:pic>
    </p:spTree>
    <p:extLst>
      <p:ext uri="{BB962C8B-B14F-4D97-AF65-F5344CB8AC3E}">
        <p14:creationId xmlns:p14="http://schemas.microsoft.com/office/powerpoint/2010/main" val="99779110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a:xfrm>
            <a:off x="457200" y="1964268"/>
            <a:ext cx="8229600" cy="4491878"/>
          </a:xfrm>
        </p:spPr>
        <p:txBody>
          <a:bodyPr>
            <a:normAutofit fontScale="92500"/>
          </a:bodyPr>
          <a:lstStyle/>
          <a:p>
            <a:pPr lvl="1">
              <a:buClr>
                <a:schemeClr val="accent6">
                  <a:lumMod val="75000"/>
                </a:schemeClr>
              </a:buClr>
              <a:buFont typeface="Wingdings" charset="2"/>
              <a:buChar char="v"/>
            </a:pPr>
            <a:r>
              <a:rPr lang="en-US" sz="3200" dirty="0" smtClean="0"/>
              <a:t> </a:t>
            </a:r>
            <a:r>
              <a:rPr lang="en-US" sz="3200" dirty="0" smtClean="0"/>
              <a:t>Digital repository stores </a:t>
            </a:r>
            <a:r>
              <a:rPr lang="en-US" sz="3200" dirty="0" smtClean="0"/>
              <a:t>and provides access to the intellectual output of </a:t>
            </a:r>
            <a:r>
              <a:rPr lang="en-US" sz="3200" dirty="0"/>
              <a:t>the university </a:t>
            </a:r>
            <a:r>
              <a:rPr lang="en-US" sz="3200" dirty="0" smtClean="0"/>
              <a:t>community</a:t>
            </a:r>
          </a:p>
          <a:p>
            <a:pPr lvl="1">
              <a:buClr>
                <a:schemeClr val="accent6">
                  <a:lumMod val="75000"/>
                </a:schemeClr>
              </a:buClr>
              <a:buFont typeface="Wingdings" charset="2"/>
              <a:buChar char="v"/>
            </a:pPr>
            <a:r>
              <a:rPr lang="en-US" sz="3200" dirty="0" smtClean="0"/>
              <a:t> Institutional repository: VTechWorks</a:t>
            </a:r>
          </a:p>
          <a:p>
            <a:pPr marL="914400" lvl="2" indent="0">
              <a:buClr>
                <a:schemeClr val="accent6">
                  <a:lumMod val="75000"/>
                </a:schemeClr>
              </a:buClr>
              <a:buNone/>
            </a:pPr>
            <a:r>
              <a:rPr lang="en-US" sz="2800" dirty="0">
                <a:hlinkClick r:id="rId3"/>
              </a:rPr>
              <a:t> http://vtechworks.lib.vt.edu/</a:t>
            </a:r>
            <a:endParaRPr lang="en-US" sz="2800" dirty="0" smtClean="0"/>
          </a:p>
          <a:p>
            <a:pPr lvl="1">
              <a:buClr>
                <a:schemeClr val="accent6">
                  <a:lumMod val="75000"/>
                </a:schemeClr>
              </a:buClr>
              <a:buFont typeface="Wingdings" charset="2"/>
              <a:buChar char="v"/>
            </a:pPr>
            <a:r>
              <a:rPr lang="en-US" dirty="0" smtClean="0"/>
              <a:t>  </a:t>
            </a:r>
            <a:r>
              <a:rPr lang="en-US" sz="3200" dirty="0" smtClean="0"/>
              <a:t>Subject repository: </a:t>
            </a:r>
            <a:r>
              <a:rPr lang="en-US" sz="3200" dirty="0" smtClean="0">
                <a:hlinkClick r:id="rId4"/>
              </a:rPr>
              <a:t>arXiv.org</a:t>
            </a:r>
            <a:r>
              <a:rPr lang="en-US" sz="3200" dirty="0" smtClean="0"/>
              <a:t> (physics/Cornell)</a:t>
            </a:r>
          </a:p>
          <a:p>
            <a:pPr lvl="1">
              <a:buClr>
                <a:schemeClr val="accent6">
                  <a:lumMod val="75000"/>
                </a:schemeClr>
              </a:buClr>
              <a:buFont typeface="Wingdings" charset="2"/>
              <a:buChar char="v"/>
            </a:pPr>
            <a:r>
              <a:rPr lang="en-US" sz="3200" dirty="0"/>
              <a:t> </a:t>
            </a:r>
            <a:r>
              <a:rPr lang="en-US" sz="3200" dirty="0" smtClean="0"/>
              <a:t>Format </a:t>
            </a:r>
            <a:r>
              <a:rPr lang="en-US" sz="3200" dirty="0"/>
              <a:t>repository: </a:t>
            </a:r>
            <a:r>
              <a:rPr lang="en-US" sz="3200" dirty="0">
                <a:hlinkClick r:id="rId5"/>
              </a:rPr>
              <a:t>http://sounds.bl.uk</a:t>
            </a:r>
            <a:r>
              <a:rPr lang="en-US" sz="3200" dirty="0" smtClean="0">
                <a:hlinkClick r:id="rId5"/>
              </a:rPr>
              <a:t>/</a:t>
            </a:r>
            <a:r>
              <a:rPr lang="en-US" sz="3200" dirty="0" smtClean="0"/>
              <a:t> (BL)</a:t>
            </a:r>
          </a:p>
          <a:p>
            <a:pPr lvl="1">
              <a:buClr>
                <a:schemeClr val="accent6">
                  <a:lumMod val="75000"/>
                </a:schemeClr>
              </a:buClr>
              <a:buFont typeface="Wingdings" charset="2"/>
              <a:buChar char="v"/>
            </a:pPr>
            <a:r>
              <a:rPr lang="en-US" sz="3200" dirty="0" smtClean="0"/>
              <a:t> </a:t>
            </a:r>
            <a:r>
              <a:rPr lang="en-US" sz="3200" dirty="0" smtClean="0"/>
              <a:t>ROAR</a:t>
            </a:r>
            <a:r>
              <a:rPr lang="en-US" sz="3200" dirty="0" smtClean="0"/>
              <a:t>: </a:t>
            </a:r>
            <a:r>
              <a:rPr lang="en-US" sz="3200" dirty="0" smtClean="0">
                <a:hlinkClick r:id="rId6"/>
              </a:rPr>
              <a:t>Registry of OA Repositories</a:t>
            </a:r>
            <a:endParaRPr lang="en-US" sz="3200" dirty="0" smtClean="0"/>
          </a:p>
        </p:txBody>
      </p:sp>
      <p:pic>
        <p:nvPicPr>
          <p:cNvPr id="8" name="Picture 7" descr="vtechwork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371357"/>
            <a:ext cx="9144000" cy="1180648"/>
          </a:xfrm>
          <a:prstGeom prst="rect">
            <a:avLst/>
          </a:prstGeom>
        </p:spPr>
      </p:pic>
    </p:spTree>
    <p:extLst>
      <p:ext uri="{BB962C8B-B14F-4D97-AF65-F5344CB8AC3E}">
        <p14:creationId xmlns:p14="http://schemas.microsoft.com/office/powerpoint/2010/main" val="9086015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2310</TotalTime>
  <Words>824</Words>
  <Application>Microsoft Macintosh PowerPoint</Application>
  <PresentationFormat>On-screen Show (4:3)</PresentationFormat>
  <Paragraphs>113</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Open Access</vt:lpstr>
      <vt:lpstr>PowerPoint Presentation</vt:lpstr>
      <vt:lpstr>PowerPoint Presentation</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Gail McMillan</dc:creator>
  <cp:lastModifiedBy>Gail McMillan</cp:lastModifiedBy>
  <cp:revision>32</cp:revision>
  <dcterms:created xsi:type="dcterms:W3CDTF">2013-06-24T13:20:43Z</dcterms:created>
  <dcterms:modified xsi:type="dcterms:W3CDTF">2013-06-27T12:41:36Z</dcterms:modified>
</cp:coreProperties>
</file>