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vnd.openxmlformats-officedocument.vmlDrawing" Extension="vml"/>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spreadsheetml.sheet" PartName="/ppt/embeddings/Microsoft_Excel_Sheet1.xlsx"/>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12192000"/>
  <p:notesSz cx="6858000" cy="9144000"/>
  <p:embeddedFontLst>
    <p:embeddedFont>
      <p:font typeface="Garamond"/>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30" roundtripDataSignature="AMtx7mjgePsioDNHjcwSsZLFAVLPkcgYg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51BCA81-2999-4BC2-A50A-29CD3D57C1CA}">
  <a:tblStyle styleId="{751BCA81-2999-4BC2-A50A-29CD3D57C1CA}" styleName="Table_0">
    <a:wholeTbl>
      <a:tcTxStyle b="off" i="off">
        <a:font>
          <a:latin typeface="Arial"/>
          <a:ea typeface="Arial"/>
          <a:cs typeface="Arial"/>
        </a:font>
        <a:schemeClr val="dk1"/>
      </a:tcTxStyle>
      <a:tcStyle>
        <a:tcBdr>
          <a:left>
            <a:ln cap="flat" cmpd="sng" w="9525">
              <a:solidFill>
                <a:schemeClr val="accent1"/>
              </a:solidFill>
              <a:prstDash val="solid"/>
              <a:round/>
              <a:headEnd len="sm" w="sm" type="none"/>
              <a:tailEnd len="sm" w="sm" type="none"/>
            </a:ln>
          </a:left>
          <a:right>
            <a:ln cap="flat" cmpd="sng" w="9525">
              <a:solidFill>
                <a:schemeClr val="accent1"/>
              </a:solidFill>
              <a:prstDash val="solid"/>
              <a:round/>
              <a:headEnd len="sm" w="sm" type="none"/>
              <a:tailEnd len="sm" w="sm" type="none"/>
            </a:ln>
          </a:right>
          <a:top>
            <a:ln cap="flat" cmpd="sng" w="9525">
              <a:solidFill>
                <a:schemeClr val="accent1"/>
              </a:solidFill>
              <a:prstDash val="solid"/>
              <a:round/>
              <a:headEnd len="sm" w="sm" type="none"/>
              <a:tailEnd len="sm" w="sm" type="none"/>
            </a:ln>
          </a:top>
          <a:bottom>
            <a:ln cap="flat" cmpd="sng" w="9525">
              <a:solidFill>
                <a:schemeClr val="accen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tcBdr>
          <a:top>
            <a:ln cap="flat" cmpd="sng" w="9525">
              <a:solidFill>
                <a:schemeClr val="accent1"/>
              </a:solidFill>
              <a:prstDash val="solid"/>
              <a:round/>
              <a:headEnd len="sm" w="sm" type="none"/>
              <a:tailEnd len="sm" w="sm" type="none"/>
            </a:ln>
          </a:top>
          <a:bottom>
            <a:ln cap="flat" cmpd="sng" w="9525">
              <a:solidFill>
                <a:schemeClr val="accent1"/>
              </a:solidFill>
              <a:prstDash val="solid"/>
              <a:round/>
              <a:headEnd len="sm" w="sm" type="none"/>
              <a:tailEnd len="sm" w="sm" type="none"/>
            </a:ln>
          </a:bottom>
        </a:tcBdr>
      </a:tcStyle>
    </a:band1H>
    <a:band2H>
      <a:tcTxStyle/>
    </a:band2H>
    <a:band1V>
      <a:tcTxStyle/>
      <a:tcStyle>
        <a:tcBdr>
          <a:left>
            <a:ln cap="flat" cmpd="sng" w="9525">
              <a:solidFill>
                <a:schemeClr val="accent1"/>
              </a:solidFill>
              <a:prstDash val="solid"/>
              <a:round/>
              <a:headEnd len="sm" w="sm" type="none"/>
              <a:tailEnd len="sm" w="sm" type="none"/>
            </a:ln>
          </a:left>
          <a:right>
            <a:ln cap="flat" cmpd="sng" w="9525">
              <a:solidFill>
                <a:schemeClr val="accent1"/>
              </a:solidFill>
              <a:prstDash val="solid"/>
              <a:round/>
              <a:headEnd len="sm" w="sm" type="none"/>
              <a:tailEnd len="sm" w="sm" type="none"/>
            </a:ln>
          </a:right>
        </a:tcBdr>
      </a:tcStyle>
    </a:band1V>
    <a:band2V>
      <a:tcTxStyle/>
      <a:tcStyle>
        <a:tcBdr>
          <a:left>
            <a:ln cap="flat" cmpd="sng" w="9525">
              <a:solidFill>
                <a:schemeClr val="accent1"/>
              </a:solidFill>
              <a:prstDash val="solid"/>
              <a:round/>
              <a:headEnd len="sm" w="sm" type="none"/>
              <a:tailEnd len="sm" w="sm" type="none"/>
            </a:ln>
          </a:left>
          <a:right>
            <a:ln cap="flat" cmpd="sng" w="9525">
              <a:solidFill>
                <a:schemeClr val="accent1"/>
              </a:solidFill>
              <a:prstDash val="solid"/>
              <a:round/>
              <a:headEnd len="sm" w="sm" type="none"/>
              <a:tailEnd len="sm" w="sm" type="none"/>
            </a:ln>
          </a:right>
        </a:tcBdr>
      </a:tcStyle>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tcStyle>
    </a:lastRow>
    <a:seCell>
      <a:tcTxStyle/>
    </a:seCell>
    <a:swCell>
      <a:tcTxStyle/>
    </a:swCell>
    <a:firstRow>
      <a:tcTxStyle b="on" i="off">
        <a:font>
          <a:latin typeface="Arial"/>
          <a:ea typeface="Arial"/>
          <a:cs typeface="Arial"/>
        </a:font>
        <a:schemeClr val="lt1"/>
      </a:tcTxStyle>
      <a:tcStyle>
        <a:fill>
          <a:solidFill>
            <a:schemeClr val="accent1"/>
          </a:solidFill>
        </a:fill>
      </a:tcStyle>
    </a:firstRow>
    <a:neCell>
      <a:tcTxStyle/>
    </a:neCell>
    <a:nwCell>
      <a:tcTxStyle/>
    </a:nwCell>
  </a:tblStyle>
  <a:tblStyle styleId="{98598F94-80F8-44C7-9F4C-5ED06320025B}" styleName="Table_1">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E6E6"/>
          </a:solidFill>
        </a:fill>
      </a:tcStyle>
    </a:wholeTbl>
    <a:band1H>
      <a:tcTxStyle/>
      <a:tcStyle>
        <a:fill>
          <a:solidFill>
            <a:srgbClr val="E6CACA"/>
          </a:solidFill>
        </a:fill>
      </a:tcStyle>
    </a:band1H>
    <a:band2H>
      <a:tcTxStyle/>
    </a:band2H>
    <a:band1V>
      <a:tcTxStyle/>
      <a:tcStyle>
        <a:fill>
          <a:solidFill>
            <a:srgbClr val="E6CACA"/>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Garamond-regular.fntdata"/><Relationship Id="rId25" Type="http://schemas.openxmlformats.org/officeDocument/2006/relationships/slide" Target="slides/slide19.xml"/><Relationship Id="rId28" Type="http://schemas.openxmlformats.org/officeDocument/2006/relationships/font" Target="fonts/Garamond-italic.fntdata"/><Relationship Id="rId27" Type="http://schemas.openxmlformats.org/officeDocument/2006/relationships/font" Target="fonts/Garamon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Garamond-boldItalic.fntdata"/><Relationship Id="rId7" Type="http://schemas.openxmlformats.org/officeDocument/2006/relationships/slide" Target="slides/slide1.xml"/><Relationship Id="rId8" Type="http://schemas.openxmlformats.org/officeDocument/2006/relationships/slide" Target="slides/slide2.xml"/><Relationship Id="rId3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1: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p:txBody>
      </p:sp>
      <p:sp>
        <p:nvSpPr>
          <p:cNvPr id="194" name="Google Shape;19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TEAMS 1-4</a:t>
            </a:r>
            <a:endParaRPr/>
          </a:p>
        </p:txBody>
      </p:sp>
      <p:sp>
        <p:nvSpPr>
          <p:cNvPr id="203" name="Google Shape;20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p1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223" name="Google Shape;22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 name="Google Shape;231;p1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TEAMS 5-8</a:t>
            </a:r>
            <a:endParaRPr/>
          </a:p>
        </p:txBody>
      </p:sp>
      <p:sp>
        <p:nvSpPr>
          <p:cNvPr id="232" name="Google Shape;232;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1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1" sz="2400">
              <a:solidFill>
                <a:srgbClr val="006CA7"/>
              </a:solidFill>
              <a:latin typeface="Times New Roman"/>
              <a:ea typeface="Times New Roman"/>
              <a:cs typeface="Times New Roman"/>
              <a:sym typeface="Times New Roman"/>
            </a:endParaRPr>
          </a:p>
        </p:txBody>
      </p:sp>
      <p:sp>
        <p:nvSpPr>
          <p:cNvPr id="245" name="Google Shape;245;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p1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253" name="Google Shape;25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1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263" name="Google Shape;263;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122" name="Google Shape;12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138" name="Google Shape;13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149" name="Google Shape;14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1" lang="en-US"/>
              <a:t>INSTRUCTORS: PROVIDE A HARD COPY OF THIS TO EACH TEAM</a:t>
            </a:r>
            <a:endParaRPr/>
          </a:p>
          <a:p>
            <a:pPr indent="0" lvl="0" marL="0" rtl="0" algn="l">
              <a:spcBef>
                <a:spcPts val="0"/>
              </a:spcBef>
              <a:spcAft>
                <a:spcPts val="0"/>
              </a:spcAft>
              <a:buNone/>
            </a:pPr>
            <a:r>
              <a:t/>
            </a:r>
            <a:endParaRPr/>
          </a:p>
        </p:txBody>
      </p:sp>
      <p:sp>
        <p:nvSpPr>
          <p:cNvPr id="163" name="Google Shape;16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21"/>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21"/>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21"/>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21"/>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3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30"/>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3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3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31"/>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31"/>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31"/>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1"/>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3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3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2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2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28" name="Shape 28"/>
        <p:cNvGrpSpPr/>
        <p:nvPr/>
      </p:nvGrpSpPr>
      <p:grpSpPr>
        <a:xfrm>
          <a:off x="0" y="0"/>
          <a:ext cx="0" cy="0"/>
          <a:chOff x="0" y="0"/>
          <a:chExt cx="0" cy="0"/>
        </a:xfrm>
      </p:grpSpPr>
      <p:sp>
        <p:nvSpPr>
          <p:cNvPr id="29" name="Google Shape;29;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0" name="Google Shape;30;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2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2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2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25"/>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25"/>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0" name="Google Shape;40;p25"/>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25"/>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2" name="Google Shape;42;p25"/>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2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26"/>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6" name="Google Shape;46;p26"/>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7" name="Google Shape;47;p2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2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0" name="Shape 50"/>
        <p:cNvGrpSpPr/>
        <p:nvPr/>
      </p:nvGrpSpPr>
      <p:grpSpPr>
        <a:xfrm>
          <a:off x="0" y="0"/>
          <a:ext cx="0" cy="0"/>
          <a:chOff x="0" y="0"/>
          <a:chExt cx="0" cy="0"/>
        </a:xfrm>
      </p:grpSpPr>
      <p:sp>
        <p:nvSpPr>
          <p:cNvPr id="51" name="Google Shape;51;p2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7"/>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53" name="Google Shape;53;p27"/>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54" name="Google Shape;54;p27"/>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55" name="Google Shape;55;p27"/>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56" name="Google Shape;56;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8"/>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8"/>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8"/>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8"/>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8"/>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29"/>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29"/>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29"/>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9"/>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29"/>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0"/>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20"/>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2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2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1.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hyperlink" Target="https://pixabay.com/photos/nike-air-force-manilla-street-shoot-5126389/" TargetMode="External"/><Relationship Id="rId5" Type="http://schemas.openxmlformats.org/officeDocument/2006/relationships/image" Target="../media/image10.png"/><Relationship Id="rId6" Type="http://schemas.openxmlformats.org/officeDocument/2006/relationships/hyperlink" Target="https://pixabay.com/photos/cheese-crust-delicious-dinner-eat-164872" TargetMode="External"/><Relationship Id="rId7"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hyperlink" Target="https://sustainability.nike.com/value-chain-stages" TargetMode="External"/><Relationship Id="rId10" Type="http://schemas.openxmlformats.org/officeDocument/2006/relationships/hyperlink" Target="http://hdl.handle.net/10919/102735" TargetMode="External"/><Relationship Id="rId9" Type="http://schemas.openxmlformats.org/officeDocument/2006/relationships/hyperlink" Target="https://conceptdrop.com/blog/27-the-importance-of-branding-how-nike-re-defined-the-power-of-brand-image/" TargetMode="External"/><Relationship Id="rId5" Type="http://schemas.openxmlformats.org/officeDocument/2006/relationships/image" Target="../media/image15.png"/><Relationship Id="rId6" Type="http://schemas.openxmlformats.org/officeDocument/2006/relationships/hyperlink" Target="https://www.forbes.com/sites/greatspeculations/2016/05/18/heres-how-nike-is-innovating-to-scale-up-its-manufacturing/#4501dec81497" TargetMode="External"/><Relationship Id="rId7" Type="http://schemas.openxmlformats.org/officeDocument/2006/relationships/image" Target="../media/image12.jpg"/><Relationship Id="rId8" Type="http://schemas.openxmlformats.org/officeDocument/2006/relationships/hyperlink" Target="https://conceptdrop.com/blog/27-the-importance-of-branding-how-nike-re-defined-the-power-of-brand-imag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hdl.handle.net/10919/10273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jpg"/><Relationship Id="rId4" Type="http://schemas.openxmlformats.org/officeDocument/2006/relationships/hyperlink" Target="https://www.forbes.com/sites/nathankontny/2017/12/07/how-dominos-pizza-stands-out-in-a-world-awash-in-pizza/#818c8956316d" TargetMode="External"/><Relationship Id="rId9" Type="http://schemas.openxmlformats.org/officeDocument/2006/relationships/hyperlink" Target="http://hdl.handle.net/10919/102735" TargetMode="External"/><Relationship Id="rId5" Type="http://schemas.openxmlformats.org/officeDocument/2006/relationships/image" Target="../media/image9.jpg"/><Relationship Id="rId6" Type="http://schemas.openxmlformats.org/officeDocument/2006/relationships/hyperlink" Target="https://www.forbes.com/sites/kylewong/2018/01/26/how-dominos-transformed-into-an-ecommerce-powerhouse-whose-product-is-pizza/#73fc67e37f76" TargetMode="External"/><Relationship Id="rId7" Type="http://schemas.openxmlformats.org/officeDocument/2006/relationships/image" Target="../media/image13.jpg"/><Relationship Id="rId8" Type="http://schemas.openxmlformats.org/officeDocument/2006/relationships/hyperlink" Target="https://conceptdrop.com/blog/27-the-importance-of-branding-how-nike-re-defined-the-power-of-brand-imag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 Id="rId4" Type="http://schemas.openxmlformats.org/officeDocument/2006/relationships/hyperlink" Target="http://hdl.handle.net/10919/10273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vmlDrawing" Target="../drawings/vmlDrawing1.vml"/><Relationship Id="rId4" Type="http://schemas.openxmlformats.org/officeDocument/2006/relationships/package" Target="../embeddings/Microsoft_Excel_Sheet1.xlsx"/><Relationship Id="rId5" Type="http://schemas.openxmlformats.org/officeDocument/2006/relationships/package" Target="../embeddings/Microsoft_Excel_Sheet1.xlsx"/><Relationship Id="rId6" Type="http://schemas.openxmlformats.org/officeDocument/2006/relationships/image" Target="../media/image11.png"/><Relationship Id="rId7" Type="http://schemas.openxmlformats.org/officeDocument/2006/relationships/hyperlink" Target="http://hdl.handle.net/10919/10273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hyperlink" Target="https://pixabay.com/photos/sneakers-runners-shows-sports-nike-71623/" TargetMode="External"/><Relationship Id="rId5" Type="http://schemas.openxmlformats.org/officeDocument/2006/relationships/image" Target="../media/image3.png"/><Relationship Id="rId6" Type="http://schemas.openxmlformats.org/officeDocument/2006/relationships/hyperlink" Target="https://en.wikipedia.org/wiki/Domino's_Pizza#/media/File:Domino's_pizza_logo.svg" TargetMode="External"/><Relationship Id="rId7"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hyperlink" Target="http://hdl.handle.net/10919/10273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hyperlink" Target="http://hdl.handle.net/10919/102735"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hdl.handle.net/10919/102735" TargetMode="Externa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Exercises</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External &amp; Internal Analysis</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Internal Analysis</a:t>
            </a:r>
            <a:endParaRPr/>
          </a:p>
        </p:txBody>
      </p:sp>
      <p:sp>
        <p:nvSpPr>
          <p:cNvPr id="177" name="Google Shape;177;p10"/>
          <p:cNvSpPr txBox="1"/>
          <p:nvPr/>
        </p:nvSpPr>
        <p:spPr>
          <a:xfrm>
            <a:off x="2340179" y="1360684"/>
            <a:ext cx="2487002"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800" u="sng">
                <a:solidFill>
                  <a:schemeClr val="dk1"/>
                </a:solidFill>
                <a:latin typeface="Garamond"/>
                <a:ea typeface="Garamond"/>
                <a:cs typeface="Garamond"/>
                <a:sym typeface="Garamond"/>
              </a:rPr>
              <a:t>VRIO</a:t>
            </a:r>
            <a:endParaRPr/>
          </a:p>
        </p:txBody>
      </p:sp>
      <p:pic>
        <p:nvPicPr>
          <p:cNvPr descr="A person wearing Nike socks and Nike sneakers " id="178" name="Google Shape;178;p10"/>
          <p:cNvPicPr preferRelativeResize="0"/>
          <p:nvPr>
            <p:ph idx="1" type="body"/>
          </p:nvPr>
        </p:nvPicPr>
        <p:blipFill rotWithShape="1">
          <a:blip r:embed="rId3">
            <a:alphaModFix/>
          </a:blip>
          <a:srcRect b="0" l="0" r="0" t="0"/>
          <a:stretch/>
        </p:blipFill>
        <p:spPr>
          <a:xfrm>
            <a:off x="0" y="2236162"/>
            <a:ext cx="6096000" cy="3619500"/>
          </a:xfrm>
          <a:prstGeom prst="rect">
            <a:avLst/>
          </a:prstGeom>
          <a:noFill/>
          <a:ln>
            <a:noFill/>
          </a:ln>
        </p:spPr>
      </p:pic>
      <p:sp>
        <p:nvSpPr>
          <p:cNvPr id="179" name="Google Shape;179;p10"/>
          <p:cNvSpPr txBox="1"/>
          <p:nvPr/>
        </p:nvSpPr>
        <p:spPr>
          <a:xfrm>
            <a:off x="948843" y="5855662"/>
            <a:ext cx="4631721"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al"/>
                <a:ea typeface="Arial"/>
                <a:cs typeface="Arial"/>
                <a:sym typeface="Arial"/>
              </a:rPr>
              <a:t>Image Source:  </a:t>
            </a:r>
            <a:r>
              <a:rPr lang="en-US" sz="800" u="sng">
                <a:solidFill>
                  <a:schemeClr val="dk1"/>
                </a:solidFill>
                <a:latin typeface="Arial"/>
                <a:ea typeface="Arial"/>
                <a:cs typeface="Arial"/>
                <a:sym typeface="Arial"/>
                <a:hlinkClick r:id="rId4">
                  <a:extLst>
                    <a:ext uri="{A12FA001-AC4F-418D-AE19-62706E023703}">
                      <ahyp:hlinkClr val="tx"/>
                    </a:ext>
                  </a:extLst>
                </a:hlinkClick>
              </a:rPr>
              <a:t>https://pixabay.com/photos/nike-air-force-manilla-street-shoot-5126389/</a:t>
            </a:r>
            <a:r>
              <a:rPr lang="en-US" sz="800">
                <a:solidFill>
                  <a:schemeClr val="dk1"/>
                </a:solidFill>
                <a:latin typeface="Arial"/>
                <a:ea typeface="Arial"/>
                <a:cs typeface="Arial"/>
                <a:sym typeface="Arial"/>
              </a:rPr>
              <a:t> </a:t>
            </a:r>
            <a:endParaRPr/>
          </a:p>
        </p:txBody>
      </p:sp>
      <p:sp>
        <p:nvSpPr>
          <p:cNvPr id="180" name="Google Shape;180;p10"/>
          <p:cNvSpPr txBox="1"/>
          <p:nvPr/>
        </p:nvSpPr>
        <p:spPr>
          <a:xfrm>
            <a:off x="6994070" y="1360684"/>
            <a:ext cx="5314015"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800" u="sng">
                <a:solidFill>
                  <a:schemeClr val="dk1"/>
                </a:solidFill>
                <a:latin typeface="Garamond"/>
                <a:ea typeface="Garamond"/>
                <a:cs typeface="Garamond"/>
                <a:sym typeface="Garamond"/>
              </a:rPr>
              <a:t>VALUE CHAIN</a:t>
            </a:r>
            <a:endParaRPr/>
          </a:p>
        </p:txBody>
      </p:sp>
      <p:pic>
        <p:nvPicPr>
          <p:cNvPr descr="A pepperoni and vegetable pizza" id="181" name="Google Shape;181;p10"/>
          <p:cNvPicPr preferRelativeResize="0"/>
          <p:nvPr/>
        </p:nvPicPr>
        <p:blipFill rotWithShape="1">
          <a:blip r:embed="rId5">
            <a:alphaModFix/>
          </a:blip>
          <a:srcRect b="0" l="0" r="0" t="0"/>
          <a:stretch/>
        </p:blipFill>
        <p:spPr>
          <a:xfrm>
            <a:off x="6762750" y="2236162"/>
            <a:ext cx="5429250" cy="3619500"/>
          </a:xfrm>
          <a:prstGeom prst="rect">
            <a:avLst/>
          </a:prstGeom>
          <a:noFill/>
          <a:ln>
            <a:noFill/>
          </a:ln>
        </p:spPr>
      </p:pic>
      <p:sp>
        <p:nvSpPr>
          <p:cNvPr id="182" name="Google Shape;182;p10"/>
          <p:cNvSpPr txBox="1"/>
          <p:nvPr/>
        </p:nvSpPr>
        <p:spPr>
          <a:xfrm flipH="1">
            <a:off x="7583599" y="5855662"/>
            <a:ext cx="4134956"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al"/>
                <a:ea typeface="Arial"/>
                <a:cs typeface="Arial"/>
                <a:sym typeface="Arial"/>
              </a:rPr>
              <a:t>Image Source: </a:t>
            </a:r>
            <a:r>
              <a:rPr lang="en-US" sz="800" u="sng">
                <a:solidFill>
                  <a:schemeClr val="dk1"/>
                </a:solidFill>
                <a:latin typeface="Arial"/>
                <a:ea typeface="Arial"/>
                <a:cs typeface="Arial"/>
                <a:sym typeface="Arial"/>
                <a:hlinkClick r:id="rId6">
                  <a:extLst>
                    <a:ext uri="{A12FA001-AC4F-418D-AE19-62706E023703}">
                      <ahyp:hlinkClr val="tx"/>
                    </a:ext>
                  </a:extLst>
                </a:hlinkClick>
              </a:rPr>
              <a:t>https://pixabay.com/photos/cheese-crust-delicious-dinner-eat-164872</a:t>
            </a:r>
            <a:r>
              <a:rPr lang="en-US" sz="800">
                <a:solidFill>
                  <a:schemeClr val="dk1"/>
                </a:solidFill>
                <a:latin typeface="Arial"/>
                <a:ea typeface="Arial"/>
                <a:cs typeface="Arial"/>
                <a:sym typeface="Arial"/>
              </a:rPr>
              <a:t> </a:t>
            </a:r>
            <a:endParaRPr/>
          </a:p>
        </p:txBody>
      </p:sp>
      <p:sp>
        <p:nvSpPr>
          <p:cNvPr id="183" name="Google Shape;183;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7">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Team Exercise: Nike and VRIO Analysis</a:t>
            </a:r>
            <a:endParaRPr/>
          </a:p>
        </p:txBody>
      </p:sp>
      <p:sp>
        <p:nvSpPr>
          <p:cNvPr id="189" name="Google Shape;189;p1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000"/>
              <a:buNone/>
            </a:pPr>
            <a:r>
              <a:rPr lang="en-US" sz="2000">
                <a:latin typeface="Garamond"/>
                <a:ea typeface="Garamond"/>
                <a:cs typeface="Garamond"/>
                <a:sym typeface="Garamond"/>
              </a:rPr>
              <a:t>Evaluate the following using the VRIO Tool</a:t>
            </a:r>
            <a:endParaRPr/>
          </a:p>
          <a:p>
            <a:pPr indent="-274320" lvl="0" marL="274320" rtl="0" algn="l">
              <a:spcBef>
                <a:spcPts val="2200"/>
              </a:spcBef>
              <a:spcAft>
                <a:spcPts val="0"/>
              </a:spcAft>
              <a:buSzPts val="2000"/>
              <a:buChar char="•"/>
            </a:pPr>
            <a:r>
              <a:rPr lang="en-US" sz="2000">
                <a:latin typeface="Garamond"/>
                <a:ea typeface="Garamond"/>
                <a:cs typeface="Garamond"/>
                <a:sym typeface="Garamond"/>
              </a:rPr>
              <a:t>Resources</a:t>
            </a:r>
            <a:endParaRPr/>
          </a:p>
          <a:p>
            <a:pPr indent="-457200" lvl="1" marL="914400" rtl="0" algn="l">
              <a:spcBef>
                <a:spcPts val="1600"/>
              </a:spcBef>
              <a:spcAft>
                <a:spcPts val="0"/>
              </a:spcAft>
              <a:buSzPts val="2000"/>
              <a:buFont typeface="Arial"/>
              <a:buAutoNum type="arabicPeriod"/>
            </a:pPr>
            <a:r>
              <a:rPr lang="en-US">
                <a:latin typeface="Garamond"/>
                <a:ea typeface="Garamond"/>
                <a:cs typeface="Garamond"/>
                <a:sym typeface="Garamond"/>
              </a:rPr>
              <a:t>Athletic Shoes Technology</a:t>
            </a:r>
            <a:endParaRPr/>
          </a:p>
          <a:p>
            <a:pPr indent="-457200" lvl="1" marL="914400" rtl="0" algn="l">
              <a:spcBef>
                <a:spcPts val="1600"/>
              </a:spcBef>
              <a:spcAft>
                <a:spcPts val="0"/>
              </a:spcAft>
              <a:buSzPts val="2000"/>
              <a:buFont typeface="Arial"/>
              <a:buAutoNum type="arabicPeriod"/>
            </a:pPr>
            <a:r>
              <a:rPr lang="en-US">
                <a:latin typeface="Garamond"/>
                <a:ea typeface="Garamond"/>
                <a:cs typeface="Garamond"/>
                <a:sym typeface="Garamond"/>
              </a:rPr>
              <a:t>Brand – “Just Do It” mythical brand image</a:t>
            </a:r>
            <a:endParaRPr/>
          </a:p>
          <a:p>
            <a:pPr indent="-457200" lvl="1" marL="914400" rtl="0" algn="l">
              <a:spcBef>
                <a:spcPts val="1600"/>
              </a:spcBef>
              <a:spcAft>
                <a:spcPts val="0"/>
              </a:spcAft>
              <a:buSzPts val="2000"/>
              <a:buFont typeface="Arial"/>
              <a:buAutoNum type="arabicPeriod"/>
            </a:pPr>
            <a:r>
              <a:rPr lang="en-US">
                <a:latin typeface="Garamond"/>
                <a:ea typeface="Garamond"/>
                <a:cs typeface="Garamond"/>
                <a:sym typeface="Garamond"/>
              </a:rPr>
              <a:t>Athlete Sponsors like Michael Jordan, Tiger Woods</a:t>
            </a:r>
            <a:endParaRPr/>
          </a:p>
          <a:p>
            <a:pPr indent="-274320" lvl="0" marL="274320" rtl="0" algn="l">
              <a:spcBef>
                <a:spcPts val="2200"/>
              </a:spcBef>
              <a:spcAft>
                <a:spcPts val="0"/>
              </a:spcAft>
              <a:buSzPts val="2000"/>
              <a:buChar char="•"/>
            </a:pPr>
            <a:r>
              <a:rPr lang="en-US" sz="2000">
                <a:latin typeface="Garamond"/>
                <a:ea typeface="Garamond"/>
                <a:cs typeface="Garamond"/>
                <a:sym typeface="Garamond"/>
              </a:rPr>
              <a:t>Capabilities</a:t>
            </a:r>
            <a:endParaRPr/>
          </a:p>
          <a:p>
            <a:pPr indent="-457200" lvl="1" marL="914400" rtl="0" algn="l">
              <a:spcBef>
                <a:spcPts val="1600"/>
              </a:spcBef>
              <a:spcAft>
                <a:spcPts val="0"/>
              </a:spcAft>
              <a:buSzPts val="2000"/>
              <a:buFont typeface="Arial"/>
              <a:buAutoNum type="arabicPeriod"/>
            </a:pPr>
            <a:r>
              <a:rPr lang="en-US">
                <a:latin typeface="Garamond"/>
                <a:ea typeface="Garamond"/>
                <a:cs typeface="Garamond"/>
                <a:sym typeface="Garamond"/>
              </a:rPr>
              <a:t>Capability to design new shoes</a:t>
            </a:r>
            <a:endParaRPr/>
          </a:p>
          <a:p>
            <a:pPr indent="-457200" lvl="1" marL="914400" rtl="0" algn="l">
              <a:spcBef>
                <a:spcPts val="1600"/>
              </a:spcBef>
              <a:spcAft>
                <a:spcPts val="0"/>
              </a:spcAft>
              <a:buSzPts val="2000"/>
              <a:buFont typeface="Arial"/>
              <a:buAutoNum type="arabicPeriod"/>
            </a:pPr>
            <a:r>
              <a:rPr lang="en-US">
                <a:latin typeface="Garamond"/>
                <a:ea typeface="Garamond"/>
                <a:cs typeface="Garamond"/>
                <a:sym typeface="Garamond"/>
              </a:rPr>
              <a:t>Capability to Create Heroes as Athletic Sponsors</a:t>
            </a:r>
            <a:endParaRPr/>
          </a:p>
          <a:p>
            <a:pPr indent="-274320" lvl="0" marL="274320" rtl="0" algn="l">
              <a:spcBef>
                <a:spcPts val="2200"/>
              </a:spcBef>
              <a:spcAft>
                <a:spcPts val="0"/>
              </a:spcAft>
              <a:buSzPts val="2000"/>
              <a:buChar char="•"/>
            </a:pPr>
            <a:r>
              <a:rPr lang="en-US" sz="2000">
                <a:latin typeface="Garamond"/>
                <a:ea typeface="Garamond"/>
                <a:cs typeface="Garamond"/>
                <a:sym typeface="Garamond"/>
              </a:rPr>
              <a:t>Based on your VRIO analysis above, which are more sustainable for competitive advantage?</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90" name="Google Shape;190;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Nike VRIO Analysis</a:t>
            </a:r>
            <a:endParaRPr/>
          </a:p>
        </p:txBody>
      </p:sp>
      <p:graphicFrame>
        <p:nvGraphicFramePr>
          <p:cNvPr descr="A chart with six columns labeled (from left to right) &quot;Resource or Capability,&quot; &quot;Valuable?,&quot; &quot;Rare?,&quot; &quot;Difficult to Imitate?,&quot; &quot;Organized to capture value?,&quot; and &quot;Type of Competitive Adv?&quot; There are five boxes underneath each column. The boxes underneath the first column are labeled (from top to bottom) &#10;&quot;Athletic Shoes Technology,&quot; &quot;Brand – “Just Do It” mythical brand image,&quot; &quot;Athlete Sponsors like Michael Jordan, Tiger Woods,&quot; &quot;Capability to design new shoes,&quot; and &quot;Capability to Create Heroes as Athletic Sponsors.&quot; The rest of the boxes are blank.&#10;&#10;" id="197" name="Google Shape;197;p12"/>
          <p:cNvGraphicFramePr/>
          <p:nvPr/>
        </p:nvGraphicFramePr>
        <p:xfrm>
          <a:off x="838200" y="1504205"/>
          <a:ext cx="3000000" cy="3000000"/>
        </p:xfrm>
        <a:graphic>
          <a:graphicData uri="http://schemas.openxmlformats.org/drawingml/2006/table">
            <a:tbl>
              <a:tblPr bandRow="1" firstRow="1">
                <a:noFill/>
                <a:tableStyleId>{98598F94-80F8-44C7-9F4C-5ED06320025B}</a:tableStyleId>
              </a:tblPr>
              <a:tblGrid>
                <a:gridCol w="3964975"/>
                <a:gridCol w="1126300"/>
                <a:gridCol w="744725"/>
                <a:gridCol w="1257475"/>
                <a:gridCol w="1669550"/>
                <a:gridCol w="1752600"/>
              </a:tblGrid>
              <a:tr h="370850">
                <a:tc>
                  <a:txBody>
                    <a:bodyPr/>
                    <a:lstStyle/>
                    <a:p>
                      <a:pPr indent="0" lvl="0" marL="0" marR="0" rtl="0" algn="l">
                        <a:spcBef>
                          <a:spcPts val="0"/>
                        </a:spcBef>
                        <a:spcAft>
                          <a:spcPts val="0"/>
                        </a:spcAft>
                        <a:buNone/>
                      </a:pPr>
                      <a:r>
                        <a:rPr lang="en-US" sz="1800">
                          <a:latin typeface="Garamond"/>
                          <a:ea typeface="Garamond"/>
                          <a:cs typeface="Garamond"/>
                          <a:sym typeface="Garamond"/>
                        </a:rPr>
                        <a:t>Resource or Capability</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1800">
                          <a:latin typeface="Garamond"/>
                          <a:ea typeface="Garamond"/>
                          <a:cs typeface="Garamond"/>
                          <a:sym typeface="Garamond"/>
                        </a:rPr>
                        <a:t>Valuable?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1800">
                          <a:latin typeface="Garamond"/>
                          <a:ea typeface="Garamond"/>
                          <a:cs typeface="Garamond"/>
                          <a:sym typeface="Garamond"/>
                        </a:rPr>
                        <a:t>Rare?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1800">
                          <a:latin typeface="Garamond"/>
                          <a:ea typeface="Garamond"/>
                          <a:cs typeface="Garamond"/>
                          <a:sym typeface="Garamond"/>
                        </a:rPr>
                        <a:t>Difficult to Imitate?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1800">
                          <a:latin typeface="Garamond"/>
                          <a:ea typeface="Garamond"/>
                          <a:cs typeface="Garamond"/>
                          <a:sym typeface="Garamond"/>
                        </a:rPr>
                        <a:t>Organized to capture value?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1800">
                          <a:latin typeface="Garamond"/>
                          <a:ea typeface="Garamond"/>
                          <a:cs typeface="Garamond"/>
                          <a:sym typeface="Garamond"/>
                        </a:rPr>
                        <a:t>Type of Competitive Advantage?</a:t>
                      </a:r>
                      <a:endParaRPr/>
                    </a:p>
                  </a:txBody>
                  <a:tcPr marT="45725" marB="45725" marR="91450" marL="91450">
                    <a:solidFill>
                      <a:srgbClr val="5C0607"/>
                    </a:solidFill>
                  </a:tcPr>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Athletic Shoes Technology</a:t>
                      </a:r>
                      <a:endParaRPr/>
                    </a:p>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Brand – “Just Do It” mythical brand image</a:t>
                      </a:r>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Athlete Sponsors like Michael Jordan, Tiger Woods</a:t>
                      </a:r>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Capability to design new shoes</a:t>
                      </a:r>
                      <a:endParaRPr/>
                    </a:p>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Capability to Create Heroes as Athletic Sponsors</a:t>
                      </a:r>
                      <a:endParaRPr/>
                    </a:p>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bl>
          </a:graphicData>
        </a:graphic>
      </p:graphicFrame>
      <p:sp>
        <p:nvSpPr>
          <p:cNvPr id="198" name="Google Shape;198;p12"/>
          <p:cNvSpPr txBox="1"/>
          <p:nvPr/>
        </p:nvSpPr>
        <p:spPr>
          <a:xfrm>
            <a:off x="8634953" y="622169"/>
            <a:ext cx="259237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Team # _____</a:t>
            </a:r>
            <a:endParaRPr/>
          </a:p>
        </p:txBody>
      </p:sp>
      <p:sp>
        <p:nvSpPr>
          <p:cNvPr id="199" name="Google Shape;199;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Quick Nike Research Options</a:t>
            </a:r>
            <a:endParaRPr/>
          </a:p>
        </p:txBody>
      </p:sp>
      <p:pic>
        <p:nvPicPr>
          <p:cNvPr descr="Nike QR code " id="206" name="Google Shape;206;p13"/>
          <p:cNvPicPr preferRelativeResize="0"/>
          <p:nvPr/>
        </p:nvPicPr>
        <p:blipFill rotWithShape="1">
          <a:blip r:embed="rId3">
            <a:alphaModFix/>
          </a:blip>
          <a:srcRect b="0" l="0" r="0" t="0"/>
          <a:stretch/>
        </p:blipFill>
        <p:spPr>
          <a:xfrm>
            <a:off x="543589" y="1650255"/>
            <a:ext cx="2216150" cy="2216150"/>
          </a:xfrm>
          <a:prstGeom prst="rect">
            <a:avLst/>
          </a:prstGeom>
          <a:noFill/>
          <a:ln>
            <a:noFill/>
          </a:ln>
        </p:spPr>
      </p:pic>
      <p:sp>
        <p:nvSpPr>
          <p:cNvPr id="207" name="Google Shape;207;p13"/>
          <p:cNvSpPr txBox="1"/>
          <p:nvPr/>
        </p:nvSpPr>
        <p:spPr>
          <a:xfrm>
            <a:off x="397539" y="3730417"/>
            <a:ext cx="2362200" cy="160043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Nike’s Value Chain</a:t>
            </a:r>
            <a:endParaRPr/>
          </a:p>
          <a:p>
            <a:pPr indent="0" lvl="0" marL="0" marR="0" rtl="0" algn="ctr">
              <a:spcBef>
                <a:spcPts val="0"/>
              </a:spcBef>
              <a:spcAft>
                <a:spcPts val="0"/>
              </a:spcAft>
              <a:buNone/>
            </a:pPr>
            <a:r>
              <a:rPr lang="en-US" sz="2000" u="sng">
                <a:solidFill>
                  <a:schemeClr val="dk1"/>
                </a:solidFill>
                <a:latin typeface="Garamond"/>
                <a:ea typeface="Garamond"/>
                <a:cs typeface="Garamond"/>
                <a:sym typeface="Garamond"/>
                <a:hlinkClick r:id="rId4">
                  <a:extLst>
                    <a:ext uri="{A12FA001-AC4F-418D-AE19-62706E023703}">
                      <ahyp:hlinkClr val="tx"/>
                    </a:ext>
                  </a:extLst>
                </a:hlinkClick>
              </a:rPr>
              <a:t>https://sustainability.nike.com/value-chain-stages</a:t>
            </a:r>
            <a:r>
              <a:rPr lang="en-US" sz="2000">
                <a:solidFill>
                  <a:schemeClr val="dk1"/>
                </a:solidFill>
                <a:latin typeface="Garamond"/>
                <a:ea typeface="Garamond"/>
                <a:cs typeface="Garamond"/>
                <a:sym typeface="Garamond"/>
              </a:rPr>
              <a:t> </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pic>
        <p:nvPicPr>
          <p:cNvPr descr="Nike QR code" id="208" name="Google Shape;208;p13"/>
          <p:cNvPicPr preferRelativeResize="0"/>
          <p:nvPr/>
        </p:nvPicPr>
        <p:blipFill rotWithShape="1">
          <a:blip r:embed="rId5">
            <a:alphaModFix/>
          </a:blip>
          <a:srcRect b="0" l="0" r="0" t="0"/>
          <a:stretch/>
        </p:blipFill>
        <p:spPr>
          <a:xfrm>
            <a:off x="5143500" y="3071674"/>
            <a:ext cx="1905000" cy="1905000"/>
          </a:xfrm>
          <a:prstGeom prst="rect">
            <a:avLst/>
          </a:prstGeom>
          <a:noFill/>
          <a:ln>
            <a:noFill/>
          </a:ln>
        </p:spPr>
      </p:pic>
      <p:sp>
        <p:nvSpPr>
          <p:cNvPr id="209" name="Google Shape;209;p13"/>
          <p:cNvSpPr txBox="1"/>
          <p:nvPr/>
        </p:nvSpPr>
        <p:spPr>
          <a:xfrm>
            <a:off x="4381500" y="4976674"/>
            <a:ext cx="3429000" cy="193899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Nike Innovation and Scaling</a:t>
            </a:r>
            <a:endParaRPr/>
          </a:p>
          <a:p>
            <a:pPr indent="0" lvl="0" marL="0" marR="0" rtl="0" algn="ctr">
              <a:spcBef>
                <a:spcPts val="0"/>
              </a:spcBef>
              <a:spcAft>
                <a:spcPts val="0"/>
              </a:spcAft>
              <a:buNone/>
            </a:pPr>
            <a:r>
              <a:rPr lang="en-US" sz="2000" u="sng">
                <a:solidFill>
                  <a:schemeClr val="dk1"/>
                </a:solidFill>
                <a:latin typeface="Garamond"/>
                <a:ea typeface="Garamond"/>
                <a:cs typeface="Garamond"/>
                <a:sym typeface="Garamond"/>
                <a:hlinkClick r:id="rId6">
                  <a:extLst>
                    <a:ext uri="{A12FA001-AC4F-418D-AE19-62706E023703}">
                      <ahyp:hlinkClr val="tx"/>
                    </a:ext>
                  </a:extLst>
                </a:hlinkClick>
              </a:rPr>
              <a:t>https://www.forbes.com/sites/greatspeculations/2016/05/18/heres-how-nike-is-innovating-to-scale-up-its-manufacturing/#4501dec81497</a:t>
            </a:r>
            <a:r>
              <a:rPr lang="en-US" sz="2000">
                <a:solidFill>
                  <a:schemeClr val="dk1"/>
                </a:solidFill>
                <a:latin typeface="Garamond"/>
                <a:ea typeface="Garamond"/>
                <a:cs typeface="Garamond"/>
                <a:sym typeface="Garamond"/>
              </a:rPr>
              <a:t> </a:t>
            </a:r>
            <a:endParaRPr/>
          </a:p>
        </p:txBody>
      </p:sp>
      <p:pic>
        <p:nvPicPr>
          <p:cNvPr descr="Nike QR code" id="210" name="Google Shape;210;p13"/>
          <p:cNvPicPr preferRelativeResize="0"/>
          <p:nvPr/>
        </p:nvPicPr>
        <p:blipFill rotWithShape="1">
          <a:blip r:embed="rId7">
            <a:alphaModFix/>
          </a:blip>
          <a:srcRect b="0" l="0" r="0" t="0"/>
          <a:stretch/>
        </p:blipFill>
        <p:spPr>
          <a:xfrm>
            <a:off x="9432261" y="1862562"/>
            <a:ext cx="1791535" cy="1791535"/>
          </a:xfrm>
          <a:prstGeom prst="rect">
            <a:avLst/>
          </a:prstGeom>
          <a:noFill/>
          <a:ln>
            <a:noFill/>
          </a:ln>
        </p:spPr>
      </p:pic>
      <p:sp>
        <p:nvSpPr>
          <p:cNvPr id="211" name="Google Shape;211;p13"/>
          <p:cNvSpPr/>
          <p:nvPr/>
        </p:nvSpPr>
        <p:spPr>
          <a:xfrm>
            <a:off x="8344395" y="3692214"/>
            <a:ext cx="3570838" cy="163121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Nike’s Brand</a:t>
            </a:r>
            <a:endParaRPr sz="2000" u="sng">
              <a:solidFill>
                <a:schemeClr val="dk1"/>
              </a:solidFill>
              <a:latin typeface="Garamond"/>
              <a:ea typeface="Garamond"/>
              <a:cs typeface="Garamond"/>
              <a:sym typeface="Garamond"/>
              <a:hlinkClick r:id="rId8">
                <a:extLst>
                  <a:ext uri="{A12FA001-AC4F-418D-AE19-62706E023703}">
                    <ahyp:hlinkClr val="tx"/>
                  </a:ext>
                </a:extLst>
              </a:hlinkClick>
            </a:endParaRPr>
          </a:p>
          <a:p>
            <a:pPr indent="0" lvl="0" marL="0" marR="0" rtl="0" algn="ctr">
              <a:spcBef>
                <a:spcPts val="0"/>
              </a:spcBef>
              <a:spcAft>
                <a:spcPts val="0"/>
              </a:spcAft>
              <a:buNone/>
            </a:pPr>
            <a:r>
              <a:rPr lang="en-US" sz="2000" u="sng">
                <a:solidFill>
                  <a:schemeClr val="dk1"/>
                </a:solidFill>
                <a:latin typeface="Garamond"/>
                <a:ea typeface="Garamond"/>
                <a:cs typeface="Garamond"/>
                <a:sym typeface="Garamond"/>
                <a:hlinkClick r:id="rId9">
                  <a:extLst>
                    <a:ext uri="{A12FA001-AC4F-418D-AE19-62706E023703}">
                      <ahyp:hlinkClr val="tx"/>
                    </a:ext>
                  </a:extLst>
                </a:hlinkClick>
              </a:rPr>
              <a:t>https://conceptdrop.com/blog/27-the-importance-of-branding-how-nike-re-defined-the-power-of-brand-image/</a:t>
            </a:r>
            <a:endParaRPr sz="2000">
              <a:solidFill>
                <a:schemeClr val="dk1"/>
              </a:solidFill>
              <a:latin typeface="Garamond"/>
              <a:ea typeface="Garamond"/>
              <a:cs typeface="Garamond"/>
              <a:sym typeface="Garamond"/>
            </a:endParaRPr>
          </a:p>
        </p:txBody>
      </p:sp>
      <p:sp>
        <p:nvSpPr>
          <p:cNvPr id="212" name="Google Shape;212;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10">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Team Exercise: Domino’s and VRIO Analysis</a:t>
            </a:r>
            <a:endParaRPr>
              <a:latin typeface="Times New Roman"/>
              <a:ea typeface="Times New Roman"/>
              <a:cs typeface="Times New Roman"/>
              <a:sym typeface="Times New Roman"/>
            </a:endParaRPr>
          </a:p>
        </p:txBody>
      </p:sp>
      <p:sp>
        <p:nvSpPr>
          <p:cNvPr id="218" name="Google Shape;218;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SzPct val="100000"/>
              <a:buNone/>
            </a:pPr>
            <a:r>
              <a:rPr lang="en-US">
                <a:latin typeface="Garamond"/>
                <a:ea typeface="Garamond"/>
                <a:cs typeface="Garamond"/>
                <a:sym typeface="Garamond"/>
              </a:rPr>
              <a:t>Evaluate the following using the VRIO Tool</a:t>
            </a:r>
            <a:endParaRPr/>
          </a:p>
          <a:p>
            <a:pPr indent="-274320" lvl="0" marL="274320" rtl="0" algn="l">
              <a:spcBef>
                <a:spcPts val="2200"/>
              </a:spcBef>
              <a:spcAft>
                <a:spcPts val="0"/>
              </a:spcAft>
              <a:buSzPct val="100000"/>
              <a:buChar char="•"/>
            </a:pPr>
            <a:r>
              <a:rPr lang="en-US">
                <a:latin typeface="Garamond"/>
                <a:ea typeface="Garamond"/>
                <a:cs typeface="Garamond"/>
                <a:sym typeface="Garamond"/>
              </a:rPr>
              <a:t>Resources</a:t>
            </a:r>
            <a:endParaRPr/>
          </a:p>
          <a:p>
            <a:pPr indent="-457200" lvl="1" marL="914400" rtl="0" algn="l">
              <a:spcBef>
                <a:spcPts val="1600"/>
              </a:spcBef>
              <a:spcAft>
                <a:spcPts val="0"/>
              </a:spcAft>
              <a:buSzPct val="100000"/>
              <a:buFont typeface="Arial"/>
              <a:buAutoNum type="arabicPeriod"/>
            </a:pPr>
            <a:r>
              <a:rPr lang="en-US" sz="2200">
                <a:latin typeface="Garamond"/>
                <a:ea typeface="Garamond"/>
                <a:cs typeface="Garamond"/>
                <a:sym typeface="Garamond"/>
              </a:rPr>
              <a:t>Operations Technology</a:t>
            </a:r>
            <a:endParaRPr/>
          </a:p>
          <a:p>
            <a:pPr indent="-457200" lvl="1" marL="914400" rtl="0" algn="l">
              <a:spcBef>
                <a:spcPts val="1600"/>
              </a:spcBef>
              <a:spcAft>
                <a:spcPts val="0"/>
              </a:spcAft>
              <a:buSzPct val="100000"/>
              <a:buFont typeface="Arial"/>
              <a:buAutoNum type="arabicPeriod"/>
            </a:pPr>
            <a:r>
              <a:rPr lang="en-US" sz="2200">
                <a:latin typeface="Garamond"/>
                <a:ea typeface="Garamond"/>
                <a:cs typeface="Garamond"/>
                <a:sym typeface="Garamond"/>
              </a:rPr>
              <a:t>Brand Image</a:t>
            </a:r>
            <a:endParaRPr/>
          </a:p>
          <a:p>
            <a:pPr indent="0" lvl="1" marL="457200" rtl="0" algn="l">
              <a:spcBef>
                <a:spcPts val="1600"/>
              </a:spcBef>
              <a:spcAft>
                <a:spcPts val="0"/>
              </a:spcAft>
              <a:buSzPct val="100000"/>
              <a:buNone/>
            </a:pPr>
            <a:r>
              <a:t/>
            </a:r>
            <a:endParaRPr sz="2200">
              <a:latin typeface="Garamond"/>
              <a:ea typeface="Garamond"/>
              <a:cs typeface="Garamond"/>
              <a:sym typeface="Garamond"/>
            </a:endParaRPr>
          </a:p>
          <a:p>
            <a:pPr indent="-274320" lvl="0" marL="274320" rtl="0" algn="l">
              <a:spcBef>
                <a:spcPts val="2200"/>
              </a:spcBef>
              <a:spcAft>
                <a:spcPts val="0"/>
              </a:spcAft>
              <a:buSzPct val="100000"/>
              <a:buChar char="•"/>
            </a:pPr>
            <a:r>
              <a:rPr lang="en-US">
                <a:latin typeface="Garamond"/>
                <a:ea typeface="Garamond"/>
                <a:cs typeface="Garamond"/>
                <a:sym typeface="Garamond"/>
              </a:rPr>
              <a:t>Capabilities</a:t>
            </a:r>
            <a:endParaRPr/>
          </a:p>
          <a:p>
            <a:pPr indent="-457200" lvl="1" marL="914400" rtl="0" algn="l">
              <a:spcBef>
                <a:spcPts val="1600"/>
              </a:spcBef>
              <a:spcAft>
                <a:spcPts val="0"/>
              </a:spcAft>
              <a:buSzPct val="100000"/>
              <a:buFont typeface="Arial"/>
              <a:buAutoNum type="arabicPeriod"/>
            </a:pPr>
            <a:r>
              <a:rPr lang="en-US" sz="2200">
                <a:latin typeface="Garamond"/>
                <a:ea typeface="Garamond"/>
                <a:cs typeface="Garamond"/>
                <a:sym typeface="Garamond"/>
              </a:rPr>
              <a:t>Capability to produce pizzas at low cost</a:t>
            </a:r>
            <a:endParaRPr/>
          </a:p>
          <a:p>
            <a:pPr indent="-457200" lvl="1" marL="914400" rtl="0" algn="l">
              <a:spcBef>
                <a:spcPts val="1600"/>
              </a:spcBef>
              <a:spcAft>
                <a:spcPts val="0"/>
              </a:spcAft>
              <a:buSzPct val="100000"/>
              <a:buFont typeface="Arial"/>
              <a:buAutoNum type="arabicPeriod"/>
            </a:pPr>
            <a:r>
              <a:rPr lang="en-US" sz="2200">
                <a:latin typeface="Garamond"/>
                <a:ea typeface="Garamond"/>
                <a:cs typeface="Garamond"/>
                <a:sym typeface="Garamond"/>
              </a:rPr>
              <a:t>Capability to advertise nationally</a:t>
            </a:r>
            <a:endParaRPr/>
          </a:p>
          <a:p>
            <a:pPr indent="-274320" lvl="0" marL="274320" rtl="0" algn="l">
              <a:spcBef>
                <a:spcPts val="2200"/>
              </a:spcBef>
              <a:spcAft>
                <a:spcPts val="0"/>
              </a:spcAft>
              <a:buSzPct val="100000"/>
              <a:buChar char="•"/>
            </a:pPr>
            <a:r>
              <a:rPr lang="en-US">
                <a:latin typeface="Garamond"/>
                <a:ea typeface="Garamond"/>
                <a:cs typeface="Garamond"/>
                <a:sym typeface="Garamond"/>
              </a:rPr>
              <a:t>Based on your VRIO analysis above, which are more sustainable for competitive advantage?</a:t>
            </a:r>
            <a:endParaRPr/>
          </a:p>
          <a:p>
            <a:pPr indent="0" lvl="0" marL="0" rtl="0" algn="l">
              <a:spcBef>
                <a:spcPts val="2200"/>
              </a:spcBef>
              <a:spcAft>
                <a:spcPts val="0"/>
              </a:spcAft>
              <a:buSzPct val="100000"/>
              <a:buNone/>
            </a:pPr>
            <a:r>
              <a:t/>
            </a:r>
            <a:endParaRPr/>
          </a:p>
        </p:txBody>
      </p:sp>
      <p:sp>
        <p:nvSpPr>
          <p:cNvPr id="219" name="Google Shape;219;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Domino’s VRIO Analysis</a:t>
            </a:r>
            <a:endParaRPr/>
          </a:p>
        </p:txBody>
      </p:sp>
      <p:graphicFrame>
        <p:nvGraphicFramePr>
          <p:cNvPr descr="A chart with six columns labeled (from left to right) &quot;Resource or Capability,&quot; &quot;Valuable?,&quot; &quot;Rare?,&quot; &quot;Difficult to Imitate?,&quot; &quot;Organized to capture value?,&quot; and &quot;Type of Competitive Adv?&quot; There are four boxes underneath each column. The boxes underneath the first column are labeled (from top to bottom) &#10;&quot;Operations Technology,&quot; &quot;Brand Image,&quot; &quot;Capability to produce pizzas at low cost,&quot; and &quot;Capability to advertise nationally.&quot; The rest of the boxes are blank.&#10;&#10;" id="226" name="Google Shape;226;p15"/>
          <p:cNvGraphicFramePr/>
          <p:nvPr/>
        </p:nvGraphicFramePr>
        <p:xfrm>
          <a:off x="838200" y="1825625"/>
          <a:ext cx="3000000" cy="3000000"/>
        </p:xfrm>
        <a:graphic>
          <a:graphicData uri="http://schemas.openxmlformats.org/drawingml/2006/table">
            <a:tbl>
              <a:tblPr bandRow="1" firstRow="1">
                <a:noFill/>
                <a:tableStyleId>{98598F94-80F8-44C7-9F4C-5ED06320025B}</a:tableStyleId>
              </a:tblPr>
              <a:tblGrid>
                <a:gridCol w="3776325"/>
                <a:gridCol w="1314925"/>
                <a:gridCol w="886000"/>
                <a:gridCol w="1116425"/>
                <a:gridCol w="1881975"/>
                <a:gridCol w="1658675"/>
              </a:tblGrid>
              <a:tr h="370850">
                <a:tc>
                  <a:txBody>
                    <a:bodyPr/>
                    <a:lstStyle/>
                    <a:p>
                      <a:pPr indent="0" lvl="0" marL="0" marR="0" rtl="0" algn="l">
                        <a:spcBef>
                          <a:spcPts val="0"/>
                        </a:spcBef>
                        <a:spcAft>
                          <a:spcPts val="0"/>
                        </a:spcAft>
                        <a:buNone/>
                      </a:pPr>
                      <a:r>
                        <a:rPr lang="en-US" sz="2000">
                          <a:latin typeface="Garamond"/>
                          <a:ea typeface="Garamond"/>
                          <a:cs typeface="Garamond"/>
                          <a:sym typeface="Garamond"/>
                        </a:rPr>
                        <a:t>Resource or Capability</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Valuable?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Rare?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Difficult to Imitate?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Organized to capture value?</a:t>
                      </a:r>
                      <a:endParaRPr/>
                    </a:p>
                  </a:txBody>
                  <a:tcPr marT="45725" marB="45725" marR="91450" marL="91450">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Type of Competitive Advantage?</a:t>
                      </a:r>
                      <a:endParaRPr/>
                    </a:p>
                  </a:txBody>
                  <a:tcPr marT="45725" marB="45725" marR="91450" marL="91450">
                    <a:solidFill>
                      <a:srgbClr val="5C0607"/>
                    </a:solidFill>
                  </a:tcPr>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Operations Technology</a:t>
                      </a:r>
                      <a:endParaRPr/>
                    </a:p>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Brand Image</a:t>
                      </a:r>
                      <a:endParaRPr/>
                    </a:p>
                    <a:p>
                      <a:pPr indent="0" lvl="0" marL="0" marR="0" rtl="0" algn="l">
                        <a:lnSpc>
                          <a:spcPct val="100000"/>
                        </a:lnSpc>
                        <a:spcBef>
                          <a:spcPts val="0"/>
                        </a:spcBef>
                        <a:spcAft>
                          <a:spcPts val="0"/>
                        </a:spcAft>
                        <a:buClr>
                          <a:schemeClr val="dk1"/>
                        </a:buClr>
                        <a:buSzPts val="2000"/>
                        <a:buFont typeface="Arial"/>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Capability to produce pizzas at low cost</a:t>
                      </a:r>
                      <a:endParaRPr/>
                    </a:p>
                    <a:p>
                      <a:pPr indent="0" lvl="0" marL="0" marR="0" rtl="0" algn="l">
                        <a:lnSpc>
                          <a:spcPct val="100000"/>
                        </a:lnSpc>
                        <a:spcBef>
                          <a:spcPts val="0"/>
                        </a:spcBef>
                        <a:spcAft>
                          <a:spcPts val="0"/>
                        </a:spcAft>
                        <a:buClr>
                          <a:schemeClr val="dk1"/>
                        </a:buClr>
                        <a:buSzPts val="2000"/>
                        <a:buFont typeface="Arial"/>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000"/>
                        <a:buFont typeface="Garamond"/>
                        <a:buNone/>
                      </a:pPr>
                      <a:r>
                        <a:rPr lang="en-US" sz="2000">
                          <a:latin typeface="Garamond"/>
                          <a:ea typeface="Garamond"/>
                          <a:cs typeface="Garamond"/>
                          <a:sym typeface="Garamond"/>
                        </a:rPr>
                        <a:t>Capability to advertise nationally</a:t>
                      </a:r>
                      <a:endParaRPr/>
                    </a:p>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tc>
              </a:tr>
            </a:tbl>
          </a:graphicData>
        </a:graphic>
      </p:graphicFrame>
      <p:sp>
        <p:nvSpPr>
          <p:cNvPr id="227" name="Google Shape;227;p15"/>
          <p:cNvSpPr txBox="1"/>
          <p:nvPr/>
        </p:nvSpPr>
        <p:spPr>
          <a:xfrm>
            <a:off x="9096866" y="772998"/>
            <a:ext cx="214931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Team # _____</a:t>
            </a:r>
            <a:endParaRPr sz="1800">
              <a:solidFill>
                <a:schemeClr val="dk1"/>
              </a:solidFill>
              <a:latin typeface="Arial"/>
              <a:ea typeface="Arial"/>
              <a:cs typeface="Arial"/>
              <a:sym typeface="Arial"/>
            </a:endParaRPr>
          </a:p>
        </p:txBody>
      </p:sp>
      <p:sp>
        <p:nvSpPr>
          <p:cNvPr id="228" name="Google Shape;228;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Quick Domino’s Research Options</a:t>
            </a:r>
            <a:endParaRPr/>
          </a:p>
        </p:txBody>
      </p:sp>
      <p:pic>
        <p:nvPicPr>
          <p:cNvPr descr="Domino's QR code" id="235" name="Google Shape;235;p16"/>
          <p:cNvPicPr preferRelativeResize="0"/>
          <p:nvPr/>
        </p:nvPicPr>
        <p:blipFill rotWithShape="1">
          <a:blip r:embed="rId3">
            <a:alphaModFix/>
          </a:blip>
          <a:srcRect b="0" l="0" r="0" t="0"/>
          <a:stretch/>
        </p:blipFill>
        <p:spPr>
          <a:xfrm>
            <a:off x="540414" y="1582727"/>
            <a:ext cx="2076450" cy="2076450"/>
          </a:xfrm>
          <a:prstGeom prst="rect">
            <a:avLst/>
          </a:prstGeom>
          <a:noFill/>
          <a:ln>
            <a:noFill/>
          </a:ln>
        </p:spPr>
      </p:pic>
      <p:sp>
        <p:nvSpPr>
          <p:cNvPr id="236" name="Google Shape;236;p16"/>
          <p:cNvSpPr txBox="1"/>
          <p:nvPr/>
        </p:nvSpPr>
        <p:spPr>
          <a:xfrm>
            <a:off x="104517" y="3714790"/>
            <a:ext cx="2948243" cy="252376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Domino’s Competition</a:t>
            </a:r>
            <a:endParaRPr/>
          </a:p>
          <a:p>
            <a:pPr indent="0" lvl="0" marL="0" marR="0" rtl="0" algn="l">
              <a:spcBef>
                <a:spcPts val="0"/>
              </a:spcBef>
              <a:spcAft>
                <a:spcPts val="0"/>
              </a:spcAft>
              <a:buNone/>
            </a:pPr>
            <a:r>
              <a:rPr lang="en-US" sz="2000" u="sng">
                <a:solidFill>
                  <a:schemeClr val="dk1"/>
                </a:solidFill>
                <a:latin typeface="Garamond"/>
                <a:ea typeface="Garamond"/>
                <a:cs typeface="Garamond"/>
                <a:sym typeface="Garamond"/>
                <a:hlinkClick r:id="rId4">
                  <a:extLst>
                    <a:ext uri="{A12FA001-AC4F-418D-AE19-62706E023703}">
                      <ahyp:hlinkClr val="tx"/>
                    </a:ext>
                  </a:extLst>
                </a:hlinkClick>
              </a:rPr>
              <a:t>https://www.forbes.com/sites/nathankontny/2017/12/07/how-dominos-pizza-stands-out-in-a-world-awash-in-pizza/#818c8956316d</a:t>
            </a:r>
            <a:endParaRPr sz="2000">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pic>
        <p:nvPicPr>
          <p:cNvPr descr="Domino's QR code" id="237" name="Google Shape;237;p16"/>
          <p:cNvPicPr preferRelativeResize="0"/>
          <p:nvPr/>
        </p:nvPicPr>
        <p:blipFill rotWithShape="1">
          <a:blip r:embed="rId5">
            <a:alphaModFix/>
          </a:blip>
          <a:srcRect b="0" l="0" r="0" t="0"/>
          <a:stretch/>
        </p:blipFill>
        <p:spPr>
          <a:xfrm>
            <a:off x="5025118" y="2643908"/>
            <a:ext cx="2141764" cy="2141764"/>
          </a:xfrm>
          <a:prstGeom prst="rect">
            <a:avLst/>
          </a:prstGeom>
          <a:noFill/>
          <a:ln>
            <a:noFill/>
          </a:ln>
        </p:spPr>
      </p:pic>
      <p:sp>
        <p:nvSpPr>
          <p:cNvPr id="238" name="Google Shape;238;p16"/>
          <p:cNvSpPr txBox="1"/>
          <p:nvPr/>
        </p:nvSpPr>
        <p:spPr>
          <a:xfrm>
            <a:off x="4381500" y="4976674"/>
            <a:ext cx="3429000" cy="193899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Domino’s &amp; E-Commerce</a:t>
            </a:r>
            <a:endParaRPr/>
          </a:p>
          <a:p>
            <a:pPr indent="0" lvl="0" marL="0" marR="0" rtl="0" algn="l">
              <a:spcBef>
                <a:spcPts val="0"/>
              </a:spcBef>
              <a:spcAft>
                <a:spcPts val="0"/>
              </a:spcAft>
              <a:buNone/>
            </a:pPr>
            <a:r>
              <a:rPr lang="en-US" sz="2000" u="sng">
                <a:solidFill>
                  <a:schemeClr val="dk1"/>
                </a:solidFill>
                <a:latin typeface="Garamond"/>
                <a:ea typeface="Garamond"/>
                <a:cs typeface="Garamond"/>
                <a:sym typeface="Garamond"/>
                <a:hlinkClick r:id="rId6">
                  <a:extLst>
                    <a:ext uri="{A12FA001-AC4F-418D-AE19-62706E023703}">
                      <ahyp:hlinkClr val="tx"/>
                    </a:ext>
                  </a:extLst>
                </a:hlinkClick>
              </a:rPr>
              <a:t>https://www.forbes.com/sites/kylewong/2018/01/26/how-dominos-transformed-into-an-ecommerce-powerhouse-whose-product-is-pizza/#73fc67e37f76</a:t>
            </a:r>
            <a:endParaRPr sz="2000">
              <a:solidFill>
                <a:schemeClr val="dk1"/>
              </a:solidFill>
              <a:latin typeface="Garamond"/>
              <a:ea typeface="Garamond"/>
              <a:cs typeface="Garamond"/>
              <a:sym typeface="Garamond"/>
            </a:endParaRPr>
          </a:p>
        </p:txBody>
      </p:sp>
      <p:pic>
        <p:nvPicPr>
          <p:cNvPr descr="Domino's QR code" id="239" name="Google Shape;239;p16"/>
          <p:cNvPicPr preferRelativeResize="0"/>
          <p:nvPr/>
        </p:nvPicPr>
        <p:blipFill rotWithShape="1">
          <a:blip r:embed="rId7">
            <a:alphaModFix/>
          </a:blip>
          <a:srcRect b="0" l="0" r="0" t="0"/>
          <a:stretch/>
        </p:blipFill>
        <p:spPr>
          <a:xfrm>
            <a:off x="8938781" y="1588001"/>
            <a:ext cx="2382063" cy="2382063"/>
          </a:xfrm>
          <a:prstGeom prst="rect">
            <a:avLst/>
          </a:prstGeom>
          <a:noFill/>
          <a:ln>
            <a:noFill/>
          </a:ln>
        </p:spPr>
      </p:pic>
      <p:sp>
        <p:nvSpPr>
          <p:cNvPr id="240" name="Google Shape;240;p16"/>
          <p:cNvSpPr/>
          <p:nvPr/>
        </p:nvSpPr>
        <p:spPr>
          <a:xfrm>
            <a:off x="8344394" y="3970064"/>
            <a:ext cx="3570838" cy="163121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Garamond"/>
                <a:ea typeface="Garamond"/>
                <a:cs typeface="Garamond"/>
                <a:sym typeface="Garamond"/>
              </a:rPr>
              <a:t>Domino’s Dominance</a:t>
            </a:r>
            <a:endParaRPr/>
          </a:p>
          <a:p>
            <a:pPr indent="0" lvl="0" marL="0" marR="0" rtl="0" algn="ctr">
              <a:spcBef>
                <a:spcPts val="0"/>
              </a:spcBef>
              <a:spcAft>
                <a:spcPts val="0"/>
              </a:spcAft>
              <a:buNone/>
            </a:pPr>
            <a:r>
              <a:rPr lang="en-US" sz="2000" u="sng">
                <a:solidFill>
                  <a:schemeClr val="dk1"/>
                </a:solidFill>
                <a:latin typeface="Garamond"/>
                <a:ea typeface="Garamond"/>
                <a:cs typeface="Garamond"/>
                <a:sym typeface="Garamond"/>
                <a:hlinkClick r:id="rId8">
                  <a:extLst>
                    <a:ext uri="{A12FA001-AC4F-418D-AE19-62706E023703}">
                      <ahyp:hlinkClr val="tx"/>
                    </a:ext>
                  </a:extLst>
                </a:hlinkClick>
              </a:rPr>
              <a:t>https://conceptdrop.com/blog/27-the-importance-of-branding-how-nike-re-defined-the-power-of-brand-image/</a:t>
            </a:r>
            <a:endParaRPr sz="2000">
              <a:solidFill>
                <a:schemeClr val="dk1"/>
              </a:solidFill>
              <a:latin typeface="Garamond"/>
              <a:ea typeface="Garamond"/>
              <a:cs typeface="Garamond"/>
              <a:sym typeface="Garamond"/>
            </a:endParaRPr>
          </a:p>
        </p:txBody>
      </p:sp>
      <p:sp>
        <p:nvSpPr>
          <p:cNvPr id="241" name="Google Shape;241;p1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9">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pic>
        <p:nvPicPr>
          <p:cNvPr descr="A value chain analysis consists of supported activities and primary activities. Supported activities include firm infrastructure, human resource management, technology development, and procurement. Primary activities include inbound logistics, operations, outbound logistics, marketing and sales, and service. Margin plays a role in both support and primary activities. " id="247" name="Google Shape;247;p17"/>
          <p:cNvPicPr preferRelativeResize="0"/>
          <p:nvPr/>
        </p:nvPicPr>
        <p:blipFill rotWithShape="1">
          <a:blip r:embed="rId3">
            <a:alphaModFix/>
          </a:blip>
          <a:srcRect b="0" l="0" r="0" t="0"/>
          <a:stretch/>
        </p:blipFill>
        <p:spPr>
          <a:xfrm>
            <a:off x="1791478" y="304800"/>
            <a:ext cx="8839200" cy="5943600"/>
          </a:xfrm>
          <a:prstGeom prst="rect">
            <a:avLst/>
          </a:prstGeom>
          <a:noFill/>
          <a:ln>
            <a:noFill/>
          </a:ln>
        </p:spPr>
      </p:pic>
      <p:sp>
        <p:nvSpPr>
          <p:cNvPr id="248" name="Google Shape;248;p17"/>
          <p:cNvSpPr txBox="1"/>
          <p:nvPr/>
        </p:nvSpPr>
        <p:spPr>
          <a:xfrm>
            <a:off x="3162300" y="6425683"/>
            <a:ext cx="58674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al"/>
                <a:ea typeface="Arial"/>
                <a:cs typeface="Arial"/>
                <a:sym typeface="Arial"/>
              </a:rPr>
              <a:t>Kindred Grey (2020). “The value chain.” CC BY NC SA 4.0. Adaptation of Figure 4.11 from Mastering Strategic Management (2015) (CC BY NC SA 4.0). Retrieved from https://open.lib.umn.edu/app/uploads/sites/11/2015/04/b38d1270a489c447e16e30df24d931aa.jpg.</a:t>
            </a:r>
            <a:endParaRPr/>
          </a:p>
        </p:txBody>
      </p:sp>
      <p:sp>
        <p:nvSpPr>
          <p:cNvPr id="249" name="Google Shape;249;p1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8"/>
          <p:cNvSpPr txBox="1"/>
          <p:nvPr>
            <p:ph type="title"/>
          </p:nvPr>
        </p:nvSpPr>
        <p:spPr>
          <a:xfrm>
            <a:off x="838200" y="365125"/>
            <a:ext cx="10515600" cy="90924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Garamond"/>
              <a:buNone/>
            </a:pPr>
            <a:r>
              <a:rPr b="1" lang="en-US">
                <a:latin typeface="Garamond"/>
                <a:ea typeface="Garamond"/>
                <a:cs typeface="Garamond"/>
                <a:sym typeface="Garamond"/>
              </a:rPr>
              <a:t>Value Chain Analysis: Nike and Dominoes</a:t>
            </a:r>
            <a:endParaRPr>
              <a:latin typeface="Garamond"/>
              <a:ea typeface="Garamond"/>
              <a:cs typeface="Garamond"/>
              <a:sym typeface="Garamond"/>
            </a:endParaRPr>
          </a:p>
        </p:txBody>
      </p:sp>
      <p:sp>
        <p:nvSpPr>
          <p:cNvPr id="256" name="Google Shape;256;p18"/>
          <p:cNvSpPr txBox="1"/>
          <p:nvPr>
            <p:ph idx="1" type="body"/>
          </p:nvPr>
        </p:nvSpPr>
        <p:spPr>
          <a:xfrm>
            <a:off x="337794" y="1353089"/>
            <a:ext cx="10515600" cy="435133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00"/>
              <a:buNone/>
            </a:pPr>
            <a:r>
              <a:rPr lang="en-US"/>
              <a:t>Company____________</a:t>
            </a:r>
            <a:endParaRPr/>
          </a:p>
        </p:txBody>
      </p:sp>
      <p:sp>
        <p:nvSpPr>
          <p:cNvPr id="257" name="Google Shape;257;p18"/>
          <p:cNvSpPr txBox="1"/>
          <p:nvPr/>
        </p:nvSpPr>
        <p:spPr>
          <a:xfrm>
            <a:off x="10163666" y="1399896"/>
            <a:ext cx="187986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Team # _____</a:t>
            </a:r>
            <a:endParaRPr/>
          </a:p>
        </p:txBody>
      </p:sp>
      <p:graphicFrame>
        <p:nvGraphicFramePr>
          <p:cNvPr descr="A table is divided into two columns. The first column (on the left) is divided into two sections. The two sections are labeled &quot;primary activities&quot; and &quot;support activities.&quot; Underneath &quot;primary activities,&quot; there are five bullet points labeled &quot;inbound logistics,&quot; &quot;operations,&quot; &quot;outbound logistics,&quot; &quot;marketing and sales,&quot; and &quot;service.&quot; Underneath &quot;support activities,&quot; there are four bullet points labeled &quot;firm infrastructure,&quot; &quot;HR management,&quot; &quot;Technology development,&quot; and &quot;procurement.&quot; The column on the right is labeled &quot;source of CA?&quot; " id="258" name="Google Shape;258;p18"/>
          <p:cNvGraphicFramePr/>
          <p:nvPr/>
        </p:nvGraphicFramePr>
        <p:xfrm>
          <a:off x="1338263" y="1779588"/>
          <a:ext cx="10487025" cy="4745037"/>
        </p:xfrm>
        <a:graphic>
          <a:graphicData uri="http://schemas.openxmlformats.org/presentationml/2006/ole">
            <mc:AlternateContent>
              <mc:Choice Requires="v">
                <p:oleObj r:id="rId4" imgH="4745037" imgW="10487025" progId="Excel.Sheet.12" spid="_x0000_s1">
                  <p:embed/>
                </p:oleObj>
              </mc:Choice>
              <mc:Fallback>
                <p:oleObj r:id="rId5" imgH="4745037" imgW="10487025" progId="Excel.Sheet.12">
                  <p:embed/>
                  <p:pic>
                    <p:nvPicPr>
                      <p:cNvPr id="258" name="Google Shape;258;p18"/>
                      <p:cNvPicPr preferRelativeResize="0"/>
                      <p:nvPr/>
                    </p:nvPicPr>
                    <p:blipFill rotWithShape="1">
                      <a:blip r:embed="rId6">
                        <a:alphaModFix/>
                      </a:blip>
                      <a:srcRect b="0" l="0" r="0" t="0"/>
                      <a:stretch/>
                    </p:blipFill>
                    <p:spPr>
                      <a:xfrm>
                        <a:off x="1338263" y="1779588"/>
                        <a:ext cx="10487025" cy="4745037"/>
                      </a:xfrm>
                      <a:prstGeom prst="rect">
                        <a:avLst/>
                      </a:prstGeom>
                      <a:noFill/>
                      <a:ln>
                        <a:noFill/>
                      </a:ln>
                    </p:spPr>
                  </p:pic>
                </p:oleObj>
              </mc:Fallback>
            </mc:AlternateContent>
          </a:graphicData>
        </a:graphic>
      </p:graphicFrame>
      <p:sp>
        <p:nvSpPr>
          <p:cNvPr id="259" name="Google Shape;259;p1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7">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Internal Analysis Conclusions</a:t>
            </a:r>
            <a:endParaRPr/>
          </a:p>
        </p:txBody>
      </p:sp>
      <p:sp>
        <p:nvSpPr>
          <p:cNvPr id="266" name="Google Shape;266;p1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SzPct val="100000"/>
              <a:buNone/>
            </a:pPr>
            <a:r>
              <a:rPr lang="en-US" sz="2400">
                <a:latin typeface="Garamond"/>
                <a:ea typeface="Garamond"/>
                <a:cs typeface="Garamond"/>
                <a:sym typeface="Garamond"/>
              </a:rPr>
              <a:t>What do the VRIO and Value Chain analyses tell you about any competitive advantage Nike or Dominoes may have?</a:t>
            </a:r>
            <a:endParaRPr/>
          </a:p>
          <a:p>
            <a:pPr indent="0" lvl="0" marL="0" rtl="0" algn="l">
              <a:spcBef>
                <a:spcPts val="2200"/>
              </a:spcBef>
              <a:spcAft>
                <a:spcPts val="0"/>
              </a:spcAft>
              <a:buSzPct val="100000"/>
              <a:buNone/>
            </a:pPr>
            <a:r>
              <a:t/>
            </a:r>
            <a:endParaRPr sz="2400">
              <a:latin typeface="Garamond"/>
              <a:ea typeface="Garamond"/>
              <a:cs typeface="Garamond"/>
              <a:sym typeface="Garamond"/>
            </a:endParaRPr>
          </a:p>
          <a:p>
            <a:pPr indent="0" lvl="0" marL="0" rtl="0" algn="l">
              <a:spcBef>
                <a:spcPts val="2200"/>
              </a:spcBef>
              <a:spcAft>
                <a:spcPts val="0"/>
              </a:spcAft>
              <a:buSzPct val="100000"/>
              <a:buNone/>
            </a:pPr>
            <a:r>
              <a:rPr lang="en-US" sz="2400">
                <a:latin typeface="Garamond"/>
                <a:ea typeface="Garamond"/>
                <a:cs typeface="Garamond"/>
                <a:sym typeface="Garamond"/>
              </a:rPr>
              <a:t>What is the source of that competitive advantage?</a:t>
            </a:r>
            <a:endParaRPr/>
          </a:p>
          <a:p>
            <a:pPr indent="0" lvl="0" marL="0" rtl="0" algn="l">
              <a:spcBef>
                <a:spcPts val="2200"/>
              </a:spcBef>
              <a:spcAft>
                <a:spcPts val="0"/>
              </a:spcAft>
              <a:buSzPct val="100000"/>
              <a:buNone/>
            </a:pPr>
            <a:r>
              <a:t/>
            </a:r>
            <a:endParaRPr sz="2400">
              <a:latin typeface="Garamond"/>
              <a:ea typeface="Garamond"/>
              <a:cs typeface="Garamond"/>
              <a:sym typeface="Garamond"/>
            </a:endParaRPr>
          </a:p>
          <a:p>
            <a:pPr indent="0" lvl="0" marL="0" rtl="0" algn="l">
              <a:spcBef>
                <a:spcPts val="2200"/>
              </a:spcBef>
              <a:spcAft>
                <a:spcPts val="0"/>
              </a:spcAft>
              <a:buSzPct val="100000"/>
              <a:buNone/>
            </a:pPr>
            <a:r>
              <a:rPr lang="en-US" sz="2400">
                <a:latin typeface="Garamond"/>
                <a:ea typeface="Garamond"/>
                <a:cs typeface="Garamond"/>
                <a:sym typeface="Garamond"/>
              </a:rPr>
              <a:t>Is it a sustainable competitive advantage?</a:t>
            </a:r>
            <a:endParaRPr/>
          </a:p>
          <a:p>
            <a:pPr indent="0" lvl="0" marL="0" rtl="0" algn="l">
              <a:spcBef>
                <a:spcPts val="2200"/>
              </a:spcBef>
              <a:spcAft>
                <a:spcPts val="0"/>
              </a:spcAft>
              <a:buSzPct val="100000"/>
              <a:buNone/>
            </a:pPr>
            <a:r>
              <a:t/>
            </a:r>
            <a:endParaRPr sz="2400">
              <a:latin typeface="Garamond"/>
              <a:ea typeface="Garamond"/>
              <a:cs typeface="Garamond"/>
              <a:sym typeface="Garamond"/>
            </a:endParaRPr>
          </a:p>
          <a:p>
            <a:pPr indent="0" lvl="0" marL="0" rtl="0" algn="l">
              <a:spcBef>
                <a:spcPts val="2200"/>
              </a:spcBef>
              <a:spcAft>
                <a:spcPts val="0"/>
              </a:spcAft>
              <a:buSzPct val="100000"/>
              <a:buNone/>
            </a:pPr>
            <a:r>
              <a:rPr lang="en-US" sz="2400">
                <a:latin typeface="Garamond"/>
                <a:ea typeface="Garamond"/>
                <a:cs typeface="Garamond"/>
                <a:sym typeface="Garamond"/>
              </a:rPr>
              <a:t>What strategy can Nike or Dominoes employ to best leverage their competitive advantage for the future?</a:t>
            </a:r>
            <a:endParaRPr/>
          </a:p>
        </p:txBody>
      </p:sp>
      <p:sp>
        <p:nvSpPr>
          <p:cNvPr id="267" name="Google Shape;267;p19"/>
          <p:cNvSpPr txBox="1"/>
          <p:nvPr/>
        </p:nvSpPr>
        <p:spPr>
          <a:xfrm>
            <a:off x="8722981" y="6221246"/>
            <a:ext cx="2856321" cy="3676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Team # _____</a:t>
            </a:r>
            <a:endParaRPr sz="1800">
              <a:solidFill>
                <a:schemeClr val="dk1"/>
              </a:solidFill>
              <a:latin typeface="Arial"/>
              <a:ea typeface="Arial"/>
              <a:cs typeface="Arial"/>
              <a:sym typeface="Arial"/>
            </a:endParaRPr>
          </a:p>
        </p:txBody>
      </p:sp>
      <p:sp>
        <p:nvSpPr>
          <p:cNvPr id="268" name="Google Shape;268;p1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Class Exercise: External and Internal Analyses</a:t>
            </a:r>
            <a:endParaRPr/>
          </a:p>
        </p:txBody>
      </p:sp>
      <p:pic>
        <p:nvPicPr>
          <p:cNvPr descr="Nike athletic shoes" id="104" name="Google Shape;104;p2"/>
          <p:cNvPicPr preferRelativeResize="0"/>
          <p:nvPr/>
        </p:nvPicPr>
        <p:blipFill rotWithShape="1">
          <a:blip r:embed="rId3">
            <a:alphaModFix/>
          </a:blip>
          <a:srcRect b="0" l="0" r="0" t="0"/>
          <a:stretch/>
        </p:blipFill>
        <p:spPr>
          <a:xfrm>
            <a:off x="87956" y="1735051"/>
            <a:ext cx="5074698" cy="3387897"/>
          </a:xfrm>
          <a:prstGeom prst="rect">
            <a:avLst/>
          </a:prstGeom>
          <a:noFill/>
          <a:ln>
            <a:noFill/>
          </a:ln>
        </p:spPr>
      </p:pic>
      <p:sp>
        <p:nvSpPr>
          <p:cNvPr id="105" name="Google Shape;105;p2"/>
          <p:cNvSpPr txBox="1"/>
          <p:nvPr/>
        </p:nvSpPr>
        <p:spPr>
          <a:xfrm>
            <a:off x="-14748" y="5303241"/>
            <a:ext cx="5569974"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dk1"/>
                </a:solidFill>
                <a:latin typeface="Garamond"/>
                <a:ea typeface="Garamond"/>
                <a:cs typeface="Garamond"/>
                <a:sym typeface="Garamond"/>
              </a:rPr>
              <a:t>Athletic Shoes</a:t>
            </a:r>
            <a:endParaRPr/>
          </a:p>
          <a:p>
            <a:pPr indent="0" lvl="0" marL="0" marR="0" rtl="0" algn="ctr">
              <a:spcBef>
                <a:spcPts val="0"/>
              </a:spcBef>
              <a:spcAft>
                <a:spcPts val="0"/>
              </a:spcAft>
              <a:buNone/>
            </a:pPr>
            <a:r>
              <a:rPr b="1" lang="en-US" sz="4000">
                <a:solidFill>
                  <a:schemeClr val="dk1"/>
                </a:solidFill>
                <a:latin typeface="Garamond"/>
                <a:ea typeface="Garamond"/>
                <a:cs typeface="Garamond"/>
                <a:sym typeface="Garamond"/>
              </a:rPr>
              <a:t>Teams 1-4</a:t>
            </a:r>
            <a:endParaRPr/>
          </a:p>
        </p:txBody>
      </p:sp>
      <p:sp>
        <p:nvSpPr>
          <p:cNvPr id="106" name="Google Shape;106;p2"/>
          <p:cNvSpPr/>
          <p:nvPr/>
        </p:nvSpPr>
        <p:spPr>
          <a:xfrm>
            <a:off x="833144" y="5271897"/>
            <a:ext cx="3894015"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Image Source: </a:t>
            </a:r>
            <a:r>
              <a:rPr lang="en-US" sz="800" u="sng">
                <a:solidFill>
                  <a:srgbClr val="000000"/>
                </a:solidFill>
                <a:latin typeface="Arial"/>
                <a:ea typeface="Arial"/>
                <a:cs typeface="Arial"/>
                <a:sym typeface="Arial"/>
                <a:hlinkClick r:id="rId4">
                  <a:extLst>
                    <a:ext uri="{A12FA001-AC4F-418D-AE19-62706E023703}">
                      <ahyp:hlinkClr val="tx"/>
                    </a:ext>
                  </a:extLst>
                </a:hlinkClick>
              </a:rPr>
              <a:t>https://pixabay.com/photos/sneakers-runners-shows-sports-nike-71623/</a:t>
            </a:r>
            <a:r>
              <a:rPr lang="en-US" sz="800">
                <a:solidFill>
                  <a:srgbClr val="000000"/>
                </a:solidFill>
                <a:latin typeface="Arial"/>
                <a:ea typeface="Arial"/>
                <a:cs typeface="Arial"/>
                <a:sym typeface="Arial"/>
              </a:rPr>
              <a:t> </a:t>
            </a:r>
            <a:endParaRPr/>
          </a:p>
        </p:txBody>
      </p:sp>
      <p:pic>
        <p:nvPicPr>
          <p:cNvPr descr="Domino's Pizza logo" id="107" name="Google Shape;107;p2"/>
          <p:cNvPicPr preferRelativeResize="0"/>
          <p:nvPr/>
        </p:nvPicPr>
        <p:blipFill rotWithShape="1">
          <a:blip r:embed="rId5">
            <a:alphaModFix/>
          </a:blip>
          <a:srcRect b="0" l="0" r="0" t="0"/>
          <a:stretch/>
        </p:blipFill>
        <p:spPr>
          <a:xfrm>
            <a:off x="7960398" y="1423056"/>
            <a:ext cx="3838311" cy="3862451"/>
          </a:xfrm>
          <a:prstGeom prst="rect">
            <a:avLst/>
          </a:prstGeom>
          <a:noFill/>
          <a:ln>
            <a:noFill/>
          </a:ln>
        </p:spPr>
      </p:pic>
      <p:sp>
        <p:nvSpPr>
          <p:cNvPr id="108" name="Google Shape;108;p2"/>
          <p:cNvSpPr txBox="1"/>
          <p:nvPr/>
        </p:nvSpPr>
        <p:spPr>
          <a:xfrm>
            <a:off x="7276985" y="5177785"/>
            <a:ext cx="507469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Image Source: </a:t>
            </a:r>
            <a:r>
              <a:rPr lang="en-US" sz="800" u="sng">
                <a:solidFill>
                  <a:srgbClr val="000000"/>
                </a:solidFill>
                <a:latin typeface="Arial"/>
                <a:ea typeface="Arial"/>
                <a:cs typeface="Arial"/>
                <a:sym typeface="Arial"/>
                <a:hlinkClick r:id="rId6">
                  <a:extLst>
                    <a:ext uri="{A12FA001-AC4F-418D-AE19-62706E023703}">
                      <ahyp:hlinkClr val="tx"/>
                    </a:ext>
                  </a:extLst>
                </a:hlinkClick>
              </a:rPr>
              <a:t>https://en.wikipedia.org/wiki/Domino's_Pizza#/media/File:Domino's_pizza_logo.svg</a:t>
            </a:r>
            <a:r>
              <a:rPr lang="en-US" sz="800">
                <a:solidFill>
                  <a:srgbClr val="000000"/>
                </a:solidFill>
                <a:latin typeface="Arial"/>
                <a:ea typeface="Arial"/>
                <a:cs typeface="Arial"/>
                <a:sym typeface="Arial"/>
              </a:rPr>
              <a:t> </a:t>
            </a:r>
            <a:endParaRPr/>
          </a:p>
        </p:txBody>
      </p:sp>
      <p:sp>
        <p:nvSpPr>
          <p:cNvPr id="109" name="Google Shape;109;p2"/>
          <p:cNvSpPr txBox="1"/>
          <p:nvPr/>
        </p:nvSpPr>
        <p:spPr>
          <a:xfrm>
            <a:off x="7029347" y="5320588"/>
            <a:ext cx="5569974"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dk1"/>
                </a:solidFill>
                <a:latin typeface="Garamond"/>
                <a:ea typeface="Garamond"/>
                <a:cs typeface="Garamond"/>
                <a:sym typeface="Garamond"/>
              </a:rPr>
              <a:t>Domino’s Pizza</a:t>
            </a:r>
            <a:endParaRPr/>
          </a:p>
          <a:p>
            <a:pPr indent="0" lvl="0" marL="0" marR="0" rtl="0" algn="ctr">
              <a:spcBef>
                <a:spcPts val="0"/>
              </a:spcBef>
              <a:spcAft>
                <a:spcPts val="0"/>
              </a:spcAft>
              <a:buNone/>
            </a:pPr>
            <a:r>
              <a:rPr b="1" lang="en-US" sz="4000">
                <a:solidFill>
                  <a:schemeClr val="dk1"/>
                </a:solidFill>
                <a:latin typeface="Garamond"/>
                <a:ea typeface="Garamond"/>
                <a:cs typeface="Garamond"/>
                <a:sym typeface="Garamond"/>
              </a:rPr>
              <a:t>Teams 5-8</a:t>
            </a:r>
            <a:endParaRPr/>
          </a:p>
        </p:txBody>
      </p:sp>
      <p:sp>
        <p:nvSpPr>
          <p:cNvPr id="110" name="Google Shape;110;p2"/>
          <p:cNvSpPr txBox="1"/>
          <p:nvPr/>
        </p:nvSpPr>
        <p:spPr>
          <a:xfrm>
            <a:off x="2872943" y="6691247"/>
            <a:ext cx="653890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rgbClr val="000000"/>
                </a:solidFill>
                <a:latin typeface="Arial"/>
                <a:ea typeface="Arial"/>
                <a:cs typeface="Arial"/>
                <a:sym typeface="Arial"/>
              </a:rPr>
              <a:t>Trademarks are property of their respective owners and are not subject to the Creative Commons license on this overall slide deck.</a:t>
            </a:r>
            <a:endParaRPr sz="800">
              <a:solidFill>
                <a:schemeClr val="dk1"/>
              </a:solidFill>
              <a:latin typeface="Arial"/>
              <a:ea typeface="Arial"/>
              <a:cs typeface="Arial"/>
              <a:sym typeface="Arial"/>
            </a:endParaRPr>
          </a:p>
          <a:p>
            <a:pPr indent="0" lvl="0" marL="0" marR="0" rtl="0" algn="l">
              <a:spcBef>
                <a:spcPts val="0"/>
              </a:spcBef>
              <a:spcAft>
                <a:spcPts val="0"/>
              </a:spcAft>
              <a:buNone/>
            </a:pPr>
            <a:br>
              <a:rPr lang="en-US" sz="800">
                <a:solidFill>
                  <a:schemeClr val="dk1"/>
                </a:solidFill>
                <a:latin typeface="Arial"/>
                <a:ea typeface="Arial"/>
                <a:cs typeface="Arial"/>
                <a:sym typeface="Arial"/>
              </a:rPr>
            </a:br>
            <a:endParaRPr sz="800">
              <a:solidFill>
                <a:schemeClr val="dk1"/>
              </a:solidFill>
              <a:latin typeface="Arial"/>
              <a:ea typeface="Arial"/>
              <a:cs typeface="Arial"/>
              <a:sym typeface="Arial"/>
            </a:endParaRPr>
          </a:p>
        </p:txBody>
      </p:sp>
      <p:sp>
        <p:nvSpPr>
          <p:cNvPr id="111" name="Google Shape;111;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7">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External Analysis</a:t>
            </a:r>
            <a:endParaRPr/>
          </a:p>
        </p:txBody>
      </p:sp>
      <p:sp>
        <p:nvSpPr>
          <p:cNvPr id="117" name="Google Shape;117;p3"/>
          <p:cNvSpPr/>
          <p:nvPr/>
        </p:nvSpPr>
        <p:spPr>
          <a:xfrm>
            <a:off x="1480018" y="1502459"/>
            <a:ext cx="105156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600">
                <a:solidFill>
                  <a:srgbClr val="000000"/>
                </a:solidFill>
                <a:latin typeface="Garamond"/>
                <a:ea typeface="Garamond"/>
                <a:cs typeface="Garamond"/>
                <a:sym typeface="Garamond"/>
              </a:rPr>
              <a:t>The Firm Embedded in its External Environment</a:t>
            </a:r>
            <a:endParaRPr sz="1800">
              <a:solidFill>
                <a:schemeClr val="dk1"/>
              </a:solidFill>
              <a:latin typeface="Garamond"/>
              <a:ea typeface="Garamond"/>
              <a:cs typeface="Garamond"/>
              <a:sym typeface="Garamond"/>
            </a:endParaRPr>
          </a:p>
        </p:txBody>
      </p:sp>
      <p:pic>
        <p:nvPicPr>
          <p:cNvPr descr="A layered wheel diagram for external analysis. The center layer is labeled &quot;firm.&quot; The layer outside of the &quot;firm&quot; layer is labeled &quot;strategic group.&quot; The next layer is labeled &quot;industry.&quot; The outermost layer is labeled (in a clockwise direction) global world, sociocultural, legal, technological, ecological, political, and economic." id="118" name="Google Shape;118;p3"/>
          <p:cNvPicPr preferRelativeResize="0"/>
          <p:nvPr>
            <p:ph idx="1" type="body"/>
          </p:nvPr>
        </p:nvPicPr>
        <p:blipFill rotWithShape="1">
          <a:blip r:embed="rId3">
            <a:alphaModFix/>
          </a:blip>
          <a:srcRect b="0" l="0" r="0" t="0"/>
          <a:stretch/>
        </p:blipFill>
        <p:spPr>
          <a:xfrm>
            <a:off x="3246879" y="2015883"/>
            <a:ext cx="6404199" cy="4842117"/>
          </a:xfrm>
          <a:prstGeom prst="rect">
            <a:avLst/>
          </a:prstGeom>
          <a:noFill/>
          <a:ln>
            <a:noFill/>
          </a:ln>
        </p:spPr>
      </p:pic>
      <p:sp>
        <p:nvSpPr>
          <p:cNvPr id="119" name="Google Shape;119;p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graphicFrame>
        <p:nvGraphicFramePr>
          <p:cNvPr descr="A chart with three columns. The first column is labeled &quot;Industry: Identify the strength of the force and changes in the general environment that are impacting this industry for each category below.&quot; The second column is labeled &quot;How is each change you identify impacting this industry.&quot; The third column is labeled &quot;How does the firm’s position influence the impact?&quot; Each column has six boxes underneath. The boxes under the first column are labeled (from top to bottom) &quot;Political,&quot; &quot;Economic,&quot; &quot;Sociocultural /Demographic,&quot; &quot;Technological,&quot; &quot;Ecological,&quot; and &quot;Legal.&quot; The boxes underneath the second and third columns are blank. &#10;" id="124" name="Google Shape;124;p4"/>
          <p:cNvGraphicFramePr/>
          <p:nvPr/>
        </p:nvGraphicFramePr>
        <p:xfrm>
          <a:off x="181210" y="41692"/>
          <a:ext cx="3000000" cy="3000000"/>
        </p:xfrm>
        <a:graphic>
          <a:graphicData uri="http://schemas.openxmlformats.org/drawingml/2006/table">
            <a:tbl>
              <a:tblPr bandRow="1" firstRow="1">
                <a:noFill/>
                <a:tableStyleId>{751BCA81-2999-4BC2-A50A-29CD3D57C1CA}</a:tableStyleId>
              </a:tblPr>
              <a:tblGrid>
                <a:gridCol w="3794225"/>
                <a:gridCol w="4003575"/>
                <a:gridCol w="2784025"/>
              </a:tblGrid>
              <a:tr h="2033375">
                <a:tc>
                  <a:txBody>
                    <a:bodyPr/>
                    <a:lstStyle/>
                    <a:p>
                      <a:pPr indent="0" lvl="0" marL="0" marR="0" rtl="0" algn="l">
                        <a:spcBef>
                          <a:spcPts val="0"/>
                        </a:spcBef>
                        <a:spcAft>
                          <a:spcPts val="0"/>
                        </a:spcAft>
                        <a:buNone/>
                      </a:pPr>
                      <a:r>
                        <a:rPr lang="en-US" sz="2000" u="none" cap="none" strike="noStrike">
                          <a:latin typeface="Garamond"/>
                          <a:ea typeface="Garamond"/>
                          <a:cs typeface="Garamond"/>
                          <a:sym typeface="Garamond"/>
                        </a:rPr>
                        <a:t>Industry:  _________________</a:t>
                      </a:r>
                      <a:endParaRPr/>
                    </a:p>
                    <a:p>
                      <a:pPr indent="0" lvl="0" marL="0" marR="0" rtl="0" algn="l">
                        <a:spcBef>
                          <a:spcPts val="0"/>
                        </a:spcBef>
                        <a:spcAft>
                          <a:spcPts val="0"/>
                        </a:spcAft>
                        <a:buNone/>
                      </a:pPr>
                      <a:r>
                        <a:rPr lang="en-US" sz="2000">
                          <a:latin typeface="Garamond"/>
                          <a:ea typeface="Garamond"/>
                          <a:cs typeface="Garamond"/>
                          <a:sym typeface="Garamond"/>
                        </a:rPr>
                        <a:t>Identify the</a:t>
                      </a:r>
                      <a:r>
                        <a:rPr lang="en-US" sz="2000">
                          <a:latin typeface="Garamond"/>
                          <a:ea typeface="Garamond"/>
                          <a:cs typeface="Garamond"/>
                          <a:sym typeface="Garamond"/>
                        </a:rPr>
                        <a:t> strength of the force and </a:t>
                      </a:r>
                      <a:r>
                        <a:rPr lang="en-US" sz="2000">
                          <a:latin typeface="Garamond"/>
                          <a:ea typeface="Garamond"/>
                          <a:cs typeface="Garamond"/>
                          <a:sym typeface="Garamond"/>
                        </a:rPr>
                        <a:t>changes in the general environment</a:t>
                      </a:r>
                      <a:r>
                        <a:rPr lang="en-US" sz="2000">
                          <a:latin typeface="Garamond"/>
                          <a:ea typeface="Garamond"/>
                          <a:cs typeface="Garamond"/>
                          <a:sym typeface="Garamond"/>
                        </a:rPr>
                        <a:t> that are impacting this industry for each c</a:t>
                      </a:r>
                      <a:r>
                        <a:rPr lang="en-US" sz="2000">
                          <a:latin typeface="Garamond"/>
                          <a:ea typeface="Garamond"/>
                          <a:cs typeface="Garamond"/>
                          <a:sym typeface="Garamond"/>
                        </a:rPr>
                        <a:t>ategory below.</a:t>
                      </a:r>
                      <a:endParaRPr/>
                    </a:p>
                  </a:txBody>
                  <a:tcPr marT="45725" marB="45725" marR="91450" marL="91450">
                    <a:lnB cap="flat" cmpd="sng" w="12700">
                      <a:solidFill>
                        <a:schemeClr val="dk1"/>
                      </a:solidFill>
                      <a:prstDash val="solid"/>
                      <a:round/>
                      <a:headEnd len="sm" w="sm" type="none"/>
                      <a:tailEnd len="sm" w="sm" type="none"/>
                    </a:lnB>
                    <a:solidFill>
                      <a:srgbClr val="5C0607"/>
                    </a:solidFill>
                  </a:tcPr>
                </a:tc>
                <a:tc>
                  <a:txBody>
                    <a:bodyPr/>
                    <a:lstStyle/>
                    <a:p>
                      <a:pPr indent="0" lvl="0" marL="0" marR="0" rtl="0" algn="l">
                        <a:spcBef>
                          <a:spcPts val="0"/>
                        </a:spcBef>
                        <a:spcAft>
                          <a:spcPts val="0"/>
                        </a:spcAft>
                        <a:buNone/>
                      </a:pPr>
                      <a:r>
                        <a:rPr lang="en-US" sz="2000" u="sng">
                          <a:latin typeface="Garamond"/>
                          <a:ea typeface="Garamond"/>
                          <a:cs typeface="Garamond"/>
                          <a:sym typeface="Garamond"/>
                        </a:rPr>
                        <a:t>How</a:t>
                      </a:r>
                      <a:r>
                        <a:rPr lang="en-US" sz="2000">
                          <a:latin typeface="Garamond"/>
                          <a:ea typeface="Garamond"/>
                          <a:cs typeface="Garamond"/>
                          <a:sym typeface="Garamond"/>
                        </a:rPr>
                        <a:t> is each change you identify impacting this industry? </a:t>
                      </a:r>
                      <a:endParaRPr sz="2000">
                        <a:latin typeface="Garamond"/>
                        <a:ea typeface="Garamond"/>
                        <a:cs typeface="Garamond"/>
                        <a:sym typeface="Garamond"/>
                      </a:endParaRPr>
                    </a:p>
                  </a:txBody>
                  <a:tcPr marT="45725" marB="45725" marR="91450" marL="91450">
                    <a:lnB cap="flat" cmpd="sng" w="12700">
                      <a:solidFill>
                        <a:schemeClr val="dk1"/>
                      </a:solidFill>
                      <a:prstDash val="solid"/>
                      <a:round/>
                      <a:headEnd len="sm" w="sm" type="none"/>
                      <a:tailEnd len="sm" w="sm" type="none"/>
                    </a:lnB>
                    <a:solidFill>
                      <a:srgbClr val="5C0607"/>
                    </a:solidFill>
                  </a:tcPr>
                </a:tc>
                <a:tc>
                  <a:txBody>
                    <a:bodyPr/>
                    <a:lstStyle/>
                    <a:p>
                      <a:pPr indent="0" lvl="0" marL="0" marR="0" rtl="0" algn="l">
                        <a:spcBef>
                          <a:spcPts val="0"/>
                        </a:spcBef>
                        <a:spcAft>
                          <a:spcPts val="0"/>
                        </a:spcAft>
                        <a:buNone/>
                      </a:pPr>
                      <a:r>
                        <a:rPr lang="en-US" sz="2000">
                          <a:latin typeface="Garamond"/>
                          <a:ea typeface="Garamond"/>
                          <a:cs typeface="Garamond"/>
                          <a:sym typeface="Garamond"/>
                        </a:rPr>
                        <a:t>How does the firm’s position influence</a:t>
                      </a:r>
                      <a:r>
                        <a:rPr lang="en-US" sz="2000">
                          <a:latin typeface="Garamond"/>
                          <a:ea typeface="Garamond"/>
                          <a:cs typeface="Garamond"/>
                          <a:sym typeface="Garamond"/>
                        </a:rPr>
                        <a:t> the impact?</a:t>
                      </a:r>
                      <a:endParaRPr sz="2000">
                        <a:latin typeface="Garamond"/>
                        <a:ea typeface="Garamond"/>
                        <a:cs typeface="Garamond"/>
                        <a:sym typeface="Garamond"/>
                      </a:endParaRPr>
                    </a:p>
                  </a:txBody>
                  <a:tcPr marT="45725" marB="45725" marR="91450" marL="91450">
                    <a:lnB cap="flat" cmpd="sng" w="12700">
                      <a:solidFill>
                        <a:schemeClr val="dk1"/>
                      </a:solidFill>
                      <a:prstDash val="solid"/>
                      <a:round/>
                      <a:headEnd len="sm" w="sm" type="none"/>
                      <a:tailEnd len="sm" w="sm" type="none"/>
                    </a:lnB>
                    <a:solidFill>
                      <a:srgbClr val="5C0607"/>
                    </a:solidFill>
                  </a:tcPr>
                </a:tc>
              </a:tr>
              <a:tr h="636650">
                <a:tc>
                  <a:txBody>
                    <a:bodyPr/>
                    <a:lstStyle/>
                    <a:p>
                      <a:pPr indent="0" lvl="0" marL="0" marR="0" rtl="0" algn="l">
                        <a:spcBef>
                          <a:spcPts val="0"/>
                        </a:spcBef>
                        <a:spcAft>
                          <a:spcPts val="0"/>
                        </a:spcAft>
                        <a:buNone/>
                      </a:pPr>
                      <a:r>
                        <a:rPr lang="en-US" sz="2000">
                          <a:latin typeface="Garamond"/>
                          <a:ea typeface="Garamond"/>
                          <a:cs typeface="Garamond"/>
                          <a:sym typeface="Garamond"/>
                        </a:rPr>
                        <a:t>Political _____________</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36650">
                <a:tc>
                  <a:txBody>
                    <a:bodyPr/>
                    <a:lstStyle/>
                    <a:p>
                      <a:pPr indent="0" lvl="0" marL="0" marR="0" rtl="0" algn="l">
                        <a:spcBef>
                          <a:spcPts val="0"/>
                        </a:spcBef>
                        <a:spcAft>
                          <a:spcPts val="0"/>
                        </a:spcAft>
                        <a:buNone/>
                      </a:pPr>
                      <a:r>
                        <a:rPr lang="en-US" sz="2000">
                          <a:latin typeface="Garamond"/>
                          <a:ea typeface="Garamond"/>
                          <a:cs typeface="Garamond"/>
                          <a:sym typeface="Garamond"/>
                        </a:rPr>
                        <a:t>Economic  ___________</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42350">
                <a:tc>
                  <a:txBody>
                    <a:bodyPr/>
                    <a:lstStyle/>
                    <a:p>
                      <a:pPr indent="0" lvl="0" marL="0" marR="0" rtl="0" algn="l">
                        <a:spcBef>
                          <a:spcPts val="0"/>
                        </a:spcBef>
                        <a:spcAft>
                          <a:spcPts val="0"/>
                        </a:spcAft>
                        <a:buNone/>
                      </a:pPr>
                      <a:r>
                        <a:rPr lang="en-US" sz="2000">
                          <a:latin typeface="Garamond"/>
                          <a:ea typeface="Garamond"/>
                          <a:cs typeface="Garamond"/>
                          <a:sym typeface="Garamond"/>
                        </a:rPr>
                        <a:t>Sociocultural /Demographic __________</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36650">
                <a:tc>
                  <a:txBody>
                    <a:bodyPr/>
                    <a:lstStyle/>
                    <a:p>
                      <a:pPr indent="0" lvl="0" marL="0" marR="0" rtl="0" algn="l">
                        <a:spcBef>
                          <a:spcPts val="0"/>
                        </a:spcBef>
                        <a:spcAft>
                          <a:spcPts val="0"/>
                        </a:spcAft>
                        <a:buNone/>
                      </a:pPr>
                      <a:r>
                        <a:rPr lang="en-US" sz="2000">
                          <a:latin typeface="Garamond"/>
                          <a:ea typeface="Garamond"/>
                          <a:cs typeface="Garamond"/>
                          <a:sym typeface="Garamond"/>
                        </a:rPr>
                        <a:t>Technological  __________</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36650">
                <a:tc>
                  <a:txBody>
                    <a:bodyPr/>
                    <a:lstStyle/>
                    <a:p>
                      <a:pPr indent="0" lvl="0" marL="0" marR="0" rtl="0" algn="l">
                        <a:spcBef>
                          <a:spcPts val="0"/>
                        </a:spcBef>
                        <a:spcAft>
                          <a:spcPts val="0"/>
                        </a:spcAft>
                        <a:buNone/>
                      </a:pPr>
                      <a:r>
                        <a:rPr lang="en-US" sz="2000">
                          <a:latin typeface="Garamond"/>
                          <a:ea typeface="Garamond"/>
                          <a:cs typeface="Garamond"/>
                          <a:sym typeface="Garamond"/>
                        </a:rPr>
                        <a:t>Ecological ____________</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36650">
                <a:tc>
                  <a:txBody>
                    <a:bodyPr/>
                    <a:lstStyle/>
                    <a:p>
                      <a:pPr indent="0" lvl="0" marL="0" marR="0" rtl="0" algn="l">
                        <a:spcBef>
                          <a:spcPts val="0"/>
                        </a:spcBef>
                        <a:spcAft>
                          <a:spcPts val="0"/>
                        </a:spcAft>
                        <a:buNone/>
                      </a:pPr>
                      <a:r>
                        <a:rPr lang="en-US" sz="2000">
                          <a:latin typeface="Garamond"/>
                          <a:ea typeface="Garamond"/>
                          <a:cs typeface="Garamond"/>
                          <a:sym typeface="Garamond"/>
                        </a:rPr>
                        <a:t>Legal  ____________</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2000">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125" name="Google Shape;125;p4"/>
          <p:cNvSpPr txBox="1"/>
          <p:nvPr/>
        </p:nvSpPr>
        <p:spPr>
          <a:xfrm>
            <a:off x="181210" y="6000699"/>
            <a:ext cx="10581822" cy="1015663"/>
          </a:xfrm>
          <a:prstGeom prst="rect">
            <a:avLst/>
          </a:prstGeom>
          <a:noFill/>
          <a:ln cap="flat" cmpd="sng" w="127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Salient Findings &amp; Implications:</a:t>
            </a:r>
            <a:endParaRPr/>
          </a:p>
          <a:p>
            <a:pPr indent="-285750" lvl="0" marL="28575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 </a:t>
            </a:r>
            <a:endParaRPr/>
          </a:p>
          <a:p>
            <a:pPr indent="-342900" lvl="0" marL="342900" marR="0" rtl="0" algn="l">
              <a:spcBef>
                <a:spcPts val="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 			</a:t>
            </a:r>
            <a:endParaRPr/>
          </a:p>
        </p:txBody>
      </p:sp>
      <p:sp>
        <p:nvSpPr>
          <p:cNvPr id="126" name="Google Shape;126;p4"/>
          <p:cNvSpPr txBox="1"/>
          <p:nvPr/>
        </p:nvSpPr>
        <p:spPr>
          <a:xfrm>
            <a:off x="10866665" y="424206"/>
            <a:ext cx="132533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Arial"/>
                <a:ea typeface="Arial"/>
                <a:cs typeface="Arial"/>
                <a:sym typeface="Arial"/>
              </a:rPr>
              <a:t>Team #___</a:t>
            </a:r>
            <a:endParaRPr/>
          </a:p>
        </p:txBody>
      </p:sp>
      <p:sp>
        <p:nvSpPr>
          <p:cNvPr id="127" name="Google Shape;127;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1347215" y="531813"/>
            <a:ext cx="9497568"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Porter’s Five Forces of Competition Framework</a:t>
            </a:r>
            <a:endParaRPr>
              <a:latin typeface="Times New Roman"/>
              <a:ea typeface="Times New Roman"/>
              <a:cs typeface="Times New Roman"/>
              <a:sym typeface="Times New Roman"/>
            </a:endParaRPr>
          </a:p>
        </p:txBody>
      </p:sp>
      <p:sp>
        <p:nvSpPr>
          <p:cNvPr id="133" name="Google Shape;133;p5"/>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1050"/>
              <a:buFont typeface="Arial"/>
              <a:buNone/>
            </a:pPr>
            <a:r>
              <a:rPr lang="en-US" sz="1050">
                <a:solidFill>
                  <a:schemeClr val="dk1"/>
                </a:solidFill>
                <a:uFill>
                  <a:noFill/>
                </a:uFill>
                <a:latin typeface="Arial"/>
                <a:ea typeface="Arial"/>
                <a:cs typeface="Arial"/>
                <a:sym typeface="Arial"/>
                <a:hlinkClick r:id="rId3">
                  <a:extLst>
                    <a:ext uri="{A12FA001-AC4F-418D-AE19-62706E023703}">
                      <ahyp:hlinkClr val="tx"/>
                    </a:ext>
                  </a:extLst>
                </a:hlinkClick>
              </a:rPr>
              <a:t>http://hdl.handle.net/10919/102735</a:t>
            </a:r>
            <a:endParaRPr sz="1800">
              <a:solidFill>
                <a:schemeClr val="dk1"/>
              </a:solidFill>
              <a:latin typeface="Arial"/>
              <a:ea typeface="Arial"/>
              <a:cs typeface="Arial"/>
              <a:sym typeface="Arial"/>
            </a:endParaRPr>
          </a:p>
        </p:txBody>
      </p:sp>
      <p:sp>
        <p:nvSpPr>
          <p:cNvPr id="134" name="Google Shape;134;p5"/>
          <p:cNvSpPr txBox="1"/>
          <p:nvPr/>
        </p:nvSpPr>
        <p:spPr>
          <a:xfrm>
            <a:off x="513708" y="6489959"/>
            <a:ext cx="8322067" cy="1846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“Porter’s Five Forces.” CC BY-SA 4.0. Retrieved from https://commons.wikimedia.org/wiki/File:Porter%27s_Five_Forces.png.</a:t>
            </a:r>
            <a:endParaRPr/>
          </a:p>
        </p:txBody>
      </p:sp>
      <p:pic>
        <p:nvPicPr>
          <p:cNvPr descr="Rivalry among existing competitors' sits in the middle of a revolving arrow while bargaining power of suppliers, bargaining power of buyers, and threat of new entrants and threat of substitute products or services all put pressure on the center." id="135" name="Google Shape;135;p5"/>
          <p:cNvPicPr preferRelativeResize="0"/>
          <p:nvPr/>
        </p:nvPicPr>
        <p:blipFill rotWithShape="1">
          <a:blip r:embed="rId4">
            <a:alphaModFix/>
          </a:blip>
          <a:srcRect b="0" l="0" r="0" t="0"/>
          <a:stretch/>
        </p:blipFill>
        <p:spPr>
          <a:xfrm>
            <a:off x="2429838" y="1622571"/>
            <a:ext cx="6829207" cy="4703616"/>
          </a:xfrm>
          <a:prstGeom prst="rect">
            <a:avLst/>
          </a:prstGeom>
          <a:noFill/>
          <a:ln>
            <a:noFill/>
          </a:ln>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6"/>
          <p:cNvSpPr txBox="1"/>
          <p:nvPr/>
        </p:nvSpPr>
        <p:spPr>
          <a:xfrm>
            <a:off x="6965879" y="40749"/>
            <a:ext cx="5226121" cy="68172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5C0607"/>
                </a:solidFill>
                <a:latin typeface="Arial"/>
                <a:ea typeface="Arial"/>
                <a:cs typeface="Arial"/>
                <a:sym typeface="Arial"/>
              </a:rPr>
              <a:t>FIVE FORCES COMPETITIVE ANALYSIS CHECKLIST</a:t>
            </a:r>
            <a:endParaRPr/>
          </a:p>
          <a:p>
            <a:pPr indent="0" lvl="0" marL="0" marR="0" rtl="0" algn="l">
              <a:spcBef>
                <a:spcPts val="0"/>
              </a:spcBef>
              <a:spcAft>
                <a:spcPts val="0"/>
              </a:spcAft>
              <a:buNone/>
            </a:pPr>
            <a:r>
              <a:t/>
            </a:r>
            <a:endParaRPr b="1" sz="950">
              <a:solidFill>
                <a:schemeClr val="dk1"/>
              </a:solidFill>
              <a:latin typeface="Arial"/>
              <a:ea typeface="Arial"/>
              <a:cs typeface="Arial"/>
              <a:sym typeface="Arial"/>
            </a:endParaRPr>
          </a:p>
          <a:p>
            <a:pPr indent="0" lvl="0" marL="0" marR="0" rtl="0" algn="l">
              <a:spcBef>
                <a:spcPts val="0"/>
              </a:spcBef>
              <a:spcAft>
                <a:spcPts val="0"/>
              </a:spcAft>
              <a:buNone/>
            </a:pPr>
            <a:r>
              <a:rPr b="1" lang="en-US" sz="950">
                <a:solidFill>
                  <a:schemeClr val="dk1"/>
                </a:solidFill>
                <a:latin typeface="Arial"/>
                <a:ea typeface="Arial"/>
                <a:cs typeface="Arial"/>
                <a:sym typeface="Arial"/>
              </a:rPr>
              <a:t>The threat of entry is high when:</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The minimum efficient scale to compete in an industry is low.</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Network effects are not present.</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Customer switching costs are low.</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Capital requirements are low.</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Incumbents do not possess:</a:t>
            </a:r>
            <a:endParaRPr/>
          </a:p>
          <a:p>
            <a:pPr indent="-285750" lvl="1" marL="742950" marR="0" rtl="0" algn="l">
              <a:spcBef>
                <a:spcPts val="0"/>
              </a:spcBef>
              <a:spcAft>
                <a:spcPts val="0"/>
              </a:spcAft>
              <a:buClr>
                <a:schemeClr val="dk1"/>
              </a:buClr>
              <a:buSzPts val="950"/>
              <a:buFont typeface="Arial"/>
              <a:buChar char="•"/>
            </a:pPr>
            <a:r>
              <a:rPr b="0" i="0" lang="en-US" sz="950" u="none" cap="none" strike="noStrike">
                <a:solidFill>
                  <a:schemeClr val="dk1"/>
                </a:solidFill>
                <a:latin typeface="Arial"/>
                <a:ea typeface="Arial"/>
                <a:cs typeface="Arial"/>
                <a:sym typeface="Arial"/>
              </a:rPr>
              <a:t>Brand loyalty</a:t>
            </a:r>
            <a:endParaRPr/>
          </a:p>
          <a:p>
            <a:pPr indent="-285750" lvl="1" marL="742950" marR="0" rtl="0" algn="l">
              <a:spcBef>
                <a:spcPts val="0"/>
              </a:spcBef>
              <a:spcAft>
                <a:spcPts val="0"/>
              </a:spcAft>
              <a:buClr>
                <a:schemeClr val="dk1"/>
              </a:buClr>
              <a:buSzPts val="950"/>
              <a:buFont typeface="Arial"/>
              <a:buChar char="•"/>
            </a:pPr>
            <a:r>
              <a:rPr b="0" i="0" lang="en-US" sz="950" u="none" cap="none" strike="noStrike">
                <a:solidFill>
                  <a:schemeClr val="dk1"/>
                </a:solidFill>
                <a:latin typeface="Arial"/>
                <a:ea typeface="Arial"/>
                <a:cs typeface="Arial"/>
                <a:sym typeface="Arial"/>
              </a:rPr>
              <a:t>Proprietary technology</a:t>
            </a:r>
            <a:endParaRPr/>
          </a:p>
          <a:p>
            <a:pPr indent="-285750" lvl="1" marL="742950" marR="0" rtl="0" algn="l">
              <a:spcBef>
                <a:spcPts val="0"/>
              </a:spcBef>
              <a:spcAft>
                <a:spcPts val="0"/>
              </a:spcAft>
              <a:buClr>
                <a:schemeClr val="dk1"/>
              </a:buClr>
              <a:buSzPts val="950"/>
              <a:buFont typeface="Arial"/>
              <a:buChar char="•"/>
            </a:pPr>
            <a:r>
              <a:rPr b="0" i="0" lang="en-US" sz="950" u="none" cap="none" strike="noStrike">
                <a:solidFill>
                  <a:schemeClr val="dk1"/>
                </a:solidFill>
                <a:latin typeface="Arial"/>
                <a:ea typeface="Arial"/>
                <a:cs typeface="Arial"/>
                <a:sym typeface="Arial"/>
              </a:rPr>
              <a:t>Preferential access to raw materials.</a:t>
            </a:r>
            <a:endParaRPr/>
          </a:p>
          <a:p>
            <a:pPr indent="-285750" lvl="1" marL="742950" marR="0" rtl="0" algn="l">
              <a:spcBef>
                <a:spcPts val="0"/>
              </a:spcBef>
              <a:spcAft>
                <a:spcPts val="0"/>
              </a:spcAft>
              <a:buClr>
                <a:schemeClr val="dk1"/>
              </a:buClr>
              <a:buSzPts val="950"/>
              <a:buFont typeface="Arial"/>
              <a:buChar char="•"/>
            </a:pPr>
            <a:r>
              <a:rPr b="0" i="0" lang="en-US" sz="950" u="none" cap="none" strike="noStrike">
                <a:solidFill>
                  <a:schemeClr val="dk1"/>
                </a:solidFill>
                <a:latin typeface="Arial"/>
                <a:ea typeface="Arial"/>
                <a:cs typeface="Arial"/>
                <a:sym typeface="Arial"/>
              </a:rPr>
              <a:t>Preferential access to distribution channels.</a:t>
            </a:r>
            <a:endParaRPr/>
          </a:p>
          <a:p>
            <a:pPr indent="-285750" lvl="1" marL="742950" marR="0" rtl="0" algn="l">
              <a:spcBef>
                <a:spcPts val="0"/>
              </a:spcBef>
              <a:spcAft>
                <a:spcPts val="0"/>
              </a:spcAft>
              <a:buClr>
                <a:schemeClr val="dk1"/>
              </a:buClr>
              <a:buSzPts val="950"/>
              <a:buFont typeface="Arial"/>
              <a:buChar char="•"/>
            </a:pPr>
            <a:r>
              <a:rPr b="0" i="0" lang="en-US" sz="950" u="none" cap="none" strike="noStrike">
                <a:solidFill>
                  <a:schemeClr val="dk1"/>
                </a:solidFill>
                <a:latin typeface="Arial"/>
                <a:ea typeface="Arial"/>
                <a:cs typeface="Arial"/>
                <a:sym typeface="Arial"/>
              </a:rPr>
              <a:t>Favorable geographic locations.</a:t>
            </a:r>
            <a:endParaRPr/>
          </a:p>
          <a:p>
            <a:pPr indent="-285750" lvl="1" marL="742950" marR="0" rtl="0" algn="l">
              <a:spcBef>
                <a:spcPts val="0"/>
              </a:spcBef>
              <a:spcAft>
                <a:spcPts val="0"/>
              </a:spcAft>
              <a:buClr>
                <a:schemeClr val="dk1"/>
              </a:buClr>
              <a:buSzPts val="950"/>
              <a:buFont typeface="Arial"/>
              <a:buChar char="•"/>
            </a:pPr>
            <a:r>
              <a:rPr b="0" i="0" lang="en-US" sz="950" u="none" cap="none" strike="noStrike">
                <a:solidFill>
                  <a:schemeClr val="dk1"/>
                </a:solidFill>
                <a:latin typeface="Arial"/>
                <a:ea typeface="Arial"/>
                <a:cs typeface="Arial"/>
                <a:sym typeface="Arial"/>
              </a:rPr>
              <a:t>Cumulative learning and experience effects.</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Restrictive government regulations do not exist</a:t>
            </a:r>
            <a:endParaRPr/>
          </a:p>
          <a:p>
            <a:pPr indent="-285750" lvl="0" marL="285750" marR="0" rtl="0" algn="l">
              <a:spcBef>
                <a:spcPts val="0"/>
              </a:spcBef>
              <a:spcAft>
                <a:spcPts val="0"/>
              </a:spcAft>
              <a:buClr>
                <a:schemeClr val="dk1"/>
              </a:buClr>
              <a:buSzPts val="950"/>
              <a:buFont typeface="Arial"/>
              <a:buChar char="•"/>
            </a:pPr>
            <a:r>
              <a:rPr lang="en-US" sz="950">
                <a:solidFill>
                  <a:schemeClr val="dk1"/>
                </a:solidFill>
                <a:latin typeface="Arial"/>
                <a:ea typeface="Arial"/>
                <a:cs typeface="Arial"/>
                <a:sym typeface="Arial"/>
              </a:rPr>
              <a:t>New entrants expect that incumbents will not or cannot retaliate.</a:t>
            </a:r>
            <a:endParaRPr/>
          </a:p>
          <a:p>
            <a:pPr indent="0" lvl="0" marL="0" marR="0" rtl="0" algn="l">
              <a:spcBef>
                <a:spcPts val="0"/>
              </a:spcBef>
              <a:spcAft>
                <a:spcPts val="0"/>
              </a:spcAft>
              <a:buNone/>
            </a:pPr>
            <a:r>
              <a:t/>
            </a:r>
            <a:endParaRPr b="1" sz="950">
              <a:solidFill>
                <a:schemeClr val="dk1"/>
              </a:solidFill>
              <a:latin typeface="Arial"/>
              <a:ea typeface="Arial"/>
              <a:cs typeface="Arial"/>
              <a:sym typeface="Arial"/>
            </a:endParaRPr>
          </a:p>
          <a:p>
            <a:pPr indent="0" lvl="0" marL="0" marR="0" rtl="0" algn="l">
              <a:spcBef>
                <a:spcPts val="0"/>
              </a:spcBef>
              <a:spcAft>
                <a:spcPts val="0"/>
              </a:spcAft>
              <a:buNone/>
            </a:pPr>
            <a:r>
              <a:rPr b="1" lang="en-US" sz="950">
                <a:solidFill>
                  <a:schemeClr val="dk1"/>
                </a:solidFill>
                <a:latin typeface="Arial"/>
                <a:ea typeface="Arial"/>
                <a:cs typeface="Arial"/>
                <a:sym typeface="Arial"/>
              </a:rPr>
              <a:t>The power of suppliers is high when:</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Suppliers’ industry is more concentrated than the industry it sells to.</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Suppliers do not depend heavily on the industry for their revenues.</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Incumbent firms face significant switching costs when changing suppliers.</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Suppliers offer products that are differentiated.</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There are no readily available substitutes for the products or services that the suppliers offer.</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Suppliers can credible threated to forward-integrate into the industry.</a:t>
            </a:r>
            <a:endParaRPr/>
          </a:p>
          <a:p>
            <a:pPr indent="0" lvl="0" marL="0" marR="0" rtl="0" algn="l">
              <a:spcBef>
                <a:spcPts val="0"/>
              </a:spcBef>
              <a:spcAft>
                <a:spcPts val="0"/>
              </a:spcAft>
              <a:buNone/>
            </a:pPr>
            <a:r>
              <a:t/>
            </a:r>
            <a:endParaRPr b="1" sz="950">
              <a:solidFill>
                <a:schemeClr val="dk1"/>
              </a:solidFill>
              <a:latin typeface="Arial"/>
              <a:ea typeface="Arial"/>
              <a:cs typeface="Arial"/>
              <a:sym typeface="Arial"/>
            </a:endParaRPr>
          </a:p>
          <a:p>
            <a:pPr indent="0" lvl="0" marL="0" marR="0" rtl="0" algn="l">
              <a:spcBef>
                <a:spcPts val="0"/>
              </a:spcBef>
              <a:spcAft>
                <a:spcPts val="0"/>
              </a:spcAft>
              <a:buNone/>
            </a:pPr>
            <a:r>
              <a:rPr b="1" lang="en-US" sz="950">
                <a:solidFill>
                  <a:schemeClr val="dk1"/>
                </a:solidFill>
                <a:latin typeface="Arial"/>
                <a:ea typeface="Arial"/>
                <a:cs typeface="Arial"/>
                <a:sym typeface="Arial"/>
              </a:rPr>
              <a:t>The power of buyers is high when:</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There are a few buyers and each buyer purchases large quantities relative to the size of a single seller.</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 industry's products are standardized or undifferentiated commodities.</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Buyers face low or no switching costs.</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Buyers can credibly threaten to backwardly integrate into the industry. </a:t>
            </a:r>
            <a:endParaRPr/>
          </a:p>
          <a:p>
            <a:pPr indent="0" lvl="0" marL="0" marR="0" rtl="0" algn="l">
              <a:spcBef>
                <a:spcPts val="0"/>
              </a:spcBef>
              <a:spcAft>
                <a:spcPts val="0"/>
              </a:spcAft>
              <a:buNone/>
            </a:pPr>
            <a:r>
              <a:t/>
            </a:r>
            <a:endParaRPr sz="950">
              <a:solidFill>
                <a:schemeClr val="dk1"/>
              </a:solidFill>
              <a:latin typeface="Arial"/>
              <a:ea typeface="Arial"/>
              <a:cs typeface="Arial"/>
              <a:sym typeface="Arial"/>
            </a:endParaRPr>
          </a:p>
          <a:p>
            <a:pPr indent="0" lvl="0" marL="0" marR="0" rtl="0" algn="l">
              <a:spcBef>
                <a:spcPts val="0"/>
              </a:spcBef>
              <a:spcAft>
                <a:spcPts val="0"/>
              </a:spcAft>
              <a:buNone/>
            </a:pPr>
            <a:r>
              <a:rPr b="1" lang="en-US" sz="950">
                <a:solidFill>
                  <a:schemeClr val="dk1"/>
                </a:solidFill>
                <a:latin typeface="Arial"/>
                <a:ea typeface="Arial"/>
                <a:cs typeface="Arial"/>
                <a:sym typeface="Arial"/>
              </a:rPr>
              <a:t>The threat of substitutes is high when:</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 substitute offers an attractive price-performance trade-off.</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 buyers' cost of switching to the substitute is low.</a:t>
            </a:r>
            <a:endParaRPr/>
          </a:p>
          <a:p>
            <a:pPr indent="0" lvl="0" marL="0" marR="0" rtl="0" algn="l">
              <a:spcBef>
                <a:spcPts val="0"/>
              </a:spcBef>
              <a:spcAft>
                <a:spcPts val="0"/>
              </a:spcAft>
              <a:buNone/>
            </a:pPr>
            <a:r>
              <a:t/>
            </a:r>
            <a:endParaRPr b="1" sz="950">
              <a:solidFill>
                <a:schemeClr val="dk1"/>
              </a:solidFill>
              <a:latin typeface="Arial"/>
              <a:ea typeface="Arial"/>
              <a:cs typeface="Arial"/>
              <a:sym typeface="Arial"/>
            </a:endParaRPr>
          </a:p>
          <a:p>
            <a:pPr indent="0" lvl="0" marL="0" marR="0" rtl="0" algn="l">
              <a:spcBef>
                <a:spcPts val="0"/>
              </a:spcBef>
              <a:spcAft>
                <a:spcPts val="0"/>
              </a:spcAft>
              <a:buNone/>
            </a:pPr>
            <a:r>
              <a:rPr b="1" lang="en-US" sz="950">
                <a:solidFill>
                  <a:schemeClr val="dk1"/>
                </a:solidFill>
                <a:latin typeface="Arial"/>
                <a:ea typeface="Arial"/>
                <a:cs typeface="Arial"/>
                <a:sym typeface="Arial"/>
              </a:rPr>
              <a:t>The rivalry among existing competitors is high when:</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There are many competitors in the industry.</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 competititors are roughly of equal size.</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Industry growth is slow, zero, or even negative.</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Exit barriers are high.</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Incumbent firms cannot read or understand each other's strategies well.</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Products and services are direct substitutes.</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Fixed costs are high and marginal costs are low.</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Excess capacity exists in the industry.</a:t>
            </a:r>
            <a:endParaRPr/>
          </a:p>
          <a:p>
            <a:pPr indent="0" lvl="0" marL="0" marR="0" rtl="0" algn="l">
              <a:spcBef>
                <a:spcPts val="0"/>
              </a:spcBef>
              <a:spcAft>
                <a:spcPts val="0"/>
              </a:spcAft>
              <a:buNone/>
            </a:pPr>
            <a:r>
              <a:rPr lang="en-US" sz="950">
                <a:solidFill>
                  <a:schemeClr val="dk1"/>
                </a:solidFill>
                <a:latin typeface="Arial"/>
                <a:ea typeface="Arial"/>
                <a:cs typeface="Arial"/>
                <a:sym typeface="Arial"/>
              </a:rPr>
              <a:t>The product or service is perishable.</a:t>
            </a:r>
            <a:endParaRPr b="1" sz="1800">
              <a:solidFill>
                <a:schemeClr val="dk1"/>
              </a:solidFill>
              <a:latin typeface="Arial"/>
              <a:ea typeface="Arial"/>
              <a:cs typeface="Arial"/>
              <a:sym typeface="Arial"/>
            </a:endParaRPr>
          </a:p>
        </p:txBody>
      </p:sp>
      <p:graphicFrame>
        <p:nvGraphicFramePr>
          <p:cNvPr descr="A chart with three columns labeled &quot;Industry:,&quot; &quot;Strength,&quot; and &quot;What (from checklist).&quot; Each column has five boxes underneath. The boxes underneath the first column are labeled &quot;Threat of Entry,&quot; &quot;Power of Suppliers,&quot; &quot;Power of Buyers,&quot; &quot;Threat of Substitutes,&quot; and &quot;Rivalry.&quot; The boxes underneath the second and third columns are blank.&#10;" id="141" name="Google Shape;141;p6"/>
          <p:cNvGraphicFramePr/>
          <p:nvPr/>
        </p:nvGraphicFramePr>
        <p:xfrm>
          <a:off x="284842" y="96414"/>
          <a:ext cx="3000000" cy="3000000"/>
        </p:xfrm>
        <a:graphic>
          <a:graphicData uri="http://schemas.openxmlformats.org/drawingml/2006/table">
            <a:tbl>
              <a:tblPr bandRow="1" firstRow="1">
                <a:noFill/>
                <a:tableStyleId>{751BCA81-2999-4BC2-A50A-29CD3D57C1CA}</a:tableStyleId>
              </a:tblPr>
              <a:tblGrid>
                <a:gridCol w="2376550"/>
                <a:gridCol w="1130800"/>
                <a:gridCol w="3120675"/>
              </a:tblGrid>
              <a:tr h="835750">
                <a:tc>
                  <a:txBody>
                    <a:bodyPr/>
                    <a:lstStyle/>
                    <a:p>
                      <a:pPr indent="0" lvl="0" marL="0" marR="0" rtl="0" algn="l">
                        <a:spcBef>
                          <a:spcPts val="0"/>
                        </a:spcBef>
                        <a:spcAft>
                          <a:spcPts val="0"/>
                        </a:spcAft>
                        <a:buNone/>
                      </a:pPr>
                      <a:r>
                        <a:rPr lang="en-US" sz="1800"/>
                        <a:t>Industry:  </a:t>
                      </a:r>
                      <a:r>
                        <a:rPr b="1" lang="en-US" sz="1800">
                          <a:solidFill>
                            <a:schemeClr val="lt1"/>
                          </a:solidFill>
                          <a:latin typeface="Arial"/>
                          <a:ea typeface="Arial"/>
                          <a:cs typeface="Arial"/>
                          <a:sym typeface="Arial"/>
                        </a:rPr>
                        <a:t>_________________</a:t>
                      </a:r>
                      <a:endParaRPr/>
                    </a:p>
                    <a:p>
                      <a:pPr indent="0" lvl="0" marL="0" marR="0" rtl="0" algn="l">
                        <a:spcBef>
                          <a:spcPts val="0"/>
                        </a:spcBef>
                        <a:spcAft>
                          <a:spcPts val="0"/>
                        </a:spcAft>
                        <a:buNone/>
                      </a:pPr>
                      <a:r>
                        <a:t/>
                      </a:r>
                      <a:endParaRPr sz="1400">
                        <a:solidFill>
                          <a:srgbClr val="C00000"/>
                        </a:solidFill>
                      </a:endParaRPr>
                    </a:p>
                  </a:txBody>
                  <a:tcPr marT="45725" marB="45725" marR="91450" marL="91450">
                    <a:lnB cap="flat" cmpd="sng" w="12700">
                      <a:solidFill>
                        <a:schemeClr val="dk1"/>
                      </a:solidFill>
                      <a:prstDash val="solid"/>
                      <a:round/>
                      <a:headEnd len="sm" w="sm" type="none"/>
                      <a:tailEnd len="sm" w="sm" type="none"/>
                    </a:lnB>
                    <a:solidFill>
                      <a:srgbClr val="5C0607"/>
                    </a:solidFill>
                  </a:tcPr>
                </a:tc>
                <a:tc>
                  <a:txBody>
                    <a:bodyPr/>
                    <a:lstStyle/>
                    <a:p>
                      <a:pPr indent="0" lvl="0" marL="0" marR="0" rtl="0" algn="l">
                        <a:spcBef>
                          <a:spcPts val="0"/>
                        </a:spcBef>
                        <a:spcAft>
                          <a:spcPts val="0"/>
                        </a:spcAft>
                        <a:buNone/>
                      </a:pPr>
                      <a:r>
                        <a:rPr lang="en-US" sz="1800"/>
                        <a:t>Strength</a:t>
                      </a:r>
                      <a:endParaRPr/>
                    </a:p>
                  </a:txBody>
                  <a:tcPr marT="45725" marB="45725" marR="91450" marL="91450">
                    <a:lnB cap="flat" cmpd="sng" w="12700">
                      <a:solidFill>
                        <a:schemeClr val="dk1"/>
                      </a:solidFill>
                      <a:prstDash val="solid"/>
                      <a:round/>
                      <a:headEnd len="sm" w="sm" type="none"/>
                      <a:tailEnd len="sm" w="sm" type="none"/>
                    </a:lnB>
                    <a:solidFill>
                      <a:srgbClr val="5C0607"/>
                    </a:solidFill>
                  </a:tcPr>
                </a:tc>
                <a:tc>
                  <a:txBody>
                    <a:bodyPr/>
                    <a:lstStyle/>
                    <a:p>
                      <a:pPr indent="0" lvl="0" marL="0" marR="0" rtl="0" algn="l">
                        <a:spcBef>
                          <a:spcPts val="0"/>
                        </a:spcBef>
                        <a:spcAft>
                          <a:spcPts val="0"/>
                        </a:spcAft>
                        <a:buNone/>
                      </a:pPr>
                      <a:r>
                        <a:rPr lang="en-US" sz="1800"/>
                        <a:t>    What (from checklist)</a:t>
                      </a:r>
                      <a:endParaRPr/>
                    </a:p>
                  </a:txBody>
                  <a:tcPr marT="45725" marB="45725" marR="91450" marL="91450">
                    <a:lnB cap="flat" cmpd="sng" w="12700">
                      <a:solidFill>
                        <a:schemeClr val="dk1"/>
                      </a:solidFill>
                      <a:prstDash val="solid"/>
                      <a:round/>
                      <a:headEnd len="sm" w="sm" type="none"/>
                      <a:tailEnd len="sm" w="sm" type="none"/>
                    </a:lnB>
                    <a:solidFill>
                      <a:srgbClr val="5C0607"/>
                    </a:solidFill>
                  </a:tcPr>
                </a:tc>
              </a:tr>
              <a:tr h="835750">
                <a:tc>
                  <a:txBody>
                    <a:bodyPr/>
                    <a:lstStyle/>
                    <a:p>
                      <a:pPr indent="0" lvl="0" marL="0" marR="0" rtl="0" algn="l">
                        <a:spcBef>
                          <a:spcPts val="0"/>
                        </a:spcBef>
                        <a:spcAft>
                          <a:spcPts val="0"/>
                        </a:spcAft>
                        <a:buNone/>
                      </a:pPr>
                      <a:r>
                        <a:rPr lang="en-US" sz="1400"/>
                        <a:t>Threat of Entry</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5750">
                <a:tc>
                  <a:txBody>
                    <a:bodyPr/>
                    <a:lstStyle/>
                    <a:p>
                      <a:pPr indent="0" lvl="0" marL="0" marR="0" rtl="0" algn="l">
                        <a:spcBef>
                          <a:spcPts val="0"/>
                        </a:spcBef>
                        <a:spcAft>
                          <a:spcPts val="0"/>
                        </a:spcAft>
                        <a:buNone/>
                      </a:pPr>
                      <a:r>
                        <a:rPr lang="en-US" sz="1400"/>
                        <a:t>Power of Suppliers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5750">
                <a:tc>
                  <a:txBody>
                    <a:bodyPr/>
                    <a:lstStyle/>
                    <a:p>
                      <a:pPr indent="0" lvl="0" marL="0" marR="0" rtl="0" algn="l">
                        <a:spcBef>
                          <a:spcPts val="0"/>
                        </a:spcBef>
                        <a:spcAft>
                          <a:spcPts val="0"/>
                        </a:spcAft>
                        <a:buNone/>
                      </a:pPr>
                      <a:r>
                        <a:rPr lang="en-US" sz="1400"/>
                        <a:t>Power of Buyers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5750">
                <a:tc>
                  <a:txBody>
                    <a:bodyPr/>
                    <a:lstStyle/>
                    <a:p>
                      <a:pPr indent="0" lvl="0" marL="0" marR="0" rtl="0" algn="l">
                        <a:spcBef>
                          <a:spcPts val="0"/>
                        </a:spcBef>
                        <a:spcAft>
                          <a:spcPts val="0"/>
                        </a:spcAft>
                        <a:buNone/>
                      </a:pPr>
                      <a:r>
                        <a:rPr lang="en-US" sz="1400"/>
                        <a:t>Threat of Substitutes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5750">
                <a:tc>
                  <a:txBody>
                    <a:bodyPr/>
                    <a:lstStyle/>
                    <a:p>
                      <a:pPr indent="0" lvl="0" marL="0" marR="0" rtl="0" algn="l">
                        <a:spcBef>
                          <a:spcPts val="0"/>
                        </a:spcBef>
                        <a:spcAft>
                          <a:spcPts val="0"/>
                        </a:spcAft>
                        <a:buNone/>
                      </a:pPr>
                      <a:r>
                        <a:rPr lang="en-US" sz="1400"/>
                        <a:t>Rivalry</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spcBef>
                          <a:spcPts val="0"/>
                        </a:spcBef>
                        <a:spcAft>
                          <a:spcPts val="0"/>
                        </a:spcAft>
                        <a:buNone/>
                      </a:pPr>
                      <a:r>
                        <a:t/>
                      </a:r>
                      <a:endParaRPr sz="1800"/>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142" name="Google Shape;142;p6"/>
          <p:cNvSpPr txBox="1"/>
          <p:nvPr/>
        </p:nvSpPr>
        <p:spPr>
          <a:xfrm>
            <a:off x="284843" y="5448040"/>
            <a:ext cx="6173106" cy="1169551"/>
          </a:xfrm>
          <a:prstGeom prst="rect">
            <a:avLst/>
          </a:prstGeom>
          <a:noFill/>
          <a:ln cap="flat" cmpd="sng" w="127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Salient Findings &amp; Implications:</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Arial"/>
                <a:ea typeface="Arial"/>
                <a:cs typeface="Arial"/>
                <a:sym typeface="Arial"/>
              </a:rPr>
              <a:t> </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Arial"/>
                <a:ea typeface="Arial"/>
                <a:cs typeface="Arial"/>
                <a:sym typeface="Arial"/>
              </a:rPr>
              <a:t> </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Arial"/>
                <a:ea typeface="Arial"/>
                <a:cs typeface="Arial"/>
                <a:sym typeface="Arial"/>
              </a:rPr>
              <a:t> </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Arial"/>
                <a:ea typeface="Arial"/>
                <a:cs typeface="Arial"/>
                <a:sym typeface="Arial"/>
              </a:rPr>
              <a:t> </a:t>
            </a:r>
            <a:endParaRPr/>
          </a:p>
        </p:txBody>
      </p:sp>
      <p:sp>
        <p:nvSpPr>
          <p:cNvPr id="143" name="Google Shape;143;p6"/>
          <p:cNvSpPr txBox="1"/>
          <p:nvPr/>
        </p:nvSpPr>
        <p:spPr>
          <a:xfrm>
            <a:off x="10453479" y="743976"/>
            <a:ext cx="159312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Team #___</a:t>
            </a:r>
            <a:endParaRPr/>
          </a:p>
        </p:txBody>
      </p:sp>
      <p:sp>
        <p:nvSpPr>
          <p:cNvPr id="144" name="Google Shape;144;p6"/>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1050"/>
              <a:buFont typeface="Arial"/>
              <a:buNone/>
            </a:pPr>
            <a:r>
              <a:rPr lang="en-US" sz="1050">
                <a:solidFill>
                  <a:schemeClr val="dk1"/>
                </a:solidFill>
                <a:uFill>
                  <a:noFill/>
                </a:uFill>
                <a:latin typeface="Arial"/>
                <a:ea typeface="Arial"/>
                <a:cs typeface="Arial"/>
                <a:sym typeface="Arial"/>
                <a:hlinkClick r:id="rId3">
                  <a:extLst>
                    <a:ext uri="{A12FA001-AC4F-418D-AE19-62706E023703}">
                      <ahyp:hlinkClr val="tx"/>
                    </a:ext>
                  </a:extLst>
                </a:hlinkClick>
              </a:rPr>
              <a:t>http://hdl.handle.net/10919/102735</a:t>
            </a:r>
            <a:endParaRPr sz="1800">
              <a:solidFill>
                <a:schemeClr val="dk1"/>
              </a:solidFill>
              <a:latin typeface="Arial"/>
              <a:ea typeface="Arial"/>
              <a:cs typeface="Arial"/>
              <a:sym typeface="Arial"/>
            </a:endParaRPr>
          </a:p>
        </p:txBody>
      </p:sp>
      <p:sp>
        <p:nvSpPr>
          <p:cNvPr id="145" name="Google Shape;145;p6"/>
          <p:cNvSpPr txBox="1"/>
          <p:nvPr/>
        </p:nvSpPr>
        <p:spPr>
          <a:xfrm>
            <a:off x="10952093" y="5449971"/>
            <a:ext cx="1160979" cy="10618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dk1"/>
                </a:solidFill>
                <a:latin typeface="Arial"/>
                <a:ea typeface="Arial"/>
                <a:cs typeface="Arial"/>
                <a:sym typeface="Arial"/>
              </a:rPr>
              <a:t>Checklist adapted from: </a:t>
            </a:r>
            <a:r>
              <a:rPr lang="en-US" sz="900">
                <a:solidFill>
                  <a:schemeClr val="dk1"/>
                </a:solidFill>
                <a:latin typeface="Arial"/>
                <a:ea typeface="Arial"/>
                <a:cs typeface="Arial"/>
                <a:sym typeface="Arial"/>
              </a:rPr>
              <a:t>Porter, M.E. (Jan 2008) “The Five Competitive forces that shape strategy.” </a:t>
            </a:r>
            <a:r>
              <a:rPr i="1" lang="en-US" sz="900">
                <a:solidFill>
                  <a:schemeClr val="dk1"/>
                </a:solidFill>
                <a:latin typeface="Arial"/>
                <a:ea typeface="Arial"/>
                <a:cs typeface="Arial"/>
                <a:sym typeface="Arial"/>
              </a:rPr>
              <a:t>Harvard Business Review.</a:t>
            </a:r>
            <a:endParaRPr sz="9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Overall Conclusions</a:t>
            </a:r>
            <a:endParaRPr/>
          </a:p>
        </p:txBody>
      </p:sp>
      <p:sp>
        <p:nvSpPr>
          <p:cNvPr id="152" name="Google Shape;152;p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Autofit/>
          </a:bodyPr>
          <a:lstStyle/>
          <a:p>
            <a:pPr indent="-274320" lvl="0" marL="274320" rtl="0" algn="l">
              <a:spcBef>
                <a:spcPts val="0"/>
              </a:spcBef>
              <a:spcAft>
                <a:spcPts val="0"/>
              </a:spcAft>
              <a:buSzPts val="2000"/>
              <a:buChar char="•"/>
            </a:pPr>
            <a:r>
              <a:rPr lang="en-US" sz="2000">
                <a:latin typeface="Garamond"/>
                <a:ea typeface="Garamond"/>
                <a:cs typeface="Garamond"/>
                <a:sym typeface="Garamond"/>
              </a:rPr>
              <a:t>Constraints or assumptions that cannot be influenced</a:t>
            </a:r>
            <a:endParaRPr/>
          </a:p>
          <a:p>
            <a:pPr indent="-147320" lvl="0" marL="27432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2200"/>
              </a:spcBef>
              <a:spcAft>
                <a:spcPts val="0"/>
              </a:spcAft>
              <a:buSzPts val="2000"/>
              <a:buChar char="•"/>
            </a:pPr>
            <a:r>
              <a:rPr lang="en-US" sz="2000">
                <a:latin typeface="Garamond"/>
                <a:ea typeface="Garamond"/>
                <a:cs typeface="Garamond"/>
                <a:sym typeface="Garamond"/>
              </a:rPr>
              <a:t>Issues to address (problems that need to be addressed/solved)</a:t>
            </a:r>
            <a:endParaRPr/>
          </a:p>
          <a:p>
            <a:pPr indent="-147320" lvl="0" marL="27432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2200"/>
              </a:spcBef>
              <a:spcAft>
                <a:spcPts val="0"/>
              </a:spcAft>
              <a:buSzPts val="2000"/>
              <a:buChar char="•"/>
            </a:pPr>
            <a:r>
              <a:rPr lang="en-US" sz="2000">
                <a:latin typeface="Garamond"/>
                <a:ea typeface="Garamond"/>
                <a:cs typeface="Garamond"/>
                <a:sym typeface="Garamond"/>
              </a:rPr>
              <a:t>Alternatives to consider for each issue</a:t>
            </a:r>
            <a:endParaRPr/>
          </a:p>
          <a:p>
            <a:pPr indent="-147320" lvl="0" marL="274320" rtl="0" algn="l">
              <a:spcBef>
                <a:spcPts val="2200"/>
              </a:spcBef>
              <a:spcAft>
                <a:spcPts val="0"/>
              </a:spcAft>
              <a:buSzPts val="2000"/>
              <a:buNone/>
            </a:pPr>
            <a:r>
              <a:t/>
            </a:r>
            <a:endParaRPr sz="2000">
              <a:latin typeface="Garamond"/>
              <a:ea typeface="Garamond"/>
              <a:cs typeface="Garamond"/>
              <a:sym typeface="Garamond"/>
            </a:endParaRPr>
          </a:p>
          <a:p>
            <a:pPr indent="-274320" lvl="0" marL="274320" rtl="0" algn="l">
              <a:spcBef>
                <a:spcPts val="2200"/>
              </a:spcBef>
              <a:spcAft>
                <a:spcPts val="0"/>
              </a:spcAft>
              <a:buSzPts val="2000"/>
              <a:buChar char="•"/>
            </a:pPr>
            <a:r>
              <a:rPr lang="en-US" sz="2000">
                <a:latin typeface="Garamond"/>
                <a:ea typeface="Garamond"/>
                <a:cs typeface="Garamond"/>
                <a:sym typeface="Garamond"/>
              </a:rPr>
              <a:t>Strategic issue?</a:t>
            </a:r>
            <a:endParaRPr/>
          </a:p>
          <a:p>
            <a:pPr indent="0" lvl="0" marL="0" rtl="0" algn="l">
              <a:spcBef>
                <a:spcPts val="2200"/>
              </a:spcBef>
              <a:spcAft>
                <a:spcPts val="0"/>
              </a:spcAft>
              <a:buSzPts val="2000"/>
              <a:buNone/>
            </a:pPr>
            <a:r>
              <a:rPr lang="en-US" sz="2000">
                <a:latin typeface="Garamond"/>
                <a:ea typeface="Garamond"/>
                <a:cs typeface="Garamond"/>
                <a:sym typeface="Garamond"/>
              </a:rPr>
              <a:t>								Team # _____</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53" name="Google Shape;153;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Strategic Groups and the Mobility Barrier</a:t>
            </a:r>
            <a:br>
              <a:rPr b="1" lang="en-US" sz="4000">
                <a:latin typeface="Times New Roman"/>
                <a:ea typeface="Times New Roman"/>
                <a:cs typeface="Times New Roman"/>
                <a:sym typeface="Times New Roman"/>
              </a:rPr>
            </a:br>
            <a:r>
              <a:rPr b="1" lang="en-US" sz="4000">
                <a:latin typeface="Times New Roman"/>
                <a:ea typeface="Times New Roman"/>
                <a:cs typeface="Times New Roman"/>
                <a:sym typeface="Times New Roman"/>
              </a:rPr>
              <a:t> in the Activewear Industry</a:t>
            </a:r>
            <a:endParaRPr/>
          </a:p>
        </p:txBody>
      </p:sp>
      <p:sp>
        <p:nvSpPr>
          <p:cNvPr id="159" name="Google Shape;159;p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pic>
        <p:nvPicPr>
          <p:cNvPr descr="XY plot with product offerings on the x-axis and price on the y-axis. Both axes range from 'low' to 'high'. A circle in the top left corner includes Lululemon and Athlets. A circle in the top right corner includes Nike, Adidas, Under Armour, and Reebok." id="160" name="Google Shape;160;p8"/>
          <p:cNvPicPr preferRelativeResize="0"/>
          <p:nvPr/>
        </p:nvPicPr>
        <p:blipFill>
          <a:blip r:embed="rId4">
            <a:alphaModFix/>
          </a:blip>
          <a:stretch>
            <a:fillRect/>
          </a:stretch>
        </p:blipFill>
        <p:spPr>
          <a:xfrm>
            <a:off x="3244663" y="1584825"/>
            <a:ext cx="5702669" cy="499212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9"/>
          <p:cNvSpPr txBox="1"/>
          <p:nvPr/>
        </p:nvSpPr>
        <p:spPr>
          <a:xfrm>
            <a:off x="9942286" y="362857"/>
            <a:ext cx="1712328"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dk1"/>
                </a:solidFill>
                <a:latin typeface="Garamond"/>
                <a:ea typeface="Garamond"/>
                <a:cs typeface="Garamond"/>
                <a:sym typeface="Garamond"/>
              </a:rPr>
              <a:t>Strategic</a:t>
            </a:r>
            <a:endParaRPr/>
          </a:p>
          <a:p>
            <a:pPr indent="0" lvl="0" marL="0" marR="0" rtl="0" algn="l">
              <a:spcBef>
                <a:spcPts val="0"/>
              </a:spcBef>
              <a:spcAft>
                <a:spcPts val="0"/>
              </a:spcAft>
              <a:buNone/>
            </a:pPr>
            <a:r>
              <a:rPr b="1" lang="en-US" sz="3200">
                <a:solidFill>
                  <a:schemeClr val="dk1"/>
                </a:solidFill>
                <a:latin typeface="Garamond"/>
                <a:ea typeface="Garamond"/>
                <a:cs typeface="Garamond"/>
                <a:sym typeface="Garamond"/>
              </a:rPr>
              <a:t>Groups?</a:t>
            </a:r>
            <a:endParaRPr/>
          </a:p>
        </p:txBody>
      </p:sp>
      <p:sp>
        <p:nvSpPr>
          <p:cNvPr id="166" name="Google Shape;166;p9"/>
          <p:cNvSpPr txBox="1"/>
          <p:nvPr/>
        </p:nvSpPr>
        <p:spPr>
          <a:xfrm>
            <a:off x="75415" y="490194"/>
            <a:ext cx="2828042"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Garamond"/>
                <a:ea typeface="Garamond"/>
                <a:cs typeface="Garamond"/>
                <a:sym typeface="Garamond"/>
              </a:rPr>
              <a:t>Industry _____________</a:t>
            </a:r>
            <a:endParaRPr/>
          </a:p>
        </p:txBody>
      </p:sp>
      <p:grpSp>
        <p:nvGrpSpPr>
          <p:cNvPr descr="A blank graph" id="167" name="Google Shape;167;p9"/>
          <p:cNvGrpSpPr/>
          <p:nvPr/>
        </p:nvGrpSpPr>
        <p:grpSpPr>
          <a:xfrm>
            <a:off x="3026230" y="173945"/>
            <a:ext cx="6175827" cy="5131026"/>
            <a:chOff x="3026230" y="173945"/>
            <a:chExt cx="6175827" cy="5131026"/>
          </a:xfrm>
        </p:grpSpPr>
        <p:cxnSp>
          <p:nvCxnSpPr>
            <p:cNvPr id="168" name="Google Shape;168;p9"/>
            <p:cNvCxnSpPr/>
            <p:nvPr/>
          </p:nvCxnSpPr>
          <p:spPr>
            <a:xfrm flipH="1">
              <a:off x="3026230" y="173945"/>
              <a:ext cx="29029" cy="5123543"/>
            </a:xfrm>
            <a:prstGeom prst="straightConnector1">
              <a:avLst/>
            </a:prstGeom>
            <a:noFill/>
            <a:ln cap="flat" cmpd="sng" w="76200">
              <a:solidFill>
                <a:schemeClr val="accent1"/>
              </a:solidFill>
              <a:prstDash val="solid"/>
              <a:miter lim="800000"/>
              <a:headEnd len="sm" w="sm" type="none"/>
              <a:tailEnd len="sm" w="sm" type="none"/>
            </a:ln>
          </p:spPr>
        </p:cxnSp>
        <p:cxnSp>
          <p:nvCxnSpPr>
            <p:cNvPr id="169" name="Google Shape;169;p9"/>
            <p:cNvCxnSpPr/>
            <p:nvPr/>
          </p:nvCxnSpPr>
          <p:spPr>
            <a:xfrm>
              <a:off x="3026230" y="5283200"/>
              <a:ext cx="6175827" cy="21771"/>
            </a:xfrm>
            <a:prstGeom prst="straightConnector1">
              <a:avLst/>
            </a:prstGeom>
            <a:noFill/>
            <a:ln cap="flat" cmpd="sng" w="76200">
              <a:solidFill>
                <a:schemeClr val="accent1"/>
              </a:solidFill>
              <a:prstDash val="solid"/>
              <a:miter lim="800000"/>
              <a:headEnd len="sm" w="sm" type="none"/>
              <a:tailEnd len="sm" w="sm" type="none"/>
            </a:ln>
          </p:spPr>
        </p:cxnSp>
      </p:grpSp>
      <p:sp>
        <p:nvSpPr>
          <p:cNvPr id="170" name="Google Shape;170;p9"/>
          <p:cNvSpPr txBox="1"/>
          <p:nvPr/>
        </p:nvSpPr>
        <p:spPr>
          <a:xfrm>
            <a:off x="179109" y="1517715"/>
            <a:ext cx="210217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Team #___</a:t>
            </a:r>
            <a:endParaRPr/>
          </a:p>
        </p:txBody>
      </p:sp>
      <p:sp>
        <p:nvSpPr>
          <p:cNvPr id="171" name="Google Shape;171;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2021-03-29T19:38:37Z</dcterms:created>
  <dc:creator>Call, Kylie</dc:creator>
</cp:coreProperties>
</file>