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y="5143500" cx="9144000"/>
  <p:notesSz cx="6858000" cy="9144000"/>
  <p:embeddedFontLst>
    <p:embeddedFont>
      <p:font typeface="Roboto"/>
      <p:regular r:id="rId24"/>
      <p:bold r:id="rId25"/>
      <p:italic r:id="rId26"/>
      <p:boldItalic r:id="rId27"/>
    </p:embeddedFont>
    <p:embeddedFont>
      <p:font typeface="Roboto Medium"/>
      <p:regular r:id="rId28"/>
      <p:bold r:id="rId29"/>
      <p:italic r:id="rId30"/>
      <p:boldItalic r:id="rId31"/>
    </p:embeddedFont>
    <p:embeddedFont>
      <p:font typeface="Fira Sans"/>
      <p:regular r:id="rId32"/>
      <p:bold r:id="rId33"/>
      <p:italic r:id="rId34"/>
      <p:boldItalic r:id="rId35"/>
    </p:embeddedFont>
    <p:embeddedFont>
      <p:font typeface="Roboto Light"/>
      <p:regular r:id="rId36"/>
      <p:bold r:id="rId37"/>
      <p:italic r:id="rId38"/>
      <p:boldItalic r:id="rId39"/>
    </p:embeddedFont>
    <p:embeddedFont>
      <p:font typeface="Fira Sans Extra Condensed"/>
      <p:regular r:id="rId40"/>
      <p:bold r:id="rId41"/>
      <p:italic r:id="rId42"/>
      <p:boldItalic r:id="rId43"/>
    </p:embeddedFont>
    <p:embeddedFont>
      <p:font typeface="Fira Sans Extra Condensed SemiBold"/>
      <p:regular r:id="rId44"/>
      <p:bold r:id="rId45"/>
      <p:italic r:id="rId46"/>
      <p:boldItalic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FiraSansExtraCondensed-regular.fntdata"/><Relationship Id="rId20" Type="http://schemas.openxmlformats.org/officeDocument/2006/relationships/slide" Target="slides/slide16.xml"/><Relationship Id="rId42" Type="http://schemas.openxmlformats.org/officeDocument/2006/relationships/font" Target="fonts/FiraSansExtraCondensed-italic.fntdata"/><Relationship Id="rId41" Type="http://schemas.openxmlformats.org/officeDocument/2006/relationships/font" Target="fonts/FiraSansExtraCondensed-bold.fntdata"/><Relationship Id="rId22" Type="http://schemas.openxmlformats.org/officeDocument/2006/relationships/slide" Target="slides/slide18.xml"/><Relationship Id="rId44" Type="http://schemas.openxmlformats.org/officeDocument/2006/relationships/font" Target="fonts/FiraSansExtraCondensedSemiBold-regular.fntdata"/><Relationship Id="rId21" Type="http://schemas.openxmlformats.org/officeDocument/2006/relationships/slide" Target="slides/slide17.xml"/><Relationship Id="rId43" Type="http://schemas.openxmlformats.org/officeDocument/2006/relationships/font" Target="fonts/FiraSansExtraCondensed-boldItalic.fntdata"/><Relationship Id="rId24" Type="http://schemas.openxmlformats.org/officeDocument/2006/relationships/font" Target="fonts/Roboto-regular.fntdata"/><Relationship Id="rId46" Type="http://schemas.openxmlformats.org/officeDocument/2006/relationships/font" Target="fonts/FiraSansExtraCondensedSemiBold-italic.fntdata"/><Relationship Id="rId23" Type="http://schemas.openxmlformats.org/officeDocument/2006/relationships/slide" Target="slides/slide19.xml"/><Relationship Id="rId45" Type="http://schemas.openxmlformats.org/officeDocument/2006/relationships/font" Target="fonts/FiraSansExtraCondensedSemiBold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47" Type="http://schemas.openxmlformats.org/officeDocument/2006/relationships/font" Target="fonts/FiraSansExtraCondensedSemiBold-boldItalic.fntdata"/><Relationship Id="rId28" Type="http://schemas.openxmlformats.org/officeDocument/2006/relationships/font" Target="fonts/RobotoMedium-regular.fntdata"/><Relationship Id="rId27" Type="http://schemas.openxmlformats.org/officeDocument/2006/relationships/font" Target="fonts/Robo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obotoMedium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RobotoMedium-boldItalic.fntdata"/><Relationship Id="rId30" Type="http://schemas.openxmlformats.org/officeDocument/2006/relationships/font" Target="fonts/RobotoMedium-italic.fntdata"/><Relationship Id="rId11" Type="http://schemas.openxmlformats.org/officeDocument/2006/relationships/slide" Target="slides/slide7.xml"/><Relationship Id="rId33" Type="http://schemas.openxmlformats.org/officeDocument/2006/relationships/font" Target="fonts/FiraSans-bold.fntdata"/><Relationship Id="rId10" Type="http://schemas.openxmlformats.org/officeDocument/2006/relationships/slide" Target="slides/slide6.xml"/><Relationship Id="rId32" Type="http://schemas.openxmlformats.org/officeDocument/2006/relationships/font" Target="fonts/FiraSans-regular.fntdata"/><Relationship Id="rId13" Type="http://schemas.openxmlformats.org/officeDocument/2006/relationships/slide" Target="slides/slide9.xml"/><Relationship Id="rId35" Type="http://schemas.openxmlformats.org/officeDocument/2006/relationships/font" Target="fonts/FiraSans-boldItalic.fntdata"/><Relationship Id="rId12" Type="http://schemas.openxmlformats.org/officeDocument/2006/relationships/slide" Target="slides/slide8.xml"/><Relationship Id="rId34" Type="http://schemas.openxmlformats.org/officeDocument/2006/relationships/font" Target="fonts/FiraSans-italic.fntdata"/><Relationship Id="rId15" Type="http://schemas.openxmlformats.org/officeDocument/2006/relationships/slide" Target="slides/slide11.xml"/><Relationship Id="rId37" Type="http://schemas.openxmlformats.org/officeDocument/2006/relationships/font" Target="fonts/RobotoLight-bold.fntdata"/><Relationship Id="rId14" Type="http://schemas.openxmlformats.org/officeDocument/2006/relationships/slide" Target="slides/slide10.xml"/><Relationship Id="rId36" Type="http://schemas.openxmlformats.org/officeDocument/2006/relationships/font" Target="fonts/RobotoLight-regular.fntdata"/><Relationship Id="rId17" Type="http://schemas.openxmlformats.org/officeDocument/2006/relationships/slide" Target="slides/slide13.xml"/><Relationship Id="rId39" Type="http://schemas.openxmlformats.org/officeDocument/2006/relationships/font" Target="fonts/RobotoLight-boldItalic.fntdata"/><Relationship Id="rId16" Type="http://schemas.openxmlformats.org/officeDocument/2006/relationships/slide" Target="slides/slide12.xml"/><Relationship Id="rId38" Type="http://schemas.openxmlformats.org/officeDocument/2006/relationships/font" Target="fonts/RobotoLight-italic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d206afaa8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gd206afaa8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4fcc3305e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4fcc3305e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34fcc3305e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34fcc3305e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34fb9d19e69_0_3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34fb9d19e69_0_3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917d3ea687_0_2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917d3ea687_0_2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34fb9d19e6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34fb9d19e6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34fb9d19e69_2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34fb9d19e69_2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34fcc3305ec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34fcc3305ec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34fdacba553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34fdacba553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34fb0f444ed_0_2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34fb0f444ed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34fcc3305ec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34fcc3305ec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4f93b38160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4f93b38160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4fb0f444ed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4fb0f444ed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4fb0f444ed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4fb0f444ed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4fb0f444ed_0_2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4fb0f444ed_0_2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9c73459845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9c73459845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92a8583979_0_8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92a8583979_0_8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34fb9d19e69_0_3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34fb9d19e69_0_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4fb9d19e69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4fb9d19e6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987356" y="1629550"/>
            <a:ext cx="3422400" cy="1524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987356" y="3147050"/>
            <a:ext cx="3607200" cy="36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5" name="Google Shape;45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" name="Google Shape;4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2" name="Google Shape;22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" name="Google Shape;26;p6"/>
          <p:cNvSpPr txBox="1"/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Fira Sans Extra Condensed"/>
              <a:buNone/>
              <a:defRPr sz="3000">
                <a:solidFill>
                  <a:srgbClr val="000000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9" name="Google Shape;29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3" name="Google Shape;3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7" name="Google Shape;37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8" name="Google Shape;38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2" name="Google Shape;42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SemiBold"/>
              <a:buNone/>
              <a:defRPr sz="28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neo4j.com/docs/desktop-manual/current/installation/download-installation/" TargetMode="External"/><Relationship Id="rId4" Type="http://schemas.openxmlformats.org/officeDocument/2006/relationships/hyperlink" Target="https://neo4j.com/docs/desktop-manual/current/installation/download-installation/" TargetMode="External"/><Relationship Id="rId5" Type="http://schemas.openxmlformats.org/officeDocument/2006/relationships/hyperlink" Target="https://neo4j.com/docs/browser-manual/current/" TargetMode="External"/><Relationship Id="rId6" Type="http://schemas.openxmlformats.org/officeDocument/2006/relationships/hyperlink" Target="https://neo4j.com/docs/browser-manual/current/" TargetMode="External"/><Relationship Id="rId7" Type="http://schemas.openxmlformats.org/officeDocument/2006/relationships/hyperlink" Target="https://neo4j.com/docs/getting-started/data-import/" TargetMode="External"/><Relationship Id="rId8" Type="http://schemas.openxmlformats.org/officeDocument/2006/relationships/hyperlink" Target="https://neo4j.com/docs/getting-started/data-import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/>
          <p:nvPr>
            <p:ph type="ctrTitle"/>
          </p:nvPr>
        </p:nvSpPr>
        <p:spPr>
          <a:xfrm>
            <a:off x="987356" y="1629550"/>
            <a:ext cx="3422400" cy="1524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ETDs Knowledge Graph Building</a:t>
            </a:r>
            <a:endParaRPr/>
          </a:p>
        </p:txBody>
      </p:sp>
      <p:sp>
        <p:nvSpPr>
          <p:cNvPr id="54" name="Google Shape;54;p13"/>
          <p:cNvSpPr txBox="1"/>
          <p:nvPr>
            <p:ph idx="1" type="subTitle"/>
          </p:nvPr>
        </p:nvSpPr>
        <p:spPr>
          <a:xfrm>
            <a:off x="987350" y="3147050"/>
            <a:ext cx="3607200" cy="192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Samantha Zheng, Sidney Fredericks, Dashiell Budd, Junsoo Kim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935"/>
              <a:buFont typeface="Arial"/>
              <a:buNone/>
            </a:pPr>
            <a:r>
              <a:rPr lang="en" sz="980"/>
              <a:t>CS 4624 – Multimedia, Hypertext, and Information Access</a:t>
            </a:r>
            <a:endParaRPr sz="98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5"/>
              <a:buFont typeface="Arial"/>
              <a:buNone/>
            </a:pPr>
            <a:r>
              <a:rPr lang="en" sz="980"/>
              <a:t>Virginia Tech, Blacksburg, VA 24061</a:t>
            </a:r>
            <a:endParaRPr sz="98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5"/>
              <a:buFont typeface="Arial"/>
              <a:buNone/>
            </a:pPr>
            <a:r>
              <a:rPr lang="en" sz="980"/>
              <a:t>Presentation date: 04/24/2025</a:t>
            </a:r>
            <a:endParaRPr sz="98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5"/>
              <a:buFont typeface="Arial"/>
              <a:buNone/>
            </a:pPr>
            <a:r>
              <a:rPr lang="en" sz="980"/>
              <a:t>Professor Farag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 rot="5400000">
            <a:off x="7464244" y="3469259"/>
            <a:ext cx="692400" cy="6924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chemeClr val="accen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56" name="Google Shape;56;p13"/>
          <p:cNvSpPr/>
          <p:nvPr/>
        </p:nvSpPr>
        <p:spPr>
          <a:xfrm rot="5400000">
            <a:off x="6633319" y="3469259"/>
            <a:ext cx="692400" cy="6924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57" name="Google Shape;57;p13"/>
          <p:cNvSpPr/>
          <p:nvPr/>
        </p:nvSpPr>
        <p:spPr>
          <a:xfrm rot="5400000">
            <a:off x="5802394" y="3469259"/>
            <a:ext cx="692400" cy="6924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chemeClr val="accent3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58" name="Google Shape;58;p13"/>
          <p:cNvSpPr/>
          <p:nvPr/>
        </p:nvSpPr>
        <p:spPr>
          <a:xfrm rot="5400000">
            <a:off x="4971469" y="3469259"/>
            <a:ext cx="692400" cy="6924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chemeClr val="accent4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59" name="Google Shape;59;p13"/>
          <p:cNvSpPr/>
          <p:nvPr/>
        </p:nvSpPr>
        <p:spPr>
          <a:xfrm rot="5400000">
            <a:off x="5980990" y="962641"/>
            <a:ext cx="1230000" cy="12684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0" name="Google Shape;60;p13"/>
          <p:cNvGrpSpPr/>
          <p:nvPr/>
        </p:nvGrpSpPr>
        <p:grpSpPr>
          <a:xfrm>
            <a:off x="6373463" y="1220354"/>
            <a:ext cx="379746" cy="379756"/>
            <a:chOff x="-2571737" y="2403625"/>
            <a:chExt cx="292225" cy="291425"/>
          </a:xfrm>
        </p:grpSpPr>
        <p:sp>
          <p:nvSpPr>
            <p:cNvPr id="61" name="Google Shape;61;p13"/>
            <p:cNvSpPr/>
            <p:nvPr/>
          </p:nvSpPr>
          <p:spPr>
            <a:xfrm>
              <a:off x="-2571737" y="2403625"/>
              <a:ext cx="292225" cy="291425"/>
            </a:xfrm>
            <a:custGeom>
              <a:rect b="b" l="l" r="r" t="t"/>
              <a:pathLst>
                <a:path extrusionOk="0" h="11657" w="11689">
                  <a:moveTo>
                    <a:pt x="9547" y="725"/>
                  </a:moveTo>
                  <a:cubicBezTo>
                    <a:pt x="9704" y="725"/>
                    <a:pt x="9830" y="788"/>
                    <a:pt x="9893" y="914"/>
                  </a:cubicBezTo>
                  <a:lnTo>
                    <a:pt x="10681" y="2772"/>
                  </a:lnTo>
                  <a:lnTo>
                    <a:pt x="1135" y="2772"/>
                  </a:lnTo>
                  <a:lnTo>
                    <a:pt x="1891" y="914"/>
                  </a:lnTo>
                  <a:cubicBezTo>
                    <a:pt x="1922" y="788"/>
                    <a:pt x="2080" y="725"/>
                    <a:pt x="2206" y="725"/>
                  </a:cubicBezTo>
                  <a:close/>
                  <a:moveTo>
                    <a:pt x="10649" y="3403"/>
                  </a:moveTo>
                  <a:cubicBezTo>
                    <a:pt x="10870" y="3403"/>
                    <a:pt x="11027" y="3560"/>
                    <a:pt x="11027" y="3749"/>
                  </a:cubicBezTo>
                  <a:lnTo>
                    <a:pt x="11027" y="5167"/>
                  </a:lnTo>
                  <a:cubicBezTo>
                    <a:pt x="11027" y="5356"/>
                    <a:pt x="10870" y="5513"/>
                    <a:pt x="10649" y="5513"/>
                  </a:cubicBezTo>
                  <a:lnTo>
                    <a:pt x="1040" y="5513"/>
                  </a:lnTo>
                  <a:cubicBezTo>
                    <a:pt x="851" y="5513"/>
                    <a:pt x="694" y="5356"/>
                    <a:pt x="694" y="5167"/>
                  </a:cubicBezTo>
                  <a:lnTo>
                    <a:pt x="694" y="3749"/>
                  </a:lnTo>
                  <a:cubicBezTo>
                    <a:pt x="694" y="3560"/>
                    <a:pt x="851" y="3403"/>
                    <a:pt x="1040" y="3403"/>
                  </a:cubicBezTo>
                  <a:close/>
                  <a:moveTo>
                    <a:pt x="10681" y="6206"/>
                  </a:moveTo>
                  <a:cubicBezTo>
                    <a:pt x="10870" y="6238"/>
                    <a:pt x="11027" y="6364"/>
                    <a:pt x="11027" y="6553"/>
                  </a:cubicBezTo>
                  <a:lnTo>
                    <a:pt x="11027" y="7939"/>
                  </a:lnTo>
                  <a:cubicBezTo>
                    <a:pt x="11027" y="8128"/>
                    <a:pt x="10870" y="8286"/>
                    <a:pt x="10681" y="8286"/>
                  </a:cubicBezTo>
                  <a:lnTo>
                    <a:pt x="1072" y="8286"/>
                  </a:lnTo>
                  <a:cubicBezTo>
                    <a:pt x="851" y="8286"/>
                    <a:pt x="694" y="8128"/>
                    <a:pt x="694" y="7939"/>
                  </a:cubicBezTo>
                  <a:lnTo>
                    <a:pt x="694" y="6553"/>
                  </a:lnTo>
                  <a:cubicBezTo>
                    <a:pt x="694" y="6364"/>
                    <a:pt x="851" y="6206"/>
                    <a:pt x="1072" y="6206"/>
                  </a:cubicBezTo>
                  <a:close/>
                  <a:moveTo>
                    <a:pt x="10681" y="8947"/>
                  </a:moveTo>
                  <a:cubicBezTo>
                    <a:pt x="10870" y="8947"/>
                    <a:pt x="11027" y="9105"/>
                    <a:pt x="11027" y="9294"/>
                  </a:cubicBezTo>
                  <a:lnTo>
                    <a:pt x="11027" y="10680"/>
                  </a:lnTo>
                  <a:cubicBezTo>
                    <a:pt x="11027" y="10869"/>
                    <a:pt x="10870" y="11027"/>
                    <a:pt x="10681" y="11027"/>
                  </a:cubicBezTo>
                  <a:lnTo>
                    <a:pt x="1072" y="11027"/>
                  </a:lnTo>
                  <a:cubicBezTo>
                    <a:pt x="851" y="11027"/>
                    <a:pt x="694" y="10869"/>
                    <a:pt x="694" y="10680"/>
                  </a:cubicBezTo>
                  <a:lnTo>
                    <a:pt x="694" y="9294"/>
                  </a:lnTo>
                  <a:cubicBezTo>
                    <a:pt x="694" y="9105"/>
                    <a:pt x="851" y="8947"/>
                    <a:pt x="1072" y="8947"/>
                  </a:cubicBezTo>
                  <a:close/>
                  <a:moveTo>
                    <a:pt x="2174" y="0"/>
                  </a:moveTo>
                  <a:cubicBezTo>
                    <a:pt x="1733" y="0"/>
                    <a:pt x="1387" y="252"/>
                    <a:pt x="1229" y="630"/>
                  </a:cubicBezTo>
                  <a:lnTo>
                    <a:pt x="64" y="3403"/>
                  </a:lnTo>
                  <a:cubicBezTo>
                    <a:pt x="32" y="3529"/>
                    <a:pt x="0" y="3686"/>
                    <a:pt x="0" y="3781"/>
                  </a:cubicBezTo>
                  <a:lnTo>
                    <a:pt x="0" y="5198"/>
                  </a:lnTo>
                  <a:cubicBezTo>
                    <a:pt x="0" y="5482"/>
                    <a:pt x="127" y="5734"/>
                    <a:pt x="284" y="5860"/>
                  </a:cubicBezTo>
                  <a:cubicBezTo>
                    <a:pt x="127" y="6080"/>
                    <a:pt x="0" y="6301"/>
                    <a:pt x="0" y="6553"/>
                  </a:cubicBezTo>
                  <a:lnTo>
                    <a:pt x="0" y="7908"/>
                  </a:lnTo>
                  <a:cubicBezTo>
                    <a:pt x="0" y="8191"/>
                    <a:pt x="127" y="8443"/>
                    <a:pt x="284" y="8601"/>
                  </a:cubicBezTo>
                  <a:cubicBezTo>
                    <a:pt x="127" y="8790"/>
                    <a:pt x="0" y="9010"/>
                    <a:pt x="0" y="9262"/>
                  </a:cubicBezTo>
                  <a:lnTo>
                    <a:pt x="0" y="10649"/>
                  </a:lnTo>
                  <a:cubicBezTo>
                    <a:pt x="0" y="11184"/>
                    <a:pt x="473" y="11657"/>
                    <a:pt x="1009" y="11657"/>
                  </a:cubicBezTo>
                  <a:lnTo>
                    <a:pt x="10618" y="11657"/>
                  </a:lnTo>
                  <a:cubicBezTo>
                    <a:pt x="11185" y="11657"/>
                    <a:pt x="11657" y="11184"/>
                    <a:pt x="11657" y="10649"/>
                  </a:cubicBezTo>
                  <a:lnTo>
                    <a:pt x="11657" y="9262"/>
                  </a:lnTo>
                  <a:cubicBezTo>
                    <a:pt x="11657" y="8979"/>
                    <a:pt x="11531" y="8758"/>
                    <a:pt x="11374" y="8601"/>
                  </a:cubicBezTo>
                  <a:cubicBezTo>
                    <a:pt x="11531" y="8380"/>
                    <a:pt x="11657" y="8160"/>
                    <a:pt x="11657" y="7908"/>
                  </a:cubicBezTo>
                  <a:lnTo>
                    <a:pt x="11657" y="6553"/>
                  </a:lnTo>
                  <a:cubicBezTo>
                    <a:pt x="11657" y="6269"/>
                    <a:pt x="11531" y="6017"/>
                    <a:pt x="11374" y="5860"/>
                  </a:cubicBezTo>
                  <a:cubicBezTo>
                    <a:pt x="11531" y="5671"/>
                    <a:pt x="11657" y="5450"/>
                    <a:pt x="11657" y="5198"/>
                  </a:cubicBezTo>
                  <a:lnTo>
                    <a:pt x="11657" y="3781"/>
                  </a:lnTo>
                  <a:lnTo>
                    <a:pt x="11689" y="3781"/>
                  </a:lnTo>
                  <a:cubicBezTo>
                    <a:pt x="11689" y="3686"/>
                    <a:pt x="11657" y="3529"/>
                    <a:pt x="11594" y="3403"/>
                  </a:cubicBezTo>
                  <a:lnTo>
                    <a:pt x="10460" y="630"/>
                  </a:lnTo>
                  <a:cubicBezTo>
                    <a:pt x="10303" y="252"/>
                    <a:pt x="9925" y="0"/>
                    <a:pt x="95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-2485967" y="2649150"/>
              <a:ext cx="173300" cy="18150"/>
            </a:xfrm>
            <a:custGeom>
              <a:rect b="b" l="l" r="r" t="t"/>
              <a:pathLst>
                <a:path extrusionOk="0" h="726" w="6932">
                  <a:moveTo>
                    <a:pt x="378" y="1"/>
                  </a:moveTo>
                  <a:cubicBezTo>
                    <a:pt x="158" y="1"/>
                    <a:pt x="0" y="159"/>
                    <a:pt x="0" y="379"/>
                  </a:cubicBezTo>
                  <a:cubicBezTo>
                    <a:pt x="0" y="568"/>
                    <a:pt x="158" y="726"/>
                    <a:pt x="378" y="726"/>
                  </a:cubicBezTo>
                  <a:lnTo>
                    <a:pt x="6585" y="726"/>
                  </a:lnTo>
                  <a:cubicBezTo>
                    <a:pt x="6774" y="726"/>
                    <a:pt x="6931" y="568"/>
                    <a:pt x="6931" y="379"/>
                  </a:cubicBezTo>
                  <a:cubicBezTo>
                    <a:pt x="6931" y="159"/>
                    <a:pt x="6774" y="1"/>
                    <a:pt x="658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-2485967" y="2511325"/>
              <a:ext cx="173300" cy="18150"/>
            </a:xfrm>
            <a:custGeom>
              <a:rect b="b" l="l" r="r" t="t"/>
              <a:pathLst>
                <a:path extrusionOk="0" h="726" w="6932">
                  <a:moveTo>
                    <a:pt x="378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78" y="725"/>
                  </a:cubicBezTo>
                  <a:lnTo>
                    <a:pt x="6585" y="725"/>
                  </a:lnTo>
                  <a:cubicBezTo>
                    <a:pt x="6774" y="725"/>
                    <a:pt x="6931" y="568"/>
                    <a:pt x="6931" y="379"/>
                  </a:cubicBezTo>
                  <a:cubicBezTo>
                    <a:pt x="6931" y="158"/>
                    <a:pt x="6774" y="1"/>
                    <a:pt x="658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-2540185" y="2511325"/>
              <a:ext cx="18125" cy="18925"/>
            </a:xfrm>
            <a:custGeom>
              <a:rect b="b" l="l" r="r" t="t"/>
              <a:pathLst>
                <a:path extrusionOk="0" h="757" w="725">
                  <a:moveTo>
                    <a:pt x="378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57"/>
                    <a:pt x="378" y="757"/>
                  </a:cubicBezTo>
                  <a:cubicBezTo>
                    <a:pt x="567" y="757"/>
                    <a:pt x="725" y="568"/>
                    <a:pt x="725" y="379"/>
                  </a:cubicBez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-2485579" y="2580625"/>
              <a:ext cx="172525" cy="17350"/>
            </a:xfrm>
            <a:custGeom>
              <a:rect b="b" l="l" r="r" t="t"/>
              <a:pathLst>
                <a:path extrusionOk="0" h="694" w="6901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32" y="536"/>
                    <a:pt x="158" y="693"/>
                    <a:pt x="347" y="693"/>
                  </a:cubicBezTo>
                  <a:lnTo>
                    <a:pt x="6554" y="693"/>
                  </a:lnTo>
                  <a:cubicBezTo>
                    <a:pt x="6774" y="693"/>
                    <a:pt x="6900" y="536"/>
                    <a:pt x="6900" y="347"/>
                  </a:cubicBezTo>
                  <a:cubicBezTo>
                    <a:pt x="6900" y="158"/>
                    <a:pt x="6774" y="0"/>
                    <a:pt x="655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-2540185" y="2580625"/>
              <a:ext cx="18125" cy="17350"/>
            </a:xfrm>
            <a:custGeom>
              <a:rect b="b" l="l" r="r" t="t"/>
              <a:pathLst>
                <a:path extrusionOk="0" h="694" w="725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78" y="693"/>
                  </a:cubicBezTo>
                  <a:cubicBezTo>
                    <a:pt x="567" y="693"/>
                    <a:pt x="725" y="536"/>
                    <a:pt x="725" y="347"/>
                  </a:cubicBezTo>
                  <a:cubicBezTo>
                    <a:pt x="725" y="158"/>
                    <a:pt x="567" y="0"/>
                    <a:pt x="37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-2540185" y="2649150"/>
              <a:ext cx="18125" cy="18150"/>
            </a:xfrm>
            <a:custGeom>
              <a:rect b="b" l="l" r="r" t="t"/>
              <a:pathLst>
                <a:path extrusionOk="0" h="726" w="725">
                  <a:moveTo>
                    <a:pt x="378" y="1"/>
                  </a:moveTo>
                  <a:cubicBezTo>
                    <a:pt x="158" y="1"/>
                    <a:pt x="0" y="159"/>
                    <a:pt x="0" y="379"/>
                  </a:cubicBezTo>
                  <a:cubicBezTo>
                    <a:pt x="0" y="568"/>
                    <a:pt x="158" y="726"/>
                    <a:pt x="378" y="726"/>
                  </a:cubicBezTo>
                  <a:cubicBezTo>
                    <a:pt x="567" y="726"/>
                    <a:pt x="725" y="568"/>
                    <a:pt x="725" y="379"/>
                  </a:cubicBezTo>
                  <a:cubicBezTo>
                    <a:pt x="725" y="159"/>
                    <a:pt x="567" y="1"/>
                    <a:pt x="37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8" name="Google Shape;68;p13"/>
          <p:cNvSpPr/>
          <p:nvPr/>
        </p:nvSpPr>
        <p:spPr>
          <a:xfrm>
            <a:off x="5838205" y="1687645"/>
            <a:ext cx="1450500" cy="2856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90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Big Data</a:t>
            </a:r>
            <a:endParaRPr b="1" sz="190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cxnSp>
        <p:nvCxnSpPr>
          <p:cNvPr id="69" name="Google Shape;69;p13"/>
          <p:cNvCxnSpPr>
            <a:stCxn id="59" idx="3"/>
            <a:endCxn id="58" idx="2"/>
          </p:cNvCxnSpPr>
          <p:nvPr/>
        </p:nvCxnSpPr>
        <p:spPr>
          <a:xfrm rot="5400000">
            <a:off x="5328190" y="2201341"/>
            <a:ext cx="1257300" cy="1278300"/>
          </a:xfrm>
          <a:prstGeom prst="bentConnector3">
            <a:avLst>
              <a:gd fmla="val 50004" name="adj1"/>
            </a:avLst>
          </a:prstGeom>
          <a:noFill/>
          <a:ln cap="flat" cmpd="sng" w="28575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0" name="Google Shape;70;p13"/>
          <p:cNvCxnSpPr>
            <a:stCxn id="59" idx="3"/>
            <a:endCxn id="57" idx="2"/>
          </p:cNvCxnSpPr>
          <p:nvPr/>
        </p:nvCxnSpPr>
        <p:spPr>
          <a:xfrm rot="5400000">
            <a:off x="5743690" y="2616841"/>
            <a:ext cx="1257300" cy="447300"/>
          </a:xfrm>
          <a:prstGeom prst="bentConnector3">
            <a:avLst>
              <a:gd fmla="val 50004" name="adj1"/>
            </a:avLst>
          </a:prstGeom>
          <a:noFill/>
          <a:ln cap="flat" cmpd="sng" w="28575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1" name="Google Shape;71;p13"/>
          <p:cNvCxnSpPr>
            <a:stCxn id="59" idx="3"/>
            <a:endCxn id="56" idx="2"/>
          </p:cNvCxnSpPr>
          <p:nvPr/>
        </p:nvCxnSpPr>
        <p:spPr>
          <a:xfrm flipH="1" rot="-5400000">
            <a:off x="6159040" y="2648791"/>
            <a:ext cx="1257300" cy="383400"/>
          </a:xfrm>
          <a:prstGeom prst="bentConnector3">
            <a:avLst>
              <a:gd fmla="val 50004" name="adj1"/>
            </a:avLst>
          </a:prstGeom>
          <a:noFill/>
          <a:ln cap="flat" cmpd="sng" w="28575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2" name="Google Shape;72;p13"/>
          <p:cNvCxnSpPr>
            <a:stCxn id="59" idx="3"/>
            <a:endCxn id="55" idx="2"/>
          </p:cNvCxnSpPr>
          <p:nvPr/>
        </p:nvCxnSpPr>
        <p:spPr>
          <a:xfrm flipH="1" rot="-5400000">
            <a:off x="6574540" y="2233291"/>
            <a:ext cx="1257300" cy="1214400"/>
          </a:xfrm>
          <a:prstGeom prst="bentConnector3">
            <a:avLst>
              <a:gd fmla="val 50004" name="adj1"/>
            </a:avLst>
          </a:prstGeom>
          <a:noFill/>
          <a:ln cap="flat" cmpd="sng" w="28575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73" name="Google Shape;73;p13"/>
          <p:cNvGrpSpPr/>
          <p:nvPr/>
        </p:nvGrpSpPr>
        <p:grpSpPr>
          <a:xfrm>
            <a:off x="5142093" y="3632583"/>
            <a:ext cx="351136" cy="365769"/>
            <a:chOff x="-65129950" y="2646800"/>
            <a:chExt cx="311125" cy="317425"/>
          </a:xfrm>
        </p:grpSpPr>
        <p:sp>
          <p:nvSpPr>
            <p:cNvPr id="74" name="Google Shape;74;p13"/>
            <p:cNvSpPr/>
            <p:nvPr/>
          </p:nvSpPr>
          <p:spPr>
            <a:xfrm>
              <a:off x="-65129950" y="2646800"/>
              <a:ext cx="311125" cy="317425"/>
            </a:xfrm>
            <a:custGeom>
              <a:rect b="b" l="l" r="r" t="t"/>
              <a:pathLst>
                <a:path extrusionOk="0" h="12697" w="12445">
                  <a:moveTo>
                    <a:pt x="6648" y="851"/>
                  </a:moveTo>
                  <a:lnTo>
                    <a:pt x="6648" y="1954"/>
                  </a:lnTo>
                  <a:lnTo>
                    <a:pt x="5860" y="1954"/>
                  </a:lnTo>
                  <a:lnTo>
                    <a:pt x="5860" y="851"/>
                  </a:lnTo>
                  <a:close/>
                  <a:moveTo>
                    <a:pt x="1261" y="1954"/>
                  </a:moveTo>
                  <a:cubicBezTo>
                    <a:pt x="1355" y="1954"/>
                    <a:pt x="1450" y="1985"/>
                    <a:pt x="1544" y="2080"/>
                  </a:cubicBezTo>
                  <a:cubicBezTo>
                    <a:pt x="1733" y="2237"/>
                    <a:pt x="1733" y="2521"/>
                    <a:pt x="1576" y="2678"/>
                  </a:cubicBezTo>
                  <a:cubicBezTo>
                    <a:pt x="1497" y="2757"/>
                    <a:pt x="1387" y="2797"/>
                    <a:pt x="1276" y="2797"/>
                  </a:cubicBezTo>
                  <a:cubicBezTo>
                    <a:pt x="1166" y="2797"/>
                    <a:pt x="1056" y="2757"/>
                    <a:pt x="977" y="2678"/>
                  </a:cubicBezTo>
                  <a:cubicBezTo>
                    <a:pt x="819" y="2521"/>
                    <a:pt x="819" y="2237"/>
                    <a:pt x="977" y="2080"/>
                  </a:cubicBezTo>
                  <a:cubicBezTo>
                    <a:pt x="1072" y="1985"/>
                    <a:pt x="1198" y="1954"/>
                    <a:pt x="1261" y="1954"/>
                  </a:cubicBezTo>
                  <a:close/>
                  <a:moveTo>
                    <a:pt x="11216" y="1954"/>
                  </a:moveTo>
                  <a:cubicBezTo>
                    <a:pt x="11468" y="1954"/>
                    <a:pt x="11626" y="2143"/>
                    <a:pt x="11626" y="2395"/>
                  </a:cubicBezTo>
                  <a:cubicBezTo>
                    <a:pt x="11626" y="2615"/>
                    <a:pt x="11437" y="2836"/>
                    <a:pt x="11216" y="2836"/>
                  </a:cubicBezTo>
                  <a:cubicBezTo>
                    <a:pt x="11027" y="2836"/>
                    <a:pt x="10807" y="2615"/>
                    <a:pt x="10807" y="2395"/>
                  </a:cubicBezTo>
                  <a:cubicBezTo>
                    <a:pt x="10807" y="2143"/>
                    <a:pt x="10996" y="1954"/>
                    <a:pt x="11216" y="1954"/>
                  </a:cubicBezTo>
                  <a:close/>
                  <a:moveTo>
                    <a:pt x="6270" y="2773"/>
                  </a:moveTo>
                  <a:cubicBezTo>
                    <a:pt x="8759" y="2773"/>
                    <a:pt x="10807" y="4821"/>
                    <a:pt x="10807" y="7341"/>
                  </a:cubicBezTo>
                  <a:cubicBezTo>
                    <a:pt x="10807" y="9861"/>
                    <a:pt x="8759" y="11909"/>
                    <a:pt x="6270" y="11909"/>
                  </a:cubicBezTo>
                  <a:cubicBezTo>
                    <a:pt x="3781" y="11909"/>
                    <a:pt x="1733" y="9861"/>
                    <a:pt x="1733" y="7341"/>
                  </a:cubicBezTo>
                  <a:cubicBezTo>
                    <a:pt x="1733" y="4821"/>
                    <a:pt x="3781" y="2773"/>
                    <a:pt x="6270" y="2773"/>
                  </a:cubicBezTo>
                  <a:close/>
                  <a:moveTo>
                    <a:pt x="4663" y="0"/>
                  </a:moveTo>
                  <a:cubicBezTo>
                    <a:pt x="4411" y="0"/>
                    <a:pt x="4254" y="189"/>
                    <a:pt x="4254" y="410"/>
                  </a:cubicBezTo>
                  <a:cubicBezTo>
                    <a:pt x="4254" y="662"/>
                    <a:pt x="4474" y="851"/>
                    <a:pt x="4663" y="851"/>
                  </a:cubicBezTo>
                  <a:lnTo>
                    <a:pt x="5104" y="851"/>
                  </a:lnTo>
                  <a:lnTo>
                    <a:pt x="5104" y="2111"/>
                  </a:lnTo>
                  <a:cubicBezTo>
                    <a:pt x="4254" y="2300"/>
                    <a:pt x="3466" y="2710"/>
                    <a:pt x="2836" y="3245"/>
                  </a:cubicBezTo>
                  <a:lnTo>
                    <a:pt x="2489" y="2899"/>
                  </a:lnTo>
                  <a:cubicBezTo>
                    <a:pt x="2741" y="2426"/>
                    <a:pt x="2647" y="1891"/>
                    <a:pt x="2269" y="1481"/>
                  </a:cubicBezTo>
                  <a:cubicBezTo>
                    <a:pt x="2032" y="1245"/>
                    <a:pt x="1717" y="1127"/>
                    <a:pt x="1394" y="1127"/>
                  </a:cubicBezTo>
                  <a:cubicBezTo>
                    <a:pt x="1072" y="1127"/>
                    <a:pt x="741" y="1245"/>
                    <a:pt x="473" y="1481"/>
                  </a:cubicBezTo>
                  <a:cubicBezTo>
                    <a:pt x="0" y="1954"/>
                    <a:pt x="0" y="2741"/>
                    <a:pt x="473" y="3245"/>
                  </a:cubicBezTo>
                  <a:cubicBezTo>
                    <a:pt x="725" y="3498"/>
                    <a:pt x="1040" y="3624"/>
                    <a:pt x="1355" y="3624"/>
                  </a:cubicBezTo>
                  <a:cubicBezTo>
                    <a:pt x="1544" y="3624"/>
                    <a:pt x="1702" y="3561"/>
                    <a:pt x="1891" y="3498"/>
                  </a:cubicBezTo>
                  <a:lnTo>
                    <a:pt x="2269" y="3844"/>
                  </a:lnTo>
                  <a:cubicBezTo>
                    <a:pt x="1481" y="4789"/>
                    <a:pt x="946" y="6018"/>
                    <a:pt x="946" y="7341"/>
                  </a:cubicBezTo>
                  <a:cubicBezTo>
                    <a:pt x="946" y="10303"/>
                    <a:pt x="3371" y="12697"/>
                    <a:pt x="6301" y="12697"/>
                  </a:cubicBezTo>
                  <a:cubicBezTo>
                    <a:pt x="9263" y="12697"/>
                    <a:pt x="11657" y="10303"/>
                    <a:pt x="11657" y="7341"/>
                  </a:cubicBezTo>
                  <a:cubicBezTo>
                    <a:pt x="11657" y="6018"/>
                    <a:pt x="11185" y="4789"/>
                    <a:pt x="10365" y="3844"/>
                  </a:cubicBezTo>
                  <a:lnTo>
                    <a:pt x="10712" y="3498"/>
                  </a:lnTo>
                  <a:cubicBezTo>
                    <a:pt x="10838" y="3561"/>
                    <a:pt x="11027" y="3624"/>
                    <a:pt x="11216" y="3624"/>
                  </a:cubicBezTo>
                  <a:cubicBezTo>
                    <a:pt x="11909" y="3624"/>
                    <a:pt x="12445" y="3056"/>
                    <a:pt x="12445" y="2363"/>
                  </a:cubicBezTo>
                  <a:cubicBezTo>
                    <a:pt x="12445" y="1670"/>
                    <a:pt x="11909" y="1135"/>
                    <a:pt x="11216" y="1135"/>
                  </a:cubicBezTo>
                  <a:cubicBezTo>
                    <a:pt x="10555" y="1135"/>
                    <a:pt x="10019" y="1670"/>
                    <a:pt x="10019" y="2363"/>
                  </a:cubicBezTo>
                  <a:cubicBezTo>
                    <a:pt x="10019" y="2552"/>
                    <a:pt x="10050" y="2710"/>
                    <a:pt x="10113" y="2899"/>
                  </a:cubicBezTo>
                  <a:lnTo>
                    <a:pt x="9767" y="3245"/>
                  </a:lnTo>
                  <a:cubicBezTo>
                    <a:pt x="9137" y="2710"/>
                    <a:pt x="8349" y="2300"/>
                    <a:pt x="7530" y="2111"/>
                  </a:cubicBezTo>
                  <a:lnTo>
                    <a:pt x="7530" y="851"/>
                  </a:lnTo>
                  <a:lnTo>
                    <a:pt x="7971" y="851"/>
                  </a:lnTo>
                  <a:cubicBezTo>
                    <a:pt x="8192" y="851"/>
                    <a:pt x="8349" y="662"/>
                    <a:pt x="8349" y="410"/>
                  </a:cubicBezTo>
                  <a:cubicBezTo>
                    <a:pt x="8349" y="189"/>
                    <a:pt x="8160" y="0"/>
                    <a:pt x="79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-65066950" y="2738175"/>
              <a:ext cx="187475" cy="185100"/>
            </a:xfrm>
            <a:custGeom>
              <a:rect b="b" l="l" r="r" t="t"/>
              <a:pathLst>
                <a:path extrusionOk="0" h="7404" w="7499">
                  <a:moveTo>
                    <a:pt x="3309" y="819"/>
                  </a:moveTo>
                  <a:lnTo>
                    <a:pt x="3309" y="3686"/>
                  </a:lnTo>
                  <a:cubicBezTo>
                    <a:pt x="3309" y="3938"/>
                    <a:pt x="3498" y="4127"/>
                    <a:pt x="3718" y="4127"/>
                  </a:cubicBezTo>
                  <a:lnTo>
                    <a:pt x="6612" y="4127"/>
                  </a:lnTo>
                  <a:cubicBezTo>
                    <a:pt x="6410" y="5529"/>
                    <a:pt x="5188" y="6585"/>
                    <a:pt x="3750" y="6585"/>
                  </a:cubicBezTo>
                  <a:cubicBezTo>
                    <a:pt x="2143" y="6585"/>
                    <a:pt x="820" y="5261"/>
                    <a:pt x="820" y="3686"/>
                  </a:cubicBezTo>
                  <a:cubicBezTo>
                    <a:pt x="820" y="2237"/>
                    <a:pt x="1891" y="1008"/>
                    <a:pt x="3309" y="819"/>
                  </a:cubicBezTo>
                  <a:close/>
                  <a:moveTo>
                    <a:pt x="3750" y="0"/>
                  </a:moveTo>
                  <a:cubicBezTo>
                    <a:pt x="1702" y="0"/>
                    <a:pt x="1" y="1638"/>
                    <a:pt x="1" y="3686"/>
                  </a:cubicBezTo>
                  <a:cubicBezTo>
                    <a:pt x="1" y="5734"/>
                    <a:pt x="1671" y="7404"/>
                    <a:pt x="3750" y="7404"/>
                  </a:cubicBezTo>
                  <a:cubicBezTo>
                    <a:pt x="5798" y="7404"/>
                    <a:pt x="7499" y="5734"/>
                    <a:pt x="7499" y="3686"/>
                  </a:cubicBezTo>
                  <a:cubicBezTo>
                    <a:pt x="7499" y="3466"/>
                    <a:pt x="7278" y="3277"/>
                    <a:pt x="7058" y="3277"/>
                  </a:cubicBezTo>
                  <a:lnTo>
                    <a:pt x="4128" y="3277"/>
                  </a:lnTo>
                  <a:lnTo>
                    <a:pt x="4128" y="378"/>
                  </a:lnTo>
                  <a:cubicBezTo>
                    <a:pt x="4128" y="158"/>
                    <a:pt x="3939" y="0"/>
                    <a:pt x="37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6" name="Google Shape;76;p13"/>
          <p:cNvGrpSpPr/>
          <p:nvPr/>
        </p:nvGrpSpPr>
        <p:grpSpPr>
          <a:xfrm>
            <a:off x="5965703" y="3632603"/>
            <a:ext cx="365756" cy="365747"/>
            <a:chOff x="1412450" y="1954475"/>
            <a:chExt cx="297750" cy="296175"/>
          </a:xfrm>
        </p:grpSpPr>
        <p:sp>
          <p:nvSpPr>
            <p:cNvPr id="77" name="Google Shape;77;p13"/>
            <p:cNvSpPr/>
            <p:nvPr/>
          </p:nvSpPr>
          <p:spPr>
            <a:xfrm>
              <a:off x="1483350" y="2023800"/>
              <a:ext cx="155975" cy="155975"/>
            </a:xfrm>
            <a:custGeom>
              <a:rect b="b" l="l" r="r" t="t"/>
              <a:pathLst>
                <a:path extrusionOk="0" h="6239" w="6239">
                  <a:moveTo>
                    <a:pt x="3119" y="2079"/>
                  </a:moveTo>
                  <a:cubicBezTo>
                    <a:pt x="3529" y="2079"/>
                    <a:pt x="3844" y="2395"/>
                    <a:pt x="3844" y="2773"/>
                  </a:cubicBezTo>
                  <a:cubicBezTo>
                    <a:pt x="3844" y="3182"/>
                    <a:pt x="3529" y="3497"/>
                    <a:pt x="3119" y="3497"/>
                  </a:cubicBezTo>
                  <a:cubicBezTo>
                    <a:pt x="2741" y="3497"/>
                    <a:pt x="2426" y="3182"/>
                    <a:pt x="2426" y="2773"/>
                  </a:cubicBezTo>
                  <a:cubicBezTo>
                    <a:pt x="2426" y="2395"/>
                    <a:pt x="2741" y="2079"/>
                    <a:pt x="3119" y="2079"/>
                  </a:cubicBezTo>
                  <a:close/>
                  <a:moveTo>
                    <a:pt x="3119" y="725"/>
                  </a:moveTo>
                  <a:cubicBezTo>
                    <a:pt x="4474" y="725"/>
                    <a:pt x="5577" y="1827"/>
                    <a:pt x="5577" y="3182"/>
                  </a:cubicBezTo>
                  <a:cubicBezTo>
                    <a:pt x="5577" y="3686"/>
                    <a:pt x="5388" y="4159"/>
                    <a:pt x="5136" y="4537"/>
                  </a:cubicBezTo>
                  <a:cubicBezTo>
                    <a:pt x="4884" y="4190"/>
                    <a:pt x="4537" y="3907"/>
                    <a:pt x="4191" y="3718"/>
                  </a:cubicBezTo>
                  <a:cubicBezTo>
                    <a:pt x="4411" y="3497"/>
                    <a:pt x="4537" y="3182"/>
                    <a:pt x="4537" y="2804"/>
                  </a:cubicBezTo>
                  <a:cubicBezTo>
                    <a:pt x="4537" y="2079"/>
                    <a:pt x="3907" y="1449"/>
                    <a:pt x="3151" y="1449"/>
                  </a:cubicBezTo>
                  <a:cubicBezTo>
                    <a:pt x="2426" y="1449"/>
                    <a:pt x="1796" y="2079"/>
                    <a:pt x="1796" y="2804"/>
                  </a:cubicBezTo>
                  <a:cubicBezTo>
                    <a:pt x="1796" y="3182"/>
                    <a:pt x="1891" y="3497"/>
                    <a:pt x="2143" y="3718"/>
                  </a:cubicBezTo>
                  <a:cubicBezTo>
                    <a:pt x="1733" y="3907"/>
                    <a:pt x="1418" y="4190"/>
                    <a:pt x="1198" y="4537"/>
                  </a:cubicBezTo>
                  <a:cubicBezTo>
                    <a:pt x="914" y="4159"/>
                    <a:pt x="756" y="3686"/>
                    <a:pt x="756" y="3182"/>
                  </a:cubicBezTo>
                  <a:cubicBezTo>
                    <a:pt x="662" y="1796"/>
                    <a:pt x="1796" y="725"/>
                    <a:pt x="3119" y="725"/>
                  </a:cubicBezTo>
                  <a:close/>
                  <a:moveTo>
                    <a:pt x="3119" y="4190"/>
                  </a:moveTo>
                  <a:cubicBezTo>
                    <a:pt x="3749" y="4190"/>
                    <a:pt x="4317" y="4505"/>
                    <a:pt x="4632" y="5041"/>
                  </a:cubicBezTo>
                  <a:cubicBezTo>
                    <a:pt x="4222" y="5387"/>
                    <a:pt x="3686" y="5577"/>
                    <a:pt x="3119" y="5577"/>
                  </a:cubicBezTo>
                  <a:cubicBezTo>
                    <a:pt x="2584" y="5577"/>
                    <a:pt x="2017" y="5387"/>
                    <a:pt x="1639" y="5041"/>
                  </a:cubicBezTo>
                  <a:cubicBezTo>
                    <a:pt x="1954" y="4505"/>
                    <a:pt x="2489" y="4190"/>
                    <a:pt x="3119" y="4190"/>
                  </a:cubicBezTo>
                  <a:close/>
                  <a:moveTo>
                    <a:pt x="3119" y="0"/>
                  </a:moveTo>
                  <a:cubicBezTo>
                    <a:pt x="1387" y="0"/>
                    <a:pt x="0" y="1418"/>
                    <a:pt x="0" y="3119"/>
                  </a:cubicBezTo>
                  <a:cubicBezTo>
                    <a:pt x="0" y="4852"/>
                    <a:pt x="1387" y="6238"/>
                    <a:pt x="3119" y="6238"/>
                  </a:cubicBezTo>
                  <a:cubicBezTo>
                    <a:pt x="4852" y="6238"/>
                    <a:pt x="6238" y="4820"/>
                    <a:pt x="6238" y="3119"/>
                  </a:cubicBezTo>
                  <a:cubicBezTo>
                    <a:pt x="6238" y="1386"/>
                    <a:pt x="4821" y="0"/>
                    <a:pt x="311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1412450" y="1954475"/>
              <a:ext cx="297750" cy="296175"/>
            </a:xfrm>
            <a:custGeom>
              <a:rect b="b" l="l" r="r" t="t"/>
              <a:pathLst>
                <a:path extrusionOk="0" h="11847" w="11910">
                  <a:moveTo>
                    <a:pt x="6365" y="662"/>
                  </a:moveTo>
                  <a:lnTo>
                    <a:pt x="6522" y="1513"/>
                  </a:lnTo>
                  <a:cubicBezTo>
                    <a:pt x="6554" y="1702"/>
                    <a:pt x="6617" y="1765"/>
                    <a:pt x="6774" y="1797"/>
                  </a:cubicBezTo>
                  <a:cubicBezTo>
                    <a:pt x="7342" y="1923"/>
                    <a:pt x="7814" y="2112"/>
                    <a:pt x="8287" y="2427"/>
                  </a:cubicBezTo>
                  <a:cubicBezTo>
                    <a:pt x="8350" y="2474"/>
                    <a:pt x="8421" y="2498"/>
                    <a:pt x="8488" y="2498"/>
                  </a:cubicBezTo>
                  <a:cubicBezTo>
                    <a:pt x="8554" y="2498"/>
                    <a:pt x="8618" y="2474"/>
                    <a:pt x="8665" y="2427"/>
                  </a:cubicBezTo>
                  <a:lnTo>
                    <a:pt x="9389" y="1923"/>
                  </a:lnTo>
                  <a:lnTo>
                    <a:pt x="9925" y="2490"/>
                  </a:lnTo>
                  <a:lnTo>
                    <a:pt x="9421" y="3183"/>
                  </a:lnTo>
                  <a:cubicBezTo>
                    <a:pt x="9358" y="3309"/>
                    <a:pt x="9358" y="3466"/>
                    <a:pt x="9421" y="3592"/>
                  </a:cubicBezTo>
                  <a:cubicBezTo>
                    <a:pt x="9736" y="4065"/>
                    <a:pt x="9925" y="4537"/>
                    <a:pt x="10051" y="5073"/>
                  </a:cubicBezTo>
                  <a:cubicBezTo>
                    <a:pt x="10082" y="5231"/>
                    <a:pt x="10209" y="5294"/>
                    <a:pt x="10335" y="5357"/>
                  </a:cubicBezTo>
                  <a:lnTo>
                    <a:pt x="11185" y="5514"/>
                  </a:lnTo>
                  <a:lnTo>
                    <a:pt x="11185" y="6302"/>
                  </a:lnTo>
                  <a:lnTo>
                    <a:pt x="10335" y="6459"/>
                  </a:lnTo>
                  <a:cubicBezTo>
                    <a:pt x="10177" y="6491"/>
                    <a:pt x="10082" y="6585"/>
                    <a:pt x="10051" y="6743"/>
                  </a:cubicBezTo>
                  <a:cubicBezTo>
                    <a:pt x="9925" y="7278"/>
                    <a:pt x="9736" y="7751"/>
                    <a:pt x="9421" y="8224"/>
                  </a:cubicBezTo>
                  <a:cubicBezTo>
                    <a:pt x="9358" y="8350"/>
                    <a:pt x="9358" y="8507"/>
                    <a:pt x="9421" y="8633"/>
                  </a:cubicBezTo>
                  <a:lnTo>
                    <a:pt x="9925" y="9326"/>
                  </a:lnTo>
                  <a:lnTo>
                    <a:pt x="9389" y="9893"/>
                  </a:lnTo>
                  <a:lnTo>
                    <a:pt x="8665" y="9358"/>
                  </a:lnTo>
                  <a:cubicBezTo>
                    <a:pt x="8618" y="9326"/>
                    <a:pt x="8554" y="9310"/>
                    <a:pt x="8488" y="9310"/>
                  </a:cubicBezTo>
                  <a:cubicBezTo>
                    <a:pt x="8421" y="9310"/>
                    <a:pt x="8350" y="9326"/>
                    <a:pt x="8287" y="9358"/>
                  </a:cubicBezTo>
                  <a:cubicBezTo>
                    <a:pt x="7814" y="9673"/>
                    <a:pt x="7342" y="9893"/>
                    <a:pt x="6774" y="9988"/>
                  </a:cubicBezTo>
                  <a:cubicBezTo>
                    <a:pt x="6617" y="10051"/>
                    <a:pt x="6554" y="10145"/>
                    <a:pt x="6522" y="10271"/>
                  </a:cubicBezTo>
                  <a:lnTo>
                    <a:pt x="6365" y="11153"/>
                  </a:lnTo>
                  <a:lnTo>
                    <a:pt x="5577" y="11153"/>
                  </a:lnTo>
                  <a:lnTo>
                    <a:pt x="5420" y="10271"/>
                  </a:lnTo>
                  <a:cubicBezTo>
                    <a:pt x="5357" y="10114"/>
                    <a:pt x="5294" y="10051"/>
                    <a:pt x="5136" y="9988"/>
                  </a:cubicBezTo>
                  <a:cubicBezTo>
                    <a:pt x="4569" y="9893"/>
                    <a:pt x="4097" y="9673"/>
                    <a:pt x="3624" y="9358"/>
                  </a:cubicBezTo>
                  <a:cubicBezTo>
                    <a:pt x="3561" y="9326"/>
                    <a:pt x="3498" y="9310"/>
                    <a:pt x="3435" y="9310"/>
                  </a:cubicBezTo>
                  <a:cubicBezTo>
                    <a:pt x="3372" y="9310"/>
                    <a:pt x="3309" y="9326"/>
                    <a:pt x="3246" y="9358"/>
                  </a:cubicBezTo>
                  <a:lnTo>
                    <a:pt x="2521" y="9893"/>
                  </a:lnTo>
                  <a:lnTo>
                    <a:pt x="1986" y="9326"/>
                  </a:lnTo>
                  <a:lnTo>
                    <a:pt x="2490" y="8633"/>
                  </a:lnTo>
                  <a:cubicBezTo>
                    <a:pt x="2584" y="8507"/>
                    <a:pt x="2584" y="8350"/>
                    <a:pt x="2490" y="8224"/>
                  </a:cubicBezTo>
                  <a:cubicBezTo>
                    <a:pt x="2175" y="7751"/>
                    <a:pt x="1986" y="7278"/>
                    <a:pt x="1860" y="6743"/>
                  </a:cubicBezTo>
                  <a:cubicBezTo>
                    <a:pt x="1828" y="6585"/>
                    <a:pt x="1702" y="6491"/>
                    <a:pt x="1576" y="6459"/>
                  </a:cubicBezTo>
                  <a:lnTo>
                    <a:pt x="726" y="6302"/>
                  </a:lnTo>
                  <a:lnTo>
                    <a:pt x="726" y="5514"/>
                  </a:lnTo>
                  <a:lnTo>
                    <a:pt x="1576" y="5357"/>
                  </a:lnTo>
                  <a:cubicBezTo>
                    <a:pt x="1734" y="5325"/>
                    <a:pt x="1828" y="5231"/>
                    <a:pt x="1860" y="5073"/>
                  </a:cubicBezTo>
                  <a:cubicBezTo>
                    <a:pt x="1986" y="4506"/>
                    <a:pt x="2175" y="4065"/>
                    <a:pt x="2490" y="3592"/>
                  </a:cubicBezTo>
                  <a:cubicBezTo>
                    <a:pt x="2584" y="3466"/>
                    <a:pt x="2584" y="3309"/>
                    <a:pt x="2490" y="3183"/>
                  </a:cubicBezTo>
                  <a:lnTo>
                    <a:pt x="1986" y="2490"/>
                  </a:lnTo>
                  <a:lnTo>
                    <a:pt x="2521" y="1923"/>
                  </a:lnTo>
                  <a:lnTo>
                    <a:pt x="3246" y="2427"/>
                  </a:lnTo>
                  <a:cubicBezTo>
                    <a:pt x="3309" y="2474"/>
                    <a:pt x="3372" y="2498"/>
                    <a:pt x="3435" y="2498"/>
                  </a:cubicBezTo>
                  <a:cubicBezTo>
                    <a:pt x="3498" y="2498"/>
                    <a:pt x="3561" y="2474"/>
                    <a:pt x="3624" y="2427"/>
                  </a:cubicBezTo>
                  <a:cubicBezTo>
                    <a:pt x="4097" y="2112"/>
                    <a:pt x="4569" y="1923"/>
                    <a:pt x="5136" y="1797"/>
                  </a:cubicBezTo>
                  <a:cubicBezTo>
                    <a:pt x="5294" y="1765"/>
                    <a:pt x="5357" y="1639"/>
                    <a:pt x="5420" y="1513"/>
                  </a:cubicBezTo>
                  <a:lnTo>
                    <a:pt x="5577" y="662"/>
                  </a:lnTo>
                  <a:close/>
                  <a:moveTo>
                    <a:pt x="5262" y="1"/>
                  </a:moveTo>
                  <a:cubicBezTo>
                    <a:pt x="5073" y="1"/>
                    <a:pt x="4916" y="127"/>
                    <a:pt x="4884" y="284"/>
                  </a:cubicBezTo>
                  <a:lnTo>
                    <a:pt x="4727" y="1166"/>
                  </a:lnTo>
                  <a:cubicBezTo>
                    <a:pt x="4254" y="1292"/>
                    <a:pt x="3813" y="1481"/>
                    <a:pt x="3435" y="1734"/>
                  </a:cubicBezTo>
                  <a:lnTo>
                    <a:pt x="2679" y="1229"/>
                  </a:lnTo>
                  <a:cubicBezTo>
                    <a:pt x="2610" y="1174"/>
                    <a:pt x="2541" y="1149"/>
                    <a:pt x="2474" y="1149"/>
                  </a:cubicBezTo>
                  <a:cubicBezTo>
                    <a:pt x="2389" y="1149"/>
                    <a:pt x="2309" y="1190"/>
                    <a:pt x="2238" y="1261"/>
                  </a:cubicBezTo>
                  <a:lnTo>
                    <a:pt x="1261" y="2238"/>
                  </a:lnTo>
                  <a:cubicBezTo>
                    <a:pt x="1135" y="2364"/>
                    <a:pt x="1135" y="2553"/>
                    <a:pt x="1230" y="2679"/>
                  </a:cubicBezTo>
                  <a:lnTo>
                    <a:pt x="1734" y="3435"/>
                  </a:lnTo>
                  <a:cubicBezTo>
                    <a:pt x="1513" y="3813"/>
                    <a:pt x="1324" y="4254"/>
                    <a:pt x="1198" y="4726"/>
                  </a:cubicBezTo>
                  <a:lnTo>
                    <a:pt x="284" y="4884"/>
                  </a:lnTo>
                  <a:cubicBezTo>
                    <a:pt x="127" y="4915"/>
                    <a:pt x="1" y="5042"/>
                    <a:pt x="1" y="5231"/>
                  </a:cubicBezTo>
                  <a:lnTo>
                    <a:pt x="1" y="6617"/>
                  </a:lnTo>
                  <a:cubicBezTo>
                    <a:pt x="64" y="6774"/>
                    <a:pt x="158" y="6932"/>
                    <a:pt x="316" y="6963"/>
                  </a:cubicBezTo>
                  <a:lnTo>
                    <a:pt x="1230" y="7121"/>
                  </a:lnTo>
                  <a:cubicBezTo>
                    <a:pt x="1356" y="7593"/>
                    <a:pt x="1545" y="8034"/>
                    <a:pt x="1797" y="8413"/>
                  </a:cubicBezTo>
                  <a:lnTo>
                    <a:pt x="1261" y="9169"/>
                  </a:lnTo>
                  <a:cubicBezTo>
                    <a:pt x="1167" y="9295"/>
                    <a:pt x="1198" y="9484"/>
                    <a:pt x="1324" y="9610"/>
                  </a:cubicBezTo>
                  <a:lnTo>
                    <a:pt x="2301" y="10586"/>
                  </a:lnTo>
                  <a:cubicBezTo>
                    <a:pt x="2368" y="10654"/>
                    <a:pt x="2454" y="10685"/>
                    <a:pt x="2533" y="10685"/>
                  </a:cubicBezTo>
                  <a:cubicBezTo>
                    <a:pt x="2602" y="10685"/>
                    <a:pt x="2666" y="10662"/>
                    <a:pt x="2710" y="10618"/>
                  </a:cubicBezTo>
                  <a:lnTo>
                    <a:pt x="3466" y="10114"/>
                  </a:lnTo>
                  <a:cubicBezTo>
                    <a:pt x="3876" y="10366"/>
                    <a:pt x="4286" y="10555"/>
                    <a:pt x="4790" y="10681"/>
                  </a:cubicBezTo>
                  <a:lnTo>
                    <a:pt x="4947" y="11563"/>
                  </a:lnTo>
                  <a:cubicBezTo>
                    <a:pt x="4979" y="11721"/>
                    <a:pt x="5105" y="11847"/>
                    <a:pt x="5294" y="11847"/>
                  </a:cubicBezTo>
                  <a:lnTo>
                    <a:pt x="6680" y="11847"/>
                  </a:lnTo>
                  <a:cubicBezTo>
                    <a:pt x="6837" y="11847"/>
                    <a:pt x="6995" y="11721"/>
                    <a:pt x="7027" y="11563"/>
                  </a:cubicBezTo>
                  <a:lnTo>
                    <a:pt x="7184" y="10681"/>
                  </a:lnTo>
                  <a:cubicBezTo>
                    <a:pt x="7657" y="10555"/>
                    <a:pt x="8098" y="10366"/>
                    <a:pt x="8476" y="10114"/>
                  </a:cubicBezTo>
                  <a:lnTo>
                    <a:pt x="9232" y="10618"/>
                  </a:lnTo>
                  <a:cubicBezTo>
                    <a:pt x="9301" y="10673"/>
                    <a:pt x="9370" y="10698"/>
                    <a:pt x="9436" y="10698"/>
                  </a:cubicBezTo>
                  <a:cubicBezTo>
                    <a:pt x="9521" y="10698"/>
                    <a:pt x="9602" y="10657"/>
                    <a:pt x="9673" y="10586"/>
                  </a:cubicBezTo>
                  <a:lnTo>
                    <a:pt x="10650" y="9610"/>
                  </a:lnTo>
                  <a:cubicBezTo>
                    <a:pt x="10776" y="9484"/>
                    <a:pt x="10776" y="9295"/>
                    <a:pt x="10681" y="9169"/>
                  </a:cubicBezTo>
                  <a:lnTo>
                    <a:pt x="10177" y="8413"/>
                  </a:lnTo>
                  <a:cubicBezTo>
                    <a:pt x="10398" y="8034"/>
                    <a:pt x="10618" y="7593"/>
                    <a:pt x="10713" y="7121"/>
                  </a:cubicBezTo>
                  <a:lnTo>
                    <a:pt x="11626" y="6963"/>
                  </a:lnTo>
                  <a:cubicBezTo>
                    <a:pt x="11784" y="6932"/>
                    <a:pt x="11910" y="6806"/>
                    <a:pt x="11910" y="6617"/>
                  </a:cubicBezTo>
                  <a:lnTo>
                    <a:pt x="11910" y="5231"/>
                  </a:lnTo>
                  <a:cubicBezTo>
                    <a:pt x="11910" y="5073"/>
                    <a:pt x="11784" y="4915"/>
                    <a:pt x="11626" y="4884"/>
                  </a:cubicBezTo>
                  <a:lnTo>
                    <a:pt x="10713" y="4726"/>
                  </a:lnTo>
                  <a:cubicBezTo>
                    <a:pt x="10618" y="4254"/>
                    <a:pt x="10398" y="3813"/>
                    <a:pt x="10177" y="3403"/>
                  </a:cubicBezTo>
                  <a:lnTo>
                    <a:pt x="10681" y="2679"/>
                  </a:lnTo>
                  <a:cubicBezTo>
                    <a:pt x="10807" y="2553"/>
                    <a:pt x="10776" y="2364"/>
                    <a:pt x="10650" y="2238"/>
                  </a:cubicBezTo>
                  <a:lnTo>
                    <a:pt x="9673" y="1261"/>
                  </a:lnTo>
                  <a:cubicBezTo>
                    <a:pt x="9605" y="1193"/>
                    <a:pt x="9520" y="1162"/>
                    <a:pt x="9435" y="1162"/>
                  </a:cubicBezTo>
                  <a:cubicBezTo>
                    <a:pt x="9362" y="1162"/>
                    <a:pt x="9290" y="1186"/>
                    <a:pt x="9232" y="1229"/>
                  </a:cubicBezTo>
                  <a:lnTo>
                    <a:pt x="8476" y="1734"/>
                  </a:lnTo>
                  <a:cubicBezTo>
                    <a:pt x="8098" y="1481"/>
                    <a:pt x="7657" y="1292"/>
                    <a:pt x="7184" y="1166"/>
                  </a:cubicBezTo>
                  <a:lnTo>
                    <a:pt x="6995" y="284"/>
                  </a:lnTo>
                  <a:cubicBezTo>
                    <a:pt x="6932" y="127"/>
                    <a:pt x="6837" y="1"/>
                    <a:pt x="661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9" name="Google Shape;79;p13"/>
          <p:cNvGrpSpPr/>
          <p:nvPr/>
        </p:nvGrpSpPr>
        <p:grpSpPr>
          <a:xfrm>
            <a:off x="6782916" y="3632592"/>
            <a:ext cx="393186" cy="365766"/>
            <a:chOff x="-62890750" y="2296300"/>
            <a:chExt cx="330825" cy="317450"/>
          </a:xfrm>
        </p:grpSpPr>
        <p:sp>
          <p:nvSpPr>
            <p:cNvPr id="80" name="Google Shape;80;p13"/>
            <p:cNvSpPr/>
            <p:nvPr/>
          </p:nvSpPr>
          <p:spPr>
            <a:xfrm>
              <a:off x="-62890750" y="2296300"/>
              <a:ext cx="313500" cy="195375"/>
            </a:xfrm>
            <a:custGeom>
              <a:rect b="b" l="l" r="r" t="t"/>
              <a:pathLst>
                <a:path extrusionOk="0" h="7815" w="12540">
                  <a:moveTo>
                    <a:pt x="11437" y="2080"/>
                  </a:moveTo>
                  <a:lnTo>
                    <a:pt x="11658" y="2931"/>
                  </a:lnTo>
                  <a:lnTo>
                    <a:pt x="10776" y="2742"/>
                  </a:lnTo>
                  <a:lnTo>
                    <a:pt x="11437" y="2080"/>
                  </a:lnTo>
                  <a:close/>
                  <a:moveTo>
                    <a:pt x="6617" y="1"/>
                  </a:moveTo>
                  <a:cubicBezTo>
                    <a:pt x="4916" y="1"/>
                    <a:pt x="3340" y="662"/>
                    <a:pt x="2112" y="1828"/>
                  </a:cubicBezTo>
                  <a:cubicBezTo>
                    <a:pt x="663" y="3277"/>
                    <a:pt x="1" y="5420"/>
                    <a:pt x="379" y="7467"/>
                  </a:cubicBezTo>
                  <a:cubicBezTo>
                    <a:pt x="442" y="7656"/>
                    <a:pt x="568" y="7814"/>
                    <a:pt x="789" y="7814"/>
                  </a:cubicBezTo>
                  <a:lnTo>
                    <a:pt x="852" y="7814"/>
                  </a:lnTo>
                  <a:cubicBezTo>
                    <a:pt x="1104" y="7783"/>
                    <a:pt x="1198" y="7562"/>
                    <a:pt x="1167" y="7341"/>
                  </a:cubicBezTo>
                  <a:cubicBezTo>
                    <a:pt x="852" y="5577"/>
                    <a:pt x="1419" y="3718"/>
                    <a:pt x="2710" y="2458"/>
                  </a:cubicBezTo>
                  <a:cubicBezTo>
                    <a:pt x="3719" y="1450"/>
                    <a:pt x="5136" y="851"/>
                    <a:pt x="6617" y="851"/>
                  </a:cubicBezTo>
                  <a:cubicBezTo>
                    <a:pt x="7940" y="851"/>
                    <a:pt x="9200" y="1324"/>
                    <a:pt x="10177" y="2206"/>
                  </a:cubicBezTo>
                  <a:lnTo>
                    <a:pt x="9610" y="2773"/>
                  </a:lnTo>
                  <a:cubicBezTo>
                    <a:pt x="9484" y="2899"/>
                    <a:pt x="9452" y="3057"/>
                    <a:pt x="9484" y="3183"/>
                  </a:cubicBezTo>
                  <a:cubicBezTo>
                    <a:pt x="9515" y="3340"/>
                    <a:pt x="9641" y="3403"/>
                    <a:pt x="9799" y="3466"/>
                  </a:cubicBezTo>
                  <a:lnTo>
                    <a:pt x="12036" y="3939"/>
                  </a:lnTo>
                  <a:lnTo>
                    <a:pt x="12130" y="3939"/>
                  </a:lnTo>
                  <a:cubicBezTo>
                    <a:pt x="12225" y="3939"/>
                    <a:pt x="12319" y="3876"/>
                    <a:pt x="12382" y="3813"/>
                  </a:cubicBezTo>
                  <a:cubicBezTo>
                    <a:pt x="12508" y="3687"/>
                    <a:pt x="12540" y="3561"/>
                    <a:pt x="12508" y="3403"/>
                  </a:cubicBezTo>
                  <a:lnTo>
                    <a:pt x="12036" y="1167"/>
                  </a:lnTo>
                  <a:cubicBezTo>
                    <a:pt x="12004" y="1009"/>
                    <a:pt x="11878" y="883"/>
                    <a:pt x="11752" y="851"/>
                  </a:cubicBezTo>
                  <a:cubicBezTo>
                    <a:pt x="11715" y="844"/>
                    <a:pt x="11678" y="840"/>
                    <a:pt x="11642" y="840"/>
                  </a:cubicBezTo>
                  <a:cubicBezTo>
                    <a:pt x="11526" y="840"/>
                    <a:pt x="11422" y="881"/>
                    <a:pt x="11374" y="977"/>
                  </a:cubicBezTo>
                  <a:lnTo>
                    <a:pt x="10776" y="1576"/>
                  </a:lnTo>
                  <a:cubicBezTo>
                    <a:pt x="9641" y="536"/>
                    <a:pt x="8129" y="1"/>
                    <a:pt x="66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-62874975" y="2417475"/>
              <a:ext cx="315050" cy="196275"/>
            </a:xfrm>
            <a:custGeom>
              <a:rect b="b" l="l" r="r" t="t"/>
              <a:pathLst>
                <a:path extrusionOk="0" h="7851" w="12602">
                  <a:moveTo>
                    <a:pt x="977" y="4857"/>
                  </a:moveTo>
                  <a:lnTo>
                    <a:pt x="1827" y="5078"/>
                  </a:lnTo>
                  <a:lnTo>
                    <a:pt x="1166" y="5739"/>
                  </a:lnTo>
                  <a:lnTo>
                    <a:pt x="977" y="4857"/>
                  </a:lnTo>
                  <a:close/>
                  <a:moveTo>
                    <a:pt x="11779" y="1"/>
                  </a:moveTo>
                  <a:cubicBezTo>
                    <a:pt x="11759" y="1"/>
                    <a:pt x="11739" y="2"/>
                    <a:pt x="11720" y="6"/>
                  </a:cubicBezTo>
                  <a:cubicBezTo>
                    <a:pt x="11499" y="69"/>
                    <a:pt x="11373" y="289"/>
                    <a:pt x="11405" y="478"/>
                  </a:cubicBezTo>
                  <a:cubicBezTo>
                    <a:pt x="11720" y="2274"/>
                    <a:pt x="11184" y="4101"/>
                    <a:pt x="9861" y="5361"/>
                  </a:cubicBezTo>
                  <a:cubicBezTo>
                    <a:pt x="8853" y="6401"/>
                    <a:pt x="7435" y="7000"/>
                    <a:pt x="5986" y="7000"/>
                  </a:cubicBezTo>
                  <a:cubicBezTo>
                    <a:pt x="4631" y="7000"/>
                    <a:pt x="3371" y="6527"/>
                    <a:pt x="2394" y="5645"/>
                  </a:cubicBezTo>
                  <a:lnTo>
                    <a:pt x="2993" y="5046"/>
                  </a:lnTo>
                  <a:cubicBezTo>
                    <a:pt x="3088" y="4952"/>
                    <a:pt x="3151" y="4794"/>
                    <a:pt x="3088" y="4668"/>
                  </a:cubicBezTo>
                  <a:cubicBezTo>
                    <a:pt x="3056" y="4511"/>
                    <a:pt x="2962" y="4416"/>
                    <a:pt x="2772" y="4385"/>
                  </a:cubicBezTo>
                  <a:lnTo>
                    <a:pt x="536" y="3912"/>
                  </a:lnTo>
                  <a:cubicBezTo>
                    <a:pt x="506" y="3905"/>
                    <a:pt x="476" y="3901"/>
                    <a:pt x="446" y="3901"/>
                  </a:cubicBezTo>
                  <a:cubicBezTo>
                    <a:pt x="350" y="3901"/>
                    <a:pt x="254" y="3942"/>
                    <a:pt x="158" y="4038"/>
                  </a:cubicBezTo>
                  <a:cubicBezTo>
                    <a:pt x="32" y="4164"/>
                    <a:pt x="0" y="4290"/>
                    <a:pt x="32" y="4448"/>
                  </a:cubicBezTo>
                  <a:lnTo>
                    <a:pt x="504" y="6685"/>
                  </a:lnTo>
                  <a:cubicBezTo>
                    <a:pt x="536" y="6842"/>
                    <a:pt x="662" y="6937"/>
                    <a:pt x="788" y="7000"/>
                  </a:cubicBezTo>
                  <a:lnTo>
                    <a:pt x="882" y="7000"/>
                  </a:lnTo>
                  <a:cubicBezTo>
                    <a:pt x="1008" y="7000"/>
                    <a:pt x="1103" y="6968"/>
                    <a:pt x="1166" y="6874"/>
                  </a:cubicBezTo>
                  <a:lnTo>
                    <a:pt x="1764" y="6275"/>
                  </a:lnTo>
                  <a:cubicBezTo>
                    <a:pt x="2899" y="7315"/>
                    <a:pt x="4411" y="7850"/>
                    <a:pt x="5923" y="7850"/>
                  </a:cubicBezTo>
                  <a:cubicBezTo>
                    <a:pt x="7624" y="7850"/>
                    <a:pt x="9200" y="7189"/>
                    <a:pt x="10428" y="6023"/>
                  </a:cubicBezTo>
                  <a:cubicBezTo>
                    <a:pt x="11909" y="4511"/>
                    <a:pt x="12602" y="2400"/>
                    <a:pt x="12192" y="321"/>
                  </a:cubicBezTo>
                  <a:cubicBezTo>
                    <a:pt x="12164" y="123"/>
                    <a:pt x="11958" y="1"/>
                    <a:pt x="117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-62822225" y="2357750"/>
              <a:ext cx="193000" cy="192975"/>
            </a:xfrm>
            <a:custGeom>
              <a:rect b="b" l="l" r="r" t="t"/>
              <a:pathLst>
                <a:path extrusionOk="0" h="7719" w="7720">
                  <a:moveTo>
                    <a:pt x="2238" y="1323"/>
                  </a:moveTo>
                  <a:lnTo>
                    <a:pt x="2238" y="1323"/>
                  </a:lnTo>
                  <a:cubicBezTo>
                    <a:pt x="2143" y="1544"/>
                    <a:pt x="2049" y="1827"/>
                    <a:pt x="1986" y="2111"/>
                  </a:cubicBezTo>
                  <a:lnTo>
                    <a:pt x="1419" y="2111"/>
                  </a:lnTo>
                  <a:cubicBezTo>
                    <a:pt x="1671" y="1796"/>
                    <a:pt x="1923" y="1512"/>
                    <a:pt x="2238" y="1323"/>
                  </a:cubicBezTo>
                  <a:close/>
                  <a:moveTo>
                    <a:pt x="3466" y="1040"/>
                  </a:moveTo>
                  <a:lnTo>
                    <a:pt x="3466" y="2111"/>
                  </a:lnTo>
                  <a:lnTo>
                    <a:pt x="2836" y="2111"/>
                  </a:lnTo>
                  <a:cubicBezTo>
                    <a:pt x="2994" y="1575"/>
                    <a:pt x="3246" y="1229"/>
                    <a:pt x="3466" y="1040"/>
                  </a:cubicBezTo>
                  <a:close/>
                  <a:moveTo>
                    <a:pt x="4254" y="1040"/>
                  </a:moveTo>
                  <a:cubicBezTo>
                    <a:pt x="4538" y="1229"/>
                    <a:pt x="4727" y="1575"/>
                    <a:pt x="4884" y="2111"/>
                  </a:cubicBezTo>
                  <a:lnTo>
                    <a:pt x="4254" y="2111"/>
                  </a:lnTo>
                  <a:lnTo>
                    <a:pt x="4254" y="1040"/>
                  </a:lnTo>
                  <a:close/>
                  <a:moveTo>
                    <a:pt x="5483" y="1323"/>
                  </a:moveTo>
                  <a:lnTo>
                    <a:pt x="5483" y="1323"/>
                  </a:lnTo>
                  <a:cubicBezTo>
                    <a:pt x="5798" y="1512"/>
                    <a:pt x="6081" y="1796"/>
                    <a:pt x="6302" y="2111"/>
                  </a:cubicBezTo>
                  <a:lnTo>
                    <a:pt x="5766" y="2111"/>
                  </a:lnTo>
                  <a:cubicBezTo>
                    <a:pt x="5672" y="1827"/>
                    <a:pt x="5609" y="1544"/>
                    <a:pt x="5483" y="1323"/>
                  </a:cubicBezTo>
                  <a:close/>
                  <a:moveTo>
                    <a:pt x="1765" y="2930"/>
                  </a:moveTo>
                  <a:cubicBezTo>
                    <a:pt x="1734" y="3245"/>
                    <a:pt x="1702" y="3560"/>
                    <a:pt x="1702" y="3875"/>
                  </a:cubicBezTo>
                  <a:cubicBezTo>
                    <a:pt x="1702" y="4190"/>
                    <a:pt x="1734" y="4537"/>
                    <a:pt x="1765" y="4820"/>
                  </a:cubicBezTo>
                  <a:lnTo>
                    <a:pt x="978" y="4820"/>
                  </a:lnTo>
                  <a:cubicBezTo>
                    <a:pt x="883" y="4537"/>
                    <a:pt x="820" y="4222"/>
                    <a:pt x="820" y="3875"/>
                  </a:cubicBezTo>
                  <a:cubicBezTo>
                    <a:pt x="820" y="3497"/>
                    <a:pt x="883" y="3214"/>
                    <a:pt x="978" y="2930"/>
                  </a:cubicBezTo>
                  <a:close/>
                  <a:moveTo>
                    <a:pt x="5136" y="2930"/>
                  </a:moveTo>
                  <a:cubicBezTo>
                    <a:pt x="5168" y="3245"/>
                    <a:pt x="5199" y="3560"/>
                    <a:pt x="5199" y="3875"/>
                  </a:cubicBezTo>
                  <a:cubicBezTo>
                    <a:pt x="5199" y="4222"/>
                    <a:pt x="5168" y="4537"/>
                    <a:pt x="5136" y="4820"/>
                  </a:cubicBezTo>
                  <a:lnTo>
                    <a:pt x="4286" y="4820"/>
                  </a:lnTo>
                  <a:lnTo>
                    <a:pt x="4286" y="2930"/>
                  </a:lnTo>
                  <a:close/>
                  <a:moveTo>
                    <a:pt x="6743" y="2930"/>
                  </a:moveTo>
                  <a:cubicBezTo>
                    <a:pt x="6869" y="3245"/>
                    <a:pt x="6900" y="3560"/>
                    <a:pt x="6900" y="3875"/>
                  </a:cubicBezTo>
                  <a:cubicBezTo>
                    <a:pt x="6900" y="4222"/>
                    <a:pt x="6869" y="4537"/>
                    <a:pt x="6743" y="4820"/>
                  </a:cubicBezTo>
                  <a:lnTo>
                    <a:pt x="5955" y="4820"/>
                  </a:lnTo>
                  <a:cubicBezTo>
                    <a:pt x="5987" y="4505"/>
                    <a:pt x="6018" y="4190"/>
                    <a:pt x="6018" y="3875"/>
                  </a:cubicBezTo>
                  <a:cubicBezTo>
                    <a:pt x="6018" y="3560"/>
                    <a:pt x="5987" y="3214"/>
                    <a:pt x="5955" y="2930"/>
                  </a:cubicBezTo>
                  <a:close/>
                  <a:moveTo>
                    <a:pt x="3466" y="2930"/>
                  </a:moveTo>
                  <a:lnTo>
                    <a:pt x="3466" y="4852"/>
                  </a:lnTo>
                  <a:lnTo>
                    <a:pt x="2647" y="4852"/>
                  </a:lnTo>
                  <a:cubicBezTo>
                    <a:pt x="2553" y="4537"/>
                    <a:pt x="2553" y="4222"/>
                    <a:pt x="2553" y="3875"/>
                  </a:cubicBezTo>
                  <a:cubicBezTo>
                    <a:pt x="2553" y="3497"/>
                    <a:pt x="2616" y="3214"/>
                    <a:pt x="2647" y="2930"/>
                  </a:cubicBezTo>
                  <a:close/>
                  <a:moveTo>
                    <a:pt x="6302" y="5640"/>
                  </a:moveTo>
                  <a:cubicBezTo>
                    <a:pt x="6081" y="5955"/>
                    <a:pt x="5798" y="6238"/>
                    <a:pt x="5483" y="6427"/>
                  </a:cubicBezTo>
                  <a:cubicBezTo>
                    <a:pt x="5609" y="6207"/>
                    <a:pt x="5672" y="5923"/>
                    <a:pt x="5766" y="5640"/>
                  </a:cubicBezTo>
                  <a:close/>
                  <a:moveTo>
                    <a:pt x="1986" y="5671"/>
                  </a:moveTo>
                  <a:cubicBezTo>
                    <a:pt x="2049" y="5955"/>
                    <a:pt x="2143" y="6238"/>
                    <a:pt x="2238" y="6459"/>
                  </a:cubicBezTo>
                  <a:cubicBezTo>
                    <a:pt x="1923" y="6238"/>
                    <a:pt x="1671" y="5955"/>
                    <a:pt x="1419" y="5671"/>
                  </a:cubicBezTo>
                  <a:close/>
                  <a:moveTo>
                    <a:pt x="4916" y="5640"/>
                  </a:moveTo>
                  <a:cubicBezTo>
                    <a:pt x="4727" y="6144"/>
                    <a:pt x="4538" y="6522"/>
                    <a:pt x="4286" y="6711"/>
                  </a:cubicBezTo>
                  <a:lnTo>
                    <a:pt x="4286" y="5640"/>
                  </a:lnTo>
                  <a:close/>
                  <a:moveTo>
                    <a:pt x="3466" y="5671"/>
                  </a:moveTo>
                  <a:lnTo>
                    <a:pt x="3466" y="6742"/>
                  </a:lnTo>
                  <a:cubicBezTo>
                    <a:pt x="3246" y="6553"/>
                    <a:pt x="2994" y="6144"/>
                    <a:pt x="2836" y="5671"/>
                  </a:cubicBezTo>
                  <a:close/>
                  <a:moveTo>
                    <a:pt x="3876" y="0"/>
                  </a:moveTo>
                  <a:cubicBezTo>
                    <a:pt x="2301" y="0"/>
                    <a:pt x="915" y="945"/>
                    <a:pt x="316" y="2332"/>
                  </a:cubicBezTo>
                  <a:cubicBezTo>
                    <a:pt x="127" y="2804"/>
                    <a:pt x="1" y="3308"/>
                    <a:pt x="1" y="3875"/>
                  </a:cubicBezTo>
                  <a:cubicBezTo>
                    <a:pt x="1" y="4411"/>
                    <a:pt x="127" y="4946"/>
                    <a:pt x="316" y="5419"/>
                  </a:cubicBezTo>
                  <a:cubicBezTo>
                    <a:pt x="915" y="6774"/>
                    <a:pt x="2301" y="7719"/>
                    <a:pt x="3876" y="7719"/>
                  </a:cubicBezTo>
                  <a:cubicBezTo>
                    <a:pt x="5451" y="7719"/>
                    <a:pt x="6806" y="6774"/>
                    <a:pt x="7405" y="5419"/>
                  </a:cubicBezTo>
                  <a:cubicBezTo>
                    <a:pt x="7594" y="4946"/>
                    <a:pt x="7720" y="4411"/>
                    <a:pt x="7720" y="3875"/>
                  </a:cubicBezTo>
                  <a:cubicBezTo>
                    <a:pt x="7720" y="3308"/>
                    <a:pt x="7594" y="2804"/>
                    <a:pt x="7405" y="2332"/>
                  </a:cubicBezTo>
                  <a:cubicBezTo>
                    <a:pt x="6806" y="945"/>
                    <a:pt x="5451" y="0"/>
                    <a:pt x="38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3" name="Google Shape;83;p13"/>
          <p:cNvGrpSpPr/>
          <p:nvPr/>
        </p:nvGrpSpPr>
        <p:grpSpPr>
          <a:xfrm>
            <a:off x="7627546" y="3632577"/>
            <a:ext cx="365770" cy="365770"/>
            <a:chOff x="-3137650" y="2408950"/>
            <a:chExt cx="291450" cy="292125"/>
          </a:xfrm>
        </p:grpSpPr>
        <p:sp>
          <p:nvSpPr>
            <p:cNvPr id="84" name="Google Shape;84;p13"/>
            <p:cNvSpPr/>
            <p:nvPr/>
          </p:nvSpPr>
          <p:spPr>
            <a:xfrm>
              <a:off x="-3137650" y="2408950"/>
              <a:ext cx="291450" cy="292125"/>
            </a:xfrm>
            <a:custGeom>
              <a:rect b="b" l="l" r="r" t="t"/>
              <a:pathLst>
                <a:path extrusionOk="0" h="11685" w="11658">
                  <a:moveTo>
                    <a:pt x="10618" y="662"/>
                  </a:moveTo>
                  <a:cubicBezTo>
                    <a:pt x="10807" y="662"/>
                    <a:pt x="10964" y="851"/>
                    <a:pt x="10964" y="1040"/>
                  </a:cubicBezTo>
                  <a:lnTo>
                    <a:pt x="10964" y="2741"/>
                  </a:lnTo>
                  <a:lnTo>
                    <a:pt x="662" y="2741"/>
                  </a:lnTo>
                  <a:lnTo>
                    <a:pt x="662" y="1040"/>
                  </a:lnTo>
                  <a:cubicBezTo>
                    <a:pt x="662" y="851"/>
                    <a:pt x="820" y="662"/>
                    <a:pt x="1009" y="662"/>
                  </a:cubicBezTo>
                  <a:close/>
                  <a:moveTo>
                    <a:pt x="10964" y="3403"/>
                  </a:moveTo>
                  <a:lnTo>
                    <a:pt x="10964" y="8601"/>
                  </a:lnTo>
                  <a:cubicBezTo>
                    <a:pt x="10964" y="8790"/>
                    <a:pt x="10838" y="8947"/>
                    <a:pt x="10618" y="8947"/>
                  </a:cubicBezTo>
                  <a:lnTo>
                    <a:pt x="10145" y="8947"/>
                  </a:lnTo>
                  <a:cubicBezTo>
                    <a:pt x="10208" y="8727"/>
                    <a:pt x="10240" y="8443"/>
                    <a:pt x="10240" y="8160"/>
                  </a:cubicBezTo>
                  <a:lnTo>
                    <a:pt x="10240" y="5860"/>
                  </a:lnTo>
                  <a:cubicBezTo>
                    <a:pt x="10240" y="5673"/>
                    <a:pt x="10058" y="5531"/>
                    <a:pt x="9868" y="5531"/>
                  </a:cubicBezTo>
                  <a:cubicBezTo>
                    <a:pt x="9835" y="5531"/>
                    <a:pt x="9801" y="5535"/>
                    <a:pt x="9767" y="5545"/>
                  </a:cubicBezTo>
                  <a:cubicBezTo>
                    <a:pt x="9545" y="5641"/>
                    <a:pt x="9341" y="5691"/>
                    <a:pt x="9142" y="5691"/>
                  </a:cubicBezTo>
                  <a:cubicBezTo>
                    <a:pt x="8693" y="5691"/>
                    <a:pt x="8275" y="5439"/>
                    <a:pt x="7751" y="4915"/>
                  </a:cubicBezTo>
                  <a:cubicBezTo>
                    <a:pt x="7688" y="4868"/>
                    <a:pt x="7601" y="4844"/>
                    <a:pt x="7515" y="4844"/>
                  </a:cubicBezTo>
                  <a:cubicBezTo>
                    <a:pt x="7428" y="4844"/>
                    <a:pt x="7341" y="4868"/>
                    <a:pt x="7278" y="4915"/>
                  </a:cubicBezTo>
                  <a:cubicBezTo>
                    <a:pt x="6753" y="5440"/>
                    <a:pt x="6334" y="5677"/>
                    <a:pt x="5884" y="5677"/>
                  </a:cubicBezTo>
                  <a:cubicBezTo>
                    <a:pt x="5686" y="5677"/>
                    <a:pt x="5483" y="5631"/>
                    <a:pt x="5262" y="5545"/>
                  </a:cubicBezTo>
                  <a:cubicBezTo>
                    <a:pt x="5229" y="5535"/>
                    <a:pt x="5195" y="5531"/>
                    <a:pt x="5161" y="5531"/>
                  </a:cubicBezTo>
                  <a:cubicBezTo>
                    <a:pt x="4971" y="5531"/>
                    <a:pt x="4789" y="5673"/>
                    <a:pt x="4789" y="5860"/>
                  </a:cubicBezTo>
                  <a:lnTo>
                    <a:pt x="4789" y="8160"/>
                  </a:lnTo>
                  <a:cubicBezTo>
                    <a:pt x="4789" y="8443"/>
                    <a:pt x="4821" y="8664"/>
                    <a:pt x="4884" y="8947"/>
                  </a:cubicBezTo>
                  <a:lnTo>
                    <a:pt x="1009" y="8947"/>
                  </a:lnTo>
                  <a:cubicBezTo>
                    <a:pt x="820" y="8947"/>
                    <a:pt x="662" y="8790"/>
                    <a:pt x="662" y="8601"/>
                  </a:cubicBezTo>
                  <a:lnTo>
                    <a:pt x="662" y="3403"/>
                  </a:lnTo>
                  <a:close/>
                  <a:moveTo>
                    <a:pt x="7152" y="5923"/>
                  </a:moveTo>
                  <a:lnTo>
                    <a:pt x="7152" y="10838"/>
                  </a:lnTo>
                  <a:cubicBezTo>
                    <a:pt x="6144" y="10365"/>
                    <a:pt x="5451" y="9357"/>
                    <a:pt x="5451" y="8160"/>
                  </a:cubicBezTo>
                  <a:lnTo>
                    <a:pt x="5451" y="6301"/>
                  </a:lnTo>
                  <a:cubicBezTo>
                    <a:pt x="5604" y="6330"/>
                    <a:pt x="5750" y="6344"/>
                    <a:pt x="5891" y="6344"/>
                  </a:cubicBezTo>
                  <a:cubicBezTo>
                    <a:pt x="6359" y="6344"/>
                    <a:pt x="6765" y="6189"/>
                    <a:pt x="7152" y="5923"/>
                  </a:cubicBezTo>
                  <a:close/>
                  <a:moveTo>
                    <a:pt x="7877" y="5923"/>
                  </a:moveTo>
                  <a:cubicBezTo>
                    <a:pt x="8242" y="6166"/>
                    <a:pt x="8644" y="6353"/>
                    <a:pt x="9128" y="6353"/>
                  </a:cubicBezTo>
                  <a:cubicBezTo>
                    <a:pt x="9271" y="6353"/>
                    <a:pt x="9420" y="6337"/>
                    <a:pt x="9578" y="6301"/>
                  </a:cubicBezTo>
                  <a:lnTo>
                    <a:pt x="9578" y="8160"/>
                  </a:lnTo>
                  <a:cubicBezTo>
                    <a:pt x="9547" y="9357"/>
                    <a:pt x="8885" y="10365"/>
                    <a:pt x="7877" y="10838"/>
                  </a:cubicBezTo>
                  <a:lnTo>
                    <a:pt x="7877" y="5923"/>
                  </a:lnTo>
                  <a:close/>
                  <a:moveTo>
                    <a:pt x="1009" y="0"/>
                  </a:moveTo>
                  <a:cubicBezTo>
                    <a:pt x="473" y="0"/>
                    <a:pt x="1" y="473"/>
                    <a:pt x="1" y="1040"/>
                  </a:cubicBezTo>
                  <a:lnTo>
                    <a:pt x="1" y="8601"/>
                  </a:lnTo>
                  <a:cubicBezTo>
                    <a:pt x="1" y="9136"/>
                    <a:pt x="473" y="9609"/>
                    <a:pt x="1009" y="9609"/>
                  </a:cubicBezTo>
                  <a:lnTo>
                    <a:pt x="5073" y="9609"/>
                  </a:lnTo>
                  <a:cubicBezTo>
                    <a:pt x="5199" y="9893"/>
                    <a:pt x="5357" y="10145"/>
                    <a:pt x="5514" y="10365"/>
                  </a:cubicBezTo>
                  <a:cubicBezTo>
                    <a:pt x="5987" y="10995"/>
                    <a:pt x="6617" y="11436"/>
                    <a:pt x="7404" y="11657"/>
                  </a:cubicBezTo>
                  <a:cubicBezTo>
                    <a:pt x="7446" y="11657"/>
                    <a:pt x="7488" y="11685"/>
                    <a:pt x="7530" y="11685"/>
                  </a:cubicBezTo>
                  <a:cubicBezTo>
                    <a:pt x="7551" y="11685"/>
                    <a:pt x="7572" y="11678"/>
                    <a:pt x="7593" y="11657"/>
                  </a:cubicBezTo>
                  <a:cubicBezTo>
                    <a:pt x="8350" y="11436"/>
                    <a:pt x="9011" y="10995"/>
                    <a:pt x="9484" y="10365"/>
                  </a:cubicBezTo>
                  <a:cubicBezTo>
                    <a:pt x="9641" y="10145"/>
                    <a:pt x="9799" y="9893"/>
                    <a:pt x="9925" y="9609"/>
                  </a:cubicBezTo>
                  <a:lnTo>
                    <a:pt x="10618" y="9609"/>
                  </a:lnTo>
                  <a:cubicBezTo>
                    <a:pt x="11185" y="9609"/>
                    <a:pt x="11658" y="9136"/>
                    <a:pt x="11658" y="8601"/>
                  </a:cubicBezTo>
                  <a:lnTo>
                    <a:pt x="11658" y="1040"/>
                  </a:lnTo>
                  <a:cubicBezTo>
                    <a:pt x="11658" y="473"/>
                    <a:pt x="11217" y="0"/>
                    <a:pt x="106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-3104575" y="2442800"/>
              <a:ext cx="18150" cy="17350"/>
            </a:xfrm>
            <a:custGeom>
              <a:rect b="b" l="l" r="r" t="t"/>
              <a:pathLst>
                <a:path extrusionOk="0" h="694" w="726">
                  <a:moveTo>
                    <a:pt x="348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8" y="694"/>
                  </a:cubicBezTo>
                  <a:cubicBezTo>
                    <a:pt x="568" y="694"/>
                    <a:pt x="726" y="536"/>
                    <a:pt x="726" y="347"/>
                  </a:cubicBezTo>
                  <a:cubicBezTo>
                    <a:pt x="726" y="158"/>
                    <a:pt x="568" y="1"/>
                    <a:pt x="34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-3069900" y="2442800"/>
              <a:ext cx="17350" cy="17350"/>
            </a:xfrm>
            <a:custGeom>
              <a:rect b="b" l="l" r="r" t="t"/>
              <a:pathLst>
                <a:path extrusionOk="0" h="694" w="694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-3035250" y="2442800"/>
              <a:ext cx="17350" cy="17350"/>
            </a:xfrm>
            <a:custGeom>
              <a:rect b="b" l="l" r="r" t="t"/>
              <a:pathLst>
                <a:path extrusionOk="0" h="694" w="694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-3002175" y="2442800"/>
              <a:ext cx="120525" cy="17350"/>
            </a:xfrm>
            <a:custGeom>
              <a:rect b="b" l="l" r="r" t="t"/>
              <a:pathLst>
                <a:path extrusionOk="0" h="694" w="4821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32" y="536"/>
                    <a:pt x="190" y="694"/>
                    <a:pt x="347" y="694"/>
                  </a:cubicBezTo>
                  <a:lnTo>
                    <a:pt x="4443" y="694"/>
                  </a:lnTo>
                  <a:cubicBezTo>
                    <a:pt x="4663" y="694"/>
                    <a:pt x="4821" y="536"/>
                    <a:pt x="4821" y="347"/>
                  </a:cubicBezTo>
                  <a:cubicBezTo>
                    <a:pt x="4821" y="158"/>
                    <a:pt x="4663" y="1"/>
                    <a:pt x="444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2"/>
          <p:cNvSpPr txBox="1"/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Neo4j </a:t>
            </a:r>
            <a:r>
              <a:rPr lang="en">
                <a:solidFill>
                  <a:schemeClr val="dk1"/>
                </a:solidFill>
              </a:rPr>
              <a:t>Implementation - Challenges &amp; Solutions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22"/>
          <p:cNvSpPr/>
          <p:nvPr/>
        </p:nvSpPr>
        <p:spPr>
          <a:xfrm>
            <a:off x="831425" y="1244775"/>
            <a:ext cx="2766600" cy="481500"/>
          </a:xfrm>
          <a:prstGeom prst="roundRect">
            <a:avLst>
              <a:gd fmla="val 16667" name="adj"/>
            </a:avLst>
          </a:prstGeom>
          <a:solidFill>
            <a:srgbClr val="F9CB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CHALLENGES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65" name="Google Shape;265;p22"/>
          <p:cNvSpPr/>
          <p:nvPr/>
        </p:nvSpPr>
        <p:spPr>
          <a:xfrm>
            <a:off x="3353825" y="1218975"/>
            <a:ext cx="577800" cy="533100"/>
          </a:xfrm>
          <a:prstGeom prst="ellipse">
            <a:avLst/>
          </a:prstGeom>
          <a:solidFill>
            <a:srgbClr val="F9CB9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6" name="Google Shape;266;p22"/>
          <p:cNvSpPr/>
          <p:nvPr/>
        </p:nvSpPr>
        <p:spPr>
          <a:xfrm>
            <a:off x="5145600" y="1270575"/>
            <a:ext cx="2766600" cy="481500"/>
          </a:xfrm>
          <a:prstGeom prst="roundRect">
            <a:avLst>
              <a:gd fmla="val 16667" name="adj"/>
            </a:avLst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SOLUTIONS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7" name="Google Shape;267;p22"/>
          <p:cNvSpPr/>
          <p:nvPr/>
        </p:nvSpPr>
        <p:spPr>
          <a:xfrm>
            <a:off x="7668000" y="1244775"/>
            <a:ext cx="577800" cy="533100"/>
          </a:xfrm>
          <a:prstGeom prst="ellipse">
            <a:avLst/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68" name="Google Shape;26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0650" y="1270575"/>
            <a:ext cx="384148" cy="368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4824" y="1319249"/>
            <a:ext cx="384150" cy="38415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22"/>
          <p:cNvSpPr txBox="1"/>
          <p:nvPr/>
        </p:nvSpPr>
        <p:spPr>
          <a:xfrm>
            <a:off x="683550" y="2016925"/>
            <a:ext cx="3100200" cy="18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Discerning between the correct node relationships versus properties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Trouble identifying metadata to display due to node arrangement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1" name="Google Shape;271;p22"/>
          <p:cNvSpPr txBox="1"/>
          <p:nvPr/>
        </p:nvSpPr>
        <p:spPr>
          <a:xfrm>
            <a:off x="5027250" y="2016925"/>
            <a:ext cx="3003300" cy="20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Track relationships between node to access needed information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Track relationships between node to access needed information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2" name="Google Shape;272;p22"/>
          <p:cNvSpPr/>
          <p:nvPr/>
        </p:nvSpPr>
        <p:spPr>
          <a:xfrm>
            <a:off x="4227525" y="2273475"/>
            <a:ext cx="474300" cy="20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3" name="Google Shape;273;p22"/>
          <p:cNvSpPr/>
          <p:nvPr/>
        </p:nvSpPr>
        <p:spPr>
          <a:xfrm>
            <a:off x="4227525" y="3332450"/>
            <a:ext cx="474300" cy="20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74" name="Google Shape;27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0000" y="2106625"/>
            <a:ext cx="384148" cy="368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0000" y="3249025"/>
            <a:ext cx="384148" cy="368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8874" y="2129674"/>
            <a:ext cx="384150" cy="38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8874" y="3241324"/>
            <a:ext cx="384150" cy="38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3"/>
          <p:cNvSpPr txBox="1"/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Neo4j Graph- Visualization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3" name="Google Shape;28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3088" y="892975"/>
            <a:ext cx="7097833" cy="3945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4"/>
          <p:cNvSpPr txBox="1"/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User Interface - Overview</a:t>
            </a:r>
            <a:endParaRPr/>
          </a:p>
        </p:txBody>
      </p:sp>
      <p:sp>
        <p:nvSpPr>
          <p:cNvPr id="289" name="Google Shape;289;p24"/>
          <p:cNvSpPr/>
          <p:nvPr/>
        </p:nvSpPr>
        <p:spPr>
          <a:xfrm>
            <a:off x="897900" y="3899075"/>
            <a:ext cx="6633900" cy="8331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4"/>
          <p:cNvSpPr/>
          <p:nvPr/>
        </p:nvSpPr>
        <p:spPr>
          <a:xfrm>
            <a:off x="999701" y="3987701"/>
            <a:ext cx="657319" cy="657286"/>
          </a:xfrm>
          <a:custGeom>
            <a:rect b="b" l="l" r="r" t="t"/>
            <a:pathLst>
              <a:path extrusionOk="0" h="20027" w="20028">
                <a:moveTo>
                  <a:pt x="10014" y="0"/>
                </a:moveTo>
                <a:cubicBezTo>
                  <a:pt x="4478" y="0"/>
                  <a:pt x="1" y="4489"/>
                  <a:pt x="1" y="10014"/>
                </a:cubicBezTo>
                <a:cubicBezTo>
                  <a:pt x="1" y="15550"/>
                  <a:pt x="4478" y="20027"/>
                  <a:pt x="10014" y="20027"/>
                </a:cubicBezTo>
                <a:cubicBezTo>
                  <a:pt x="15550" y="20027"/>
                  <a:pt x="20027" y="15550"/>
                  <a:pt x="20027" y="10014"/>
                </a:cubicBezTo>
                <a:cubicBezTo>
                  <a:pt x="20027" y="4489"/>
                  <a:pt x="15550" y="0"/>
                  <a:pt x="1001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24"/>
          <p:cNvSpPr/>
          <p:nvPr/>
        </p:nvSpPr>
        <p:spPr>
          <a:xfrm>
            <a:off x="897900" y="3069625"/>
            <a:ext cx="7348200" cy="8331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24"/>
          <p:cNvSpPr/>
          <p:nvPr/>
        </p:nvSpPr>
        <p:spPr>
          <a:xfrm>
            <a:off x="897900" y="2238550"/>
            <a:ext cx="6327600" cy="8331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24"/>
          <p:cNvSpPr/>
          <p:nvPr/>
        </p:nvSpPr>
        <p:spPr>
          <a:xfrm>
            <a:off x="897900" y="1407125"/>
            <a:ext cx="7037100" cy="8331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24"/>
          <p:cNvSpPr txBox="1"/>
          <p:nvPr/>
        </p:nvSpPr>
        <p:spPr>
          <a:xfrm>
            <a:off x="1964850" y="1532075"/>
            <a:ext cx="1926900" cy="58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User Authentication</a:t>
            </a:r>
            <a:endParaRPr sz="180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295" name="Google Shape;295;p24"/>
          <p:cNvSpPr txBox="1"/>
          <p:nvPr/>
        </p:nvSpPr>
        <p:spPr>
          <a:xfrm>
            <a:off x="4199575" y="1515475"/>
            <a:ext cx="1651200" cy="62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login/register with SHA-256 hashword passwords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6" name="Google Shape;296;p24"/>
          <p:cNvSpPr txBox="1"/>
          <p:nvPr/>
        </p:nvSpPr>
        <p:spPr>
          <a:xfrm>
            <a:off x="7184197" y="1579525"/>
            <a:ext cx="6573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60%</a:t>
            </a:r>
            <a:endParaRPr b="1" sz="190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97" name="Google Shape;297;p24"/>
          <p:cNvSpPr txBox="1"/>
          <p:nvPr/>
        </p:nvSpPr>
        <p:spPr>
          <a:xfrm>
            <a:off x="1964850" y="2345324"/>
            <a:ext cx="1926900" cy="62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Backend Selector</a:t>
            </a:r>
            <a:endParaRPr sz="180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298" name="Google Shape;298;p24"/>
          <p:cNvSpPr txBox="1"/>
          <p:nvPr/>
        </p:nvSpPr>
        <p:spPr>
          <a:xfrm>
            <a:off x="4199575" y="2345342"/>
            <a:ext cx="1651200" cy="62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Virtuoso or Neo4j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9" name="Google Shape;299;p24"/>
          <p:cNvSpPr txBox="1"/>
          <p:nvPr/>
        </p:nvSpPr>
        <p:spPr>
          <a:xfrm>
            <a:off x="1964850" y="3191773"/>
            <a:ext cx="1926900" cy="58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Keyword Search</a:t>
            </a:r>
            <a:endParaRPr sz="180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300" name="Google Shape;300;p24"/>
          <p:cNvSpPr txBox="1"/>
          <p:nvPr/>
        </p:nvSpPr>
        <p:spPr>
          <a:xfrm>
            <a:off x="4199575" y="3175208"/>
            <a:ext cx="1651200" cy="62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title</a:t>
            </a: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, author, advisor, abstract, etc. 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1" name="Google Shape;301;p24"/>
          <p:cNvSpPr txBox="1"/>
          <p:nvPr/>
        </p:nvSpPr>
        <p:spPr>
          <a:xfrm>
            <a:off x="1964850" y="4005075"/>
            <a:ext cx="1926900" cy="62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Display </a:t>
            </a:r>
            <a:endParaRPr sz="180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302" name="Google Shape;302;p24"/>
          <p:cNvSpPr txBox="1"/>
          <p:nvPr/>
        </p:nvSpPr>
        <p:spPr>
          <a:xfrm>
            <a:off x="4199575" y="4005075"/>
            <a:ext cx="1651200" cy="62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ETD count, search results, metadata 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3" name="Google Shape;303;p24"/>
          <p:cNvSpPr/>
          <p:nvPr/>
        </p:nvSpPr>
        <p:spPr>
          <a:xfrm>
            <a:off x="999701" y="1496701"/>
            <a:ext cx="657319" cy="657286"/>
          </a:xfrm>
          <a:custGeom>
            <a:rect b="b" l="l" r="r" t="t"/>
            <a:pathLst>
              <a:path extrusionOk="0" h="20027" w="20028">
                <a:moveTo>
                  <a:pt x="10014" y="0"/>
                </a:moveTo>
                <a:cubicBezTo>
                  <a:pt x="4478" y="0"/>
                  <a:pt x="1" y="4489"/>
                  <a:pt x="1" y="10014"/>
                </a:cubicBezTo>
                <a:cubicBezTo>
                  <a:pt x="1" y="15550"/>
                  <a:pt x="4478" y="20027"/>
                  <a:pt x="10014" y="20027"/>
                </a:cubicBezTo>
                <a:cubicBezTo>
                  <a:pt x="15550" y="20027"/>
                  <a:pt x="20027" y="15550"/>
                  <a:pt x="20027" y="10014"/>
                </a:cubicBezTo>
                <a:cubicBezTo>
                  <a:pt x="20027" y="4489"/>
                  <a:pt x="15550" y="0"/>
                  <a:pt x="1001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24"/>
          <p:cNvSpPr/>
          <p:nvPr/>
        </p:nvSpPr>
        <p:spPr>
          <a:xfrm>
            <a:off x="999701" y="2326276"/>
            <a:ext cx="657319" cy="657286"/>
          </a:xfrm>
          <a:custGeom>
            <a:rect b="b" l="l" r="r" t="t"/>
            <a:pathLst>
              <a:path extrusionOk="0" h="20027" w="20028">
                <a:moveTo>
                  <a:pt x="10014" y="0"/>
                </a:moveTo>
                <a:cubicBezTo>
                  <a:pt x="4478" y="0"/>
                  <a:pt x="1" y="4489"/>
                  <a:pt x="1" y="10014"/>
                </a:cubicBezTo>
                <a:cubicBezTo>
                  <a:pt x="1" y="15550"/>
                  <a:pt x="4478" y="20027"/>
                  <a:pt x="10014" y="20027"/>
                </a:cubicBezTo>
                <a:cubicBezTo>
                  <a:pt x="15550" y="20027"/>
                  <a:pt x="20027" y="15550"/>
                  <a:pt x="20027" y="10014"/>
                </a:cubicBezTo>
                <a:cubicBezTo>
                  <a:pt x="20027" y="4489"/>
                  <a:pt x="15550" y="0"/>
                  <a:pt x="1001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24"/>
          <p:cNvSpPr/>
          <p:nvPr/>
        </p:nvSpPr>
        <p:spPr>
          <a:xfrm>
            <a:off x="999701" y="3156201"/>
            <a:ext cx="657319" cy="657286"/>
          </a:xfrm>
          <a:custGeom>
            <a:rect b="b" l="l" r="r" t="t"/>
            <a:pathLst>
              <a:path extrusionOk="0" h="20027" w="20028">
                <a:moveTo>
                  <a:pt x="10014" y="0"/>
                </a:moveTo>
                <a:cubicBezTo>
                  <a:pt x="4478" y="0"/>
                  <a:pt x="1" y="4489"/>
                  <a:pt x="1" y="10014"/>
                </a:cubicBezTo>
                <a:cubicBezTo>
                  <a:pt x="1" y="15550"/>
                  <a:pt x="4478" y="20027"/>
                  <a:pt x="10014" y="20027"/>
                </a:cubicBezTo>
                <a:cubicBezTo>
                  <a:pt x="15550" y="20027"/>
                  <a:pt x="20027" y="15550"/>
                  <a:pt x="20027" y="10014"/>
                </a:cubicBezTo>
                <a:cubicBezTo>
                  <a:pt x="20027" y="4489"/>
                  <a:pt x="15550" y="0"/>
                  <a:pt x="1001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06" name="Google Shape;306;p24"/>
          <p:cNvGrpSpPr/>
          <p:nvPr/>
        </p:nvGrpSpPr>
        <p:grpSpPr>
          <a:xfrm>
            <a:off x="1145489" y="1668418"/>
            <a:ext cx="365770" cy="365770"/>
            <a:chOff x="-3137650" y="2408950"/>
            <a:chExt cx="291450" cy="292125"/>
          </a:xfrm>
        </p:grpSpPr>
        <p:sp>
          <p:nvSpPr>
            <p:cNvPr id="307" name="Google Shape;307;p24"/>
            <p:cNvSpPr/>
            <p:nvPr/>
          </p:nvSpPr>
          <p:spPr>
            <a:xfrm>
              <a:off x="-3137650" y="2408950"/>
              <a:ext cx="291450" cy="292125"/>
            </a:xfrm>
            <a:custGeom>
              <a:rect b="b" l="l" r="r" t="t"/>
              <a:pathLst>
                <a:path extrusionOk="0" h="11685" w="11658">
                  <a:moveTo>
                    <a:pt x="10618" y="662"/>
                  </a:moveTo>
                  <a:cubicBezTo>
                    <a:pt x="10807" y="662"/>
                    <a:pt x="10964" y="851"/>
                    <a:pt x="10964" y="1040"/>
                  </a:cubicBezTo>
                  <a:lnTo>
                    <a:pt x="10964" y="2741"/>
                  </a:lnTo>
                  <a:lnTo>
                    <a:pt x="662" y="2741"/>
                  </a:lnTo>
                  <a:lnTo>
                    <a:pt x="662" y="1040"/>
                  </a:lnTo>
                  <a:cubicBezTo>
                    <a:pt x="662" y="851"/>
                    <a:pt x="820" y="662"/>
                    <a:pt x="1009" y="662"/>
                  </a:cubicBezTo>
                  <a:close/>
                  <a:moveTo>
                    <a:pt x="10964" y="3403"/>
                  </a:moveTo>
                  <a:lnTo>
                    <a:pt x="10964" y="8601"/>
                  </a:lnTo>
                  <a:cubicBezTo>
                    <a:pt x="10964" y="8790"/>
                    <a:pt x="10838" y="8947"/>
                    <a:pt x="10618" y="8947"/>
                  </a:cubicBezTo>
                  <a:lnTo>
                    <a:pt x="10145" y="8947"/>
                  </a:lnTo>
                  <a:cubicBezTo>
                    <a:pt x="10208" y="8727"/>
                    <a:pt x="10240" y="8443"/>
                    <a:pt x="10240" y="8160"/>
                  </a:cubicBezTo>
                  <a:lnTo>
                    <a:pt x="10240" y="5860"/>
                  </a:lnTo>
                  <a:cubicBezTo>
                    <a:pt x="10240" y="5673"/>
                    <a:pt x="10058" y="5531"/>
                    <a:pt x="9868" y="5531"/>
                  </a:cubicBezTo>
                  <a:cubicBezTo>
                    <a:pt x="9835" y="5531"/>
                    <a:pt x="9801" y="5535"/>
                    <a:pt x="9767" y="5545"/>
                  </a:cubicBezTo>
                  <a:cubicBezTo>
                    <a:pt x="9545" y="5641"/>
                    <a:pt x="9341" y="5691"/>
                    <a:pt x="9142" y="5691"/>
                  </a:cubicBezTo>
                  <a:cubicBezTo>
                    <a:pt x="8693" y="5691"/>
                    <a:pt x="8275" y="5439"/>
                    <a:pt x="7751" y="4915"/>
                  </a:cubicBezTo>
                  <a:cubicBezTo>
                    <a:pt x="7688" y="4868"/>
                    <a:pt x="7601" y="4844"/>
                    <a:pt x="7515" y="4844"/>
                  </a:cubicBezTo>
                  <a:cubicBezTo>
                    <a:pt x="7428" y="4844"/>
                    <a:pt x="7341" y="4868"/>
                    <a:pt x="7278" y="4915"/>
                  </a:cubicBezTo>
                  <a:cubicBezTo>
                    <a:pt x="6753" y="5440"/>
                    <a:pt x="6334" y="5677"/>
                    <a:pt x="5884" y="5677"/>
                  </a:cubicBezTo>
                  <a:cubicBezTo>
                    <a:pt x="5686" y="5677"/>
                    <a:pt x="5483" y="5631"/>
                    <a:pt x="5262" y="5545"/>
                  </a:cubicBezTo>
                  <a:cubicBezTo>
                    <a:pt x="5229" y="5535"/>
                    <a:pt x="5195" y="5531"/>
                    <a:pt x="5161" y="5531"/>
                  </a:cubicBezTo>
                  <a:cubicBezTo>
                    <a:pt x="4971" y="5531"/>
                    <a:pt x="4789" y="5673"/>
                    <a:pt x="4789" y="5860"/>
                  </a:cubicBezTo>
                  <a:lnTo>
                    <a:pt x="4789" y="8160"/>
                  </a:lnTo>
                  <a:cubicBezTo>
                    <a:pt x="4789" y="8443"/>
                    <a:pt x="4821" y="8664"/>
                    <a:pt x="4884" y="8947"/>
                  </a:cubicBezTo>
                  <a:lnTo>
                    <a:pt x="1009" y="8947"/>
                  </a:lnTo>
                  <a:cubicBezTo>
                    <a:pt x="820" y="8947"/>
                    <a:pt x="662" y="8790"/>
                    <a:pt x="662" y="8601"/>
                  </a:cubicBezTo>
                  <a:lnTo>
                    <a:pt x="662" y="3403"/>
                  </a:lnTo>
                  <a:close/>
                  <a:moveTo>
                    <a:pt x="7152" y="5923"/>
                  </a:moveTo>
                  <a:lnTo>
                    <a:pt x="7152" y="10838"/>
                  </a:lnTo>
                  <a:cubicBezTo>
                    <a:pt x="6144" y="10365"/>
                    <a:pt x="5451" y="9357"/>
                    <a:pt x="5451" y="8160"/>
                  </a:cubicBezTo>
                  <a:lnTo>
                    <a:pt x="5451" y="6301"/>
                  </a:lnTo>
                  <a:cubicBezTo>
                    <a:pt x="5604" y="6330"/>
                    <a:pt x="5750" y="6344"/>
                    <a:pt x="5891" y="6344"/>
                  </a:cubicBezTo>
                  <a:cubicBezTo>
                    <a:pt x="6359" y="6344"/>
                    <a:pt x="6765" y="6189"/>
                    <a:pt x="7152" y="5923"/>
                  </a:cubicBezTo>
                  <a:close/>
                  <a:moveTo>
                    <a:pt x="7877" y="5923"/>
                  </a:moveTo>
                  <a:cubicBezTo>
                    <a:pt x="8242" y="6166"/>
                    <a:pt x="8644" y="6353"/>
                    <a:pt x="9128" y="6353"/>
                  </a:cubicBezTo>
                  <a:cubicBezTo>
                    <a:pt x="9271" y="6353"/>
                    <a:pt x="9420" y="6337"/>
                    <a:pt x="9578" y="6301"/>
                  </a:cubicBezTo>
                  <a:lnTo>
                    <a:pt x="9578" y="8160"/>
                  </a:lnTo>
                  <a:cubicBezTo>
                    <a:pt x="9547" y="9357"/>
                    <a:pt x="8885" y="10365"/>
                    <a:pt x="7877" y="10838"/>
                  </a:cubicBezTo>
                  <a:lnTo>
                    <a:pt x="7877" y="5923"/>
                  </a:lnTo>
                  <a:close/>
                  <a:moveTo>
                    <a:pt x="1009" y="0"/>
                  </a:moveTo>
                  <a:cubicBezTo>
                    <a:pt x="473" y="0"/>
                    <a:pt x="1" y="473"/>
                    <a:pt x="1" y="1040"/>
                  </a:cubicBezTo>
                  <a:lnTo>
                    <a:pt x="1" y="8601"/>
                  </a:lnTo>
                  <a:cubicBezTo>
                    <a:pt x="1" y="9136"/>
                    <a:pt x="473" y="9609"/>
                    <a:pt x="1009" y="9609"/>
                  </a:cubicBezTo>
                  <a:lnTo>
                    <a:pt x="5073" y="9609"/>
                  </a:lnTo>
                  <a:cubicBezTo>
                    <a:pt x="5199" y="9893"/>
                    <a:pt x="5357" y="10145"/>
                    <a:pt x="5514" y="10365"/>
                  </a:cubicBezTo>
                  <a:cubicBezTo>
                    <a:pt x="5987" y="10995"/>
                    <a:pt x="6617" y="11436"/>
                    <a:pt x="7404" y="11657"/>
                  </a:cubicBezTo>
                  <a:cubicBezTo>
                    <a:pt x="7446" y="11657"/>
                    <a:pt x="7488" y="11685"/>
                    <a:pt x="7530" y="11685"/>
                  </a:cubicBezTo>
                  <a:cubicBezTo>
                    <a:pt x="7551" y="11685"/>
                    <a:pt x="7572" y="11678"/>
                    <a:pt x="7593" y="11657"/>
                  </a:cubicBezTo>
                  <a:cubicBezTo>
                    <a:pt x="8350" y="11436"/>
                    <a:pt x="9011" y="10995"/>
                    <a:pt x="9484" y="10365"/>
                  </a:cubicBezTo>
                  <a:cubicBezTo>
                    <a:pt x="9641" y="10145"/>
                    <a:pt x="9799" y="9893"/>
                    <a:pt x="9925" y="9609"/>
                  </a:cubicBezTo>
                  <a:lnTo>
                    <a:pt x="10618" y="9609"/>
                  </a:lnTo>
                  <a:cubicBezTo>
                    <a:pt x="11185" y="9609"/>
                    <a:pt x="11658" y="9136"/>
                    <a:pt x="11658" y="8601"/>
                  </a:cubicBezTo>
                  <a:lnTo>
                    <a:pt x="11658" y="1040"/>
                  </a:lnTo>
                  <a:cubicBezTo>
                    <a:pt x="11658" y="473"/>
                    <a:pt x="11217" y="0"/>
                    <a:pt x="106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24"/>
            <p:cNvSpPr/>
            <p:nvPr/>
          </p:nvSpPr>
          <p:spPr>
            <a:xfrm>
              <a:off x="-3104575" y="2442800"/>
              <a:ext cx="18150" cy="17350"/>
            </a:xfrm>
            <a:custGeom>
              <a:rect b="b" l="l" r="r" t="t"/>
              <a:pathLst>
                <a:path extrusionOk="0" h="694" w="726">
                  <a:moveTo>
                    <a:pt x="348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8" y="694"/>
                  </a:cubicBezTo>
                  <a:cubicBezTo>
                    <a:pt x="568" y="694"/>
                    <a:pt x="726" y="536"/>
                    <a:pt x="726" y="347"/>
                  </a:cubicBezTo>
                  <a:cubicBezTo>
                    <a:pt x="726" y="158"/>
                    <a:pt x="568" y="1"/>
                    <a:pt x="3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24"/>
            <p:cNvSpPr/>
            <p:nvPr/>
          </p:nvSpPr>
          <p:spPr>
            <a:xfrm>
              <a:off x="-3069900" y="2442800"/>
              <a:ext cx="17350" cy="17350"/>
            </a:xfrm>
            <a:custGeom>
              <a:rect b="b" l="l" r="r" t="t"/>
              <a:pathLst>
                <a:path extrusionOk="0" h="694" w="694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24"/>
            <p:cNvSpPr/>
            <p:nvPr/>
          </p:nvSpPr>
          <p:spPr>
            <a:xfrm>
              <a:off x="-3035250" y="2442800"/>
              <a:ext cx="17350" cy="17350"/>
            </a:xfrm>
            <a:custGeom>
              <a:rect b="b" l="l" r="r" t="t"/>
              <a:pathLst>
                <a:path extrusionOk="0" h="694" w="694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24"/>
            <p:cNvSpPr/>
            <p:nvPr/>
          </p:nvSpPr>
          <p:spPr>
            <a:xfrm>
              <a:off x="-3002175" y="2442800"/>
              <a:ext cx="120525" cy="17350"/>
            </a:xfrm>
            <a:custGeom>
              <a:rect b="b" l="l" r="r" t="t"/>
              <a:pathLst>
                <a:path extrusionOk="0" h="694" w="4821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32" y="536"/>
                    <a:pt x="190" y="694"/>
                    <a:pt x="347" y="694"/>
                  </a:cubicBezTo>
                  <a:lnTo>
                    <a:pt x="4443" y="694"/>
                  </a:lnTo>
                  <a:cubicBezTo>
                    <a:pt x="4663" y="694"/>
                    <a:pt x="4821" y="536"/>
                    <a:pt x="4821" y="347"/>
                  </a:cubicBezTo>
                  <a:cubicBezTo>
                    <a:pt x="4821" y="158"/>
                    <a:pt x="4663" y="1"/>
                    <a:pt x="44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2" name="Google Shape;312;p24"/>
          <p:cNvGrpSpPr/>
          <p:nvPr/>
        </p:nvGrpSpPr>
        <p:grpSpPr>
          <a:xfrm>
            <a:off x="1145487" y="2472043"/>
            <a:ext cx="365774" cy="365774"/>
            <a:chOff x="1487200" y="4993750"/>
            <a:chExt cx="483125" cy="483125"/>
          </a:xfrm>
        </p:grpSpPr>
        <p:sp>
          <p:nvSpPr>
            <p:cNvPr id="313" name="Google Shape;313;p24"/>
            <p:cNvSpPr/>
            <p:nvPr/>
          </p:nvSpPr>
          <p:spPr>
            <a:xfrm>
              <a:off x="1487200" y="4993750"/>
              <a:ext cx="483125" cy="483125"/>
            </a:xfrm>
            <a:custGeom>
              <a:rect b="b" l="l" r="r" t="t"/>
              <a:pathLst>
                <a:path extrusionOk="0" h="19325" w="19325">
                  <a:moveTo>
                    <a:pt x="9662" y="1133"/>
                  </a:moveTo>
                  <a:cubicBezTo>
                    <a:pt x="11824" y="1133"/>
                    <a:pt x="13983" y="1975"/>
                    <a:pt x="15668" y="3657"/>
                  </a:cubicBezTo>
                  <a:cubicBezTo>
                    <a:pt x="19035" y="7027"/>
                    <a:pt x="19035" y="12302"/>
                    <a:pt x="15668" y="15668"/>
                  </a:cubicBezTo>
                  <a:cubicBezTo>
                    <a:pt x="13983" y="17352"/>
                    <a:pt x="11822" y="18193"/>
                    <a:pt x="9661" y="18193"/>
                  </a:cubicBezTo>
                  <a:cubicBezTo>
                    <a:pt x="7500" y="18193"/>
                    <a:pt x="5340" y="17352"/>
                    <a:pt x="3657" y="15668"/>
                  </a:cubicBezTo>
                  <a:cubicBezTo>
                    <a:pt x="290" y="12302"/>
                    <a:pt x="290" y="7024"/>
                    <a:pt x="3657" y="3657"/>
                  </a:cubicBezTo>
                  <a:cubicBezTo>
                    <a:pt x="5342" y="1975"/>
                    <a:pt x="7500" y="1133"/>
                    <a:pt x="9662" y="1133"/>
                  </a:cubicBezTo>
                  <a:close/>
                  <a:moveTo>
                    <a:pt x="9662" y="1"/>
                  </a:moveTo>
                  <a:cubicBezTo>
                    <a:pt x="7117" y="1"/>
                    <a:pt x="4698" y="1015"/>
                    <a:pt x="2857" y="2857"/>
                  </a:cubicBezTo>
                  <a:cubicBezTo>
                    <a:pt x="1015" y="4699"/>
                    <a:pt x="0" y="7117"/>
                    <a:pt x="0" y="9663"/>
                  </a:cubicBezTo>
                  <a:cubicBezTo>
                    <a:pt x="0" y="12208"/>
                    <a:pt x="1015" y="14627"/>
                    <a:pt x="2857" y="16469"/>
                  </a:cubicBezTo>
                  <a:cubicBezTo>
                    <a:pt x="4698" y="18310"/>
                    <a:pt x="7117" y="19325"/>
                    <a:pt x="9662" y="19325"/>
                  </a:cubicBezTo>
                  <a:cubicBezTo>
                    <a:pt x="12208" y="19325"/>
                    <a:pt x="14626" y="18310"/>
                    <a:pt x="16468" y="16469"/>
                  </a:cubicBezTo>
                  <a:cubicBezTo>
                    <a:pt x="18310" y="14627"/>
                    <a:pt x="19325" y="12208"/>
                    <a:pt x="19325" y="9663"/>
                  </a:cubicBezTo>
                  <a:cubicBezTo>
                    <a:pt x="19325" y="7117"/>
                    <a:pt x="18310" y="4699"/>
                    <a:pt x="16468" y="2857"/>
                  </a:cubicBezTo>
                  <a:cubicBezTo>
                    <a:pt x="14626" y="1015"/>
                    <a:pt x="12208" y="1"/>
                    <a:pt x="96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14" name="Google Shape;314;p24"/>
            <p:cNvSpPr/>
            <p:nvPr/>
          </p:nvSpPr>
          <p:spPr>
            <a:xfrm>
              <a:off x="1602600" y="5143950"/>
              <a:ext cx="250350" cy="182725"/>
            </a:xfrm>
            <a:custGeom>
              <a:rect b="b" l="l" r="r" t="t"/>
              <a:pathLst>
                <a:path extrusionOk="0" h="7309" w="10014">
                  <a:moveTo>
                    <a:pt x="8149" y="1134"/>
                  </a:moveTo>
                  <a:cubicBezTo>
                    <a:pt x="8294" y="1134"/>
                    <a:pt x="8439" y="1189"/>
                    <a:pt x="8549" y="1300"/>
                  </a:cubicBezTo>
                  <a:cubicBezTo>
                    <a:pt x="8769" y="1520"/>
                    <a:pt x="8769" y="1879"/>
                    <a:pt x="8549" y="2100"/>
                  </a:cubicBezTo>
                  <a:lnTo>
                    <a:pt x="4639" y="6007"/>
                  </a:lnTo>
                  <a:cubicBezTo>
                    <a:pt x="4527" y="6120"/>
                    <a:pt x="4377" y="6177"/>
                    <a:pt x="4227" y="6177"/>
                  </a:cubicBezTo>
                  <a:cubicBezTo>
                    <a:pt x="4081" y="6177"/>
                    <a:pt x="3937" y="6123"/>
                    <a:pt x="3830" y="6016"/>
                  </a:cubicBezTo>
                  <a:lnTo>
                    <a:pt x="1547" y="3748"/>
                  </a:lnTo>
                  <a:cubicBezTo>
                    <a:pt x="1296" y="3534"/>
                    <a:pt x="1281" y="3151"/>
                    <a:pt x="1514" y="2918"/>
                  </a:cubicBezTo>
                  <a:cubicBezTo>
                    <a:pt x="1626" y="2806"/>
                    <a:pt x="1771" y="2750"/>
                    <a:pt x="1916" y="2750"/>
                  </a:cubicBezTo>
                  <a:cubicBezTo>
                    <a:pt x="2074" y="2750"/>
                    <a:pt x="2232" y="2817"/>
                    <a:pt x="2344" y="2948"/>
                  </a:cubicBezTo>
                  <a:lnTo>
                    <a:pt x="3784" y="4388"/>
                  </a:lnTo>
                  <a:cubicBezTo>
                    <a:pt x="3793" y="4401"/>
                    <a:pt x="3805" y="4410"/>
                    <a:pt x="3817" y="4419"/>
                  </a:cubicBezTo>
                  <a:cubicBezTo>
                    <a:pt x="3817" y="4422"/>
                    <a:pt x="3820" y="4422"/>
                    <a:pt x="3823" y="4425"/>
                  </a:cubicBezTo>
                  <a:cubicBezTo>
                    <a:pt x="3934" y="4535"/>
                    <a:pt x="4078" y="4590"/>
                    <a:pt x="4222" y="4590"/>
                  </a:cubicBezTo>
                  <a:cubicBezTo>
                    <a:pt x="4367" y="4590"/>
                    <a:pt x="4512" y="4535"/>
                    <a:pt x="4624" y="4425"/>
                  </a:cubicBezTo>
                  <a:lnTo>
                    <a:pt x="7749" y="1300"/>
                  </a:lnTo>
                  <a:cubicBezTo>
                    <a:pt x="7859" y="1189"/>
                    <a:pt x="8004" y="1134"/>
                    <a:pt x="8149" y="1134"/>
                  </a:cubicBezTo>
                  <a:close/>
                  <a:moveTo>
                    <a:pt x="8146" y="1"/>
                  </a:moveTo>
                  <a:cubicBezTo>
                    <a:pt x="7712" y="1"/>
                    <a:pt x="7279" y="166"/>
                    <a:pt x="6949" y="496"/>
                  </a:cubicBezTo>
                  <a:lnTo>
                    <a:pt x="6946" y="496"/>
                  </a:lnTo>
                  <a:lnTo>
                    <a:pt x="4219" y="3223"/>
                  </a:lnTo>
                  <a:lnTo>
                    <a:pt x="3144" y="2148"/>
                  </a:lnTo>
                  <a:cubicBezTo>
                    <a:pt x="2808" y="1779"/>
                    <a:pt x="2348" y="1594"/>
                    <a:pt x="1887" y="1594"/>
                  </a:cubicBezTo>
                  <a:cubicBezTo>
                    <a:pt x="1453" y="1594"/>
                    <a:pt x="1019" y="1758"/>
                    <a:pt x="686" y="2091"/>
                  </a:cubicBezTo>
                  <a:cubicBezTo>
                    <a:pt x="1" y="2776"/>
                    <a:pt x="28" y="3896"/>
                    <a:pt x="747" y="4549"/>
                  </a:cubicBezTo>
                  <a:lnTo>
                    <a:pt x="3029" y="6819"/>
                  </a:lnTo>
                  <a:cubicBezTo>
                    <a:pt x="3344" y="7131"/>
                    <a:pt x="3768" y="7308"/>
                    <a:pt x="4214" y="7308"/>
                  </a:cubicBezTo>
                  <a:cubicBezTo>
                    <a:pt x="4218" y="7308"/>
                    <a:pt x="4221" y="7308"/>
                    <a:pt x="4225" y="7308"/>
                  </a:cubicBezTo>
                  <a:cubicBezTo>
                    <a:pt x="4678" y="7308"/>
                    <a:pt x="5116" y="7127"/>
                    <a:pt x="5439" y="6807"/>
                  </a:cubicBezTo>
                  <a:lnTo>
                    <a:pt x="9349" y="2900"/>
                  </a:lnTo>
                  <a:cubicBezTo>
                    <a:pt x="10013" y="2236"/>
                    <a:pt x="10013" y="1161"/>
                    <a:pt x="9349" y="499"/>
                  </a:cubicBezTo>
                  <a:cubicBezTo>
                    <a:pt x="9017" y="167"/>
                    <a:pt x="8581" y="1"/>
                    <a:pt x="81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15" name="Google Shape;315;p24"/>
          <p:cNvGrpSpPr/>
          <p:nvPr/>
        </p:nvGrpSpPr>
        <p:grpSpPr>
          <a:xfrm>
            <a:off x="1145493" y="3306371"/>
            <a:ext cx="365763" cy="357988"/>
            <a:chOff x="-6713450" y="2397900"/>
            <a:chExt cx="295375" cy="291450"/>
          </a:xfrm>
        </p:grpSpPr>
        <p:sp>
          <p:nvSpPr>
            <p:cNvPr id="316" name="Google Shape;316;p24"/>
            <p:cNvSpPr/>
            <p:nvPr/>
          </p:nvSpPr>
          <p:spPr>
            <a:xfrm>
              <a:off x="-6628400" y="2465650"/>
              <a:ext cx="69350" cy="17350"/>
            </a:xfrm>
            <a:custGeom>
              <a:rect b="b" l="l" r="r" t="t"/>
              <a:pathLst>
                <a:path extrusionOk="0" h="694" w="2774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79" y="693"/>
                  </a:cubicBezTo>
                  <a:lnTo>
                    <a:pt x="2427" y="693"/>
                  </a:lnTo>
                  <a:cubicBezTo>
                    <a:pt x="2616" y="693"/>
                    <a:pt x="2773" y="536"/>
                    <a:pt x="2773" y="347"/>
                  </a:cubicBezTo>
                  <a:cubicBezTo>
                    <a:pt x="2773" y="158"/>
                    <a:pt x="2616" y="0"/>
                    <a:pt x="242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24"/>
            <p:cNvSpPr/>
            <p:nvPr/>
          </p:nvSpPr>
          <p:spPr>
            <a:xfrm>
              <a:off x="-6713450" y="2397900"/>
              <a:ext cx="295375" cy="291450"/>
            </a:xfrm>
            <a:custGeom>
              <a:rect b="b" l="l" r="r" t="t"/>
              <a:pathLst>
                <a:path extrusionOk="0" h="11658" w="11815">
                  <a:moveTo>
                    <a:pt x="2048" y="1167"/>
                  </a:moveTo>
                  <a:lnTo>
                    <a:pt x="2048" y="2017"/>
                  </a:lnTo>
                  <a:lnTo>
                    <a:pt x="1166" y="2017"/>
                  </a:lnTo>
                  <a:lnTo>
                    <a:pt x="2048" y="1167"/>
                  </a:lnTo>
                  <a:close/>
                  <a:moveTo>
                    <a:pt x="10330" y="2773"/>
                  </a:moveTo>
                  <a:cubicBezTo>
                    <a:pt x="10507" y="2773"/>
                    <a:pt x="10680" y="2836"/>
                    <a:pt x="10806" y="2962"/>
                  </a:cubicBezTo>
                  <a:cubicBezTo>
                    <a:pt x="11058" y="3246"/>
                    <a:pt x="11058" y="3687"/>
                    <a:pt x="10775" y="3908"/>
                  </a:cubicBezTo>
                  <a:lnTo>
                    <a:pt x="10176" y="4506"/>
                  </a:lnTo>
                  <a:lnTo>
                    <a:pt x="9231" y="3561"/>
                  </a:lnTo>
                  <a:lnTo>
                    <a:pt x="9830" y="2962"/>
                  </a:lnTo>
                  <a:cubicBezTo>
                    <a:pt x="9972" y="2836"/>
                    <a:pt x="10153" y="2773"/>
                    <a:pt x="10330" y="2773"/>
                  </a:cubicBezTo>
                  <a:close/>
                  <a:moveTo>
                    <a:pt x="8727" y="4034"/>
                  </a:moveTo>
                  <a:lnTo>
                    <a:pt x="9672" y="4979"/>
                  </a:lnTo>
                  <a:cubicBezTo>
                    <a:pt x="8538" y="6207"/>
                    <a:pt x="7026" y="7688"/>
                    <a:pt x="5892" y="8854"/>
                  </a:cubicBezTo>
                  <a:lnTo>
                    <a:pt x="4915" y="7846"/>
                  </a:lnTo>
                  <a:lnTo>
                    <a:pt x="8727" y="4034"/>
                  </a:lnTo>
                  <a:close/>
                  <a:moveTo>
                    <a:pt x="4600" y="8539"/>
                  </a:moveTo>
                  <a:lnTo>
                    <a:pt x="5230" y="9169"/>
                  </a:lnTo>
                  <a:lnTo>
                    <a:pt x="4285" y="9421"/>
                  </a:lnTo>
                  <a:cubicBezTo>
                    <a:pt x="4348" y="9232"/>
                    <a:pt x="4505" y="8728"/>
                    <a:pt x="4600" y="8539"/>
                  </a:cubicBezTo>
                  <a:close/>
                  <a:moveTo>
                    <a:pt x="7908" y="694"/>
                  </a:moveTo>
                  <a:cubicBezTo>
                    <a:pt x="8097" y="694"/>
                    <a:pt x="8255" y="852"/>
                    <a:pt x="8255" y="1041"/>
                  </a:cubicBezTo>
                  <a:lnTo>
                    <a:pt x="8255" y="3592"/>
                  </a:lnTo>
                  <a:lnTo>
                    <a:pt x="7467" y="4380"/>
                  </a:lnTo>
                  <a:cubicBezTo>
                    <a:pt x="7435" y="4286"/>
                    <a:pt x="7309" y="4160"/>
                    <a:pt x="7152" y="4160"/>
                  </a:cubicBezTo>
                  <a:lnTo>
                    <a:pt x="1733" y="4160"/>
                  </a:lnTo>
                  <a:cubicBezTo>
                    <a:pt x="1512" y="4160"/>
                    <a:pt x="1386" y="4317"/>
                    <a:pt x="1386" y="4506"/>
                  </a:cubicBezTo>
                  <a:cubicBezTo>
                    <a:pt x="1386" y="4695"/>
                    <a:pt x="1512" y="4853"/>
                    <a:pt x="1733" y="4853"/>
                  </a:cubicBezTo>
                  <a:lnTo>
                    <a:pt x="6994" y="4853"/>
                  </a:lnTo>
                  <a:lnTo>
                    <a:pt x="6333" y="5546"/>
                  </a:lnTo>
                  <a:lnTo>
                    <a:pt x="1733" y="5546"/>
                  </a:lnTo>
                  <a:cubicBezTo>
                    <a:pt x="1512" y="5546"/>
                    <a:pt x="1355" y="5703"/>
                    <a:pt x="1355" y="5892"/>
                  </a:cubicBezTo>
                  <a:cubicBezTo>
                    <a:pt x="1355" y="6081"/>
                    <a:pt x="1512" y="6239"/>
                    <a:pt x="1733" y="6239"/>
                  </a:cubicBezTo>
                  <a:lnTo>
                    <a:pt x="5608" y="6239"/>
                  </a:lnTo>
                  <a:lnTo>
                    <a:pt x="4947" y="6901"/>
                  </a:lnTo>
                  <a:lnTo>
                    <a:pt x="1733" y="6901"/>
                  </a:lnTo>
                  <a:cubicBezTo>
                    <a:pt x="1512" y="6901"/>
                    <a:pt x="1355" y="7058"/>
                    <a:pt x="1355" y="7279"/>
                  </a:cubicBezTo>
                  <a:cubicBezTo>
                    <a:pt x="1355" y="7468"/>
                    <a:pt x="1512" y="7625"/>
                    <a:pt x="1733" y="7625"/>
                  </a:cubicBezTo>
                  <a:lnTo>
                    <a:pt x="4285" y="7625"/>
                  </a:lnTo>
                  <a:cubicBezTo>
                    <a:pt x="4190" y="7688"/>
                    <a:pt x="4159" y="7751"/>
                    <a:pt x="4127" y="7814"/>
                  </a:cubicBezTo>
                  <a:lnTo>
                    <a:pt x="3970" y="8287"/>
                  </a:lnTo>
                  <a:lnTo>
                    <a:pt x="1733" y="8287"/>
                  </a:lnTo>
                  <a:cubicBezTo>
                    <a:pt x="1512" y="8287"/>
                    <a:pt x="1355" y="8444"/>
                    <a:pt x="1355" y="8633"/>
                  </a:cubicBezTo>
                  <a:cubicBezTo>
                    <a:pt x="1355" y="8854"/>
                    <a:pt x="1512" y="9011"/>
                    <a:pt x="1733" y="9011"/>
                  </a:cubicBezTo>
                  <a:lnTo>
                    <a:pt x="3718" y="9011"/>
                  </a:lnTo>
                  <a:lnTo>
                    <a:pt x="3466" y="9893"/>
                  </a:lnTo>
                  <a:cubicBezTo>
                    <a:pt x="3385" y="10136"/>
                    <a:pt x="3557" y="10355"/>
                    <a:pt x="3766" y="10355"/>
                  </a:cubicBezTo>
                  <a:cubicBezTo>
                    <a:pt x="3802" y="10355"/>
                    <a:pt x="3839" y="10348"/>
                    <a:pt x="3875" y="10335"/>
                  </a:cubicBezTo>
                  <a:lnTo>
                    <a:pt x="6018" y="9704"/>
                  </a:lnTo>
                  <a:cubicBezTo>
                    <a:pt x="6049" y="9704"/>
                    <a:pt x="6144" y="9673"/>
                    <a:pt x="6175" y="9641"/>
                  </a:cubicBezTo>
                  <a:lnTo>
                    <a:pt x="8286" y="7499"/>
                  </a:lnTo>
                  <a:lnTo>
                    <a:pt x="8286" y="10681"/>
                  </a:lnTo>
                  <a:cubicBezTo>
                    <a:pt x="8255" y="10839"/>
                    <a:pt x="8097" y="10996"/>
                    <a:pt x="7908" y="10996"/>
                  </a:cubicBezTo>
                  <a:lnTo>
                    <a:pt x="1040" y="10996"/>
                  </a:lnTo>
                  <a:cubicBezTo>
                    <a:pt x="851" y="10996"/>
                    <a:pt x="693" y="10839"/>
                    <a:pt x="693" y="10650"/>
                  </a:cubicBezTo>
                  <a:lnTo>
                    <a:pt x="693" y="2742"/>
                  </a:lnTo>
                  <a:lnTo>
                    <a:pt x="2395" y="2742"/>
                  </a:lnTo>
                  <a:cubicBezTo>
                    <a:pt x="2584" y="2742"/>
                    <a:pt x="2741" y="2584"/>
                    <a:pt x="2741" y="2395"/>
                  </a:cubicBezTo>
                  <a:lnTo>
                    <a:pt x="2741" y="694"/>
                  </a:lnTo>
                  <a:close/>
                  <a:moveTo>
                    <a:pt x="2363" y="1"/>
                  </a:moveTo>
                  <a:cubicBezTo>
                    <a:pt x="2237" y="1"/>
                    <a:pt x="2143" y="64"/>
                    <a:pt x="2111" y="127"/>
                  </a:cubicBezTo>
                  <a:lnTo>
                    <a:pt x="158" y="2112"/>
                  </a:lnTo>
                  <a:cubicBezTo>
                    <a:pt x="63" y="2175"/>
                    <a:pt x="0" y="2269"/>
                    <a:pt x="0" y="2364"/>
                  </a:cubicBezTo>
                  <a:lnTo>
                    <a:pt x="0" y="10650"/>
                  </a:lnTo>
                  <a:cubicBezTo>
                    <a:pt x="0" y="11217"/>
                    <a:pt x="473" y="11658"/>
                    <a:pt x="1008" y="11658"/>
                  </a:cubicBezTo>
                  <a:lnTo>
                    <a:pt x="7908" y="11658"/>
                  </a:lnTo>
                  <a:cubicBezTo>
                    <a:pt x="8444" y="11658"/>
                    <a:pt x="8916" y="11217"/>
                    <a:pt x="8916" y="10650"/>
                  </a:cubicBezTo>
                  <a:lnTo>
                    <a:pt x="8916" y="6774"/>
                  </a:lnTo>
                  <a:lnTo>
                    <a:pt x="11279" y="4412"/>
                  </a:lnTo>
                  <a:cubicBezTo>
                    <a:pt x="11815" y="3876"/>
                    <a:pt x="11815" y="3025"/>
                    <a:pt x="11279" y="2490"/>
                  </a:cubicBezTo>
                  <a:cubicBezTo>
                    <a:pt x="11011" y="2222"/>
                    <a:pt x="10657" y="2088"/>
                    <a:pt x="10306" y="2088"/>
                  </a:cubicBezTo>
                  <a:cubicBezTo>
                    <a:pt x="9956" y="2088"/>
                    <a:pt x="9609" y="2222"/>
                    <a:pt x="9357" y="2490"/>
                  </a:cubicBezTo>
                  <a:lnTo>
                    <a:pt x="8916" y="2931"/>
                  </a:lnTo>
                  <a:lnTo>
                    <a:pt x="8916" y="1041"/>
                  </a:lnTo>
                  <a:cubicBezTo>
                    <a:pt x="8916" y="474"/>
                    <a:pt x="8444" y="1"/>
                    <a:pt x="79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8" name="Google Shape;318;p24"/>
          <p:cNvGrpSpPr/>
          <p:nvPr/>
        </p:nvGrpSpPr>
        <p:grpSpPr>
          <a:xfrm>
            <a:off x="1145489" y="4134517"/>
            <a:ext cx="365770" cy="365749"/>
            <a:chOff x="-2060175" y="2768875"/>
            <a:chExt cx="291450" cy="292225"/>
          </a:xfrm>
        </p:grpSpPr>
        <p:sp>
          <p:nvSpPr>
            <p:cNvPr id="319" name="Google Shape;319;p24"/>
            <p:cNvSpPr/>
            <p:nvPr/>
          </p:nvSpPr>
          <p:spPr>
            <a:xfrm>
              <a:off x="-2060175" y="2768875"/>
              <a:ext cx="291450" cy="292225"/>
            </a:xfrm>
            <a:custGeom>
              <a:rect b="b" l="l" r="r" t="t"/>
              <a:pathLst>
                <a:path extrusionOk="0" h="11689" w="11658">
                  <a:moveTo>
                    <a:pt x="10649" y="662"/>
                  </a:moveTo>
                  <a:cubicBezTo>
                    <a:pt x="10838" y="662"/>
                    <a:pt x="10996" y="820"/>
                    <a:pt x="10996" y="1009"/>
                  </a:cubicBezTo>
                  <a:cubicBezTo>
                    <a:pt x="10996" y="1198"/>
                    <a:pt x="10838" y="1355"/>
                    <a:pt x="10649" y="1355"/>
                  </a:cubicBezTo>
                  <a:lnTo>
                    <a:pt x="1040" y="1355"/>
                  </a:lnTo>
                  <a:cubicBezTo>
                    <a:pt x="851" y="1355"/>
                    <a:pt x="694" y="1198"/>
                    <a:pt x="694" y="1009"/>
                  </a:cubicBezTo>
                  <a:cubicBezTo>
                    <a:pt x="694" y="820"/>
                    <a:pt x="851" y="662"/>
                    <a:pt x="1040" y="662"/>
                  </a:cubicBezTo>
                  <a:close/>
                  <a:moveTo>
                    <a:pt x="10303" y="2049"/>
                  </a:moveTo>
                  <a:lnTo>
                    <a:pt x="10303" y="7908"/>
                  </a:lnTo>
                  <a:cubicBezTo>
                    <a:pt x="10334" y="8097"/>
                    <a:pt x="10177" y="8255"/>
                    <a:pt x="9988" y="8255"/>
                  </a:cubicBezTo>
                  <a:lnTo>
                    <a:pt x="1702" y="8255"/>
                  </a:lnTo>
                  <a:cubicBezTo>
                    <a:pt x="1513" y="8255"/>
                    <a:pt x="1355" y="8097"/>
                    <a:pt x="1355" y="7908"/>
                  </a:cubicBezTo>
                  <a:lnTo>
                    <a:pt x="1355" y="2049"/>
                  </a:lnTo>
                  <a:close/>
                  <a:moveTo>
                    <a:pt x="5797" y="10271"/>
                  </a:moveTo>
                  <a:cubicBezTo>
                    <a:pt x="5986" y="10271"/>
                    <a:pt x="6144" y="10429"/>
                    <a:pt x="6144" y="10618"/>
                  </a:cubicBezTo>
                  <a:cubicBezTo>
                    <a:pt x="6144" y="10807"/>
                    <a:pt x="5986" y="10964"/>
                    <a:pt x="5797" y="10964"/>
                  </a:cubicBezTo>
                  <a:cubicBezTo>
                    <a:pt x="5608" y="10964"/>
                    <a:pt x="5451" y="10807"/>
                    <a:pt x="5451" y="10618"/>
                  </a:cubicBezTo>
                  <a:cubicBezTo>
                    <a:pt x="5451" y="10429"/>
                    <a:pt x="5608" y="10271"/>
                    <a:pt x="5797" y="10271"/>
                  </a:cubicBezTo>
                  <a:close/>
                  <a:moveTo>
                    <a:pt x="1040" y="1"/>
                  </a:moveTo>
                  <a:cubicBezTo>
                    <a:pt x="473" y="1"/>
                    <a:pt x="1" y="473"/>
                    <a:pt x="1" y="1009"/>
                  </a:cubicBezTo>
                  <a:cubicBezTo>
                    <a:pt x="1" y="1450"/>
                    <a:pt x="284" y="1828"/>
                    <a:pt x="694" y="1986"/>
                  </a:cubicBezTo>
                  <a:lnTo>
                    <a:pt x="694" y="7908"/>
                  </a:lnTo>
                  <a:cubicBezTo>
                    <a:pt x="694" y="8444"/>
                    <a:pt x="1166" y="8917"/>
                    <a:pt x="1702" y="8917"/>
                  </a:cubicBezTo>
                  <a:lnTo>
                    <a:pt x="5482" y="8917"/>
                  </a:lnTo>
                  <a:lnTo>
                    <a:pt x="5482" y="9673"/>
                  </a:lnTo>
                  <a:cubicBezTo>
                    <a:pt x="5104" y="9830"/>
                    <a:pt x="4821" y="10177"/>
                    <a:pt x="4821" y="10649"/>
                  </a:cubicBezTo>
                  <a:cubicBezTo>
                    <a:pt x="4821" y="11216"/>
                    <a:pt x="5293" y="11689"/>
                    <a:pt x="5829" y="11689"/>
                  </a:cubicBezTo>
                  <a:cubicBezTo>
                    <a:pt x="6396" y="11689"/>
                    <a:pt x="6869" y="11216"/>
                    <a:pt x="6869" y="10649"/>
                  </a:cubicBezTo>
                  <a:cubicBezTo>
                    <a:pt x="6869" y="10240"/>
                    <a:pt x="6585" y="9830"/>
                    <a:pt x="6207" y="9673"/>
                  </a:cubicBezTo>
                  <a:lnTo>
                    <a:pt x="6207" y="8917"/>
                  </a:lnTo>
                  <a:lnTo>
                    <a:pt x="10019" y="8917"/>
                  </a:lnTo>
                  <a:cubicBezTo>
                    <a:pt x="10555" y="8917"/>
                    <a:pt x="11027" y="8444"/>
                    <a:pt x="11027" y="7908"/>
                  </a:cubicBezTo>
                  <a:lnTo>
                    <a:pt x="11027" y="1986"/>
                  </a:lnTo>
                  <a:cubicBezTo>
                    <a:pt x="11405" y="1828"/>
                    <a:pt x="11657" y="1450"/>
                    <a:pt x="11657" y="1009"/>
                  </a:cubicBezTo>
                  <a:cubicBezTo>
                    <a:pt x="11657" y="473"/>
                    <a:pt x="11185" y="1"/>
                    <a:pt x="1064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24"/>
            <p:cNvSpPr/>
            <p:nvPr/>
          </p:nvSpPr>
          <p:spPr>
            <a:xfrm>
              <a:off x="-2008975" y="2855525"/>
              <a:ext cx="189050" cy="84500"/>
            </a:xfrm>
            <a:custGeom>
              <a:rect b="b" l="l" r="r" t="t"/>
              <a:pathLst>
                <a:path extrusionOk="0" h="3380" w="7562">
                  <a:moveTo>
                    <a:pt x="6553" y="0"/>
                  </a:moveTo>
                  <a:cubicBezTo>
                    <a:pt x="6144" y="0"/>
                    <a:pt x="6081" y="504"/>
                    <a:pt x="6427" y="662"/>
                  </a:cubicBezTo>
                  <a:lnTo>
                    <a:pt x="4474" y="2584"/>
                  </a:lnTo>
                  <a:lnTo>
                    <a:pt x="2647" y="788"/>
                  </a:lnTo>
                  <a:cubicBezTo>
                    <a:pt x="2584" y="725"/>
                    <a:pt x="2497" y="693"/>
                    <a:pt x="2410" y="693"/>
                  </a:cubicBezTo>
                  <a:cubicBezTo>
                    <a:pt x="2324" y="693"/>
                    <a:pt x="2237" y="725"/>
                    <a:pt x="2174" y="788"/>
                  </a:cubicBezTo>
                  <a:lnTo>
                    <a:pt x="126" y="2836"/>
                  </a:lnTo>
                  <a:cubicBezTo>
                    <a:pt x="0" y="2930"/>
                    <a:pt x="0" y="3182"/>
                    <a:pt x="126" y="3308"/>
                  </a:cubicBezTo>
                  <a:cubicBezTo>
                    <a:pt x="189" y="3356"/>
                    <a:pt x="276" y="3379"/>
                    <a:pt x="363" y="3379"/>
                  </a:cubicBezTo>
                  <a:cubicBezTo>
                    <a:pt x="449" y="3379"/>
                    <a:pt x="536" y="3356"/>
                    <a:pt x="599" y="3308"/>
                  </a:cubicBezTo>
                  <a:lnTo>
                    <a:pt x="2426" y="1481"/>
                  </a:lnTo>
                  <a:lnTo>
                    <a:pt x="4222" y="3308"/>
                  </a:lnTo>
                  <a:cubicBezTo>
                    <a:pt x="4285" y="3356"/>
                    <a:pt x="4372" y="3379"/>
                    <a:pt x="4458" y="3379"/>
                  </a:cubicBezTo>
                  <a:cubicBezTo>
                    <a:pt x="4545" y="3379"/>
                    <a:pt x="4632" y="3356"/>
                    <a:pt x="4695" y="3308"/>
                  </a:cubicBezTo>
                  <a:lnTo>
                    <a:pt x="6900" y="1134"/>
                  </a:lnTo>
                  <a:cubicBezTo>
                    <a:pt x="6931" y="1260"/>
                    <a:pt x="7057" y="1355"/>
                    <a:pt x="7215" y="1355"/>
                  </a:cubicBezTo>
                  <a:cubicBezTo>
                    <a:pt x="7404" y="1355"/>
                    <a:pt x="7562" y="1197"/>
                    <a:pt x="7562" y="1008"/>
                  </a:cubicBezTo>
                  <a:lnTo>
                    <a:pt x="7562" y="347"/>
                  </a:lnTo>
                  <a:cubicBezTo>
                    <a:pt x="7562" y="158"/>
                    <a:pt x="7467" y="0"/>
                    <a:pt x="724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5"/>
          <p:cNvSpPr txBox="1"/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User Interface - Visual Example</a:t>
            </a:r>
            <a:endParaRPr/>
          </a:p>
        </p:txBody>
      </p:sp>
      <p:pic>
        <p:nvPicPr>
          <p:cNvPr id="326" name="Google Shape;326;p25" title="Screenshot 2025-04-23 at 10.04.03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650" y="1034775"/>
            <a:ext cx="8839201" cy="2860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6"/>
          <p:cNvSpPr txBox="1"/>
          <p:nvPr>
            <p:ph type="title"/>
          </p:nvPr>
        </p:nvSpPr>
        <p:spPr>
          <a:xfrm>
            <a:off x="20350" y="406775"/>
            <a:ext cx="8229600" cy="4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User Interface - Visual Example</a:t>
            </a:r>
            <a:endParaRPr/>
          </a:p>
        </p:txBody>
      </p:sp>
      <p:pic>
        <p:nvPicPr>
          <p:cNvPr id="332" name="Google Shape;332;p26" title="Screenshot 2025-04-23 at 10.04.15 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1888" y="1024150"/>
            <a:ext cx="6860229" cy="3945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26" title="Screenshot 2025-04-23 at 10.05.10 P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69975" y="2138363"/>
            <a:ext cx="5089126" cy="19468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34" name="Google Shape;334;p26"/>
          <p:cNvCxnSpPr>
            <a:endCxn id="333" idx="1"/>
          </p:cNvCxnSpPr>
          <p:nvPr/>
        </p:nvCxnSpPr>
        <p:spPr>
          <a:xfrm flipH="1" rot="10800000">
            <a:off x="2212275" y="3111788"/>
            <a:ext cx="3557700" cy="124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7"/>
          <p:cNvSpPr txBox="1"/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Loading Speed Results</a:t>
            </a:r>
            <a:endParaRPr b="1"/>
          </a:p>
        </p:txBody>
      </p:sp>
      <p:pic>
        <p:nvPicPr>
          <p:cNvPr id="340" name="Google Shape;340;p27" title="loadspeedgraph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763" y="935825"/>
            <a:ext cx="7936472" cy="3945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8"/>
          <p:cNvSpPr/>
          <p:nvPr/>
        </p:nvSpPr>
        <p:spPr>
          <a:xfrm>
            <a:off x="1340100" y="1375525"/>
            <a:ext cx="6463800" cy="2806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6" name="Google Shape;346;p28"/>
          <p:cNvSpPr txBox="1"/>
          <p:nvPr>
            <p:ph type="title"/>
          </p:nvPr>
        </p:nvSpPr>
        <p:spPr>
          <a:xfrm>
            <a:off x="500425" y="2538025"/>
            <a:ext cx="8229600" cy="4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400">
                <a:solidFill>
                  <a:schemeClr val="dk1"/>
                </a:solidFill>
              </a:rPr>
              <a:t>DEMO</a:t>
            </a:r>
            <a:endParaRPr sz="44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28"/>
          <p:cNvSpPr/>
          <p:nvPr/>
        </p:nvSpPr>
        <p:spPr>
          <a:xfrm>
            <a:off x="6172375" y="887150"/>
            <a:ext cx="2478600" cy="1386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8" name="Google Shape;348;p28"/>
          <p:cNvSpPr/>
          <p:nvPr/>
        </p:nvSpPr>
        <p:spPr>
          <a:xfrm>
            <a:off x="705825" y="3356275"/>
            <a:ext cx="2554200" cy="1198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9"/>
          <p:cNvSpPr/>
          <p:nvPr/>
        </p:nvSpPr>
        <p:spPr>
          <a:xfrm>
            <a:off x="5642702" y="1603613"/>
            <a:ext cx="1459500" cy="14646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29"/>
          <p:cNvSpPr/>
          <p:nvPr/>
        </p:nvSpPr>
        <p:spPr>
          <a:xfrm>
            <a:off x="6963820" y="1938848"/>
            <a:ext cx="535692" cy="829501"/>
          </a:xfrm>
          <a:custGeom>
            <a:rect b="b" l="l" r="r" t="t"/>
            <a:pathLst>
              <a:path extrusionOk="0" h="23419" w="15124">
                <a:moveTo>
                  <a:pt x="0" y="0"/>
                </a:moveTo>
                <a:lnTo>
                  <a:pt x="8128" y="11730"/>
                </a:lnTo>
                <a:lnTo>
                  <a:pt x="0" y="23418"/>
                </a:lnTo>
                <a:lnTo>
                  <a:pt x="7038" y="23418"/>
                </a:lnTo>
                <a:lnTo>
                  <a:pt x="15124" y="11730"/>
                </a:lnTo>
                <a:lnTo>
                  <a:pt x="703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29"/>
          <p:cNvSpPr/>
          <p:nvPr/>
        </p:nvSpPr>
        <p:spPr>
          <a:xfrm>
            <a:off x="6777844" y="1938848"/>
            <a:ext cx="535692" cy="829501"/>
          </a:xfrm>
          <a:custGeom>
            <a:rect b="b" l="l" r="r" t="t"/>
            <a:pathLst>
              <a:path extrusionOk="0" h="23419" w="15124">
                <a:moveTo>
                  <a:pt x="0" y="0"/>
                </a:moveTo>
                <a:lnTo>
                  <a:pt x="8086" y="11730"/>
                </a:lnTo>
                <a:lnTo>
                  <a:pt x="0" y="23418"/>
                </a:lnTo>
                <a:lnTo>
                  <a:pt x="7038" y="23418"/>
                </a:lnTo>
                <a:lnTo>
                  <a:pt x="15124" y="11730"/>
                </a:lnTo>
                <a:lnTo>
                  <a:pt x="703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29"/>
          <p:cNvSpPr/>
          <p:nvPr/>
        </p:nvSpPr>
        <p:spPr>
          <a:xfrm>
            <a:off x="3950852" y="1603613"/>
            <a:ext cx="1459500" cy="14646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29"/>
          <p:cNvSpPr/>
          <p:nvPr/>
        </p:nvSpPr>
        <p:spPr>
          <a:xfrm>
            <a:off x="5271970" y="1938848"/>
            <a:ext cx="535692" cy="829501"/>
          </a:xfrm>
          <a:custGeom>
            <a:rect b="b" l="l" r="r" t="t"/>
            <a:pathLst>
              <a:path extrusionOk="0" h="23419" w="15124">
                <a:moveTo>
                  <a:pt x="0" y="0"/>
                </a:moveTo>
                <a:lnTo>
                  <a:pt x="8128" y="11730"/>
                </a:lnTo>
                <a:lnTo>
                  <a:pt x="0" y="23418"/>
                </a:lnTo>
                <a:lnTo>
                  <a:pt x="7038" y="23418"/>
                </a:lnTo>
                <a:lnTo>
                  <a:pt x="15124" y="11730"/>
                </a:lnTo>
                <a:lnTo>
                  <a:pt x="703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29"/>
          <p:cNvSpPr/>
          <p:nvPr/>
        </p:nvSpPr>
        <p:spPr>
          <a:xfrm>
            <a:off x="5085994" y="1938848"/>
            <a:ext cx="535692" cy="829501"/>
          </a:xfrm>
          <a:custGeom>
            <a:rect b="b" l="l" r="r" t="t"/>
            <a:pathLst>
              <a:path extrusionOk="0" h="23419" w="15124">
                <a:moveTo>
                  <a:pt x="0" y="0"/>
                </a:moveTo>
                <a:lnTo>
                  <a:pt x="8086" y="11730"/>
                </a:lnTo>
                <a:lnTo>
                  <a:pt x="0" y="23418"/>
                </a:lnTo>
                <a:lnTo>
                  <a:pt x="7038" y="23418"/>
                </a:lnTo>
                <a:lnTo>
                  <a:pt x="15124" y="11730"/>
                </a:lnTo>
                <a:lnTo>
                  <a:pt x="7038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29"/>
          <p:cNvSpPr txBox="1"/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Future Enhancements</a:t>
            </a:r>
            <a:endParaRPr b="1"/>
          </a:p>
        </p:txBody>
      </p:sp>
      <p:sp>
        <p:nvSpPr>
          <p:cNvPr id="360" name="Google Shape;360;p29"/>
          <p:cNvSpPr/>
          <p:nvPr/>
        </p:nvSpPr>
        <p:spPr>
          <a:xfrm>
            <a:off x="2272827" y="1603613"/>
            <a:ext cx="1459500" cy="14646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29"/>
          <p:cNvSpPr/>
          <p:nvPr/>
        </p:nvSpPr>
        <p:spPr>
          <a:xfrm>
            <a:off x="3593945" y="1938848"/>
            <a:ext cx="535692" cy="829501"/>
          </a:xfrm>
          <a:custGeom>
            <a:rect b="b" l="l" r="r" t="t"/>
            <a:pathLst>
              <a:path extrusionOk="0" h="23419" w="15124">
                <a:moveTo>
                  <a:pt x="0" y="0"/>
                </a:moveTo>
                <a:lnTo>
                  <a:pt x="8128" y="11730"/>
                </a:lnTo>
                <a:lnTo>
                  <a:pt x="0" y="23418"/>
                </a:lnTo>
                <a:lnTo>
                  <a:pt x="7038" y="23418"/>
                </a:lnTo>
                <a:lnTo>
                  <a:pt x="15124" y="11730"/>
                </a:lnTo>
                <a:lnTo>
                  <a:pt x="703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29"/>
          <p:cNvSpPr/>
          <p:nvPr/>
        </p:nvSpPr>
        <p:spPr>
          <a:xfrm>
            <a:off x="3407969" y="1938848"/>
            <a:ext cx="535692" cy="829501"/>
          </a:xfrm>
          <a:custGeom>
            <a:rect b="b" l="l" r="r" t="t"/>
            <a:pathLst>
              <a:path extrusionOk="0" h="23419" w="15124">
                <a:moveTo>
                  <a:pt x="0" y="0"/>
                </a:moveTo>
                <a:lnTo>
                  <a:pt x="8086" y="11730"/>
                </a:lnTo>
                <a:lnTo>
                  <a:pt x="0" y="23418"/>
                </a:lnTo>
                <a:lnTo>
                  <a:pt x="7038" y="23418"/>
                </a:lnTo>
                <a:lnTo>
                  <a:pt x="15124" y="11730"/>
                </a:lnTo>
                <a:lnTo>
                  <a:pt x="703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29"/>
          <p:cNvSpPr txBox="1"/>
          <p:nvPr/>
        </p:nvSpPr>
        <p:spPr>
          <a:xfrm>
            <a:off x="2272925" y="3329525"/>
            <a:ext cx="14595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Host publicly using Streamlit Cloud or Docker for easier access.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64" name="Google Shape;364;p29"/>
          <p:cNvSpPr txBox="1"/>
          <p:nvPr/>
        </p:nvSpPr>
        <p:spPr>
          <a:xfrm>
            <a:off x="3950950" y="3329525"/>
            <a:ext cx="14595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Host Neo4j on a cloud platform (e.g., AWS, or Azure, for remote team access)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5" name="Google Shape;365;p29"/>
          <p:cNvSpPr txBox="1"/>
          <p:nvPr/>
        </p:nvSpPr>
        <p:spPr>
          <a:xfrm>
            <a:off x="5642800" y="3329525"/>
            <a:ext cx="14595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Further improve batch loading speed for large dataset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6" name="Google Shape;366;p29"/>
          <p:cNvSpPr txBox="1"/>
          <p:nvPr/>
        </p:nvSpPr>
        <p:spPr>
          <a:xfrm>
            <a:off x="2280975" y="2001100"/>
            <a:ext cx="1459500" cy="70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Deploy Streamlit App</a:t>
            </a:r>
            <a:endParaRPr b="1" sz="160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67" name="Google Shape;367;p29"/>
          <p:cNvSpPr txBox="1"/>
          <p:nvPr/>
        </p:nvSpPr>
        <p:spPr>
          <a:xfrm>
            <a:off x="3959000" y="2001100"/>
            <a:ext cx="1459500" cy="70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Deploy Neo4j</a:t>
            </a:r>
            <a:endParaRPr b="1" sz="160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68" name="Google Shape;368;p29"/>
          <p:cNvSpPr txBox="1"/>
          <p:nvPr/>
        </p:nvSpPr>
        <p:spPr>
          <a:xfrm>
            <a:off x="5650850" y="2001100"/>
            <a:ext cx="1459500" cy="70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Optimize Data Loading</a:t>
            </a:r>
            <a:endParaRPr b="1" sz="160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30"/>
          <p:cNvSpPr txBox="1"/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Acknowledgements</a:t>
            </a:r>
            <a:endParaRPr b="1"/>
          </a:p>
        </p:txBody>
      </p:sp>
      <p:sp>
        <p:nvSpPr>
          <p:cNvPr id="374" name="Google Shape;374;p30"/>
          <p:cNvSpPr txBox="1"/>
          <p:nvPr>
            <p:ph idx="4294967295" type="subTitle"/>
          </p:nvPr>
        </p:nvSpPr>
        <p:spPr>
          <a:xfrm>
            <a:off x="1330345" y="4320775"/>
            <a:ext cx="6483300" cy="36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Thank you Satvik and Dr. Farag for your support!</a:t>
            </a:r>
            <a:endParaRPr/>
          </a:p>
        </p:txBody>
      </p:sp>
      <p:pic>
        <p:nvPicPr>
          <p:cNvPr id="375" name="Google Shape;375;p30" title="Farag_Mohamed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7850" y="1045375"/>
            <a:ext cx="2342250" cy="312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30" title="1678701451312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13900" y="1045375"/>
            <a:ext cx="3123000" cy="312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1"/>
          <p:cNvSpPr txBox="1"/>
          <p:nvPr>
            <p:ph type="title"/>
          </p:nvPr>
        </p:nvSpPr>
        <p:spPr>
          <a:xfrm>
            <a:off x="457200" y="636225"/>
            <a:ext cx="8229600" cy="4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References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31"/>
          <p:cNvSpPr/>
          <p:nvPr/>
        </p:nvSpPr>
        <p:spPr>
          <a:xfrm>
            <a:off x="-725150" y="3969775"/>
            <a:ext cx="3336900" cy="2532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3" name="Google Shape;383;p31"/>
          <p:cNvSpPr/>
          <p:nvPr/>
        </p:nvSpPr>
        <p:spPr>
          <a:xfrm>
            <a:off x="7017150" y="-1659775"/>
            <a:ext cx="3423300" cy="27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4" name="Google Shape;384;p31"/>
          <p:cNvSpPr/>
          <p:nvPr/>
        </p:nvSpPr>
        <p:spPr>
          <a:xfrm>
            <a:off x="6676800" y="454950"/>
            <a:ext cx="1380900" cy="7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5" name="Google Shape;385;p31"/>
          <p:cNvSpPr txBox="1"/>
          <p:nvPr/>
        </p:nvSpPr>
        <p:spPr>
          <a:xfrm>
            <a:off x="951850" y="1417650"/>
            <a:ext cx="6984900" cy="30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Neo4j. (n.d.). </a:t>
            </a:r>
            <a:r>
              <a:rPr i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Neo4j Desktop installation guide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. Neo4j. Retrieved March 24, 2025, from</a:t>
            </a:r>
            <a:r>
              <a:rPr lang="en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u="sng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https://neo4j.com/docs/desktop-manual/current/installation/download-installation/</a:t>
            </a:r>
            <a:endParaRPr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Neo4j. (n.d.). </a:t>
            </a:r>
            <a:r>
              <a:rPr i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Neo4j browser manual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. Neo4j. Retrieved March 24, 2025, from</a:t>
            </a:r>
            <a:r>
              <a:rPr lang="en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u="sng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https://neo4j.com/docs/browser-manual/current/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Neo4j. (n.d.). </a:t>
            </a:r>
            <a:r>
              <a:rPr i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Getting started: Data import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. Neo4j. Retrieved March 24, 2025, from</a:t>
            </a:r>
            <a:r>
              <a:rPr lang="en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u="sng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https://neo4j.com/docs/getting-started/data-import/</a:t>
            </a:r>
            <a:endParaRPr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OpenLink software product documentation. OpenLink Software RSS. (n.d.). </a:t>
            </a:r>
            <a:r>
              <a:rPr i="1" lang="en" u="sng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https://docs.openlinksw.com/</a:t>
            </a:r>
            <a:r>
              <a:rPr i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94" name="Google Shape;94;p14"/>
          <p:cNvSpPr txBox="1"/>
          <p:nvPr/>
        </p:nvSpPr>
        <p:spPr>
          <a:xfrm>
            <a:off x="137213" y="1757313"/>
            <a:ext cx="424800" cy="22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000000"/>
                </a:solidFill>
                <a:latin typeface="Roboto Medium"/>
                <a:ea typeface="Roboto Medium"/>
                <a:cs typeface="Roboto Medium"/>
                <a:sym typeface="Roboto Medium"/>
              </a:rPr>
              <a:t>1</a:t>
            </a:r>
            <a:endParaRPr sz="1500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 Medium"/>
                <a:ea typeface="Roboto Medium"/>
                <a:cs typeface="Roboto Medium"/>
                <a:sym typeface="Roboto Medium"/>
              </a:rPr>
              <a:t>2</a:t>
            </a:r>
            <a:endParaRPr sz="1500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 Medium"/>
                <a:ea typeface="Roboto Medium"/>
                <a:cs typeface="Roboto Medium"/>
                <a:sym typeface="Roboto Medium"/>
              </a:rPr>
              <a:t>3</a:t>
            </a:r>
            <a:endParaRPr sz="1500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 Medium"/>
                <a:ea typeface="Roboto Medium"/>
                <a:cs typeface="Roboto Medium"/>
                <a:sym typeface="Roboto Medium"/>
              </a:rPr>
              <a:t>4</a:t>
            </a:r>
            <a:endParaRPr sz="1500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 Medium"/>
                <a:ea typeface="Roboto Medium"/>
                <a:cs typeface="Roboto Medium"/>
                <a:sym typeface="Roboto Medium"/>
              </a:rPr>
              <a:t>5</a:t>
            </a:r>
            <a:endParaRPr sz="1500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 Medium"/>
                <a:ea typeface="Roboto Medium"/>
                <a:cs typeface="Roboto Medium"/>
                <a:sym typeface="Roboto Medium"/>
              </a:rPr>
              <a:t>6</a:t>
            </a:r>
            <a:endParaRPr sz="1500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 Medium"/>
                <a:ea typeface="Roboto Medium"/>
                <a:cs typeface="Roboto Medium"/>
                <a:sym typeface="Roboto Medium"/>
              </a:rPr>
              <a:t>7</a:t>
            </a:r>
            <a:endParaRPr sz="1500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cxnSp>
        <p:nvCxnSpPr>
          <p:cNvPr id="95" name="Google Shape;95;p14"/>
          <p:cNvCxnSpPr/>
          <p:nvPr/>
        </p:nvCxnSpPr>
        <p:spPr>
          <a:xfrm>
            <a:off x="560063" y="2122263"/>
            <a:ext cx="6145200" cy="4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96" name="Google Shape;96;p14"/>
          <p:cNvCxnSpPr/>
          <p:nvPr/>
        </p:nvCxnSpPr>
        <p:spPr>
          <a:xfrm flipH="1" rot="10800000">
            <a:off x="562013" y="2351738"/>
            <a:ext cx="6163500" cy="123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97" name="Google Shape;97;p14"/>
          <p:cNvCxnSpPr/>
          <p:nvPr/>
        </p:nvCxnSpPr>
        <p:spPr>
          <a:xfrm>
            <a:off x="554813" y="2589313"/>
            <a:ext cx="6162300" cy="417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98" name="Google Shape;98;p14"/>
          <p:cNvCxnSpPr/>
          <p:nvPr/>
        </p:nvCxnSpPr>
        <p:spPr>
          <a:xfrm>
            <a:off x="554813" y="2828088"/>
            <a:ext cx="6170700" cy="60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99" name="Google Shape;99;p14"/>
          <p:cNvCxnSpPr/>
          <p:nvPr/>
        </p:nvCxnSpPr>
        <p:spPr>
          <a:xfrm>
            <a:off x="556913" y="3061163"/>
            <a:ext cx="6168600" cy="351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100" name="Google Shape;100;p14"/>
          <p:cNvCxnSpPr/>
          <p:nvPr/>
        </p:nvCxnSpPr>
        <p:spPr>
          <a:xfrm flipH="1" rot="10800000">
            <a:off x="556913" y="3290938"/>
            <a:ext cx="6168600" cy="33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101" name="Google Shape;101;p14"/>
          <p:cNvCxnSpPr/>
          <p:nvPr/>
        </p:nvCxnSpPr>
        <p:spPr>
          <a:xfrm flipH="1" rot="10800000">
            <a:off x="556913" y="3519213"/>
            <a:ext cx="6151500" cy="81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102" name="Google Shape;102;p14"/>
          <p:cNvSpPr txBox="1"/>
          <p:nvPr/>
        </p:nvSpPr>
        <p:spPr>
          <a:xfrm>
            <a:off x="6671401" y="1730550"/>
            <a:ext cx="2160900" cy="22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Introduction</a:t>
            </a:r>
            <a:endParaRPr sz="1500"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 Medium"/>
                <a:ea typeface="Roboto Medium"/>
                <a:cs typeface="Roboto Medium"/>
                <a:sym typeface="Roboto Medium"/>
              </a:rPr>
              <a:t>Data Structure</a:t>
            </a:r>
            <a:endParaRPr sz="1500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 Medium"/>
                <a:ea typeface="Roboto Medium"/>
                <a:cs typeface="Roboto Medium"/>
                <a:sym typeface="Roboto Medium"/>
              </a:rPr>
              <a:t>Implementation</a:t>
            </a:r>
            <a:endParaRPr sz="1500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 Medium"/>
                <a:ea typeface="Roboto Medium"/>
                <a:cs typeface="Roboto Medium"/>
                <a:sym typeface="Roboto Medium"/>
              </a:rPr>
              <a:t>User Interface</a:t>
            </a:r>
            <a:endParaRPr sz="1500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 Medium"/>
                <a:ea typeface="Roboto Medium"/>
                <a:cs typeface="Roboto Medium"/>
                <a:sym typeface="Roboto Medium"/>
              </a:rPr>
              <a:t>Results </a:t>
            </a:r>
            <a:endParaRPr sz="1500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 Medium"/>
                <a:ea typeface="Roboto Medium"/>
                <a:cs typeface="Roboto Medium"/>
                <a:sym typeface="Roboto Medium"/>
              </a:rPr>
              <a:t>Future Enhancements</a:t>
            </a:r>
            <a:endParaRPr sz="1500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 Medium"/>
                <a:ea typeface="Roboto Medium"/>
                <a:cs typeface="Roboto Medium"/>
                <a:sym typeface="Roboto Medium"/>
              </a:rPr>
              <a:t>Acknowledgements</a:t>
            </a:r>
            <a:endParaRPr sz="1500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Introduction </a:t>
            </a:r>
            <a:endParaRPr sz="3000"/>
          </a:p>
        </p:txBody>
      </p:sp>
      <p:sp>
        <p:nvSpPr>
          <p:cNvPr id="108" name="Google Shape;10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5"/>
                </a:solidFill>
              </a:rPr>
              <a:t>Purpose:</a:t>
            </a:r>
            <a:r>
              <a:rPr b="1" lang="en" sz="1500">
                <a:solidFill>
                  <a:schemeClr val="dk1"/>
                </a:solidFill>
              </a:rPr>
              <a:t> </a:t>
            </a:r>
            <a:r>
              <a:rPr lang="en" sz="1500">
                <a:solidFill>
                  <a:schemeClr val="dk1"/>
                </a:solidFill>
              </a:rPr>
              <a:t>Transform Electronic Theses &amp; Dissertations (</a:t>
            </a:r>
            <a:r>
              <a:rPr b="1" lang="en" sz="1500">
                <a:solidFill>
                  <a:schemeClr val="dk1"/>
                </a:solidFill>
              </a:rPr>
              <a:t>ETDs</a:t>
            </a:r>
            <a:r>
              <a:rPr lang="en" sz="1500">
                <a:solidFill>
                  <a:schemeClr val="dk1"/>
                </a:solidFill>
              </a:rPr>
              <a:t>) metadata into a </a:t>
            </a:r>
            <a:r>
              <a:rPr b="1" lang="en" sz="1500">
                <a:solidFill>
                  <a:schemeClr val="dk1"/>
                </a:solidFill>
              </a:rPr>
              <a:t>searchable knowledge graph</a:t>
            </a:r>
            <a:r>
              <a:rPr lang="en" sz="1500">
                <a:solidFill>
                  <a:schemeClr val="dk1"/>
                </a:solidFill>
              </a:rPr>
              <a:t>.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Why? Traditional databases make it hard to explore relationships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5"/>
                </a:solidFill>
              </a:rPr>
              <a:t>General Approach</a:t>
            </a:r>
            <a:endParaRPr b="1" sz="1500">
              <a:solidFill>
                <a:schemeClr val="accent5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chemeClr val="accent5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109" name="Google Shape;109;p15"/>
          <p:cNvSpPr/>
          <p:nvPr/>
        </p:nvSpPr>
        <p:spPr>
          <a:xfrm>
            <a:off x="636750" y="3126175"/>
            <a:ext cx="1565700" cy="1252200"/>
          </a:xfrm>
          <a:prstGeom prst="roundRect">
            <a:avLst>
              <a:gd fmla="val 11451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Use </a:t>
            </a:r>
            <a:r>
              <a:rPr b="1"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graph databases</a:t>
            </a: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to model connections.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Google Shape;110;p15"/>
          <p:cNvSpPr/>
          <p:nvPr/>
        </p:nvSpPr>
        <p:spPr>
          <a:xfrm>
            <a:off x="2738350" y="3126175"/>
            <a:ext cx="1565700" cy="1252200"/>
          </a:xfrm>
          <a:prstGeom prst="roundRect">
            <a:avLst>
              <a:gd fmla="val 11451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Support both </a:t>
            </a:r>
            <a:r>
              <a:rPr b="1"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Virtuoso </a:t>
            </a: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and </a:t>
            </a:r>
            <a:r>
              <a:rPr b="1"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Neo4j</a:t>
            </a: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for flexibility.</a:t>
            </a:r>
            <a:endParaRPr sz="1500"/>
          </a:p>
        </p:txBody>
      </p:sp>
      <p:sp>
        <p:nvSpPr>
          <p:cNvPr id="111" name="Google Shape;111;p15"/>
          <p:cNvSpPr/>
          <p:nvPr/>
        </p:nvSpPr>
        <p:spPr>
          <a:xfrm>
            <a:off x="4839950" y="3126175"/>
            <a:ext cx="1565700" cy="1252200"/>
          </a:xfrm>
          <a:prstGeom prst="roundRect">
            <a:avLst>
              <a:gd fmla="val 11451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Develop </a:t>
            </a:r>
            <a:r>
              <a:rPr b="1"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Streamlit web app</a:t>
            </a: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for ETD metadata.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112" name="Google Shape;112;p15"/>
          <p:cNvSpPr/>
          <p:nvPr/>
        </p:nvSpPr>
        <p:spPr>
          <a:xfrm>
            <a:off x="6941550" y="3126175"/>
            <a:ext cx="1565700" cy="1252200"/>
          </a:xfrm>
          <a:prstGeom prst="roundRect">
            <a:avLst>
              <a:gd fmla="val 11451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Ensure scalability handle </a:t>
            </a:r>
            <a:r>
              <a:rPr b="1"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500k ETDS</a:t>
            </a:r>
            <a:endParaRPr b="1"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Data Structure </a:t>
            </a:r>
            <a:endParaRPr sz="3000"/>
          </a:p>
        </p:txBody>
      </p:sp>
      <p:sp>
        <p:nvSpPr>
          <p:cNvPr id="118" name="Google Shape;118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Each </a:t>
            </a:r>
            <a:r>
              <a:rPr b="1" lang="en" sz="1500">
                <a:solidFill>
                  <a:schemeClr val="dk1"/>
                </a:solidFill>
              </a:rPr>
              <a:t>ETD</a:t>
            </a:r>
            <a:r>
              <a:rPr lang="en" sz="1500">
                <a:solidFill>
                  <a:schemeClr val="dk1"/>
                </a:solidFill>
              </a:rPr>
              <a:t> is represented by a core node containing:</a:t>
            </a:r>
            <a:endParaRPr sz="1500">
              <a:solidFill>
                <a:schemeClr val="dk1"/>
              </a:solidFill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○"/>
            </a:pPr>
            <a:r>
              <a:rPr b="1" lang="en" sz="1500">
                <a:solidFill>
                  <a:schemeClr val="dk1"/>
                </a:solidFill>
              </a:rPr>
              <a:t>Title</a:t>
            </a:r>
            <a:r>
              <a:rPr lang="en" sz="1500">
                <a:solidFill>
                  <a:schemeClr val="dk1"/>
                </a:solidFill>
              </a:rPr>
              <a:t>, </a:t>
            </a:r>
            <a:r>
              <a:rPr b="1" lang="en" sz="1500">
                <a:solidFill>
                  <a:schemeClr val="dk1"/>
                </a:solidFill>
              </a:rPr>
              <a:t>URL</a:t>
            </a:r>
            <a:r>
              <a:rPr lang="en" sz="1500">
                <a:solidFill>
                  <a:schemeClr val="dk1"/>
                </a:solidFill>
              </a:rPr>
              <a:t>, and </a:t>
            </a:r>
            <a:r>
              <a:rPr b="1" lang="en" sz="1500">
                <a:solidFill>
                  <a:schemeClr val="dk1"/>
                </a:solidFill>
              </a:rPr>
              <a:t>ID</a:t>
            </a:r>
            <a:endParaRPr b="1"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en" sz="1500">
                <a:solidFill>
                  <a:schemeClr val="dk1"/>
                </a:solidFill>
              </a:rPr>
              <a:t>Connected to key metadata nodes:</a:t>
            </a:r>
            <a:endParaRPr sz="1500">
              <a:solidFill>
                <a:schemeClr val="dk1"/>
              </a:solidFill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○"/>
            </a:pPr>
            <a:r>
              <a:rPr b="1" lang="en" sz="1500">
                <a:solidFill>
                  <a:schemeClr val="dk1"/>
                </a:solidFill>
              </a:rPr>
              <a:t>Author</a:t>
            </a:r>
            <a:r>
              <a:rPr lang="en" sz="1500">
                <a:solidFill>
                  <a:schemeClr val="dk1"/>
                </a:solidFill>
              </a:rPr>
              <a:t>, </a:t>
            </a:r>
            <a:r>
              <a:rPr b="1" lang="en" sz="1500">
                <a:solidFill>
                  <a:schemeClr val="dk1"/>
                </a:solidFill>
              </a:rPr>
              <a:t>Advisor</a:t>
            </a:r>
            <a:r>
              <a:rPr lang="en" sz="1500">
                <a:solidFill>
                  <a:schemeClr val="dk1"/>
                </a:solidFill>
              </a:rPr>
              <a:t>, </a:t>
            </a:r>
            <a:r>
              <a:rPr b="1" lang="en" sz="1500">
                <a:solidFill>
                  <a:schemeClr val="dk1"/>
                </a:solidFill>
              </a:rPr>
              <a:t>Year</a:t>
            </a:r>
            <a:r>
              <a:rPr lang="en" sz="1500">
                <a:solidFill>
                  <a:schemeClr val="dk1"/>
                </a:solidFill>
              </a:rPr>
              <a:t>, </a:t>
            </a:r>
            <a:r>
              <a:rPr b="1" lang="en" sz="1500">
                <a:solidFill>
                  <a:schemeClr val="dk1"/>
                </a:solidFill>
              </a:rPr>
              <a:t>Abstract</a:t>
            </a:r>
            <a:endParaRPr b="1" sz="1500">
              <a:solidFill>
                <a:schemeClr val="dk1"/>
              </a:solidFill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○"/>
            </a:pPr>
            <a:r>
              <a:rPr b="1" lang="en" sz="1500">
                <a:solidFill>
                  <a:schemeClr val="dk1"/>
                </a:solidFill>
              </a:rPr>
              <a:t>University</a:t>
            </a:r>
            <a:r>
              <a:rPr lang="en" sz="1500">
                <a:solidFill>
                  <a:schemeClr val="dk1"/>
                </a:solidFill>
              </a:rPr>
              <a:t>, </a:t>
            </a:r>
            <a:r>
              <a:rPr b="1" lang="en" sz="1500">
                <a:solidFill>
                  <a:schemeClr val="dk1"/>
                </a:solidFill>
              </a:rPr>
              <a:t>Department</a:t>
            </a:r>
            <a:r>
              <a:rPr lang="en" sz="1500">
                <a:solidFill>
                  <a:schemeClr val="dk1"/>
                </a:solidFill>
              </a:rPr>
              <a:t>, </a:t>
            </a:r>
            <a:r>
              <a:rPr b="1" lang="en" sz="1500">
                <a:solidFill>
                  <a:schemeClr val="dk1"/>
                </a:solidFill>
              </a:rPr>
              <a:t>Discipline</a:t>
            </a:r>
            <a:r>
              <a:rPr lang="en" sz="1500">
                <a:solidFill>
                  <a:schemeClr val="dk1"/>
                </a:solidFill>
              </a:rPr>
              <a:t>, </a:t>
            </a:r>
            <a:r>
              <a:rPr b="1" lang="en" sz="1500">
                <a:solidFill>
                  <a:schemeClr val="dk1"/>
                </a:solidFill>
              </a:rPr>
              <a:t>Degree</a:t>
            </a:r>
            <a:endParaRPr b="1"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chemeClr val="dk1"/>
                </a:solidFill>
              </a:rPr>
              <a:t>Relationships follow meaningful predicates (e.g., hasAbstract, academicAdvisorOf, issuedDate)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chemeClr val="dk1"/>
                </a:solidFill>
              </a:rPr>
              <a:t>Designed for clear graph traversal and flexible querying in both </a:t>
            </a:r>
            <a:r>
              <a:rPr b="1" lang="en" sz="1500">
                <a:solidFill>
                  <a:schemeClr val="dk1"/>
                </a:solidFill>
              </a:rPr>
              <a:t>Virtuoso</a:t>
            </a:r>
            <a:r>
              <a:rPr lang="en" sz="1500">
                <a:solidFill>
                  <a:schemeClr val="dk1"/>
                </a:solidFill>
              </a:rPr>
              <a:t> and </a:t>
            </a:r>
            <a:r>
              <a:rPr b="1" lang="en" sz="1500">
                <a:solidFill>
                  <a:schemeClr val="dk1"/>
                </a:solidFill>
              </a:rPr>
              <a:t>Neo4j</a:t>
            </a:r>
            <a:endParaRPr b="1" sz="15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/>
          <p:nvPr/>
        </p:nvSpPr>
        <p:spPr>
          <a:xfrm>
            <a:off x="4512400" y="4111350"/>
            <a:ext cx="936300" cy="936300"/>
          </a:xfrm>
          <a:prstGeom prst="roundRect">
            <a:avLst>
              <a:gd fmla="val 5000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24" name="Google Shape;124;p17"/>
          <p:cNvSpPr/>
          <p:nvPr/>
        </p:nvSpPr>
        <p:spPr>
          <a:xfrm>
            <a:off x="1412225" y="2181425"/>
            <a:ext cx="936300" cy="9363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7"/>
          <p:cNvSpPr/>
          <p:nvPr/>
        </p:nvSpPr>
        <p:spPr>
          <a:xfrm>
            <a:off x="4162738" y="92675"/>
            <a:ext cx="936300" cy="936300"/>
          </a:xfrm>
          <a:prstGeom prst="roundRect">
            <a:avLst>
              <a:gd fmla="val 5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7"/>
          <p:cNvSpPr txBox="1"/>
          <p:nvPr/>
        </p:nvSpPr>
        <p:spPr>
          <a:xfrm>
            <a:off x="2052350" y="4062100"/>
            <a:ext cx="1689900" cy="57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Google Shape;127;p17"/>
          <p:cNvSpPr txBox="1"/>
          <p:nvPr/>
        </p:nvSpPr>
        <p:spPr>
          <a:xfrm>
            <a:off x="893225" y="2465988"/>
            <a:ext cx="19743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Degree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Google Shape;128;p17"/>
          <p:cNvSpPr txBox="1"/>
          <p:nvPr/>
        </p:nvSpPr>
        <p:spPr>
          <a:xfrm>
            <a:off x="3993400" y="4395913"/>
            <a:ext cx="19743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Abstract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Google Shape;129;p17"/>
          <p:cNvSpPr txBox="1"/>
          <p:nvPr/>
        </p:nvSpPr>
        <p:spPr>
          <a:xfrm>
            <a:off x="3643738" y="377238"/>
            <a:ext cx="19743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Year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Google Shape;130;p17"/>
          <p:cNvSpPr/>
          <p:nvPr/>
        </p:nvSpPr>
        <p:spPr>
          <a:xfrm>
            <a:off x="4082675" y="1961313"/>
            <a:ext cx="936300" cy="9363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7"/>
          <p:cNvSpPr txBox="1"/>
          <p:nvPr/>
        </p:nvSpPr>
        <p:spPr>
          <a:xfrm>
            <a:off x="3563675" y="2245875"/>
            <a:ext cx="19743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TITLE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URL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ID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Google Shape;132;p17"/>
          <p:cNvSpPr/>
          <p:nvPr/>
        </p:nvSpPr>
        <p:spPr>
          <a:xfrm>
            <a:off x="2429150" y="3606250"/>
            <a:ext cx="936300" cy="9363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33" name="Google Shape;133;p17"/>
          <p:cNvSpPr txBox="1"/>
          <p:nvPr/>
        </p:nvSpPr>
        <p:spPr>
          <a:xfrm>
            <a:off x="1910150" y="3890813"/>
            <a:ext cx="19743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Advisor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Google Shape;134;p17"/>
          <p:cNvSpPr/>
          <p:nvPr/>
        </p:nvSpPr>
        <p:spPr>
          <a:xfrm>
            <a:off x="6513400" y="3068350"/>
            <a:ext cx="936300" cy="9363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35" name="Google Shape;135;p17"/>
          <p:cNvSpPr txBox="1"/>
          <p:nvPr/>
        </p:nvSpPr>
        <p:spPr>
          <a:xfrm>
            <a:off x="5994400" y="3352888"/>
            <a:ext cx="19743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Discipline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Google Shape;136;p17"/>
          <p:cNvSpPr/>
          <p:nvPr/>
        </p:nvSpPr>
        <p:spPr>
          <a:xfrm>
            <a:off x="2108375" y="756600"/>
            <a:ext cx="936300" cy="936300"/>
          </a:xfrm>
          <a:prstGeom prst="roundRect">
            <a:avLst>
              <a:gd fmla="val 50000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37" name="Google Shape;137;p17"/>
          <p:cNvSpPr txBox="1"/>
          <p:nvPr/>
        </p:nvSpPr>
        <p:spPr>
          <a:xfrm>
            <a:off x="1589375" y="1041163"/>
            <a:ext cx="19743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University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Google Shape;138;p17"/>
          <p:cNvSpPr/>
          <p:nvPr/>
        </p:nvSpPr>
        <p:spPr>
          <a:xfrm>
            <a:off x="6108800" y="966800"/>
            <a:ext cx="936300" cy="936300"/>
          </a:xfrm>
          <a:prstGeom prst="roundRect">
            <a:avLst>
              <a:gd fmla="val 5000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39" name="Google Shape;139;p17"/>
          <p:cNvSpPr txBox="1"/>
          <p:nvPr/>
        </p:nvSpPr>
        <p:spPr>
          <a:xfrm>
            <a:off x="5589800" y="1251363"/>
            <a:ext cx="19743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Roboto"/>
                <a:ea typeface="Roboto"/>
                <a:cs typeface="Roboto"/>
                <a:sym typeface="Roboto"/>
              </a:rPr>
              <a:t>Department</a:t>
            </a:r>
            <a:endParaRPr b="1"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0" name="Google Shape;140;p17"/>
          <p:cNvSpPr txBox="1"/>
          <p:nvPr/>
        </p:nvSpPr>
        <p:spPr>
          <a:xfrm>
            <a:off x="4162750" y="1259488"/>
            <a:ext cx="16899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issuedDate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1" name="Google Shape;141;p17"/>
          <p:cNvSpPr txBox="1"/>
          <p:nvPr/>
        </p:nvSpPr>
        <p:spPr>
          <a:xfrm>
            <a:off x="3036875" y="1539388"/>
            <a:ext cx="16899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hasTitle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2" name="Google Shape;142;p17"/>
          <p:cNvSpPr txBox="1"/>
          <p:nvPr/>
        </p:nvSpPr>
        <p:spPr>
          <a:xfrm>
            <a:off x="4275300" y="3589838"/>
            <a:ext cx="16899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hasAbstract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3" name="Google Shape;143;p17"/>
          <p:cNvSpPr txBox="1"/>
          <p:nvPr/>
        </p:nvSpPr>
        <p:spPr>
          <a:xfrm>
            <a:off x="3044675" y="3068338"/>
            <a:ext cx="16899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academicAdvisorOf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4" name="Google Shape;144;p17"/>
          <p:cNvSpPr txBox="1"/>
          <p:nvPr/>
        </p:nvSpPr>
        <p:spPr>
          <a:xfrm>
            <a:off x="5249375" y="2002575"/>
            <a:ext cx="16899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academicDepartment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" name="Google Shape;145;p17"/>
          <p:cNvSpPr txBox="1"/>
          <p:nvPr/>
        </p:nvSpPr>
        <p:spPr>
          <a:xfrm>
            <a:off x="5124800" y="2867688"/>
            <a:ext cx="16899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academicDisciplineOf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6" name="Google Shape;146;p17"/>
          <p:cNvSpPr txBox="1"/>
          <p:nvPr/>
        </p:nvSpPr>
        <p:spPr>
          <a:xfrm>
            <a:off x="2556150" y="2426563"/>
            <a:ext cx="16899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degreeType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47" name="Google Shape;147;p17"/>
          <p:cNvCxnSpPr>
            <a:stCxn id="133" idx="0"/>
          </p:cNvCxnSpPr>
          <p:nvPr/>
        </p:nvCxnSpPr>
        <p:spPr>
          <a:xfrm flipH="1" rot="10800000">
            <a:off x="2897300" y="2963213"/>
            <a:ext cx="976200" cy="92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8" name="Google Shape;148;p17"/>
          <p:cNvCxnSpPr/>
          <p:nvPr/>
        </p:nvCxnSpPr>
        <p:spPr>
          <a:xfrm flipH="1" rot="10800000">
            <a:off x="1880375" y="2370588"/>
            <a:ext cx="1971900" cy="95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9" name="Google Shape;149;p17"/>
          <p:cNvCxnSpPr/>
          <p:nvPr/>
        </p:nvCxnSpPr>
        <p:spPr>
          <a:xfrm>
            <a:off x="2745875" y="1304238"/>
            <a:ext cx="1593300" cy="687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0" name="Google Shape;150;p17"/>
          <p:cNvCxnSpPr>
            <a:stCxn id="129" idx="2"/>
            <a:endCxn id="141" idx="3"/>
          </p:cNvCxnSpPr>
          <p:nvPr/>
        </p:nvCxnSpPr>
        <p:spPr>
          <a:xfrm>
            <a:off x="4630888" y="744438"/>
            <a:ext cx="96000" cy="978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1" name="Google Shape;151;p17"/>
          <p:cNvCxnSpPr>
            <a:stCxn id="139" idx="2"/>
            <a:endCxn id="144" idx="1"/>
          </p:cNvCxnSpPr>
          <p:nvPr/>
        </p:nvCxnSpPr>
        <p:spPr>
          <a:xfrm flipH="1">
            <a:off x="5249450" y="1618563"/>
            <a:ext cx="1327500" cy="56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2" name="Google Shape;152;p17"/>
          <p:cNvCxnSpPr>
            <a:stCxn id="128" idx="0"/>
            <a:endCxn id="143" idx="3"/>
          </p:cNvCxnSpPr>
          <p:nvPr/>
        </p:nvCxnSpPr>
        <p:spPr>
          <a:xfrm rot="10800000">
            <a:off x="4734550" y="3252013"/>
            <a:ext cx="246000" cy="114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3" name="Google Shape;153;p17"/>
          <p:cNvCxnSpPr>
            <a:stCxn id="135" idx="0"/>
          </p:cNvCxnSpPr>
          <p:nvPr/>
        </p:nvCxnSpPr>
        <p:spPr>
          <a:xfrm rot="10800000">
            <a:off x="5228050" y="2487988"/>
            <a:ext cx="1753500" cy="864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"/>
          <p:cNvSpPr txBox="1"/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Virtuoso and Neo4j Implementation - Overview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59" name="Google Shape;159;p18"/>
          <p:cNvSpPr/>
          <p:nvPr/>
        </p:nvSpPr>
        <p:spPr>
          <a:xfrm>
            <a:off x="457200" y="2032225"/>
            <a:ext cx="8229600" cy="10791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8"/>
          <p:cNvSpPr/>
          <p:nvPr/>
        </p:nvSpPr>
        <p:spPr>
          <a:xfrm>
            <a:off x="1565050" y="1875300"/>
            <a:ext cx="1392900" cy="13929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8"/>
          <p:cNvSpPr/>
          <p:nvPr/>
        </p:nvSpPr>
        <p:spPr>
          <a:xfrm>
            <a:off x="3875550" y="1875300"/>
            <a:ext cx="1392900" cy="1392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8"/>
          <p:cNvSpPr/>
          <p:nvPr/>
        </p:nvSpPr>
        <p:spPr>
          <a:xfrm>
            <a:off x="6152750" y="1875300"/>
            <a:ext cx="1392900" cy="13929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8"/>
          <p:cNvSpPr txBox="1"/>
          <p:nvPr/>
        </p:nvSpPr>
        <p:spPr>
          <a:xfrm>
            <a:off x="1240950" y="1131450"/>
            <a:ext cx="2040900" cy="70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CSV to JSON</a:t>
            </a:r>
            <a:endParaRPr b="1" sz="160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64" name="Google Shape;164;p18"/>
          <p:cNvSpPr txBox="1"/>
          <p:nvPr/>
        </p:nvSpPr>
        <p:spPr>
          <a:xfrm>
            <a:off x="1531750" y="3562350"/>
            <a:ext cx="1459500" cy="9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Both: Converts ETD </a:t>
            </a: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metadata</a:t>
            </a: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from CSV to JSON format for processing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5" name="Google Shape;165;p18"/>
          <p:cNvSpPr txBox="1"/>
          <p:nvPr/>
        </p:nvSpPr>
        <p:spPr>
          <a:xfrm>
            <a:off x="3626700" y="3482475"/>
            <a:ext cx="1890600" cy="13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Virtuoso: Structures ETD metadata into RDF triples for the triple store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Neo4j: Structures ETD metadata into relational nodes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6" name="Google Shape;166;p18"/>
          <p:cNvSpPr txBox="1"/>
          <p:nvPr/>
        </p:nvSpPr>
        <p:spPr>
          <a:xfrm>
            <a:off x="5716713" y="3562350"/>
            <a:ext cx="2265000" cy="12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Virtuoso: Loads JSON data using SPARQL INSERT queries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Neo4j: Loads JSON data using Cypher MERGE and MATCH queries</a:t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7" name="Google Shape;167;p18"/>
          <p:cNvSpPr txBox="1"/>
          <p:nvPr/>
        </p:nvSpPr>
        <p:spPr>
          <a:xfrm>
            <a:off x="3551550" y="1131450"/>
            <a:ext cx="2040900" cy="70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Define Relationships</a:t>
            </a:r>
            <a:endParaRPr b="1" sz="160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68" name="Google Shape;168;p18"/>
          <p:cNvSpPr txBox="1"/>
          <p:nvPr/>
        </p:nvSpPr>
        <p:spPr>
          <a:xfrm>
            <a:off x="5828750" y="1131450"/>
            <a:ext cx="2040900" cy="70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600" lIns="228600" spcFirstLastPara="1" rIns="228600" wrap="square" tIns="228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Load to DB</a:t>
            </a:r>
            <a:endParaRPr b="1" sz="160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pic>
        <p:nvPicPr>
          <p:cNvPr id="169" name="Google Shape;16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4700" y="2006125"/>
            <a:ext cx="1133600" cy="1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85975" y="2186900"/>
            <a:ext cx="772050" cy="77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08538" y="2131088"/>
            <a:ext cx="881325" cy="88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9"/>
          <p:cNvSpPr txBox="1"/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9"/>
          <p:cNvSpPr txBox="1"/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Virtuoso Implementation - Achievements</a:t>
            </a:r>
            <a:endParaRPr/>
          </a:p>
        </p:txBody>
      </p:sp>
      <p:sp>
        <p:nvSpPr>
          <p:cNvPr id="178" name="Google Shape;178;p19"/>
          <p:cNvSpPr/>
          <p:nvPr/>
        </p:nvSpPr>
        <p:spPr>
          <a:xfrm>
            <a:off x="7112425" y="1862400"/>
            <a:ext cx="1572600" cy="3660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Efficiency</a:t>
            </a:r>
            <a:endParaRPr sz="1600">
              <a:solidFill>
                <a:schemeClr val="dk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cxnSp>
        <p:nvCxnSpPr>
          <p:cNvPr id="179" name="Google Shape;179;p19"/>
          <p:cNvCxnSpPr>
            <a:stCxn id="180" idx="3"/>
            <a:endCxn id="178" idx="1"/>
          </p:cNvCxnSpPr>
          <p:nvPr/>
        </p:nvCxnSpPr>
        <p:spPr>
          <a:xfrm flipH="1" rot="10800000">
            <a:off x="6333962" y="2045300"/>
            <a:ext cx="778500" cy="75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1" name="Google Shape;181;p19"/>
          <p:cNvSpPr/>
          <p:nvPr/>
        </p:nvSpPr>
        <p:spPr>
          <a:xfrm>
            <a:off x="7112425" y="2693325"/>
            <a:ext cx="1572600" cy="3660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Speed</a:t>
            </a:r>
            <a:endParaRPr sz="1600">
              <a:solidFill>
                <a:schemeClr val="dk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cxnSp>
        <p:nvCxnSpPr>
          <p:cNvPr id="182" name="Google Shape;182;p19"/>
          <p:cNvCxnSpPr>
            <a:stCxn id="183" idx="3"/>
            <a:endCxn id="181" idx="1"/>
          </p:cNvCxnSpPr>
          <p:nvPr/>
        </p:nvCxnSpPr>
        <p:spPr>
          <a:xfrm flipH="1" rot="10800000">
            <a:off x="6342490" y="2876225"/>
            <a:ext cx="769800" cy="750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4" name="Google Shape;184;p19"/>
          <p:cNvSpPr/>
          <p:nvPr/>
        </p:nvSpPr>
        <p:spPr>
          <a:xfrm>
            <a:off x="7112425" y="3524250"/>
            <a:ext cx="1572600" cy="3660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Transparency</a:t>
            </a:r>
            <a:endParaRPr sz="1600">
              <a:solidFill>
                <a:schemeClr val="dk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cxnSp>
        <p:nvCxnSpPr>
          <p:cNvPr id="185" name="Google Shape;185;p19"/>
          <p:cNvCxnSpPr>
            <a:stCxn id="186" idx="3"/>
            <a:endCxn id="184" idx="1"/>
          </p:cNvCxnSpPr>
          <p:nvPr/>
        </p:nvCxnSpPr>
        <p:spPr>
          <a:xfrm flipH="1" rot="10800000">
            <a:off x="6333988" y="3707150"/>
            <a:ext cx="778500" cy="750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7" name="Google Shape;187;p19"/>
          <p:cNvSpPr/>
          <p:nvPr/>
        </p:nvSpPr>
        <p:spPr>
          <a:xfrm>
            <a:off x="3350975" y="3418100"/>
            <a:ext cx="3314100" cy="5934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9"/>
          <p:cNvSpPr/>
          <p:nvPr/>
        </p:nvSpPr>
        <p:spPr>
          <a:xfrm>
            <a:off x="3350975" y="2587025"/>
            <a:ext cx="3314100" cy="5934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9"/>
          <p:cNvSpPr/>
          <p:nvPr/>
        </p:nvSpPr>
        <p:spPr>
          <a:xfrm>
            <a:off x="3350975" y="1756150"/>
            <a:ext cx="3314100" cy="5934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9"/>
          <p:cNvSpPr/>
          <p:nvPr/>
        </p:nvSpPr>
        <p:spPr>
          <a:xfrm>
            <a:off x="4120562" y="1847750"/>
            <a:ext cx="2213400" cy="41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548625" spcFirstLastPara="1" rIns="18287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⚙️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Batch Processing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90" name="Google Shape;190;p19"/>
          <p:cNvCxnSpPr/>
          <p:nvPr/>
        </p:nvCxnSpPr>
        <p:spPr>
          <a:xfrm flipH="1" rot="10800000">
            <a:off x="1684163" y="1969088"/>
            <a:ext cx="1666800" cy="13305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1" name="Google Shape;191;p19"/>
          <p:cNvSpPr/>
          <p:nvPr/>
        </p:nvSpPr>
        <p:spPr>
          <a:xfrm>
            <a:off x="3249275" y="1706600"/>
            <a:ext cx="692400" cy="6924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accen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01</a:t>
            </a:r>
            <a:endParaRPr b="1" sz="2100">
              <a:solidFill>
                <a:schemeClr val="accen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83" name="Google Shape;183;p19"/>
          <p:cNvSpPr/>
          <p:nvPr/>
        </p:nvSpPr>
        <p:spPr>
          <a:xfrm>
            <a:off x="4000090" y="2678675"/>
            <a:ext cx="2342400" cy="41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548625" spcFirstLastPara="1" rIns="18287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⚡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Parallel loading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92" name="Google Shape;192;p19"/>
          <p:cNvCxnSpPr/>
          <p:nvPr/>
        </p:nvCxnSpPr>
        <p:spPr>
          <a:xfrm flipH="1" rot="10800000">
            <a:off x="1684163" y="2883713"/>
            <a:ext cx="1565100" cy="42060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3" name="Google Shape;193;p19"/>
          <p:cNvSpPr/>
          <p:nvPr/>
        </p:nvSpPr>
        <p:spPr>
          <a:xfrm>
            <a:off x="3249275" y="2537525"/>
            <a:ext cx="692400" cy="6924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02</a:t>
            </a:r>
            <a:endParaRPr b="1" sz="210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86" name="Google Shape;186;p19"/>
          <p:cNvSpPr/>
          <p:nvPr/>
        </p:nvSpPr>
        <p:spPr>
          <a:xfrm>
            <a:off x="3991588" y="3509600"/>
            <a:ext cx="2342400" cy="41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548625" spcFirstLastPara="1" rIns="18287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👁️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Process tracking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94" name="Google Shape;194;p19"/>
          <p:cNvCxnSpPr/>
          <p:nvPr/>
        </p:nvCxnSpPr>
        <p:spPr>
          <a:xfrm>
            <a:off x="1684163" y="3304538"/>
            <a:ext cx="1565100" cy="41010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5" name="Google Shape;195;p19"/>
          <p:cNvSpPr/>
          <p:nvPr/>
        </p:nvSpPr>
        <p:spPr>
          <a:xfrm>
            <a:off x="3249275" y="3368450"/>
            <a:ext cx="692400" cy="6924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accent3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03</a:t>
            </a:r>
            <a:endParaRPr b="1" sz="2100">
              <a:solidFill>
                <a:schemeClr val="accent3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96" name="Google Shape;196;p19"/>
          <p:cNvSpPr/>
          <p:nvPr/>
        </p:nvSpPr>
        <p:spPr>
          <a:xfrm>
            <a:off x="644800" y="2189371"/>
            <a:ext cx="2073000" cy="21378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7" name="Google Shape;197;p19"/>
          <p:cNvGrpSpPr/>
          <p:nvPr/>
        </p:nvGrpSpPr>
        <p:grpSpPr>
          <a:xfrm>
            <a:off x="1361275" y="2678683"/>
            <a:ext cx="640090" cy="640086"/>
            <a:chOff x="-2571737" y="2403625"/>
            <a:chExt cx="292225" cy="291425"/>
          </a:xfrm>
        </p:grpSpPr>
        <p:sp>
          <p:nvSpPr>
            <p:cNvPr id="198" name="Google Shape;198;p19"/>
            <p:cNvSpPr/>
            <p:nvPr/>
          </p:nvSpPr>
          <p:spPr>
            <a:xfrm>
              <a:off x="-2571737" y="2403625"/>
              <a:ext cx="292225" cy="291425"/>
            </a:xfrm>
            <a:custGeom>
              <a:rect b="b" l="l" r="r" t="t"/>
              <a:pathLst>
                <a:path extrusionOk="0" h="11657" w="11689">
                  <a:moveTo>
                    <a:pt x="9547" y="725"/>
                  </a:moveTo>
                  <a:cubicBezTo>
                    <a:pt x="9704" y="725"/>
                    <a:pt x="9830" y="788"/>
                    <a:pt x="9893" y="914"/>
                  </a:cubicBezTo>
                  <a:lnTo>
                    <a:pt x="10681" y="2772"/>
                  </a:lnTo>
                  <a:lnTo>
                    <a:pt x="1135" y="2772"/>
                  </a:lnTo>
                  <a:lnTo>
                    <a:pt x="1891" y="914"/>
                  </a:lnTo>
                  <a:cubicBezTo>
                    <a:pt x="1922" y="788"/>
                    <a:pt x="2080" y="725"/>
                    <a:pt x="2206" y="725"/>
                  </a:cubicBezTo>
                  <a:close/>
                  <a:moveTo>
                    <a:pt x="10649" y="3403"/>
                  </a:moveTo>
                  <a:cubicBezTo>
                    <a:pt x="10870" y="3403"/>
                    <a:pt x="11027" y="3560"/>
                    <a:pt x="11027" y="3749"/>
                  </a:cubicBezTo>
                  <a:lnTo>
                    <a:pt x="11027" y="5167"/>
                  </a:lnTo>
                  <a:cubicBezTo>
                    <a:pt x="11027" y="5356"/>
                    <a:pt x="10870" y="5513"/>
                    <a:pt x="10649" y="5513"/>
                  </a:cubicBezTo>
                  <a:lnTo>
                    <a:pt x="1040" y="5513"/>
                  </a:lnTo>
                  <a:cubicBezTo>
                    <a:pt x="851" y="5513"/>
                    <a:pt x="694" y="5356"/>
                    <a:pt x="694" y="5167"/>
                  </a:cubicBezTo>
                  <a:lnTo>
                    <a:pt x="694" y="3749"/>
                  </a:lnTo>
                  <a:cubicBezTo>
                    <a:pt x="694" y="3560"/>
                    <a:pt x="851" y="3403"/>
                    <a:pt x="1040" y="3403"/>
                  </a:cubicBezTo>
                  <a:close/>
                  <a:moveTo>
                    <a:pt x="10681" y="6206"/>
                  </a:moveTo>
                  <a:cubicBezTo>
                    <a:pt x="10870" y="6238"/>
                    <a:pt x="11027" y="6364"/>
                    <a:pt x="11027" y="6553"/>
                  </a:cubicBezTo>
                  <a:lnTo>
                    <a:pt x="11027" y="7939"/>
                  </a:lnTo>
                  <a:cubicBezTo>
                    <a:pt x="11027" y="8128"/>
                    <a:pt x="10870" y="8286"/>
                    <a:pt x="10681" y="8286"/>
                  </a:cubicBezTo>
                  <a:lnTo>
                    <a:pt x="1072" y="8286"/>
                  </a:lnTo>
                  <a:cubicBezTo>
                    <a:pt x="851" y="8286"/>
                    <a:pt x="694" y="8128"/>
                    <a:pt x="694" y="7939"/>
                  </a:cubicBezTo>
                  <a:lnTo>
                    <a:pt x="694" y="6553"/>
                  </a:lnTo>
                  <a:cubicBezTo>
                    <a:pt x="694" y="6364"/>
                    <a:pt x="851" y="6206"/>
                    <a:pt x="1072" y="6206"/>
                  </a:cubicBezTo>
                  <a:close/>
                  <a:moveTo>
                    <a:pt x="10681" y="8947"/>
                  </a:moveTo>
                  <a:cubicBezTo>
                    <a:pt x="10870" y="8947"/>
                    <a:pt x="11027" y="9105"/>
                    <a:pt x="11027" y="9294"/>
                  </a:cubicBezTo>
                  <a:lnTo>
                    <a:pt x="11027" y="10680"/>
                  </a:lnTo>
                  <a:cubicBezTo>
                    <a:pt x="11027" y="10869"/>
                    <a:pt x="10870" y="11027"/>
                    <a:pt x="10681" y="11027"/>
                  </a:cubicBezTo>
                  <a:lnTo>
                    <a:pt x="1072" y="11027"/>
                  </a:lnTo>
                  <a:cubicBezTo>
                    <a:pt x="851" y="11027"/>
                    <a:pt x="694" y="10869"/>
                    <a:pt x="694" y="10680"/>
                  </a:cubicBezTo>
                  <a:lnTo>
                    <a:pt x="694" y="9294"/>
                  </a:lnTo>
                  <a:cubicBezTo>
                    <a:pt x="694" y="9105"/>
                    <a:pt x="851" y="8947"/>
                    <a:pt x="1072" y="8947"/>
                  </a:cubicBezTo>
                  <a:close/>
                  <a:moveTo>
                    <a:pt x="2174" y="0"/>
                  </a:moveTo>
                  <a:cubicBezTo>
                    <a:pt x="1733" y="0"/>
                    <a:pt x="1387" y="252"/>
                    <a:pt x="1229" y="630"/>
                  </a:cubicBezTo>
                  <a:lnTo>
                    <a:pt x="64" y="3403"/>
                  </a:lnTo>
                  <a:cubicBezTo>
                    <a:pt x="32" y="3529"/>
                    <a:pt x="0" y="3686"/>
                    <a:pt x="0" y="3781"/>
                  </a:cubicBezTo>
                  <a:lnTo>
                    <a:pt x="0" y="5198"/>
                  </a:lnTo>
                  <a:cubicBezTo>
                    <a:pt x="0" y="5482"/>
                    <a:pt x="127" y="5734"/>
                    <a:pt x="284" y="5860"/>
                  </a:cubicBezTo>
                  <a:cubicBezTo>
                    <a:pt x="127" y="6080"/>
                    <a:pt x="0" y="6301"/>
                    <a:pt x="0" y="6553"/>
                  </a:cubicBezTo>
                  <a:lnTo>
                    <a:pt x="0" y="7908"/>
                  </a:lnTo>
                  <a:cubicBezTo>
                    <a:pt x="0" y="8191"/>
                    <a:pt x="127" y="8443"/>
                    <a:pt x="284" y="8601"/>
                  </a:cubicBezTo>
                  <a:cubicBezTo>
                    <a:pt x="127" y="8790"/>
                    <a:pt x="0" y="9010"/>
                    <a:pt x="0" y="9262"/>
                  </a:cubicBezTo>
                  <a:lnTo>
                    <a:pt x="0" y="10649"/>
                  </a:lnTo>
                  <a:cubicBezTo>
                    <a:pt x="0" y="11184"/>
                    <a:pt x="473" y="11657"/>
                    <a:pt x="1009" y="11657"/>
                  </a:cubicBezTo>
                  <a:lnTo>
                    <a:pt x="10618" y="11657"/>
                  </a:lnTo>
                  <a:cubicBezTo>
                    <a:pt x="11185" y="11657"/>
                    <a:pt x="11657" y="11184"/>
                    <a:pt x="11657" y="10649"/>
                  </a:cubicBezTo>
                  <a:lnTo>
                    <a:pt x="11657" y="9262"/>
                  </a:lnTo>
                  <a:cubicBezTo>
                    <a:pt x="11657" y="8979"/>
                    <a:pt x="11531" y="8758"/>
                    <a:pt x="11374" y="8601"/>
                  </a:cubicBezTo>
                  <a:cubicBezTo>
                    <a:pt x="11531" y="8380"/>
                    <a:pt x="11657" y="8160"/>
                    <a:pt x="11657" y="7908"/>
                  </a:cubicBezTo>
                  <a:lnTo>
                    <a:pt x="11657" y="6553"/>
                  </a:lnTo>
                  <a:cubicBezTo>
                    <a:pt x="11657" y="6269"/>
                    <a:pt x="11531" y="6017"/>
                    <a:pt x="11374" y="5860"/>
                  </a:cubicBezTo>
                  <a:cubicBezTo>
                    <a:pt x="11531" y="5671"/>
                    <a:pt x="11657" y="5450"/>
                    <a:pt x="11657" y="5198"/>
                  </a:cubicBezTo>
                  <a:lnTo>
                    <a:pt x="11657" y="3781"/>
                  </a:lnTo>
                  <a:lnTo>
                    <a:pt x="11689" y="3781"/>
                  </a:lnTo>
                  <a:cubicBezTo>
                    <a:pt x="11689" y="3686"/>
                    <a:pt x="11657" y="3529"/>
                    <a:pt x="11594" y="3403"/>
                  </a:cubicBezTo>
                  <a:lnTo>
                    <a:pt x="10460" y="630"/>
                  </a:lnTo>
                  <a:cubicBezTo>
                    <a:pt x="10303" y="252"/>
                    <a:pt x="9925" y="0"/>
                    <a:pt x="95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-2485967" y="2649150"/>
              <a:ext cx="173300" cy="18150"/>
            </a:xfrm>
            <a:custGeom>
              <a:rect b="b" l="l" r="r" t="t"/>
              <a:pathLst>
                <a:path extrusionOk="0" h="726" w="6932">
                  <a:moveTo>
                    <a:pt x="378" y="1"/>
                  </a:moveTo>
                  <a:cubicBezTo>
                    <a:pt x="158" y="1"/>
                    <a:pt x="0" y="159"/>
                    <a:pt x="0" y="379"/>
                  </a:cubicBezTo>
                  <a:cubicBezTo>
                    <a:pt x="0" y="568"/>
                    <a:pt x="158" y="726"/>
                    <a:pt x="378" y="726"/>
                  </a:cubicBezTo>
                  <a:lnTo>
                    <a:pt x="6585" y="726"/>
                  </a:lnTo>
                  <a:cubicBezTo>
                    <a:pt x="6774" y="726"/>
                    <a:pt x="6931" y="568"/>
                    <a:pt x="6931" y="379"/>
                  </a:cubicBezTo>
                  <a:cubicBezTo>
                    <a:pt x="6931" y="159"/>
                    <a:pt x="6774" y="1"/>
                    <a:pt x="658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-2485967" y="2511325"/>
              <a:ext cx="173300" cy="18150"/>
            </a:xfrm>
            <a:custGeom>
              <a:rect b="b" l="l" r="r" t="t"/>
              <a:pathLst>
                <a:path extrusionOk="0" h="726" w="6932">
                  <a:moveTo>
                    <a:pt x="378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78" y="725"/>
                  </a:cubicBezTo>
                  <a:lnTo>
                    <a:pt x="6585" y="725"/>
                  </a:lnTo>
                  <a:cubicBezTo>
                    <a:pt x="6774" y="725"/>
                    <a:pt x="6931" y="568"/>
                    <a:pt x="6931" y="379"/>
                  </a:cubicBezTo>
                  <a:cubicBezTo>
                    <a:pt x="6931" y="158"/>
                    <a:pt x="6774" y="1"/>
                    <a:pt x="658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19"/>
            <p:cNvSpPr/>
            <p:nvPr/>
          </p:nvSpPr>
          <p:spPr>
            <a:xfrm>
              <a:off x="-2540185" y="2511325"/>
              <a:ext cx="18125" cy="18925"/>
            </a:xfrm>
            <a:custGeom>
              <a:rect b="b" l="l" r="r" t="t"/>
              <a:pathLst>
                <a:path extrusionOk="0" h="757" w="725">
                  <a:moveTo>
                    <a:pt x="378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57"/>
                    <a:pt x="378" y="757"/>
                  </a:cubicBezTo>
                  <a:cubicBezTo>
                    <a:pt x="567" y="757"/>
                    <a:pt x="725" y="568"/>
                    <a:pt x="725" y="379"/>
                  </a:cubicBez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19"/>
            <p:cNvSpPr/>
            <p:nvPr/>
          </p:nvSpPr>
          <p:spPr>
            <a:xfrm>
              <a:off x="-2485579" y="2580625"/>
              <a:ext cx="172525" cy="17350"/>
            </a:xfrm>
            <a:custGeom>
              <a:rect b="b" l="l" r="r" t="t"/>
              <a:pathLst>
                <a:path extrusionOk="0" h="694" w="6901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32" y="536"/>
                    <a:pt x="158" y="693"/>
                    <a:pt x="347" y="693"/>
                  </a:cubicBezTo>
                  <a:lnTo>
                    <a:pt x="6554" y="693"/>
                  </a:lnTo>
                  <a:cubicBezTo>
                    <a:pt x="6774" y="693"/>
                    <a:pt x="6900" y="536"/>
                    <a:pt x="6900" y="347"/>
                  </a:cubicBezTo>
                  <a:cubicBezTo>
                    <a:pt x="6900" y="158"/>
                    <a:pt x="6774" y="0"/>
                    <a:pt x="655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19"/>
            <p:cNvSpPr/>
            <p:nvPr/>
          </p:nvSpPr>
          <p:spPr>
            <a:xfrm>
              <a:off x="-2540185" y="2580625"/>
              <a:ext cx="18125" cy="17350"/>
            </a:xfrm>
            <a:custGeom>
              <a:rect b="b" l="l" r="r" t="t"/>
              <a:pathLst>
                <a:path extrusionOk="0" h="694" w="725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78" y="693"/>
                  </a:cubicBezTo>
                  <a:cubicBezTo>
                    <a:pt x="567" y="693"/>
                    <a:pt x="725" y="536"/>
                    <a:pt x="725" y="347"/>
                  </a:cubicBezTo>
                  <a:cubicBezTo>
                    <a:pt x="725" y="158"/>
                    <a:pt x="567" y="0"/>
                    <a:pt x="37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19"/>
            <p:cNvSpPr/>
            <p:nvPr/>
          </p:nvSpPr>
          <p:spPr>
            <a:xfrm>
              <a:off x="-2540185" y="2649150"/>
              <a:ext cx="18125" cy="18150"/>
            </a:xfrm>
            <a:custGeom>
              <a:rect b="b" l="l" r="r" t="t"/>
              <a:pathLst>
                <a:path extrusionOk="0" h="726" w="725">
                  <a:moveTo>
                    <a:pt x="378" y="1"/>
                  </a:moveTo>
                  <a:cubicBezTo>
                    <a:pt x="158" y="1"/>
                    <a:pt x="0" y="159"/>
                    <a:pt x="0" y="379"/>
                  </a:cubicBezTo>
                  <a:cubicBezTo>
                    <a:pt x="0" y="568"/>
                    <a:pt x="158" y="726"/>
                    <a:pt x="378" y="726"/>
                  </a:cubicBezTo>
                  <a:cubicBezTo>
                    <a:pt x="567" y="726"/>
                    <a:pt x="725" y="568"/>
                    <a:pt x="725" y="379"/>
                  </a:cubicBezTo>
                  <a:cubicBezTo>
                    <a:pt x="725" y="159"/>
                    <a:pt x="567" y="1"/>
                    <a:pt x="37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5" name="Google Shape;205;p19"/>
          <p:cNvSpPr/>
          <p:nvPr/>
        </p:nvSpPr>
        <p:spPr>
          <a:xfrm>
            <a:off x="458975" y="3466500"/>
            <a:ext cx="2444700" cy="4815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90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System</a:t>
            </a:r>
            <a:endParaRPr b="1" sz="190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0"/>
          <p:cNvSpPr txBox="1"/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Virtuoso Implementation - Challenges &amp; Solutions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0"/>
          <p:cNvSpPr/>
          <p:nvPr/>
        </p:nvSpPr>
        <p:spPr>
          <a:xfrm>
            <a:off x="831425" y="1244775"/>
            <a:ext cx="2766600" cy="481500"/>
          </a:xfrm>
          <a:prstGeom prst="roundRect">
            <a:avLst>
              <a:gd fmla="val 16667" name="adj"/>
            </a:avLst>
          </a:prstGeom>
          <a:solidFill>
            <a:srgbClr val="F9CB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CHALLENGES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12" name="Google Shape;212;p20"/>
          <p:cNvSpPr/>
          <p:nvPr/>
        </p:nvSpPr>
        <p:spPr>
          <a:xfrm>
            <a:off x="3353825" y="1218975"/>
            <a:ext cx="577800" cy="533100"/>
          </a:xfrm>
          <a:prstGeom prst="ellipse">
            <a:avLst/>
          </a:prstGeom>
          <a:solidFill>
            <a:srgbClr val="F9CB9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3" name="Google Shape;213;p20"/>
          <p:cNvSpPr/>
          <p:nvPr/>
        </p:nvSpPr>
        <p:spPr>
          <a:xfrm>
            <a:off x="5145600" y="1270575"/>
            <a:ext cx="2766600" cy="481500"/>
          </a:xfrm>
          <a:prstGeom prst="roundRect">
            <a:avLst>
              <a:gd fmla="val 16667" name="adj"/>
            </a:avLst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SOLUTIONS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4" name="Google Shape;214;p20"/>
          <p:cNvSpPr/>
          <p:nvPr/>
        </p:nvSpPr>
        <p:spPr>
          <a:xfrm>
            <a:off x="7668000" y="1244775"/>
            <a:ext cx="577800" cy="533100"/>
          </a:xfrm>
          <a:prstGeom prst="ellipse">
            <a:avLst/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5" name="Google Shape;21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0650" y="1270575"/>
            <a:ext cx="384148" cy="368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4824" y="1319249"/>
            <a:ext cx="384150" cy="38415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0"/>
          <p:cNvSpPr txBox="1"/>
          <p:nvPr/>
        </p:nvSpPr>
        <p:spPr>
          <a:xfrm>
            <a:off x="683550" y="2016925"/>
            <a:ext cx="3100200" cy="161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Large SPARQL queries causing HTTP 413 errors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Non-printable characters in metadata breaking queries.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8" name="Google Shape;218;p20"/>
          <p:cNvSpPr txBox="1"/>
          <p:nvPr/>
        </p:nvSpPr>
        <p:spPr>
          <a:xfrm>
            <a:off x="5027250" y="2016925"/>
            <a:ext cx="3003300" cy="161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Reduced batch size to 100 ETDs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Added escape_for_sparql to clean text (handles \n, \”, etc.)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9" name="Google Shape;219;p20"/>
          <p:cNvSpPr/>
          <p:nvPr/>
        </p:nvSpPr>
        <p:spPr>
          <a:xfrm>
            <a:off x="4227525" y="2273475"/>
            <a:ext cx="474300" cy="20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0" name="Google Shape;220;p20"/>
          <p:cNvSpPr/>
          <p:nvPr/>
        </p:nvSpPr>
        <p:spPr>
          <a:xfrm>
            <a:off x="4227525" y="3332450"/>
            <a:ext cx="474300" cy="201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21" name="Google Shape;22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0000" y="2106625"/>
            <a:ext cx="384148" cy="368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0000" y="3101950"/>
            <a:ext cx="384148" cy="368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8874" y="2129674"/>
            <a:ext cx="384150" cy="38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8874" y="3150199"/>
            <a:ext cx="384150" cy="38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1"/>
          <p:cNvSpPr txBox="1"/>
          <p:nvPr>
            <p:ph type="title"/>
          </p:nvPr>
        </p:nvSpPr>
        <p:spPr>
          <a:xfrm>
            <a:off x="457200" y="411475"/>
            <a:ext cx="8229600" cy="48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Neo4j Implementation</a:t>
            </a:r>
            <a:r>
              <a:rPr lang="en">
                <a:solidFill>
                  <a:schemeClr val="dk1"/>
                </a:solidFill>
              </a:rPr>
              <a:t>- </a:t>
            </a:r>
            <a:r>
              <a:rPr lang="en">
                <a:solidFill>
                  <a:schemeClr val="dk1"/>
                </a:solidFill>
              </a:rPr>
              <a:t>Achievements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30" name="Google Shape;230;p21"/>
          <p:cNvSpPr txBox="1"/>
          <p:nvPr>
            <p:ph idx="4294967295" type="body"/>
          </p:nvPr>
        </p:nvSpPr>
        <p:spPr>
          <a:xfrm>
            <a:off x="311700" y="1152475"/>
            <a:ext cx="8520600" cy="80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chemeClr val="dk1"/>
                </a:solidFill>
              </a:rPr>
              <a:t>Purpose: Store and manage ETD metadata in a </a:t>
            </a:r>
            <a:r>
              <a:rPr lang="en" sz="1500">
                <a:solidFill>
                  <a:schemeClr val="dk1"/>
                </a:solidFill>
              </a:rPr>
              <a:t>Property Graph Database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 b="1"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21"/>
          <p:cNvSpPr/>
          <p:nvPr/>
        </p:nvSpPr>
        <p:spPr>
          <a:xfrm>
            <a:off x="6965150" y="2205300"/>
            <a:ext cx="1572600" cy="3660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Efficiency</a:t>
            </a:r>
            <a:endParaRPr sz="1600">
              <a:solidFill>
                <a:schemeClr val="dk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cxnSp>
        <p:nvCxnSpPr>
          <p:cNvPr id="232" name="Google Shape;232;p21"/>
          <p:cNvCxnSpPr>
            <a:stCxn id="233" idx="3"/>
            <a:endCxn id="231" idx="1"/>
          </p:cNvCxnSpPr>
          <p:nvPr/>
        </p:nvCxnSpPr>
        <p:spPr>
          <a:xfrm flipH="1" rot="10800000">
            <a:off x="6186687" y="2388200"/>
            <a:ext cx="778500" cy="75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4" name="Google Shape;234;p21"/>
          <p:cNvSpPr/>
          <p:nvPr/>
        </p:nvSpPr>
        <p:spPr>
          <a:xfrm>
            <a:off x="6965150" y="3036225"/>
            <a:ext cx="1572600" cy="3660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Speed</a:t>
            </a:r>
            <a:endParaRPr sz="1600">
              <a:solidFill>
                <a:schemeClr val="dk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cxnSp>
        <p:nvCxnSpPr>
          <p:cNvPr id="235" name="Google Shape;235;p21"/>
          <p:cNvCxnSpPr>
            <a:stCxn id="236" idx="3"/>
            <a:endCxn id="234" idx="1"/>
          </p:cNvCxnSpPr>
          <p:nvPr/>
        </p:nvCxnSpPr>
        <p:spPr>
          <a:xfrm flipH="1" rot="10800000">
            <a:off x="6195215" y="3219125"/>
            <a:ext cx="769800" cy="750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7" name="Google Shape;237;p21"/>
          <p:cNvSpPr/>
          <p:nvPr/>
        </p:nvSpPr>
        <p:spPr>
          <a:xfrm>
            <a:off x="6965150" y="3867150"/>
            <a:ext cx="1572600" cy="3660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Transparency</a:t>
            </a:r>
            <a:endParaRPr sz="1600">
              <a:solidFill>
                <a:schemeClr val="dk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cxnSp>
        <p:nvCxnSpPr>
          <p:cNvPr id="238" name="Google Shape;238;p21"/>
          <p:cNvCxnSpPr>
            <a:stCxn id="239" idx="3"/>
            <a:endCxn id="237" idx="1"/>
          </p:cNvCxnSpPr>
          <p:nvPr/>
        </p:nvCxnSpPr>
        <p:spPr>
          <a:xfrm flipH="1" rot="10800000">
            <a:off x="6192764" y="4050050"/>
            <a:ext cx="772500" cy="750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0" name="Google Shape;240;p21"/>
          <p:cNvSpPr/>
          <p:nvPr/>
        </p:nvSpPr>
        <p:spPr>
          <a:xfrm>
            <a:off x="3203700" y="3761000"/>
            <a:ext cx="3314100" cy="5934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21"/>
          <p:cNvSpPr/>
          <p:nvPr/>
        </p:nvSpPr>
        <p:spPr>
          <a:xfrm>
            <a:off x="3203700" y="2929925"/>
            <a:ext cx="3314100" cy="5934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1"/>
          <p:cNvSpPr/>
          <p:nvPr/>
        </p:nvSpPr>
        <p:spPr>
          <a:xfrm>
            <a:off x="3203700" y="2099050"/>
            <a:ext cx="3314100" cy="5934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21"/>
          <p:cNvSpPr/>
          <p:nvPr/>
        </p:nvSpPr>
        <p:spPr>
          <a:xfrm>
            <a:off x="3973287" y="2190650"/>
            <a:ext cx="2213400" cy="41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548625" spcFirstLastPara="1" rIns="18287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⚙️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Flexible Schema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43" name="Google Shape;243;p21"/>
          <p:cNvCxnSpPr/>
          <p:nvPr/>
        </p:nvCxnSpPr>
        <p:spPr>
          <a:xfrm flipH="1" rot="10800000">
            <a:off x="1536888" y="2311988"/>
            <a:ext cx="1666800" cy="13305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4" name="Google Shape;244;p21"/>
          <p:cNvSpPr/>
          <p:nvPr/>
        </p:nvSpPr>
        <p:spPr>
          <a:xfrm>
            <a:off x="3102000" y="2049500"/>
            <a:ext cx="692400" cy="6924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accen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01</a:t>
            </a:r>
            <a:endParaRPr b="1" sz="2100">
              <a:solidFill>
                <a:schemeClr val="accen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36" name="Google Shape;236;p21"/>
          <p:cNvSpPr/>
          <p:nvPr/>
        </p:nvSpPr>
        <p:spPr>
          <a:xfrm>
            <a:off x="3852815" y="3021575"/>
            <a:ext cx="2342400" cy="41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548625" spcFirstLastPara="1" rIns="18287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⚡Data Traversal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45" name="Google Shape;245;p21"/>
          <p:cNvCxnSpPr/>
          <p:nvPr/>
        </p:nvCxnSpPr>
        <p:spPr>
          <a:xfrm flipH="1" rot="10800000">
            <a:off x="1536888" y="3226613"/>
            <a:ext cx="1565100" cy="42060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6" name="Google Shape;246;p21"/>
          <p:cNvSpPr/>
          <p:nvPr/>
        </p:nvSpPr>
        <p:spPr>
          <a:xfrm>
            <a:off x="3102000" y="2880425"/>
            <a:ext cx="692400" cy="6924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02</a:t>
            </a:r>
            <a:endParaRPr b="1" sz="210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39" name="Google Shape;239;p21"/>
          <p:cNvSpPr/>
          <p:nvPr/>
        </p:nvSpPr>
        <p:spPr>
          <a:xfrm>
            <a:off x="3528764" y="3852500"/>
            <a:ext cx="2664000" cy="41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548625" spcFirstLastPara="1" rIns="18287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👁️Relational Relevance</a:t>
            </a:r>
            <a:endParaRPr sz="12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47" name="Google Shape;247;p21"/>
          <p:cNvCxnSpPr/>
          <p:nvPr/>
        </p:nvCxnSpPr>
        <p:spPr>
          <a:xfrm>
            <a:off x="1536888" y="3647438"/>
            <a:ext cx="1565100" cy="410100"/>
          </a:xfrm>
          <a:prstGeom prst="straightConnector1">
            <a:avLst/>
          </a:prstGeom>
          <a:noFill/>
          <a:ln cap="flat" cmpd="sng" w="28575">
            <a:solidFill>
              <a:schemeClr val="accent3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8" name="Google Shape;248;p21"/>
          <p:cNvSpPr/>
          <p:nvPr/>
        </p:nvSpPr>
        <p:spPr>
          <a:xfrm>
            <a:off x="3102000" y="3711350"/>
            <a:ext cx="692400" cy="6924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accent3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03</a:t>
            </a:r>
            <a:endParaRPr b="1" sz="2100">
              <a:solidFill>
                <a:schemeClr val="accent3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49" name="Google Shape;249;p21"/>
          <p:cNvSpPr/>
          <p:nvPr/>
        </p:nvSpPr>
        <p:spPr>
          <a:xfrm>
            <a:off x="497525" y="2532271"/>
            <a:ext cx="2073000" cy="21378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0" name="Google Shape;250;p21"/>
          <p:cNvGrpSpPr/>
          <p:nvPr/>
        </p:nvGrpSpPr>
        <p:grpSpPr>
          <a:xfrm>
            <a:off x="1214000" y="3021583"/>
            <a:ext cx="640090" cy="640086"/>
            <a:chOff x="-2571737" y="2403625"/>
            <a:chExt cx="292225" cy="291425"/>
          </a:xfrm>
        </p:grpSpPr>
        <p:sp>
          <p:nvSpPr>
            <p:cNvPr id="251" name="Google Shape;251;p21"/>
            <p:cNvSpPr/>
            <p:nvPr/>
          </p:nvSpPr>
          <p:spPr>
            <a:xfrm>
              <a:off x="-2571737" y="2403625"/>
              <a:ext cx="292225" cy="291425"/>
            </a:xfrm>
            <a:custGeom>
              <a:rect b="b" l="l" r="r" t="t"/>
              <a:pathLst>
                <a:path extrusionOk="0" h="11657" w="11689">
                  <a:moveTo>
                    <a:pt x="9547" y="725"/>
                  </a:moveTo>
                  <a:cubicBezTo>
                    <a:pt x="9704" y="725"/>
                    <a:pt x="9830" y="788"/>
                    <a:pt x="9893" y="914"/>
                  </a:cubicBezTo>
                  <a:lnTo>
                    <a:pt x="10681" y="2772"/>
                  </a:lnTo>
                  <a:lnTo>
                    <a:pt x="1135" y="2772"/>
                  </a:lnTo>
                  <a:lnTo>
                    <a:pt x="1891" y="914"/>
                  </a:lnTo>
                  <a:cubicBezTo>
                    <a:pt x="1922" y="788"/>
                    <a:pt x="2080" y="725"/>
                    <a:pt x="2206" y="725"/>
                  </a:cubicBezTo>
                  <a:close/>
                  <a:moveTo>
                    <a:pt x="10649" y="3403"/>
                  </a:moveTo>
                  <a:cubicBezTo>
                    <a:pt x="10870" y="3403"/>
                    <a:pt x="11027" y="3560"/>
                    <a:pt x="11027" y="3749"/>
                  </a:cubicBezTo>
                  <a:lnTo>
                    <a:pt x="11027" y="5167"/>
                  </a:lnTo>
                  <a:cubicBezTo>
                    <a:pt x="11027" y="5356"/>
                    <a:pt x="10870" y="5513"/>
                    <a:pt x="10649" y="5513"/>
                  </a:cubicBezTo>
                  <a:lnTo>
                    <a:pt x="1040" y="5513"/>
                  </a:lnTo>
                  <a:cubicBezTo>
                    <a:pt x="851" y="5513"/>
                    <a:pt x="694" y="5356"/>
                    <a:pt x="694" y="5167"/>
                  </a:cubicBezTo>
                  <a:lnTo>
                    <a:pt x="694" y="3749"/>
                  </a:lnTo>
                  <a:cubicBezTo>
                    <a:pt x="694" y="3560"/>
                    <a:pt x="851" y="3403"/>
                    <a:pt x="1040" y="3403"/>
                  </a:cubicBezTo>
                  <a:close/>
                  <a:moveTo>
                    <a:pt x="10681" y="6206"/>
                  </a:moveTo>
                  <a:cubicBezTo>
                    <a:pt x="10870" y="6238"/>
                    <a:pt x="11027" y="6364"/>
                    <a:pt x="11027" y="6553"/>
                  </a:cubicBezTo>
                  <a:lnTo>
                    <a:pt x="11027" y="7939"/>
                  </a:lnTo>
                  <a:cubicBezTo>
                    <a:pt x="11027" y="8128"/>
                    <a:pt x="10870" y="8286"/>
                    <a:pt x="10681" y="8286"/>
                  </a:cubicBezTo>
                  <a:lnTo>
                    <a:pt x="1072" y="8286"/>
                  </a:lnTo>
                  <a:cubicBezTo>
                    <a:pt x="851" y="8286"/>
                    <a:pt x="694" y="8128"/>
                    <a:pt x="694" y="7939"/>
                  </a:cubicBezTo>
                  <a:lnTo>
                    <a:pt x="694" y="6553"/>
                  </a:lnTo>
                  <a:cubicBezTo>
                    <a:pt x="694" y="6364"/>
                    <a:pt x="851" y="6206"/>
                    <a:pt x="1072" y="6206"/>
                  </a:cubicBezTo>
                  <a:close/>
                  <a:moveTo>
                    <a:pt x="10681" y="8947"/>
                  </a:moveTo>
                  <a:cubicBezTo>
                    <a:pt x="10870" y="8947"/>
                    <a:pt x="11027" y="9105"/>
                    <a:pt x="11027" y="9294"/>
                  </a:cubicBezTo>
                  <a:lnTo>
                    <a:pt x="11027" y="10680"/>
                  </a:lnTo>
                  <a:cubicBezTo>
                    <a:pt x="11027" y="10869"/>
                    <a:pt x="10870" y="11027"/>
                    <a:pt x="10681" y="11027"/>
                  </a:cubicBezTo>
                  <a:lnTo>
                    <a:pt x="1072" y="11027"/>
                  </a:lnTo>
                  <a:cubicBezTo>
                    <a:pt x="851" y="11027"/>
                    <a:pt x="694" y="10869"/>
                    <a:pt x="694" y="10680"/>
                  </a:cubicBezTo>
                  <a:lnTo>
                    <a:pt x="694" y="9294"/>
                  </a:lnTo>
                  <a:cubicBezTo>
                    <a:pt x="694" y="9105"/>
                    <a:pt x="851" y="8947"/>
                    <a:pt x="1072" y="8947"/>
                  </a:cubicBezTo>
                  <a:close/>
                  <a:moveTo>
                    <a:pt x="2174" y="0"/>
                  </a:moveTo>
                  <a:cubicBezTo>
                    <a:pt x="1733" y="0"/>
                    <a:pt x="1387" y="252"/>
                    <a:pt x="1229" y="630"/>
                  </a:cubicBezTo>
                  <a:lnTo>
                    <a:pt x="64" y="3403"/>
                  </a:lnTo>
                  <a:cubicBezTo>
                    <a:pt x="32" y="3529"/>
                    <a:pt x="0" y="3686"/>
                    <a:pt x="0" y="3781"/>
                  </a:cubicBezTo>
                  <a:lnTo>
                    <a:pt x="0" y="5198"/>
                  </a:lnTo>
                  <a:cubicBezTo>
                    <a:pt x="0" y="5482"/>
                    <a:pt x="127" y="5734"/>
                    <a:pt x="284" y="5860"/>
                  </a:cubicBezTo>
                  <a:cubicBezTo>
                    <a:pt x="127" y="6080"/>
                    <a:pt x="0" y="6301"/>
                    <a:pt x="0" y="6553"/>
                  </a:cubicBezTo>
                  <a:lnTo>
                    <a:pt x="0" y="7908"/>
                  </a:lnTo>
                  <a:cubicBezTo>
                    <a:pt x="0" y="8191"/>
                    <a:pt x="127" y="8443"/>
                    <a:pt x="284" y="8601"/>
                  </a:cubicBezTo>
                  <a:cubicBezTo>
                    <a:pt x="127" y="8790"/>
                    <a:pt x="0" y="9010"/>
                    <a:pt x="0" y="9262"/>
                  </a:cubicBezTo>
                  <a:lnTo>
                    <a:pt x="0" y="10649"/>
                  </a:lnTo>
                  <a:cubicBezTo>
                    <a:pt x="0" y="11184"/>
                    <a:pt x="473" y="11657"/>
                    <a:pt x="1009" y="11657"/>
                  </a:cubicBezTo>
                  <a:lnTo>
                    <a:pt x="10618" y="11657"/>
                  </a:lnTo>
                  <a:cubicBezTo>
                    <a:pt x="11185" y="11657"/>
                    <a:pt x="11657" y="11184"/>
                    <a:pt x="11657" y="10649"/>
                  </a:cubicBezTo>
                  <a:lnTo>
                    <a:pt x="11657" y="9262"/>
                  </a:lnTo>
                  <a:cubicBezTo>
                    <a:pt x="11657" y="8979"/>
                    <a:pt x="11531" y="8758"/>
                    <a:pt x="11374" y="8601"/>
                  </a:cubicBezTo>
                  <a:cubicBezTo>
                    <a:pt x="11531" y="8380"/>
                    <a:pt x="11657" y="8160"/>
                    <a:pt x="11657" y="7908"/>
                  </a:cubicBezTo>
                  <a:lnTo>
                    <a:pt x="11657" y="6553"/>
                  </a:lnTo>
                  <a:cubicBezTo>
                    <a:pt x="11657" y="6269"/>
                    <a:pt x="11531" y="6017"/>
                    <a:pt x="11374" y="5860"/>
                  </a:cubicBezTo>
                  <a:cubicBezTo>
                    <a:pt x="11531" y="5671"/>
                    <a:pt x="11657" y="5450"/>
                    <a:pt x="11657" y="5198"/>
                  </a:cubicBezTo>
                  <a:lnTo>
                    <a:pt x="11657" y="3781"/>
                  </a:lnTo>
                  <a:lnTo>
                    <a:pt x="11689" y="3781"/>
                  </a:lnTo>
                  <a:cubicBezTo>
                    <a:pt x="11689" y="3686"/>
                    <a:pt x="11657" y="3529"/>
                    <a:pt x="11594" y="3403"/>
                  </a:cubicBezTo>
                  <a:lnTo>
                    <a:pt x="10460" y="630"/>
                  </a:lnTo>
                  <a:cubicBezTo>
                    <a:pt x="10303" y="252"/>
                    <a:pt x="9925" y="0"/>
                    <a:pt x="95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21"/>
            <p:cNvSpPr/>
            <p:nvPr/>
          </p:nvSpPr>
          <p:spPr>
            <a:xfrm>
              <a:off x="-2485967" y="2649150"/>
              <a:ext cx="173300" cy="18150"/>
            </a:xfrm>
            <a:custGeom>
              <a:rect b="b" l="l" r="r" t="t"/>
              <a:pathLst>
                <a:path extrusionOk="0" h="726" w="6932">
                  <a:moveTo>
                    <a:pt x="378" y="1"/>
                  </a:moveTo>
                  <a:cubicBezTo>
                    <a:pt x="158" y="1"/>
                    <a:pt x="0" y="159"/>
                    <a:pt x="0" y="379"/>
                  </a:cubicBezTo>
                  <a:cubicBezTo>
                    <a:pt x="0" y="568"/>
                    <a:pt x="158" y="726"/>
                    <a:pt x="378" y="726"/>
                  </a:cubicBezTo>
                  <a:lnTo>
                    <a:pt x="6585" y="726"/>
                  </a:lnTo>
                  <a:cubicBezTo>
                    <a:pt x="6774" y="726"/>
                    <a:pt x="6931" y="568"/>
                    <a:pt x="6931" y="379"/>
                  </a:cubicBezTo>
                  <a:cubicBezTo>
                    <a:pt x="6931" y="159"/>
                    <a:pt x="6774" y="1"/>
                    <a:pt x="658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21"/>
            <p:cNvSpPr/>
            <p:nvPr/>
          </p:nvSpPr>
          <p:spPr>
            <a:xfrm>
              <a:off x="-2485967" y="2511325"/>
              <a:ext cx="173300" cy="18150"/>
            </a:xfrm>
            <a:custGeom>
              <a:rect b="b" l="l" r="r" t="t"/>
              <a:pathLst>
                <a:path extrusionOk="0" h="726" w="6932">
                  <a:moveTo>
                    <a:pt x="378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78" y="725"/>
                  </a:cubicBezTo>
                  <a:lnTo>
                    <a:pt x="6585" y="725"/>
                  </a:lnTo>
                  <a:cubicBezTo>
                    <a:pt x="6774" y="725"/>
                    <a:pt x="6931" y="568"/>
                    <a:pt x="6931" y="379"/>
                  </a:cubicBezTo>
                  <a:cubicBezTo>
                    <a:pt x="6931" y="158"/>
                    <a:pt x="6774" y="1"/>
                    <a:pt x="658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21"/>
            <p:cNvSpPr/>
            <p:nvPr/>
          </p:nvSpPr>
          <p:spPr>
            <a:xfrm>
              <a:off x="-2540185" y="2511325"/>
              <a:ext cx="18125" cy="18925"/>
            </a:xfrm>
            <a:custGeom>
              <a:rect b="b" l="l" r="r" t="t"/>
              <a:pathLst>
                <a:path extrusionOk="0" h="757" w="725">
                  <a:moveTo>
                    <a:pt x="378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57"/>
                    <a:pt x="378" y="757"/>
                  </a:cubicBezTo>
                  <a:cubicBezTo>
                    <a:pt x="567" y="757"/>
                    <a:pt x="725" y="568"/>
                    <a:pt x="725" y="379"/>
                  </a:cubicBez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21"/>
            <p:cNvSpPr/>
            <p:nvPr/>
          </p:nvSpPr>
          <p:spPr>
            <a:xfrm>
              <a:off x="-2485579" y="2580625"/>
              <a:ext cx="172525" cy="17350"/>
            </a:xfrm>
            <a:custGeom>
              <a:rect b="b" l="l" r="r" t="t"/>
              <a:pathLst>
                <a:path extrusionOk="0" h="694" w="6901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32" y="536"/>
                    <a:pt x="158" y="693"/>
                    <a:pt x="347" y="693"/>
                  </a:cubicBezTo>
                  <a:lnTo>
                    <a:pt x="6554" y="693"/>
                  </a:lnTo>
                  <a:cubicBezTo>
                    <a:pt x="6774" y="693"/>
                    <a:pt x="6900" y="536"/>
                    <a:pt x="6900" y="347"/>
                  </a:cubicBezTo>
                  <a:cubicBezTo>
                    <a:pt x="6900" y="158"/>
                    <a:pt x="6774" y="0"/>
                    <a:pt x="655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21"/>
            <p:cNvSpPr/>
            <p:nvPr/>
          </p:nvSpPr>
          <p:spPr>
            <a:xfrm>
              <a:off x="-2540185" y="2580625"/>
              <a:ext cx="18125" cy="17350"/>
            </a:xfrm>
            <a:custGeom>
              <a:rect b="b" l="l" r="r" t="t"/>
              <a:pathLst>
                <a:path extrusionOk="0" h="694" w="725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78" y="693"/>
                  </a:cubicBezTo>
                  <a:cubicBezTo>
                    <a:pt x="567" y="693"/>
                    <a:pt x="725" y="536"/>
                    <a:pt x="725" y="347"/>
                  </a:cubicBezTo>
                  <a:cubicBezTo>
                    <a:pt x="725" y="158"/>
                    <a:pt x="567" y="0"/>
                    <a:pt x="37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21"/>
            <p:cNvSpPr/>
            <p:nvPr/>
          </p:nvSpPr>
          <p:spPr>
            <a:xfrm>
              <a:off x="-2540185" y="2649150"/>
              <a:ext cx="18125" cy="18150"/>
            </a:xfrm>
            <a:custGeom>
              <a:rect b="b" l="l" r="r" t="t"/>
              <a:pathLst>
                <a:path extrusionOk="0" h="726" w="725">
                  <a:moveTo>
                    <a:pt x="378" y="1"/>
                  </a:moveTo>
                  <a:cubicBezTo>
                    <a:pt x="158" y="1"/>
                    <a:pt x="0" y="159"/>
                    <a:pt x="0" y="379"/>
                  </a:cubicBezTo>
                  <a:cubicBezTo>
                    <a:pt x="0" y="568"/>
                    <a:pt x="158" y="726"/>
                    <a:pt x="378" y="726"/>
                  </a:cubicBezTo>
                  <a:cubicBezTo>
                    <a:pt x="567" y="726"/>
                    <a:pt x="725" y="568"/>
                    <a:pt x="725" y="379"/>
                  </a:cubicBezTo>
                  <a:cubicBezTo>
                    <a:pt x="725" y="159"/>
                    <a:pt x="567" y="1"/>
                    <a:pt x="37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8" name="Google Shape;258;p21"/>
          <p:cNvSpPr/>
          <p:nvPr/>
        </p:nvSpPr>
        <p:spPr>
          <a:xfrm>
            <a:off x="311700" y="3809400"/>
            <a:ext cx="2444700" cy="481500"/>
          </a:xfrm>
          <a:prstGeom prst="roundRect">
            <a:avLst>
              <a:gd fmla="val 50000" name="adj"/>
            </a:avLst>
          </a:prstGeom>
          <a:solidFill>
            <a:srgbClr val="FFFFFF"/>
          </a:solidFill>
          <a:ln cap="flat" cmpd="sng" w="285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90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System</a:t>
            </a:r>
            <a:endParaRPr b="1" sz="190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ig Data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C64E"/>
      </a:accent1>
      <a:accent2>
        <a:srgbClr val="FF8001"/>
      </a:accent2>
      <a:accent3>
        <a:srgbClr val="5FD0DB"/>
      </a:accent3>
      <a:accent4>
        <a:srgbClr val="32AAD9"/>
      </a:accent4>
      <a:accent5>
        <a:srgbClr val="1A569C"/>
      </a:accent5>
      <a:accent6>
        <a:srgbClr val="D55800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