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0" r:id="rId4"/>
    <p:sldId id="261" r:id="rId5"/>
    <p:sldId id="262" r:id="rId6"/>
    <p:sldId id="267" r:id="rId7"/>
    <p:sldId id="263" r:id="rId8"/>
    <p:sldId id="264" r:id="rId9"/>
    <p:sldId id="265" r:id="rId10"/>
    <p:sldId id="268" r:id="rId11"/>
    <p:sldId id="270" r:id="rId12"/>
    <p:sldId id="271" r:id="rId13"/>
    <p:sldId id="272" r:id="rId14"/>
    <p:sldId id="273" r:id="rId15"/>
    <p:sldId id="269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6" y="-13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C91A26-5CC4-4624-ACED-2849E5BD8B2B}" type="datetimeFigureOut">
              <a:rPr lang="en-US" smtClean="0"/>
              <a:t>6/2/2016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3D591-8C1B-4FEF-9EBA-FFCCD9FA3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052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3D591-8C1B-4FEF-9EBA-FFCCD9FA321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881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00D81-5D2B-4C7F-9C28-9D7844BD8FD3}" type="datetimeFigureOut">
              <a:rPr lang="en-US" smtClean="0"/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0F06-D775-43D2-9475-659D9B459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085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00D81-5D2B-4C7F-9C28-9D7844BD8FD3}" type="datetimeFigureOut">
              <a:rPr lang="en-US" smtClean="0"/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0F06-D775-43D2-9475-659D9B459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288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00D81-5D2B-4C7F-9C28-9D7844BD8FD3}" type="datetimeFigureOut">
              <a:rPr lang="en-US" smtClean="0"/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0F06-D775-43D2-9475-659D9B459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178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00D81-5D2B-4C7F-9C28-9D7844BD8FD3}" type="datetimeFigureOut">
              <a:rPr lang="en-US" smtClean="0"/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0F06-D775-43D2-9475-659D9B459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469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00D81-5D2B-4C7F-9C28-9D7844BD8FD3}" type="datetimeFigureOut">
              <a:rPr lang="en-US" smtClean="0"/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0F06-D775-43D2-9475-659D9B459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369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00D81-5D2B-4C7F-9C28-9D7844BD8FD3}" type="datetimeFigureOut">
              <a:rPr lang="en-US" smtClean="0"/>
              <a:t>6/2/2016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0F06-D775-43D2-9475-659D9B459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323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00D81-5D2B-4C7F-9C28-9D7844BD8FD3}" type="datetimeFigureOut">
              <a:rPr lang="en-US" smtClean="0"/>
              <a:t>6/2/2016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0F06-D775-43D2-9475-659D9B459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853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00D81-5D2B-4C7F-9C28-9D7844BD8FD3}" type="datetimeFigureOut">
              <a:rPr lang="en-US" smtClean="0"/>
              <a:t>6/2/2016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0F06-D775-43D2-9475-659D9B459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976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00D81-5D2B-4C7F-9C28-9D7844BD8FD3}" type="datetimeFigureOut">
              <a:rPr lang="en-US" smtClean="0"/>
              <a:t>6/2/2016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0F06-D775-43D2-9475-659D9B459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834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00D81-5D2B-4C7F-9C28-9D7844BD8FD3}" type="datetimeFigureOut">
              <a:rPr lang="en-US" smtClean="0"/>
              <a:t>6/2/2016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0F06-D775-43D2-9475-659D9B459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711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00D81-5D2B-4C7F-9C28-9D7844BD8FD3}" type="datetimeFigureOut">
              <a:rPr lang="en-US" smtClean="0"/>
              <a:t>6/2/2016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0F06-D775-43D2-9475-659D9B459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362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00D81-5D2B-4C7F-9C28-9D7844BD8FD3}" type="datetimeFigureOut">
              <a:rPr lang="en-US" smtClean="0"/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A0F06-D775-43D2-9475-659D9B459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00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371601"/>
            <a:ext cx="8458200" cy="2228850"/>
          </a:xfrm>
        </p:spPr>
        <p:txBody>
          <a:bodyPr>
            <a:noAutofit/>
          </a:bodyPr>
          <a:lstStyle/>
          <a:p>
            <a:r>
              <a:rPr lang="en-US" sz="4800" dirty="0" smtClean="0"/>
              <a:t>Adoption of Energy Efficient Technology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886200"/>
            <a:ext cx="82296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Bradford Mills</a:t>
            </a:r>
          </a:p>
          <a:p>
            <a:r>
              <a:rPr lang="en-US" dirty="0" smtClean="0"/>
              <a:t>Department of Agricultural </a:t>
            </a:r>
            <a:r>
              <a:rPr lang="en-US" dirty="0" smtClean="0"/>
              <a:t>and Applied Economics</a:t>
            </a:r>
          </a:p>
          <a:p>
            <a:r>
              <a:rPr lang="en-US" dirty="0" smtClean="0"/>
              <a:t>Virginia </a:t>
            </a:r>
            <a:r>
              <a:rPr lang="en-US" dirty="0" smtClean="0"/>
              <a:t>Tech</a:t>
            </a:r>
          </a:p>
          <a:p>
            <a:r>
              <a:rPr lang="en-US" dirty="0" smtClean="0"/>
              <a:t>bfmills@vt.edu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7549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Star Program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58" y="1524000"/>
            <a:ext cx="8481081" cy="3809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712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Star – Increasing awareness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371600"/>
            <a:ext cx="4038600" cy="2214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830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Lower Energy Star appliance uptake among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Renters</a:t>
            </a:r>
          </a:p>
          <a:p>
            <a:pPr lvl="1"/>
            <a:r>
              <a:rPr lang="en-US" dirty="0" smtClean="0"/>
              <a:t>Benefit attribution</a:t>
            </a:r>
          </a:p>
          <a:p>
            <a:r>
              <a:rPr lang="en-US" dirty="0" smtClean="0"/>
              <a:t>Poorer households</a:t>
            </a:r>
          </a:p>
          <a:p>
            <a:pPr lvl="1"/>
            <a:r>
              <a:rPr lang="en-US" dirty="0" smtClean="0"/>
              <a:t>Liquidity constraints</a:t>
            </a:r>
          </a:p>
          <a:p>
            <a:r>
              <a:rPr lang="en-US" dirty="0" smtClean="0"/>
              <a:t>Hispanics</a:t>
            </a:r>
          </a:p>
          <a:p>
            <a:pPr lvl="1"/>
            <a:r>
              <a:rPr lang="en-US" dirty="0" smtClean="0"/>
              <a:t>Language </a:t>
            </a:r>
            <a:r>
              <a:rPr lang="en-US" dirty="0" smtClean="0"/>
              <a:t>barriers</a:t>
            </a:r>
          </a:p>
          <a:p>
            <a:pPr lvl="1"/>
            <a:endParaRPr lang="en-US" dirty="0"/>
          </a:p>
          <a:p>
            <a:r>
              <a:rPr lang="en-US" dirty="0" smtClean="0"/>
              <a:t>Reducing these adoption differentials:</a:t>
            </a:r>
          </a:p>
          <a:p>
            <a:pPr lvl="1"/>
            <a:r>
              <a:rPr lang="en-US" dirty="0" smtClean="0"/>
              <a:t>Annual monetary </a:t>
            </a:r>
            <a:r>
              <a:rPr lang="en-US" dirty="0"/>
              <a:t>savings of over $165,000,000 </a:t>
            </a:r>
          </a:p>
          <a:p>
            <a:pPr lvl="1"/>
            <a:r>
              <a:rPr lang="en-US" dirty="0" smtClean="0"/>
              <a:t>Annual reductions </a:t>
            </a:r>
            <a:r>
              <a:rPr lang="en-US" dirty="0"/>
              <a:t>in </a:t>
            </a:r>
            <a:r>
              <a:rPr lang="en-US" dirty="0" smtClean="0"/>
              <a:t>CO2 emissions 1,130,000 metric tons!</a:t>
            </a:r>
          </a:p>
          <a:p>
            <a:pPr lvl="1"/>
            <a:r>
              <a:rPr lang="en-US" dirty="0"/>
              <a:t>Emissions reductions </a:t>
            </a:r>
            <a:r>
              <a:rPr lang="en-US" dirty="0" smtClean="0"/>
              <a:t>equal removing </a:t>
            </a:r>
            <a:r>
              <a:rPr lang="en-US" dirty="0"/>
              <a:t>216,015 cars off the road!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9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Efficient Bulbs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CFL and LED Bulbs – Low hanging fruits</a:t>
            </a:r>
          </a:p>
          <a:p>
            <a:pPr lvl="1"/>
            <a:r>
              <a:rPr lang="en-US" dirty="0" smtClean="0"/>
              <a:t>80 - 85% less electricity than ILs</a:t>
            </a:r>
          </a:p>
          <a:p>
            <a:pPr lvl="1"/>
            <a:r>
              <a:rPr lang="en-US" dirty="0" smtClean="0"/>
              <a:t>Last 6 to 25 times longer</a:t>
            </a:r>
          </a:p>
          <a:p>
            <a:pPr lvl="1"/>
            <a:r>
              <a:rPr lang="en-US" dirty="0" smtClean="0"/>
              <a:t>Initial cost substantially more, but large long-run savings</a:t>
            </a:r>
          </a:p>
          <a:p>
            <a:r>
              <a:rPr lang="en-US" dirty="0" smtClean="0"/>
              <a:t>Adoption Slow</a:t>
            </a:r>
          </a:p>
          <a:p>
            <a:pPr lvl="1"/>
            <a:r>
              <a:rPr lang="en-US" dirty="0" smtClean="0"/>
              <a:t>ILs retain 50% market share into 2010</a:t>
            </a:r>
          </a:p>
          <a:p>
            <a:r>
              <a:rPr lang="en-US" dirty="0" smtClean="0"/>
              <a:t>Policies</a:t>
            </a:r>
          </a:p>
          <a:p>
            <a:pPr lvl="1"/>
            <a:r>
              <a:rPr lang="en-US" dirty="0" smtClean="0"/>
              <a:t>Information campaigns and promotions</a:t>
            </a:r>
          </a:p>
          <a:p>
            <a:pPr lvl="1"/>
            <a:r>
              <a:rPr lang="en-US" dirty="0" smtClean="0"/>
              <a:t>Ban (EU)</a:t>
            </a:r>
          </a:p>
          <a:p>
            <a:pPr lvl="1"/>
            <a:r>
              <a:rPr lang="en-US" dirty="0" smtClean="0"/>
              <a:t>B</a:t>
            </a:r>
            <a:r>
              <a:rPr lang="en-GB" dirty="0" err="1" smtClean="0"/>
              <a:t>ulb</a:t>
            </a:r>
            <a:r>
              <a:rPr lang="en-GB" dirty="0" smtClean="0"/>
              <a:t> </a:t>
            </a:r>
            <a:r>
              <a:rPr lang="en-US" dirty="0" smtClean="0"/>
              <a:t>efficiency standard legislation</a:t>
            </a:r>
            <a:r>
              <a:rPr lang="en-US" dirty="0" smtClean="0">
                <a:effectLst/>
              </a:rPr>
              <a:t> </a:t>
            </a:r>
            <a:r>
              <a:rPr lang="en-US" dirty="0" smtClean="0"/>
              <a:t> (USA)</a:t>
            </a:r>
          </a:p>
          <a:p>
            <a:r>
              <a:rPr lang="en-US" dirty="0" smtClean="0"/>
              <a:t>Research questions</a:t>
            </a:r>
          </a:p>
          <a:p>
            <a:pPr lvl="1"/>
            <a:r>
              <a:rPr lang="en-US" dirty="0" smtClean="0"/>
              <a:t>What increases household propensity to replace ILs with CFLs or LEDs?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71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Efficient Bulb Adoption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German Data:</a:t>
            </a:r>
          </a:p>
          <a:p>
            <a:pPr lvl="1"/>
            <a:r>
              <a:rPr lang="en-US" dirty="0" smtClean="0"/>
              <a:t>EU ban did foster transitions to energy efficient lighting (but with household welfare losses in low use lamps)</a:t>
            </a:r>
          </a:p>
          <a:p>
            <a:pPr lvl="1"/>
            <a:r>
              <a:rPr lang="en-US" dirty="0" smtClean="0"/>
              <a:t>Higher income households less likely to adopt</a:t>
            </a:r>
          </a:p>
          <a:p>
            <a:pPr lvl="2"/>
            <a:r>
              <a:rPr lang="en-US" dirty="0" smtClean="0"/>
              <a:t>Willing to pay for perceived higher IL lighting quality</a:t>
            </a:r>
          </a:p>
          <a:p>
            <a:pPr lvl="1"/>
            <a:r>
              <a:rPr lang="en-US" dirty="0" smtClean="0"/>
              <a:t>Part of anticipated energy savings are lost (6%) by switches to higher luminosity bulbs</a:t>
            </a:r>
          </a:p>
          <a:p>
            <a:pPr lvl="2"/>
            <a:r>
              <a:rPr lang="en-US" dirty="0" smtClean="0"/>
              <a:t>Rebound effect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USA Data:</a:t>
            </a:r>
          </a:p>
          <a:p>
            <a:pPr lvl="1"/>
            <a:r>
              <a:rPr lang="en-US" dirty="0" smtClean="0"/>
              <a:t>Efficiency standards generate technology response from suppliers</a:t>
            </a:r>
          </a:p>
          <a:p>
            <a:pPr lvl="2"/>
            <a:r>
              <a:rPr lang="en-US" dirty="0" smtClean="0"/>
              <a:t>Rapid decline in CFL and LED prices 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ncreased adoption over time in lower usage lamps (2005 – 2009)</a:t>
            </a:r>
          </a:p>
          <a:p>
            <a:pPr lvl="2"/>
            <a:r>
              <a:rPr lang="en-US" dirty="0" smtClean="0"/>
              <a:t>Profitable use threshold declines</a:t>
            </a:r>
          </a:p>
          <a:p>
            <a:pPr lvl="1"/>
            <a:r>
              <a:rPr lang="en-US" dirty="0" smtClean="0"/>
              <a:t>Late adopters</a:t>
            </a:r>
          </a:p>
          <a:p>
            <a:pPr lvl="2"/>
            <a:r>
              <a:rPr lang="en-US" dirty="0" smtClean="0"/>
              <a:t>Very high and very low education levels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56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Summarizing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National successes in adoption of energy efficient technologies</a:t>
            </a:r>
          </a:p>
          <a:p>
            <a:pPr lvl="1"/>
            <a:r>
              <a:rPr lang="en-US" dirty="0" smtClean="0"/>
              <a:t>Technology generation and adoption will be the basis for current and future GHG reductions</a:t>
            </a:r>
          </a:p>
          <a:p>
            <a:pPr lvl="1"/>
            <a:r>
              <a:rPr lang="en-US" dirty="0" smtClean="0"/>
              <a:t>Important basis for climate accord GHG reduction commitments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83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Cross-country comparisons</a:t>
            </a:r>
          </a:p>
          <a:p>
            <a:pPr lvl="1"/>
            <a:r>
              <a:rPr lang="en-US" dirty="0" smtClean="0"/>
              <a:t>Within EU</a:t>
            </a:r>
          </a:p>
          <a:p>
            <a:pPr lvl="2"/>
            <a:r>
              <a:rPr lang="en-US" dirty="0" smtClean="0"/>
              <a:t>Significant country differences in:</a:t>
            </a:r>
          </a:p>
          <a:p>
            <a:pPr lvl="3"/>
            <a:r>
              <a:rPr lang="en-US" dirty="0" smtClean="0"/>
              <a:t>Energy efficient adoption</a:t>
            </a:r>
          </a:p>
          <a:p>
            <a:pPr lvl="3"/>
            <a:r>
              <a:rPr lang="en-US" dirty="0" smtClean="0"/>
              <a:t>Energy conservation</a:t>
            </a:r>
          </a:p>
          <a:p>
            <a:pPr lvl="2"/>
            <a:r>
              <a:rPr lang="en-US" dirty="0" smtClean="0"/>
              <a:t>Highlights need to balance EU-wide policies with country-specific interventions</a:t>
            </a:r>
          </a:p>
          <a:p>
            <a:pPr lvl="2"/>
            <a:endParaRPr lang="en-US" dirty="0"/>
          </a:p>
          <a:p>
            <a:pPr lvl="1"/>
            <a:r>
              <a:rPr lang="en-US" dirty="0" smtClean="0"/>
              <a:t>USA – Germany</a:t>
            </a:r>
          </a:p>
          <a:p>
            <a:pPr lvl="2"/>
            <a:r>
              <a:rPr lang="en-US" dirty="0" smtClean="0"/>
              <a:t>Are differences in household energy behavior due to:</a:t>
            </a:r>
          </a:p>
          <a:p>
            <a:pPr lvl="3"/>
            <a:r>
              <a:rPr lang="en-US" dirty="0" smtClean="0"/>
              <a:t>Differences in country characteristics</a:t>
            </a:r>
          </a:p>
          <a:p>
            <a:pPr lvl="3"/>
            <a:r>
              <a:rPr lang="en-US" dirty="0" smtClean="0"/>
              <a:t>Differences in propensities, given characteristics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Eco-system management impacts</a:t>
            </a:r>
          </a:p>
          <a:p>
            <a:pPr lvl="1"/>
            <a:r>
              <a:rPr lang="en-US" dirty="0" smtClean="0"/>
              <a:t>Indonesia</a:t>
            </a:r>
          </a:p>
          <a:p>
            <a:pPr lvl="1"/>
            <a:r>
              <a:rPr lang="en-US" dirty="0" smtClean="0"/>
              <a:t>Guinea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16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fmills\AppData\Local\Microsoft\Windows\Temporary Internet Files\Content.Outlook\A9WFDKFR\14647072255391820527710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685800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3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home messages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Energy efficiency is, on average, low: 39%</a:t>
            </a:r>
          </a:p>
          <a:p>
            <a:pPr lvl="1"/>
            <a:r>
              <a:rPr lang="en-US" dirty="0" smtClean="0"/>
              <a:t>End use efficiency</a:t>
            </a:r>
          </a:p>
          <a:p>
            <a:pPr lvl="2"/>
            <a:r>
              <a:rPr lang="en-US" dirty="0" smtClean="0"/>
              <a:t>65% residential and commercial sectors</a:t>
            </a:r>
          </a:p>
          <a:p>
            <a:pPr lvl="2"/>
            <a:r>
              <a:rPr lang="en-US" dirty="0" smtClean="0"/>
              <a:t>80% industrial sector</a:t>
            </a:r>
          </a:p>
          <a:p>
            <a:pPr lvl="2"/>
            <a:r>
              <a:rPr lang="en-US" dirty="0" smtClean="0"/>
              <a:t>21% transportation sector</a:t>
            </a:r>
          </a:p>
          <a:p>
            <a:r>
              <a:rPr lang="en-US" dirty="0" smtClean="0"/>
              <a:t>Two ways to reduce energy use</a:t>
            </a:r>
          </a:p>
          <a:p>
            <a:pPr lvl="1"/>
            <a:r>
              <a:rPr lang="en-US" dirty="0" smtClean="0"/>
              <a:t>Reduce demand</a:t>
            </a:r>
          </a:p>
          <a:p>
            <a:pPr lvl="1"/>
            <a:r>
              <a:rPr lang="en-US" dirty="0" smtClean="0"/>
              <a:t>Improve efficiency</a:t>
            </a:r>
          </a:p>
          <a:p>
            <a:r>
              <a:rPr lang="en-US" dirty="0" smtClean="0"/>
              <a:t>Both involve economic decisions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402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Residential Energy 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Residential sector - 15</a:t>
            </a:r>
            <a:r>
              <a:rPr lang="en-US" dirty="0" smtClean="0"/>
              <a:t>% of </a:t>
            </a:r>
            <a:r>
              <a:rPr lang="en-US" dirty="0" smtClean="0"/>
              <a:t>total energy </a:t>
            </a:r>
            <a:r>
              <a:rPr lang="en-US" dirty="0" smtClean="0"/>
              <a:t>demand</a:t>
            </a:r>
          </a:p>
          <a:p>
            <a:pPr lvl="1"/>
            <a:r>
              <a:rPr lang="en-US" dirty="0" smtClean="0"/>
              <a:t>Bulbs 10% of residential electricity consumption</a:t>
            </a:r>
          </a:p>
          <a:p>
            <a:pPr lvl="1"/>
            <a:r>
              <a:rPr lang="en-US" dirty="0" smtClean="0"/>
              <a:t>White appliances </a:t>
            </a:r>
            <a:r>
              <a:rPr lang="en-US" dirty="0" smtClean="0"/>
              <a:t>&gt; 20</a:t>
            </a:r>
            <a:r>
              <a:rPr lang="en-US" dirty="0" smtClean="0"/>
              <a:t>% residential end use energy  </a:t>
            </a:r>
          </a:p>
          <a:p>
            <a:r>
              <a:rPr lang="en-US" dirty="0" smtClean="0"/>
              <a:t>Dramatic energy-efficiency gains available</a:t>
            </a:r>
          </a:p>
          <a:p>
            <a:pPr marL="742950" lvl="2" indent="-342900"/>
            <a:r>
              <a:rPr lang="en-US" dirty="0" smtClean="0"/>
              <a:t>Low hanging fruits</a:t>
            </a:r>
          </a:p>
          <a:p>
            <a:endParaRPr lang="en-US" dirty="0" smtClean="0"/>
          </a:p>
          <a:p>
            <a:r>
              <a:rPr lang="en-US" dirty="0" smtClean="0"/>
              <a:t>Adoption is </a:t>
            </a:r>
            <a:r>
              <a:rPr lang="en-US" dirty="0" smtClean="0"/>
              <a:t>the </a:t>
            </a:r>
            <a:r>
              <a:rPr lang="en-US" dirty="0" smtClean="0"/>
              <a:t>issue</a:t>
            </a:r>
          </a:p>
        </p:txBody>
      </p:sp>
    </p:spTree>
    <p:extLst>
      <p:ext uri="{BB962C8B-B14F-4D97-AF65-F5344CB8AC3E}">
        <p14:creationId xmlns:p14="http://schemas.microsoft.com/office/powerpoint/2010/main" val="371654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Adoption Paradox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energy efficient technologies are cost effective over their life times (benefits &gt; additional costs)</a:t>
            </a:r>
          </a:p>
          <a:p>
            <a:pPr lvl="1"/>
            <a:r>
              <a:rPr lang="en-US" dirty="0" smtClean="0"/>
              <a:t>But not adopted</a:t>
            </a:r>
          </a:p>
          <a:p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Putting some structure to the question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06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Household Adoption Decision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1"/>
            <a:r>
              <a:rPr lang="en-US" dirty="0" smtClean="0"/>
              <a:t>People (households) make choices they perceive as giving them more benefits (</a:t>
            </a:r>
            <a:r>
              <a:rPr lang="en-US" dirty="0" err="1" smtClean="0"/>
              <a:t>utils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More likely to adopt with:</a:t>
            </a:r>
          </a:p>
          <a:p>
            <a:pPr lvl="2"/>
            <a:r>
              <a:rPr lang="en-US" dirty="0" smtClean="0"/>
              <a:t>$ Benefits &gt;</a:t>
            </a:r>
          </a:p>
          <a:p>
            <a:pPr lvl="2"/>
            <a:r>
              <a:rPr lang="en-US" dirty="0" smtClean="0"/>
              <a:t>$ Costs &lt;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Life is not all about </a:t>
            </a:r>
            <a:r>
              <a:rPr lang="en-US" dirty="0" smtClean="0"/>
              <a:t>$s</a:t>
            </a:r>
            <a:endParaRPr lang="en-US" dirty="0" smtClean="0"/>
          </a:p>
          <a:p>
            <a:pPr lvl="2"/>
            <a:r>
              <a:rPr lang="en-US" dirty="0" smtClean="0"/>
              <a:t>Valuation of environmental benefits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Factors that influence </a:t>
            </a:r>
            <a:r>
              <a:rPr lang="en-US" dirty="0" err="1" smtClean="0"/>
              <a:t>util</a:t>
            </a:r>
            <a:r>
              <a:rPr lang="en-US" dirty="0" smtClean="0"/>
              <a:t> levels</a:t>
            </a:r>
          </a:p>
          <a:p>
            <a:pPr lvl="2"/>
            <a:r>
              <a:rPr lang="en-US" dirty="0" smtClean="0"/>
              <a:t>Level </a:t>
            </a:r>
            <a:r>
              <a:rPr lang="en-US" dirty="0" smtClean="0"/>
              <a:t>of information</a:t>
            </a:r>
          </a:p>
          <a:p>
            <a:pPr lvl="2"/>
            <a:r>
              <a:rPr lang="en-US" dirty="0" smtClean="0"/>
              <a:t>Discount rate</a:t>
            </a:r>
            <a:endParaRPr lang="en-US" dirty="0" smtClean="0"/>
          </a:p>
          <a:p>
            <a:pPr lvl="2"/>
            <a:r>
              <a:rPr lang="en-US" dirty="0" smtClean="0"/>
              <a:t>Social/ cultural preferences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1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Understand barriers to adoption of energy efficient residential technologies</a:t>
            </a:r>
          </a:p>
          <a:p>
            <a:pPr lvl="1"/>
            <a:r>
              <a:rPr lang="en-US" dirty="0" smtClean="0"/>
              <a:t>Appliances</a:t>
            </a:r>
          </a:p>
          <a:p>
            <a:pPr lvl="1"/>
            <a:r>
              <a:rPr lang="en-US" dirty="0" smtClean="0"/>
              <a:t>Light bulbs</a:t>
            </a:r>
          </a:p>
          <a:p>
            <a:pPr lvl="1"/>
            <a:endParaRPr lang="en-US" dirty="0"/>
          </a:p>
          <a:p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Design policies to address relevant adoption constraints</a:t>
            </a:r>
          </a:p>
          <a:p>
            <a:pPr lvl="1"/>
            <a:r>
              <a:rPr lang="en-US" dirty="0" smtClean="0"/>
              <a:t>Understand country successes that can build confidence </a:t>
            </a:r>
            <a:r>
              <a:rPr lang="en-US" dirty="0" smtClean="0"/>
              <a:t>and feasible targets for </a:t>
            </a:r>
            <a:r>
              <a:rPr lang="en-US" dirty="0" smtClean="0"/>
              <a:t>multilateral climate accords:</a:t>
            </a:r>
          </a:p>
          <a:p>
            <a:pPr lvl="2"/>
            <a:r>
              <a:rPr lang="en-US" dirty="0" smtClean="0"/>
              <a:t>E.g. COP 21 Paris</a:t>
            </a:r>
          </a:p>
        </p:txBody>
      </p:sp>
    </p:spTree>
    <p:extLst>
      <p:ext uri="{BB962C8B-B14F-4D97-AF65-F5344CB8AC3E}">
        <p14:creationId xmlns:p14="http://schemas.microsoft.com/office/powerpoint/2010/main" val="1279998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Outputs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410200"/>
          </a:xfrm>
        </p:spPr>
        <p:txBody>
          <a:bodyPr>
            <a:normAutofit fontScale="40000" lnSpcReduction="20000"/>
          </a:bodyPr>
          <a:lstStyle/>
          <a:p>
            <a:r>
              <a:rPr lang="en-US" dirty="0"/>
              <a:t>Bradford Mills and Joachim Schleich. “Household Transitions to Energy Efficient Lighting.” </a:t>
            </a:r>
            <a:r>
              <a:rPr lang="en-US" i="1" dirty="0"/>
              <a:t>Energy Economics</a:t>
            </a:r>
            <a:r>
              <a:rPr lang="en-US" dirty="0"/>
              <a:t>. 46 (November 2014) 151-160.</a:t>
            </a:r>
          </a:p>
          <a:p>
            <a:endParaRPr lang="en-US" dirty="0"/>
          </a:p>
          <a:p>
            <a:r>
              <a:rPr lang="en-US" dirty="0"/>
              <a:t>Anthony Murray and Bradford Mills. “The Impact of Low-Income Home Energy </a:t>
            </a:r>
            <a:r>
              <a:rPr lang="en-US" dirty="0" err="1"/>
              <a:t>Assitance</a:t>
            </a:r>
            <a:r>
              <a:rPr lang="en-US" dirty="0"/>
              <a:t> Program Participation on Household Energy Insecurity.” </a:t>
            </a:r>
            <a:r>
              <a:rPr lang="en-US" i="1" dirty="0"/>
              <a:t>Contemporary Economic Policy</a:t>
            </a:r>
            <a:r>
              <a:rPr lang="en-US" dirty="0"/>
              <a:t>. 32:4 (October 2014) 811-825.</a:t>
            </a:r>
          </a:p>
          <a:p>
            <a:endParaRPr lang="en-US" dirty="0"/>
          </a:p>
          <a:p>
            <a:r>
              <a:rPr lang="en-US" dirty="0"/>
              <a:t>Joachim Schleich, Bradford Mills, Elisabeth </a:t>
            </a:r>
            <a:r>
              <a:rPr lang="en-US" dirty="0" err="1"/>
              <a:t>Dutschke</a:t>
            </a:r>
            <a:r>
              <a:rPr lang="en-US" dirty="0"/>
              <a:t>. “A Brighter Future? Quantifying the Rebound Effect in Energy Efficient Lighting.” </a:t>
            </a:r>
            <a:r>
              <a:rPr lang="en-US" i="1" dirty="0"/>
              <a:t>Energy Policy</a:t>
            </a:r>
            <a:r>
              <a:rPr lang="en-US" dirty="0"/>
              <a:t>. 72 (September 2014) 35-42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Bradford Mills and Joachim Schleich. “Residential Energy-Efficient Technology Adoption, Energy Conservation, Knowledge, and Attitudes: An Analysis of European Countries.” </a:t>
            </a:r>
            <a:r>
              <a:rPr lang="en-US" i="1" dirty="0"/>
              <a:t>Energy Policy</a:t>
            </a:r>
            <a:r>
              <a:rPr lang="en-US" dirty="0"/>
              <a:t>.  49 (October 2012): 616-628.</a:t>
            </a:r>
          </a:p>
          <a:p>
            <a:endParaRPr lang="en-US" dirty="0"/>
          </a:p>
          <a:p>
            <a:r>
              <a:rPr lang="en-US" dirty="0"/>
              <a:t>Anthony G. Murray*, Bradford F. Mills. “An application of dichotomous and </a:t>
            </a:r>
            <a:r>
              <a:rPr lang="en-US" dirty="0" err="1"/>
              <a:t>polytomous</a:t>
            </a:r>
            <a:r>
              <a:rPr lang="en-US" dirty="0"/>
              <a:t> </a:t>
            </a:r>
            <a:r>
              <a:rPr lang="en-US" dirty="0" err="1"/>
              <a:t>Rasch</a:t>
            </a:r>
            <a:r>
              <a:rPr lang="en-US" dirty="0"/>
              <a:t> models for scoring energy insecurity.” </a:t>
            </a:r>
            <a:r>
              <a:rPr lang="en-US" i="1" dirty="0"/>
              <a:t>Energy Policy</a:t>
            </a:r>
            <a:r>
              <a:rPr lang="en-US" dirty="0"/>
              <a:t>. 51 (December 2012): 946-956.</a:t>
            </a:r>
          </a:p>
          <a:p>
            <a:endParaRPr lang="en-US" dirty="0"/>
          </a:p>
          <a:p>
            <a:r>
              <a:rPr lang="en-US" dirty="0"/>
              <a:t>Anthony Murray and Bradford Mills. Read the Label! Energy Star Appliance Label Awareness and Uptake Among U.S. Consumers.  </a:t>
            </a:r>
            <a:r>
              <a:rPr lang="en-US" i="1" dirty="0"/>
              <a:t>Energy Economics</a:t>
            </a:r>
            <a:r>
              <a:rPr lang="en-US" dirty="0"/>
              <a:t>.</a:t>
            </a:r>
            <a:r>
              <a:rPr lang="en-US" i="1" dirty="0"/>
              <a:t> </a:t>
            </a:r>
            <a:r>
              <a:rPr lang="en-US" dirty="0"/>
              <a:t>33:6 (November 2011): 1103-1110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Bradford Mills and Joachim Schleich. “Why Don’t Households See the Light? Explaining the Diffusion of Compact Fluorescent Lamps”. </a:t>
            </a:r>
            <a:r>
              <a:rPr lang="en-US" i="1" dirty="0"/>
              <a:t>Resource &amp; Energy Econ.</a:t>
            </a:r>
            <a:r>
              <a:rPr lang="en-US" dirty="0"/>
              <a:t>32 (Aug. 2010): 363-378.</a:t>
            </a:r>
          </a:p>
          <a:p>
            <a:endParaRPr lang="en-US" dirty="0" smtClean="0"/>
          </a:p>
          <a:p>
            <a:r>
              <a:rPr lang="en-US" dirty="0"/>
              <a:t>Bradford Mills and Joachim Schleich.</a:t>
            </a:r>
            <a:r>
              <a:rPr lang="en-US" b="1" dirty="0"/>
              <a:t>  “</a:t>
            </a:r>
            <a:r>
              <a:rPr lang="en-US" dirty="0"/>
              <a:t>What’s Driving Energy Efficient Appliance Label Awareness and Purchase Propensity?” </a:t>
            </a:r>
            <a:r>
              <a:rPr lang="en-US" i="1" dirty="0"/>
              <a:t>Energy Policy</a:t>
            </a:r>
            <a:r>
              <a:rPr lang="en-US" dirty="0"/>
              <a:t>. 38:2 (February 2010): 814-825.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Bradford Mills and Joachim Schleich.</a:t>
            </a:r>
            <a:r>
              <a:rPr lang="en-US" b="1" dirty="0"/>
              <a:t>  “</a:t>
            </a:r>
            <a:r>
              <a:rPr lang="en-US" dirty="0"/>
              <a:t>Profits or Preferences?  Assessing the Adoption of Residential Solar Thermal Technologies.” </a:t>
            </a:r>
            <a:r>
              <a:rPr lang="en-US" i="1" dirty="0"/>
              <a:t>Energy Policy</a:t>
            </a:r>
            <a:r>
              <a:rPr lang="en-US" dirty="0"/>
              <a:t>.  37:10 (October 2009): 4145-4154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85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we know? – Increasing Appliance Energy Efficiency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29" y="1524000"/>
            <a:ext cx="8368261" cy="506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134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1885</TotalTime>
  <Words>812</Words>
  <Application>Microsoft Office PowerPoint</Application>
  <PresentationFormat>On-screen Show (4:3)</PresentationFormat>
  <Paragraphs>134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Adoption of Energy Efficient Technology</vt:lpstr>
      <vt:lpstr>PowerPoint Presentation</vt:lpstr>
      <vt:lpstr>Take home messages</vt:lpstr>
      <vt:lpstr>Residential Energy Efficiency</vt:lpstr>
      <vt:lpstr>The Adoption Paradox</vt:lpstr>
      <vt:lpstr>The Household Adoption Decision</vt:lpstr>
      <vt:lpstr>Research agenda</vt:lpstr>
      <vt:lpstr>Outputs</vt:lpstr>
      <vt:lpstr>What do we know? – Increasing Appliance Energy Efficiency</vt:lpstr>
      <vt:lpstr>Energy Star Program</vt:lpstr>
      <vt:lpstr>Energy Star – Increasing awareness</vt:lpstr>
      <vt:lpstr>Lower Energy Star appliance uptake among</vt:lpstr>
      <vt:lpstr>Energy Efficient Bulbs</vt:lpstr>
      <vt:lpstr>Energy Efficient Bulb Adoption</vt:lpstr>
      <vt:lpstr>Summarizing</vt:lpstr>
      <vt:lpstr>Looking forward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Adoption of Energy Efficient Technology</dc:title>
  <dc:creator>aghelp</dc:creator>
  <cp:lastModifiedBy>aghelp</cp:lastModifiedBy>
  <cp:revision>25</cp:revision>
  <dcterms:created xsi:type="dcterms:W3CDTF">2016-05-31T19:18:15Z</dcterms:created>
  <dcterms:modified xsi:type="dcterms:W3CDTF">2016-06-02T19:51:32Z</dcterms:modified>
</cp:coreProperties>
</file>