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9" r:id="rId3"/>
    <p:sldId id="257" r:id="rId4"/>
    <p:sldId id="258" r:id="rId5"/>
    <p:sldId id="266" r:id="rId6"/>
    <p:sldId id="262" r:id="rId7"/>
    <p:sldId id="273" r:id="rId8"/>
    <p:sldId id="274" r:id="rId9"/>
    <p:sldId id="264" r:id="rId10"/>
    <p:sldId id="275" r:id="rId11"/>
    <p:sldId id="260" r:id="rId12"/>
    <p:sldId id="27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332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032" autoAdjust="0"/>
  </p:normalViewPr>
  <p:slideViewPr>
    <p:cSldViewPr>
      <p:cViewPr varScale="1">
        <p:scale>
          <a:sx n="62" d="100"/>
          <a:sy n="62" d="100"/>
        </p:scale>
        <p:origin x="-105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DC9622-B380-4A12-B66B-B9AEB1F977C3}" type="datetimeFigureOut">
              <a:rPr lang="en-US" smtClean="0"/>
              <a:pPr/>
              <a:t>9/6/2011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16FC58-2766-4EAD-BA7B-2A28ABD3C79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6FC58-2766-4EAD-BA7B-2A28ABD3C79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6FC58-2766-4EAD-BA7B-2A28ABD3C792}"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6FC58-2766-4EAD-BA7B-2A28ABD3C79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A7D5AAE-D379-443F-9C69-4C091AFC11A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7D5AAE-D379-443F-9C69-4C091AFC11A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7D5AAE-D379-443F-9C69-4C091AFC11A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FD5DFB-1B20-4341-8E31-CF646A12CE7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16FC58-2766-4EAD-BA7B-2A28ABD3C79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2A7D5AAE-D379-443F-9C69-4C091AFC11A4}"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2A16FC58-2766-4EAD-BA7B-2A28ABD3C792}"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F6D263-B923-40F6-98FB-609FAB436A21}"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B761-8977-4418-92D5-AD3A68E67E25}" type="slidenum">
              <a:rPr lang="en-US" smtClean="0"/>
              <a:pPr/>
              <a:t>‹#›</a:t>
            </a:fld>
            <a:endParaRPr lang="en-US"/>
          </a:p>
        </p:txBody>
      </p:sp>
    </p:spTree>
  </p:cSld>
  <p:clrMapOvr>
    <a:masterClrMapping/>
  </p:clrMapOvr>
  <p:transition>
    <p:cover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F6D263-B923-40F6-98FB-609FAB436A21}"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B761-8977-4418-92D5-AD3A68E67E25}" type="slidenum">
              <a:rPr lang="en-US" smtClean="0"/>
              <a:pPr/>
              <a:t>‹#›</a:t>
            </a:fld>
            <a:endParaRPr lang="en-US"/>
          </a:p>
        </p:txBody>
      </p:sp>
    </p:spTree>
  </p:cSld>
  <p:clrMapOvr>
    <a:masterClrMapping/>
  </p:clrMapOvr>
  <p:transition>
    <p:cover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F6D263-B923-40F6-98FB-609FAB436A21}"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B761-8977-4418-92D5-AD3A68E67E25}" type="slidenum">
              <a:rPr lang="en-US" smtClean="0"/>
              <a:pPr/>
              <a:t>‹#›</a:t>
            </a:fld>
            <a:endParaRPr lang="en-US"/>
          </a:p>
        </p:txBody>
      </p:sp>
    </p:spTree>
  </p:cSld>
  <p:clrMapOvr>
    <a:masterClrMapping/>
  </p:clrMapOvr>
  <p:transition>
    <p:cover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F6D263-B923-40F6-98FB-609FAB436A21}"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B761-8977-4418-92D5-AD3A68E67E25}" type="slidenum">
              <a:rPr lang="en-US" smtClean="0"/>
              <a:pPr/>
              <a:t>‹#›</a:t>
            </a:fld>
            <a:endParaRPr lang="en-US"/>
          </a:p>
        </p:txBody>
      </p:sp>
    </p:spTree>
  </p:cSld>
  <p:clrMapOvr>
    <a:masterClrMapping/>
  </p:clrMapOvr>
  <p:transition>
    <p:cover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F6D263-B923-40F6-98FB-609FAB436A21}" type="datetimeFigureOut">
              <a:rPr lang="en-US" smtClean="0"/>
              <a:pPr/>
              <a:t>9/6/2011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B761-8977-4418-92D5-AD3A68E67E25}" type="slidenum">
              <a:rPr lang="en-US" smtClean="0"/>
              <a:pPr/>
              <a:t>‹#›</a:t>
            </a:fld>
            <a:endParaRPr lang="en-US"/>
          </a:p>
        </p:txBody>
      </p:sp>
    </p:spTree>
  </p:cSld>
  <p:clrMapOvr>
    <a:masterClrMapping/>
  </p:clrMapOvr>
  <p:transition>
    <p:cover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F6D263-B923-40F6-98FB-609FAB436A21}" type="datetimeFigureOut">
              <a:rPr lang="en-US" smtClean="0"/>
              <a:pPr/>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74B761-8977-4418-92D5-AD3A68E67E25}" type="slidenum">
              <a:rPr lang="en-US" smtClean="0"/>
              <a:pPr/>
              <a:t>‹#›</a:t>
            </a:fld>
            <a:endParaRPr lang="en-US"/>
          </a:p>
        </p:txBody>
      </p:sp>
    </p:spTree>
  </p:cSld>
  <p:clrMapOvr>
    <a:masterClrMapping/>
  </p:clrMapOvr>
  <p:transition>
    <p:cover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F6D263-B923-40F6-98FB-609FAB436A21}" type="datetimeFigureOut">
              <a:rPr lang="en-US" smtClean="0"/>
              <a:pPr/>
              <a:t>9/6/2011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74B761-8977-4418-92D5-AD3A68E67E25}" type="slidenum">
              <a:rPr lang="en-US" smtClean="0"/>
              <a:pPr/>
              <a:t>‹#›</a:t>
            </a:fld>
            <a:endParaRPr lang="en-US"/>
          </a:p>
        </p:txBody>
      </p:sp>
    </p:spTree>
  </p:cSld>
  <p:clrMapOvr>
    <a:masterClrMapping/>
  </p:clrMapOvr>
  <p:transition>
    <p:cover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F6D263-B923-40F6-98FB-609FAB436A21}" type="datetimeFigureOut">
              <a:rPr lang="en-US" smtClean="0"/>
              <a:pPr/>
              <a:t>9/6/2011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74B761-8977-4418-92D5-AD3A68E67E25}" type="slidenum">
              <a:rPr lang="en-US" smtClean="0"/>
              <a:pPr/>
              <a:t>‹#›</a:t>
            </a:fld>
            <a:endParaRPr lang="en-US"/>
          </a:p>
        </p:txBody>
      </p:sp>
    </p:spTree>
  </p:cSld>
  <p:clrMapOvr>
    <a:masterClrMapping/>
  </p:clrMapOvr>
  <p:transition>
    <p:cover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F6D263-B923-40F6-98FB-609FAB436A21}" type="datetimeFigureOut">
              <a:rPr lang="en-US" smtClean="0"/>
              <a:pPr/>
              <a:t>9/6/2011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74B761-8977-4418-92D5-AD3A68E67E25}" type="slidenum">
              <a:rPr lang="en-US" smtClean="0"/>
              <a:pPr/>
              <a:t>‹#›</a:t>
            </a:fld>
            <a:endParaRPr lang="en-US"/>
          </a:p>
        </p:txBody>
      </p:sp>
    </p:spTree>
  </p:cSld>
  <p:clrMapOvr>
    <a:masterClrMapping/>
  </p:clrMapOvr>
  <p:transition>
    <p:cover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F6D263-B923-40F6-98FB-609FAB436A21}" type="datetimeFigureOut">
              <a:rPr lang="en-US" smtClean="0"/>
              <a:pPr/>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74B761-8977-4418-92D5-AD3A68E67E25}" type="slidenum">
              <a:rPr lang="en-US" smtClean="0"/>
              <a:pPr/>
              <a:t>‹#›</a:t>
            </a:fld>
            <a:endParaRPr lang="en-US"/>
          </a:p>
        </p:txBody>
      </p:sp>
    </p:spTree>
  </p:cSld>
  <p:clrMapOvr>
    <a:masterClrMapping/>
  </p:clrMapOvr>
  <p:transition>
    <p:cover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F6D263-B923-40F6-98FB-609FAB436A21}" type="datetimeFigureOut">
              <a:rPr lang="en-US" smtClean="0"/>
              <a:pPr/>
              <a:t>9/6/2011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74B761-8977-4418-92D5-AD3A68E67E25}" type="slidenum">
              <a:rPr lang="en-US" smtClean="0"/>
              <a:pPr/>
              <a:t>‹#›</a:t>
            </a:fld>
            <a:endParaRPr lang="en-US"/>
          </a:p>
        </p:txBody>
      </p:sp>
    </p:spTree>
  </p:cSld>
  <p:clrMapOvr>
    <a:masterClrMapping/>
  </p:clrMapOvr>
  <p:transition>
    <p:cover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1000"/>
            <a:lum/>
          </a:blip>
          <a:srcRect/>
          <a:stretch>
            <a:fillRect l="-2000" r="-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F6D263-B923-40F6-98FB-609FAB436A21}" type="datetimeFigureOut">
              <a:rPr lang="en-US" smtClean="0"/>
              <a:pPr/>
              <a:t>9/6/2011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74B761-8977-4418-92D5-AD3A68E67E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kadietz@vt.edu"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s2011_002CulinaryPamphlets.html" TargetMode="External"/><Relationship Id="rId2" Type="http://schemas.openxmlformats.org/officeDocument/2006/relationships/hyperlink" Target="http://ead.lib.virgina.edu/"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s2008_023.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TX715.S665_1885.pdf" TargetMode="External"/><Relationship Id="rId5" Type="http://schemas.openxmlformats.org/officeDocument/2006/relationships/hyperlink" Target="TX715.R23_1946.pdf" TargetMode="External"/><Relationship Id="rId4" Type="http://schemas.openxmlformats.org/officeDocument/2006/relationships/hyperlink" Target="Ms2008_024.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0"/>
            <a:ext cx="8382000" cy="3962400"/>
          </a:xfrm>
        </p:spPr>
        <p:txBody>
          <a:bodyPr>
            <a:normAutofit/>
          </a:bodyPr>
          <a:lstStyle/>
          <a:p>
            <a:r>
              <a:rPr lang="en-US" sz="5400" dirty="0" smtClean="0"/>
              <a:t>Picked, Prepared, Canned, and Eaten</a:t>
            </a:r>
            <a:r>
              <a:rPr lang="en-US" sz="4900" dirty="0" smtClean="0"/>
              <a:t/>
            </a:r>
            <a:br>
              <a:rPr lang="en-US" sz="4900" dirty="0" smtClean="0"/>
            </a:br>
            <a:r>
              <a:rPr lang="en-US" sz="4900" dirty="0" smtClean="0"/>
              <a:t/>
            </a:r>
            <a:br>
              <a:rPr lang="en-US" sz="4900" dirty="0" smtClean="0"/>
            </a:br>
            <a:r>
              <a:rPr lang="en-US" sz="3800" dirty="0" smtClean="0">
                <a:solidFill>
                  <a:schemeClr val="accent1">
                    <a:lumMod val="50000"/>
                  </a:schemeClr>
                </a:solidFill>
              </a:rPr>
              <a:t>Culinary History at Virginia Tech</a:t>
            </a:r>
            <a:endParaRPr lang="en-US" sz="3800" dirty="0">
              <a:solidFill>
                <a:schemeClr val="accent1">
                  <a:lumMod val="50000"/>
                </a:schemeClr>
              </a:solidFill>
            </a:endParaRPr>
          </a:p>
        </p:txBody>
      </p:sp>
      <p:sp>
        <p:nvSpPr>
          <p:cNvPr id="3" name="Subtitle 2"/>
          <p:cNvSpPr>
            <a:spLocks noGrp="1"/>
          </p:cNvSpPr>
          <p:nvPr>
            <p:ph type="subTitle" idx="1"/>
          </p:nvPr>
        </p:nvSpPr>
        <p:spPr>
          <a:xfrm>
            <a:off x="1371600" y="4724400"/>
            <a:ext cx="6400800" cy="1828800"/>
          </a:xfrm>
        </p:spPr>
        <p:txBody>
          <a:bodyPr>
            <a:noAutofit/>
          </a:bodyPr>
          <a:lstStyle/>
          <a:p>
            <a:pPr>
              <a:spcBef>
                <a:spcPts val="0"/>
              </a:spcBef>
            </a:pPr>
            <a:endParaRPr lang="en-US" sz="2000" dirty="0" smtClean="0">
              <a:solidFill>
                <a:schemeClr val="accent2">
                  <a:lumMod val="50000"/>
                </a:schemeClr>
              </a:solidFill>
            </a:endParaRPr>
          </a:p>
          <a:p>
            <a:pPr>
              <a:spcBef>
                <a:spcPts val="0"/>
              </a:spcBef>
            </a:pPr>
            <a:r>
              <a:rPr lang="en-US" sz="2000" dirty="0" smtClean="0">
                <a:solidFill>
                  <a:schemeClr val="accent2">
                    <a:lumMod val="50000"/>
                  </a:schemeClr>
                </a:solidFill>
              </a:rPr>
              <a:t>Kira A. Dietz</a:t>
            </a:r>
          </a:p>
          <a:p>
            <a:pPr>
              <a:spcBef>
                <a:spcPts val="0"/>
              </a:spcBef>
            </a:pPr>
            <a:r>
              <a:rPr lang="en-US" sz="2000" dirty="0" smtClean="0">
                <a:solidFill>
                  <a:schemeClr val="accent2">
                    <a:lumMod val="50000"/>
                  </a:schemeClr>
                </a:solidFill>
              </a:rPr>
              <a:t>Acquisitions and Processing Archivist</a:t>
            </a:r>
          </a:p>
          <a:p>
            <a:pPr>
              <a:spcBef>
                <a:spcPts val="0"/>
              </a:spcBef>
            </a:pPr>
            <a:r>
              <a:rPr lang="en-US" sz="2000" dirty="0" smtClean="0">
                <a:solidFill>
                  <a:schemeClr val="accent2">
                    <a:lumMod val="50000"/>
                  </a:schemeClr>
                </a:solidFill>
              </a:rPr>
              <a:t>Special Collections, Virginia Tech</a:t>
            </a:r>
          </a:p>
          <a:p>
            <a:pPr>
              <a:spcBef>
                <a:spcPts val="0"/>
              </a:spcBef>
            </a:pPr>
            <a:r>
              <a:rPr lang="en-US" sz="2000" dirty="0" smtClean="0">
                <a:solidFill>
                  <a:schemeClr val="accent2">
                    <a:lumMod val="50000"/>
                  </a:schemeClr>
                </a:solidFill>
              </a:rPr>
              <a:t>MARAC, May 6, 2011</a:t>
            </a:r>
            <a:endParaRPr lang="en-US" sz="2000" dirty="0">
              <a:solidFill>
                <a:schemeClr val="accent2">
                  <a:lumMod val="50000"/>
                </a:schemeClr>
              </a:solidFill>
            </a:endParaRPr>
          </a:p>
        </p:txBody>
      </p:sp>
    </p:spTree>
  </p:cSld>
  <p:clrMapOvr>
    <a:masterClrMapping/>
  </p:clrMapOvr>
  <p:transition>
    <p:cover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Eaten: Reference and Research</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General Inquiries</a:t>
            </a:r>
          </a:p>
          <a:p>
            <a:r>
              <a:rPr lang="en-US" dirty="0" smtClean="0"/>
              <a:t>Recent Projects</a:t>
            </a:r>
          </a:p>
          <a:p>
            <a:pPr lvl="1"/>
            <a:r>
              <a:rPr lang="en-US" dirty="0" smtClean="0"/>
              <a:t>Approaches to children’s nutrition through cookbooks in the mid-20</a:t>
            </a:r>
            <a:r>
              <a:rPr lang="en-US" baseline="30000" dirty="0" smtClean="0"/>
              <a:t>th</a:t>
            </a:r>
            <a:r>
              <a:rPr lang="en-US" dirty="0" smtClean="0"/>
              <a:t> century</a:t>
            </a:r>
          </a:p>
          <a:p>
            <a:pPr lvl="1"/>
            <a:r>
              <a:rPr lang="en-US" dirty="0" smtClean="0"/>
              <a:t>Preservation methodologies (pickling)</a:t>
            </a:r>
          </a:p>
          <a:p>
            <a:pPr lvl="1"/>
            <a:r>
              <a:rPr lang="en-US" dirty="0" smtClean="0"/>
              <a:t>Music inspired by </a:t>
            </a:r>
            <a:r>
              <a:rPr lang="en-US" smtClean="0"/>
              <a:t>vegetable poetry!</a:t>
            </a:r>
            <a:endParaRPr lang="en-US" dirty="0" smtClean="0"/>
          </a:p>
          <a:p>
            <a:r>
              <a:rPr lang="en-US" dirty="0" smtClean="0"/>
              <a:t>Future Plans</a:t>
            </a:r>
          </a:p>
          <a:p>
            <a:pPr lvl="1"/>
            <a:r>
              <a:rPr lang="en-US" dirty="0" smtClean="0"/>
              <a:t>New ideas for potential research uses</a:t>
            </a:r>
          </a:p>
          <a:p>
            <a:pPr lvl="1"/>
            <a:r>
              <a:rPr lang="en-US" dirty="0" smtClean="0"/>
              <a:t>Outreach through exhibits, events, tours, and classes</a:t>
            </a:r>
            <a:endParaRPr lang="en-US" dirty="0"/>
          </a:p>
        </p:txBody>
      </p:sp>
    </p:spTree>
  </p:cSld>
  <p:clrMapOvr>
    <a:masterClrMapping/>
  </p:clrMapOvr>
  <p:transition>
    <p:cover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algn="ctr">
              <a:buNone/>
            </a:pPr>
            <a:endParaRPr lang="en-US" dirty="0" smtClean="0"/>
          </a:p>
          <a:p>
            <a:pPr algn="ctr">
              <a:buNone/>
            </a:pPr>
            <a:r>
              <a:rPr lang="en-US" dirty="0" smtClean="0"/>
              <a:t>“I would say to housewives, be not daunted by one failure, nor by twenty. Resolve that you </a:t>
            </a:r>
            <a:r>
              <a:rPr lang="en-US" i="1" dirty="0" smtClean="0"/>
              <a:t>will </a:t>
            </a:r>
            <a:r>
              <a:rPr lang="en-US" dirty="0" smtClean="0"/>
              <a:t>have good bread, and never cease striving after this result until you have effected it. If persons without brains can accomplish this, why cannot you?”</a:t>
            </a:r>
          </a:p>
          <a:p>
            <a:pPr algn="ctr">
              <a:buNone/>
            </a:pPr>
            <a:endParaRPr lang="en-US" dirty="0" smtClean="0"/>
          </a:p>
          <a:p>
            <a:pPr algn="ctr">
              <a:buNone/>
            </a:pPr>
            <a:r>
              <a:rPr lang="en-US" sz="2800" i="1" dirty="0" smtClean="0"/>
              <a:t>Housekeeping in Old Virginia</a:t>
            </a:r>
            <a:r>
              <a:rPr lang="en-US" sz="2800" dirty="0" smtClean="0"/>
              <a:t>, c.1879</a:t>
            </a:r>
            <a:endParaRPr lang="en-US" sz="2800" i="1" dirty="0"/>
          </a:p>
        </p:txBody>
      </p:sp>
    </p:spTree>
  </p:cSld>
  <p:clrMapOvr>
    <a:masterClrMapping/>
  </p:clrMapOvr>
  <p:transition>
    <p:cover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3000" y="762000"/>
            <a:ext cx="6858000" cy="5355312"/>
          </a:xfrm>
          <a:prstGeom prst="rect">
            <a:avLst/>
          </a:prstGeom>
          <a:noFill/>
        </p:spPr>
        <p:txBody>
          <a:bodyPr wrap="square" rtlCol="0">
            <a:spAutoFit/>
          </a:bodyPr>
          <a:lstStyle/>
          <a:p>
            <a:pPr algn="ctr"/>
            <a:endParaRPr lang="en-US" sz="3600" dirty="0" smtClean="0"/>
          </a:p>
          <a:p>
            <a:pPr algn="ctr"/>
            <a:r>
              <a:rPr lang="en-US" sz="4000" dirty="0" smtClean="0"/>
              <a:t>Questions?</a:t>
            </a:r>
          </a:p>
          <a:p>
            <a:pPr algn="ctr"/>
            <a:endParaRPr lang="en-US" sz="4000" dirty="0" smtClean="0"/>
          </a:p>
          <a:p>
            <a:pPr algn="ctr"/>
            <a:endParaRPr lang="en-US" sz="4000" dirty="0" smtClean="0"/>
          </a:p>
          <a:p>
            <a:pPr algn="ctr"/>
            <a:r>
              <a:rPr lang="en-US" sz="2800" dirty="0" smtClean="0"/>
              <a:t>Contact Information:</a:t>
            </a:r>
          </a:p>
          <a:p>
            <a:pPr algn="ctr"/>
            <a:endParaRPr lang="en-US" sz="2800" dirty="0" smtClean="0"/>
          </a:p>
          <a:p>
            <a:pPr algn="ctr"/>
            <a:r>
              <a:rPr lang="en-US" sz="2800" dirty="0" smtClean="0"/>
              <a:t>Kira A. Dietz</a:t>
            </a:r>
          </a:p>
          <a:p>
            <a:pPr algn="ctr"/>
            <a:r>
              <a:rPr lang="en-US" sz="2800" dirty="0" smtClean="0"/>
              <a:t>Acquisitions and Processing Archivist</a:t>
            </a:r>
          </a:p>
          <a:p>
            <a:pPr algn="ctr"/>
            <a:r>
              <a:rPr lang="en-US" sz="2800" dirty="0" smtClean="0"/>
              <a:t>Special Collections, Virginia Tech</a:t>
            </a:r>
          </a:p>
          <a:p>
            <a:pPr algn="ctr"/>
            <a:r>
              <a:rPr lang="en-US" sz="2800" dirty="0" smtClean="0">
                <a:hlinkClick r:id="rId2"/>
              </a:rPr>
              <a:t>kadietz@vt.edu</a:t>
            </a:r>
            <a:endParaRPr lang="en-US" sz="2800" dirty="0" smtClean="0"/>
          </a:p>
          <a:p>
            <a:pPr algn="ctr"/>
            <a:endParaRPr lang="en-US" dirty="0"/>
          </a:p>
        </p:txBody>
      </p:sp>
    </p:spTree>
  </p:cSld>
  <p:clrMapOvr>
    <a:masterClrMapping/>
  </p:clrMapOvr>
  <p:transition>
    <p:cover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pPr algn="ctr">
              <a:buNone/>
            </a:pPr>
            <a:endParaRPr lang="en-US" dirty="0" smtClean="0"/>
          </a:p>
          <a:p>
            <a:pPr algn="ctr">
              <a:buNone/>
            </a:pPr>
            <a:r>
              <a:rPr lang="en-US" sz="3600" dirty="0" smtClean="0"/>
              <a:t>“Management is an art that may be acquired by every woman of good sense and tolerable memory.”</a:t>
            </a:r>
          </a:p>
          <a:p>
            <a:pPr algn="ctr">
              <a:buNone/>
            </a:pPr>
            <a:endParaRPr lang="en-US" dirty="0" smtClean="0"/>
          </a:p>
          <a:p>
            <a:pPr algn="ctr">
              <a:buNone/>
            </a:pPr>
            <a:endParaRPr lang="en-US" dirty="0" smtClean="0"/>
          </a:p>
          <a:p>
            <a:pPr algn="ctr">
              <a:buNone/>
            </a:pPr>
            <a:r>
              <a:rPr lang="en-US" sz="2800" dirty="0" smtClean="0"/>
              <a:t>Introduction to </a:t>
            </a:r>
          </a:p>
          <a:p>
            <a:pPr algn="ctr">
              <a:buNone/>
            </a:pPr>
            <a:r>
              <a:rPr lang="en-US" sz="2800" i="1" dirty="0" smtClean="0"/>
              <a:t>The Virginia Housewife: or, Methodical Cook</a:t>
            </a:r>
            <a:r>
              <a:rPr lang="en-US" sz="2800" dirty="0" smtClean="0"/>
              <a:t>, 1820</a:t>
            </a:r>
            <a:endParaRPr lang="en-US" sz="2800" dirty="0"/>
          </a:p>
        </p:txBody>
      </p:sp>
    </p:spTree>
  </p:cSld>
  <p:clrMapOvr>
    <a:masterClrMapping/>
  </p:clrMapOvr>
  <p:transition>
    <p:cover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Origins of the Collection</a:t>
            </a:r>
            <a:endParaRPr lang="en-US" sz="3100" dirty="0"/>
          </a:p>
        </p:txBody>
      </p:sp>
      <p:sp>
        <p:nvSpPr>
          <p:cNvPr id="2" name="Content Placeholder 1"/>
          <p:cNvSpPr>
            <a:spLocks noGrp="1"/>
          </p:cNvSpPr>
          <p:nvPr>
            <p:ph idx="1"/>
          </p:nvPr>
        </p:nvSpPr>
        <p:spPr>
          <a:xfrm>
            <a:off x="457200" y="1600200"/>
            <a:ext cx="8229600" cy="4800600"/>
          </a:xfrm>
        </p:spPr>
        <p:txBody>
          <a:bodyPr>
            <a:normAutofit/>
          </a:bodyPr>
          <a:lstStyle/>
          <a:p>
            <a:pPr>
              <a:buNone/>
            </a:pPr>
            <a:r>
              <a:rPr lang="en-US" dirty="0" smtClean="0"/>
              <a:t>     Peacock-Harper Collection (1999) </a:t>
            </a:r>
          </a:p>
          <a:p>
            <a:pPr>
              <a:buNone/>
            </a:pPr>
            <a:r>
              <a:rPr lang="en-US" dirty="0" smtClean="0"/>
              <a:t>  + Ann </a:t>
            </a:r>
            <a:r>
              <a:rPr lang="en-US" dirty="0" err="1" smtClean="0"/>
              <a:t>Hertzler</a:t>
            </a:r>
            <a:r>
              <a:rPr lang="en-US" dirty="0" smtClean="0"/>
              <a:t> Children’s Literature and    Nutrition Collection (2006-present)</a:t>
            </a:r>
          </a:p>
          <a:p>
            <a:pPr>
              <a:buNone/>
            </a:pPr>
            <a:r>
              <a:rPr lang="en-US" dirty="0" smtClean="0"/>
              <a:t>  + Purchases (c.2000-present)</a:t>
            </a:r>
          </a:p>
          <a:p>
            <a:pPr>
              <a:buNone/>
            </a:pPr>
            <a:r>
              <a:rPr lang="en-US" dirty="0" smtClean="0"/>
              <a:t>  + Donations (1999-present)</a:t>
            </a:r>
          </a:p>
          <a:p>
            <a:pPr>
              <a:buNone/>
            </a:pPr>
            <a:endParaRPr lang="en-US" dirty="0" smtClean="0"/>
          </a:p>
          <a:p>
            <a:pPr algn="ctr">
              <a:buNone/>
            </a:pPr>
            <a:r>
              <a:rPr lang="en-US" dirty="0" smtClean="0"/>
              <a:t>  = Culinary History Collection </a:t>
            </a:r>
          </a:p>
          <a:p>
            <a:pPr algn="ctr">
              <a:buNone/>
            </a:pPr>
            <a:r>
              <a:rPr lang="en-US" dirty="0" smtClean="0"/>
              <a:t>at Special Collections</a:t>
            </a:r>
          </a:p>
          <a:p>
            <a:endParaRPr lang="en-US" dirty="0" smtClean="0"/>
          </a:p>
          <a:p>
            <a:endParaRPr lang="en-US" dirty="0" smtClean="0"/>
          </a:p>
          <a:p>
            <a:endParaRPr lang="en-US" dirty="0" smtClean="0"/>
          </a:p>
          <a:p>
            <a:endParaRPr lang="en-US" dirty="0"/>
          </a:p>
        </p:txBody>
      </p:sp>
      <p:cxnSp>
        <p:nvCxnSpPr>
          <p:cNvPr id="5" name="Straight Connector 4"/>
          <p:cNvCxnSpPr/>
          <p:nvPr/>
        </p:nvCxnSpPr>
        <p:spPr>
          <a:xfrm>
            <a:off x="762000" y="4724400"/>
            <a:ext cx="7315200" cy="0"/>
          </a:xfrm>
          <a:prstGeom prst="line">
            <a:avLst/>
          </a:prstGeom>
          <a:ln w="31750">
            <a:solidFill>
              <a:srgbClr val="743328"/>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cover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About the </a:t>
            </a:r>
            <a:br>
              <a:rPr lang="en-US" dirty="0" smtClean="0"/>
            </a:br>
            <a:r>
              <a:rPr lang="en-US" dirty="0" smtClean="0"/>
              <a:t>Culinary History Collection</a:t>
            </a:r>
            <a:endParaRPr lang="en-US" sz="3100" dirty="0"/>
          </a:p>
        </p:txBody>
      </p:sp>
      <p:sp>
        <p:nvSpPr>
          <p:cNvPr id="2" name="Content Placeholder 1"/>
          <p:cNvSpPr>
            <a:spLocks noGrp="1"/>
          </p:cNvSpPr>
          <p:nvPr>
            <p:ph idx="1"/>
          </p:nvPr>
        </p:nvSpPr>
        <p:spPr/>
        <p:txBody>
          <a:bodyPr>
            <a:normAutofit fontScale="92500"/>
          </a:bodyPr>
          <a:lstStyle/>
          <a:p>
            <a:r>
              <a:rPr lang="en-US" dirty="0" smtClean="0"/>
              <a:t>Currently contains more than 3,700 volumes</a:t>
            </a:r>
          </a:p>
          <a:p>
            <a:r>
              <a:rPr lang="en-US" dirty="0" smtClean="0"/>
              <a:t>2,400+ of these are housed in Special Collections</a:t>
            </a:r>
          </a:p>
          <a:p>
            <a:r>
              <a:rPr lang="en-US" dirty="0" smtClean="0"/>
              <a:t>Also contains two dozen manuscript collections</a:t>
            </a:r>
          </a:p>
          <a:p>
            <a:pPr lvl="1"/>
            <a:r>
              <a:rPr lang="en-US" dirty="0" smtClean="0"/>
              <a:t>Handwritten receipt (recipe) and home remedy books, household account ledgers, faculty papers, and product pamphlets/publications</a:t>
            </a:r>
            <a:endParaRPr lang="en-US" dirty="0"/>
          </a:p>
        </p:txBody>
      </p:sp>
    </p:spTree>
  </p:cSld>
  <p:clrMapOvr>
    <a:masterClrMapping/>
  </p:clrMapOvr>
  <p:transition>
    <p:cover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Collection Focus</a:t>
            </a:r>
            <a:endParaRPr lang="en-US" sz="3100" dirty="0"/>
          </a:p>
        </p:txBody>
      </p:sp>
      <p:sp>
        <p:nvSpPr>
          <p:cNvPr id="2" name="Content Placeholder 1"/>
          <p:cNvSpPr>
            <a:spLocks noGrp="1"/>
          </p:cNvSpPr>
          <p:nvPr>
            <p:ph idx="1"/>
          </p:nvPr>
        </p:nvSpPr>
        <p:spPr>
          <a:xfrm>
            <a:off x="457200" y="1600200"/>
            <a:ext cx="8229600" cy="4876800"/>
          </a:xfrm>
        </p:spPr>
        <p:txBody>
          <a:bodyPr>
            <a:normAutofit fontScale="85000" lnSpcReduction="20000"/>
          </a:bodyPr>
          <a:lstStyle/>
          <a:p>
            <a:r>
              <a:rPr lang="en-US" dirty="0" smtClean="0"/>
              <a:t>Recently revisited our Collection Development policy, originally created in 1999.</a:t>
            </a:r>
          </a:p>
          <a:p>
            <a:r>
              <a:rPr lang="en-US" dirty="0" smtClean="0"/>
              <a:t>Emphasis on:</a:t>
            </a:r>
          </a:p>
          <a:p>
            <a:pPr lvl="1"/>
            <a:r>
              <a:rPr lang="en-US" dirty="0" smtClean="0"/>
              <a:t>Regional cookbooks and materials from dieticians, extension/home demonstration agents, chefs</a:t>
            </a:r>
          </a:p>
          <a:p>
            <a:pPr lvl="1"/>
            <a:r>
              <a:rPr lang="en-US" dirty="0" smtClean="0"/>
              <a:t>Community cookbooks (Virginia and Appalachia)</a:t>
            </a:r>
          </a:p>
          <a:p>
            <a:pPr lvl="1"/>
            <a:r>
              <a:rPr lang="en-US" dirty="0" smtClean="0"/>
              <a:t>Brand-name cookbooks and product publications</a:t>
            </a:r>
          </a:p>
          <a:p>
            <a:pPr lvl="1"/>
            <a:r>
              <a:rPr lang="en-US" dirty="0" smtClean="0"/>
              <a:t>Menus, nutrition education, and kitchen planning</a:t>
            </a:r>
          </a:p>
          <a:p>
            <a:pPr lvl="1"/>
            <a:r>
              <a:rPr lang="en-US" dirty="0" smtClean="0"/>
              <a:t>Books documenting social, domestic, and economic history; changes in food behavior; food-related processing and technology</a:t>
            </a:r>
          </a:p>
          <a:p>
            <a:pPr lvl="1"/>
            <a:r>
              <a:rPr lang="en-US" dirty="0" smtClean="0"/>
              <a:t>Faculty papers</a:t>
            </a:r>
          </a:p>
          <a:p>
            <a:pPr lvl="1"/>
            <a:r>
              <a:rPr lang="en-US" dirty="0" smtClean="0"/>
              <a:t>Manuscript receipt/recipe books</a:t>
            </a:r>
            <a:endParaRPr lang="en-US" dirty="0"/>
          </a:p>
        </p:txBody>
      </p:sp>
    </p:spTree>
  </p:cSld>
  <p:clrMapOvr>
    <a:masterClrMapping/>
  </p:clrMapOvr>
  <p:transition>
    <p:cover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normAutofit fontScale="92500"/>
          </a:bodyPr>
          <a:lstStyle/>
          <a:p>
            <a:pPr algn="ctr">
              <a:buNone/>
            </a:pPr>
            <a:r>
              <a:rPr lang="en-US" sz="3500" dirty="0" smtClean="0"/>
              <a:t>“Bean taffy easily takes first rank among all the taffies—vegetable or otherwise. The taste is good beyond words, and the consistency is pleasingly ‘chewy’ without being tenacious to the point of teeth pulling! Lima beans are the best to use…”</a:t>
            </a:r>
          </a:p>
          <a:p>
            <a:pPr>
              <a:buNone/>
            </a:pPr>
            <a:endParaRPr lang="en-US" dirty="0" smtClean="0"/>
          </a:p>
          <a:p>
            <a:pPr algn="ctr">
              <a:buNone/>
            </a:pPr>
            <a:endParaRPr lang="en-US" sz="2400" dirty="0" smtClean="0"/>
          </a:p>
          <a:p>
            <a:pPr algn="ctr">
              <a:buNone/>
            </a:pPr>
            <a:r>
              <a:rPr lang="en-US" sz="2400" dirty="0" smtClean="0"/>
              <a:t>From Mary Elizabeth Hall’s </a:t>
            </a:r>
            <a:r>
              <a:rPr lang="en-US" sz="2400" i="1" dirty="0" smtClean="0"/>
              <a:t>Candy-making revolutionized; confectionery from vegetables</a:t>
            </a:r>
            <a:r>
              <a:rPr lang="en-US" sz="2400" dirty="0" smtClean="0"/>
              <a:t>. New York: Sturgis &amp; Walton Co., 1912</a:t>
            </a:r>
            <a:endParaRPr lang="en-US" sz="2400" dirty="0"/>
          </a:p>
        </p:txBody>
      </p:sp>
    </p:spTree>
  </p:cSld>
  <p:clrMapOvr>
    <a:masterClrMapping/>
  </p:clrMapOvr>
  <p:transition>
    <p:cover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Picked: Donations and Purchases</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r>
              <a:rPr lang="en-US" dirty="0" smtClean="0"/>
              <a:t>Donations</a:t>
            </a:r>
          </a:p>
          <a:p>
            <a:pPr lvl="1"/>
            <a:r>
              <a:rPr lang="en-US" dirty="0" smtClean="0"/>
              <a:t>Form the majority of the collection to date</a:t>
            </a:r>
          </a:p>
          <a:p>
            <a:pPr lvl="1"/>
            <a:r>
              <a:rPr lang="en-US" dirty="0" smtClean="0"/>
              <a:t>Method of acquisition the department is dependent upon</a:t>
            </a:r>
          </a:p>
          <a:p>
            <a:pPr lvl="1"/>
            <a:r>
              <a:rPr lang="en-US" dirty="0" smtClean="0"/>
              <a:t>Mostly books, but this is changing as word of the collection is spreading</a:t>
            </a:r>
          </a:p>
          <a:p>
            <a:r>
              <a:rPr lang="en-US" dirty="0" smtClean="0"/>
              <a:t>Purchases</a:t>
            </a:r>
          </a:p>
          <a:p>
            <a:pPr lvl="1"/>
            <a:r>
              <a:rPr lang="en-US" dirty="0" smtClean="0"/>
              <a:t>No dedicated fund or endowment for general culinary materials in Special Collections</a:t>
            </a:r>
          </a:p>
          <a:p>
            <a:pPr lvl="1"/>
            <a:r>
              <a:rPr lang="en-US" dirty="0" smtClean="0"/>
              <a:t>Endowment for Children’s Literature and Nutrition Collection materials</a:t>
            </a:r>
          </a:p>
          <a:p>
            <a:endParaRPr lang="en-US" dirty="0"/>
          </a:p>
        </p:txBody>
      </p:sp>
    </p:spTree>
  </p:cSld>
  <p:clrMapOvr>
    <a:masterClrMapping/>
  </p:clrMapOvr>
  <p:transition>
    <p:cover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Prepared: Access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Department goals:</a:t>
            </a:r>
          </a:p>
          <a:p>
            <a:pPr lvl="1"/>
            <a:r>
              <a:rPr lang="en-US" dirty="0" smtClean="0"/>
              <a:t>Getting materials into the hands of researchers</a:t>
            </a:r>
          </a:p>
          <a:p>
            <a:pPr lvl="1"/>
            <a:r>
              <a:rPr lang="en-US" dirty="0" smtClean="0"/>
              <a:t>Meeting the demand for 24/7 access to materials to the extent possible</a:t>
            </a:r>
          </a:p>
          <a:p>
            <a:r>
              <a:rPr lang="en-US" dirty="0" smtClean="0"/>
              <a:t>Catalog records</a:t>
            </a:r>
          </a:p>
          <a:p>
            <a:r>
              <a:rPr lang="en-US" dirty="0" smtClean="0"/>
              <a:t>Finding aids</a:t>
            </a:r>
          </a:p>
          <a:p>
            <a:pPr lvl="1"/>
            <a:r>
              <a:rPr lang="en-US" dirty="0" smtClean="0"/>
              <a:t>Posting collection guides for manuscript items/collections on Virginia Heritage: </a:t>
            </a:r>
            <a:r>
              <a:rPr lang="en-US" dirty="0" smtClean="0">
                <a:hlinkClick r:id="rId2"/>
              </a:rPr>
              <a:t>http://ead.lib.virgina.edu</a:t>
            </a:r>
            <a:endParaRPr lang="en-US" dirty="0" smtClean="0"/>
          </a:p>
          <a:p>
            <a:pPr lvl="1"/>
            <a:r>
              <a:rPr lang="en-US" dirty="0" smtClean="0">
                <a:hlinkClick r:id="rId3" action="ppaction://hlinkfile"/>
              </a:rPr>
              <a:t>Culinary Pamphlet Collection</a:t>
            </a:r>
            <a:r>
              <a:rPr lang="en-US" dirty="0" smtClean="0"/>
              <a:t>, Ms2011-002</a:t>
            </a:r>
          </a:p>
          <a:p>
            <a:pPr lvl="1"/>
            <a:endParaRPr lang="en-US" dirty="0" smtClean="0"/>
          </a:p>
          <a:p>
            <a:pPr lvl="1">
              <a:buNone/>
            </a:pPr>
            <a:endParaRPr lang="en-US" dirty="0" smtClean="0"/>
          </a:p>
          <a:p>
            <a:endParaRPr lang="en-US" dirty="0"/>
          </a:p>
        </p:txBody>
      </p:sp>
    </p:spTree>
  </p:cSld>
  <p:clrMapOvr>
    <a:masterClrMapping/>
  </p:clrMapOvr>
  <p:transition>
    <p:cover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Canned: Preservation</a:t>
            </a:r>
            <a:endParaRPr lang="en-US" sz="3000" dirty="0"/>
          </a:p>
        </p:txBody>
      </p:sp>
      <p:sp>
        <p:nvSpPr>
          <p:cNvPr id="2" name="Content Placeholder 1"/>
          <p:cNvSpPr>
            <a:spLocks noGrp="1"/>
          </p:cNvSpPr>
          <p:nvPr>
            <p:ph idx="1"/>
          </p:nvPr>
        </p:nvSpPr>
        <p:spPr>
          <a:xfrm>
            <a:off x="457200" y="1447800"/>
            <a:ext cx="8229600" cy="5181600"/>
          </a:xfrm>
        </p:spPr>
        <p:txBody>
          <a:bodyPr>
            <a:normAutofit/>
          </a:bodyPr>
          <a:lstStyle/>
          <a:p>
            <a:pPr marL="342900" lvl="1" indent="-342900">
              <a:buFont typeface="Arial" pitchFamily="34" charset="0"/>
              <a:buChar char="•"/>
            </a:pPr>
            <a:r>
              <a:rPr lang="en-US" sz="3200" dirty="0" smtClean="0"/>
              <a:t>Department goals: Preserving fragile and rare materials for the future</a:t>
            </a:r>
          </a:p>
          <a:p>
            <a:r>
              <a:rPr lang="en-US" dirty="0" smtClean="0"/>
              <a:t>What we can do</a:t>
            </a:r>
          </a:p>
          <a:p>
            <a:pPr lvl="1"/>
            <a:r>
              <a:rPr lang="en-US" dirty="0" smtClean="0"/>
              <a:t>Keep unique items out of circulation	</a:t>
            </a:r>
          </a:p>
          <a:p>
            <a:pPr lvl="1"/>
            <a:r>
              <a:rPr lang="en-US" dirty="0" smtClean="0"/>
              <a:t>Digitize manuscript materials</a:t>
            </a:r>
          </a:p>
          <a:p>
            <a:pPr lvl="2"/>
            <a:r>
              <a:rPr lang="en-US" dirty="0" smtClean="0">
                <a:hlinkClick r:id="rId3" action="ppaction://hlinkfile"/>
              </a:rPr>
              <a:t>Ms2008-023</a:t>
            </a:r>
            <a:endParaRPr lang="en-US" dirty="0" smtClean="0"/>
          </a:p>
          <a:p>
            <a:pPr lvl="2"/>
            <a:r>
              <a:rPr lang="en-US" dirty="0" smtClean="0">
                <a:hlinkClick r:id="rId4" action="ppaction://hlinkfile"/>
              </a:rPr>
              <a:t>Ms2008-024</a:t>
            </a:r>
            <a:endParaRPr lang="en-US" dirty="0" smtClean="0"/>
          </a:p>
          <a:p>
            <a:pPr lvl="1"/>
            <a:r>
              <a:rPr lang="en-US" dirty="0" smtClean="0"/>
              <a:t>Digitizing books</a:t>
            </a:r>
          </a:p>
          <a:p>
            <a:pPr lvl="2"/>
            <a:r>
              <a:rPr lang="en-US" dirty="0" smtClean="0">
                <a:hlinkClick r:id="rId5" action="ppaction://hlinkfile"/>
              </a:rPr>
              <a:t>Recipes from Old Virginia </a:t>
            </a:r>
            <a:r>
              <a:rPr lang="en-US" dirty="0" smtClean="0"/>
              <a:t>(1946)</a:t>
            </a:r>
          </a:p>
          <a:p>
            <a:pPr lvl="2"/>
            <a:r>
              <a:rPr lang="en-US" dirty="0" smtClean="0">
                <a:hlinkClick r:id="rId6" action="ppaction://hlinkfile"/>
              </a:rPr>
              <a:t>Virginia Cookery Book </a:t>
            </a:r>
            <a:r>
              <a:rPr lang="en-US" dirty="0" smtClean="0"/>
              <a:t>(1884)</a:t>
            </a:r>
            <a:endParaRPr lang="en-US" dirty="0"/>
          </a:p>
        </p:txBody>
      </p:sp>
    </p:spTree>
  </p:cSld>
  <p:clrMapOvr>
    <a:masterClrMapping/>
  </p:clrMapOvr>
  <p:transition>
    <p:cover dir="rd"/>
  </p:transition>
  <p:timing>
    <p:tnLst>
      <p:par>
        <p:cTn id="1" dur="indefinite" restart="never" nodeType="tmRoot"/>
      </p:par>
    </p:tnLst>
  </p:timing>
</p:sld>
</file>

<file path=ppt/theme/theme1.xml><?xml version="1.0" encoding="utf-8"?>
<a:theme xmlns:a="http://schemas.openxmlformats.org/drawingml/2006/main" name="Culinary">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Culinary</Template>
  <TotalTime>741</TotalTime>
  <Words>545</Words>
  <Application>Microsoft Office PowerPoint</Application>
  <PresentationFormat>On-screen Show (4:3)</PresentationFormat>
  <Paragraphs>101</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Culinary</vt:lpstr>
      <vt:lpstr>Picked, Prepared, Canned, and Eaten  Culinary History at Virginia Tech</vt:lpstr>
      <vt:lpstr>Slide 2</vt:lpstr>
      <vt:lpstr>Origins of the Collection</vt:lpstr>
      <vt:lpstr>About the  Culinary History Collection</vt:lpstr>
      <vt:lpstr>Collection Focus</vt:lpstr>
      <vt:lpstr>Slide 6</vt:lpstr>
      <vt:lpstr>Picked: Donations and Purchases</vt:lpstr>
      <vt:lpstr>Prepared: Access</vt:lpstr>
      <vt:lpstr>Canned: Preservation</vt:lpstr>
      <vt:lpstr>Eaten: Reference and Research</vt:lpstr>
      <vt:lpstr>Slide 11</vt:lpstr>
      <vt:lpstr>Slide 12</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Kira A. Dietz</dc:creator>
  <cp:lastModifiedBy>Kira A. Dietz</cp:lastModifiedBy>
  <cp:revision>28</cp:revision>
  <dcterms:created xsi:type="dcterms:W3CDTF">2011-04-22T19:07:57Z</dcterms:created>
  <dcterms:modified xsi:type="dcterms:W3CDTF">2011-09-06T20:25:22Z</dcterms:modified>
</cp:coreProperties>
</file>