
<file path=[Content_Types].xml><?xml version="1.0" encoding="utf-8"?>
<Types xmlns="http://schemas.openxmlformats.org/package/2006/content-types">
  <Default ContentType="image/jpeg" Extension="jpg"/>
  <Default ContentType="application/vnd.openxmlformats-officedocument.vmlDrawing" Extension="vml"/>
  <Default ContentType="application/x-fontdata" Extension="fntdata"/>
  <Default ContentType="application/vnd.openxmlformats-officedocument.oleObject" Extension="bin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oleObject" PartName="/ppt/embeddings/oleObject1.bin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y="6858000" cx="12192000"/>
  <p:notesSz cx="6858000" cy="9144000"/>
  <p:embeddedFontLst>
    <p:embeddedFont>
      <p:font typeface="Garamond"/>
      <p:regular r:id="rId41"/>
      <p:bold r:id="rId42"/>
      <p:italic r:id="rId43"/>
      <p:boldItalic r:id="rId44"/>
    </p:embeddedFont>
    <p:embeddedFont>
      <p:font typeface="Lora"/>
      <p:regular r:id="rId45"/>
      <p:bold r:id="rId46"/>
      <p:italic r:id="rId47"/>
      <p:boldItalic r:id="rId48"/>
    </p:embeddedFont>
    <p:embeddedFont>
      <p:font typeface="Open Sans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53" roundtripDataSignature="AMtx7mgyIfwOlzQXFpV2F522Ic5TOTRS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9A2F333-F8FA-471E-AE69-875119111995}">
  <a:tblStyle styleId="{89A2F333-F8FA-471E-AE69-875119111995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font" Target="fonts/Garamond-bold.fntdata"/><Relationship Id="rId41" Type="http://schemas.openxmlformats.org/officeDocument/2006/relationships/font" Target="fonts/Garamond-regular.fntdata"/><Relationship Id="rId44" Type="http://schemas.openxmlformats.org/officeDocument/2006/relationships/font" Target="fonts/Garamond-boldItalic.fntdata"/><Relationship Id="rId43" Type="http://schemas.openxmlformats.org/officeDocument/2006/relationships/font" Target="fonts/Garamond-italic.fntdata"/><Relationship Id="rId46" Type="http://schemas.openxmlformats.org/officeDocument/2006/relationships/font" Target="fonts/Lora-bold.fntdata"/><Relationship Id="rId45" Type="http://schemas.openxmlformats.org/officeDocument/2006/relationships/font" Target="fonts/Lor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Lora-boldItalic.fntdata"/><Relationship Id="rId47" Type="http://schemas.openxmlformats.org/officeDocument/2006/relationships/font" Target="fonts/Lora-italic.fntdata"/><Relationship Id="rId49" Type="http://schemas.openxmlformats.org/officeDocument/2006/relationships/font" Target="fonts/OpenSans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OpenSans-italic.fntdata"/><Relationship Id="rId50" Type="http://schemas.openxmlformats.org/officeDocument/2006/relationships/font" Target="fonts/OpenSans-bold.fntdata"/><Relationship Id="rId53" Type="http://customschemas.google.com/relationships/presentationmetadata" Target="metadata"/><Relationship Id="rId52" Type="http://schemas.openxmlformats.org/officeDocument/2006/relationships/font" Target="fonts/OpenSans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drawings/_rels/vmlDrawing1.v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10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4" name="Google Shape;194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1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2" name="Google Shape;212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1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8" name="Google Shape;228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1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6" name="Google Shape;246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3" name="Google Shape;253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6" name="Google Shape;266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82" name="Google Shape;282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5" name="Google Shape;30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8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2" name="Google Shape;312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9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9" name="Google Shape;31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0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6" name="Google Shape;326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3" name="Google Shape;333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0" name="Google Shape;340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7" name="Google Shape;34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4" name="Google Shape;354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1" name="Google Shape;361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8" name="Google Shape;368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5" name="Google Shape;375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8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3" name="Google Shape;383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9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0" name="Google Shape;390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Not that they don’t develop strategies, but that they don’t accomplish the strategies they develop.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9" name="Google Shape;10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0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7" name="Google Shape;397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4" name="Google Shape;404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1" name="Google Shape;411;p3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See teaching notes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2" name="Google Shape;412;p3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9" name="Google Shape;419;p3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See teaching notes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0" name="Google Shape;420;p3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3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Much of what was discussed previously should show up here. The tools provide a means for doing a more in-depth analysis and a way to draw out implications for firms.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Evaluate the implications for the firm. What does this mean regarding the future profitability and competitive advantage for firms?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8" name="Google Shape;428;p3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" name="Google Shape;12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8" name="Google Shape;13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5" name="Google Shape;14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9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7" name="Google Shape;177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9"/>
          <p:cNvSpPr/>
          <p:nvPr/>
        </p:nvSpPr>
        <p:spPr>
          <a:xfrm>
            <a:off x="0" y="0"/>
            <a:ext cx="12192000" cy="571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49"/>
          <p:cNvSpPr txBox="1"/>
          <p:nvPr>
            <p:ph type="title"/>
          </p:nvPr>
        </p:nvSpPr>
        <p:spPr>
          <a:xfrm>
            <a:off x="609600" y="3153095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b="0" sz="5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0" name="Google Shape;20;p49"/>
          <p:cNvCxnSpPr/>
          <p:nvPr/>
        </p:nvCxnSpPr>
        <p:spPr>
          <a:xfrm>
            <a:off x="0" y="57531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" name="Google Shape;21;p49"/>
          <p:cNvSpPr txBox="1"/>
          <p:nvPr>
            <p:ph idx="1" type="body"/>
          </p:nvPr>
        </p:nvSpPr>
        <p:spPr>
          <a:xfrm>
            <a:off x="603250" y="5864054"/>
            <a:ext cx="10972800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5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58"/>
          <p:cNvSpPr txBox="1"/>
          <p:nvPr>
            <p:ph idx="1" type="body"/>
          </p:nvPr>
        </p:nvSpPr>
        <p:spPr>
          <a:xfrm rot="5400000">
            <a:off x="3867150" y="-1085850"/>
            <a:ext cx="445770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58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58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58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59"/>
          <p:cNvSpPr/>
          <p:nvPr/>
        </p:nvSpPr>
        <p:spPr>
          <a:xfrm>
            <a:off x="9310254" y="0"/>
            <a:ext cx="288174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" name="Google Shape;79;p59"/>
          <p:cNvCxnSpPr/>
          <p:nvPr/>
        </p:nvCxnSpPr>
        <p:spPr>
          <a:xfrm flipH="1">
            <a:off x="9310254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" name="Google Shape;80;p59"/>
          <p:cNvSpPr txBox="1"/>
          <p:nvPr>
            <p:ph type="title"/>
          </p:nvPr>
        </p:nvSpPr>
        <p:spPr>
          <a:xfrm rot="5400000">
            <a:off x="7905750" y="2266950"/>
            <a:ext cx="5486399" cy="232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59"/>
          <p:cNvSpPr txBox="1"/>
          <p:nvPr>
            <p:ph idx="1" type="body"/>
          </p:nvPr>
        </p:nvSpPr>
        <p:spPr>
          <a:xfrm rot="5400000">
            <a:off x="2147887" y="-623888"/>
            <a:ext cx="5486399" cy="810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59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59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59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0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50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50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0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1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1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51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1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2"/>
          <p:cNvSpPr txBox="1"/>
          <p:nvPr>
            <p:ph idx="1" type="body"/>
          </p:nvPr>
        </p:nvSpPr>
        <p:spPr>
          <a:xfrm>
            <a:off x="106680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6" name="Google Shape;36;p52"/>
          <p:cNvSpPr txBox="1"/>
          <p:nvPr>
            <p:ph idx="2" type="body"/>
          </p:nvPr>
        </p:nvSpPr>
        <p:spPr>
          <a:xfrm>
            <a:off x="106680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7" name="Google Shape;37;p52"/>
          <p:cNvSpPr txBox="1"/>
          <p:nvPr>
            <p:ph idx="3" type="body"/>
          </p:nvPr>
        </p:nvSpPr>
        <p:spPr>
          <a:xfrm>
            <a:off x="637032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52"/>
          <p:cNvSpPr txBox="1"/>
          <p:nvPr>
            <p:ph idx="4" type="body"/>
          </p:nvPr>
        </p:nvSpPr>
        <p:spPr>
          <a:xfrm>
            <a:off x="637032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9" name="Google Shape;39;p52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52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2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3"/>
          <p:cNvSpPr/>
          <p:nvPr/>
        </p:nvSpPr>
        <p:spPr>
          <a:xfrm>
            <a:off x="0" y="4572000"/>
            <a:ext cx="12192000" cy="16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53"/>
          <p:cNvSpPr txBox="1"/>
          <p:nvPr>
            <p:ph type="ctrTitle"/>
          </p:nvPr>
        </p:nvSpPr>
        <p:spPr>
          <a:xfrm>
            <a:off x="609600" y="4740333"/>
            <a:ext cx="10972800" cy="1263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5" name="Google Shape;45;p53"/>
          <p:cNvCxnSpPr/>
          <p:nvPr/>
        </p:nvCxnSpPr>
        <p:spPr>
          <a:xfrm>
            <a:off x="0" y="62103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6" name="Google Shape;46;p53"/>
          <p:cNvSpPr txBox="1"/>
          <p:nvPr>
            <p:ph idx="1" type="subTitle"/>
          </p:nvPr>
        </p:nvSpPr>
        <p:spPr>
          <a:xfrm>
            <a:off x="609600" y="6286500"/>
            <a:ext cx="10972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pic>
        <p:nvPicPr>
          <p:cNvPr descr="Closeup of test tubes" id="47" name="Google Shape;47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" y="0"/>
            <a:ext cx="12188951" cy="457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54"/>
          <p:cNvSpPr txBox="1"/>
          <p:nvPr>
            <p:ph idx="1" type="body"/>
          </p:nvPr>
        </p:nvSpPr>
        <p:spPr>
          <a:xfrm>
            <a:off x="1066800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51" name="Google Shape;51;p54"/>
          <p:cNvSpPr txBox="1"/>
          <p:nvPr>
            <p:ph idx="2" type="body"/>
          </p:nvPr>
        </p:nvSpPr>
        <p:spPr>
          <a:xfrm>
            <a:off x="6373091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52" name="Google Shape;52;p54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54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54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5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55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55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6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Google Shape;61;p56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2" name="Google Shape;62;p56"/>
          <p:cNvSpPr txBox="1"/>
          <p:nvPr>
            <p:ph type="title"/>
          </p:nvPr>
        </p:nvSpPr>
        <p:spPr>
          <a:xfrm>
            <a:off x="380519" y="465512"/>
            <a:ext cx="350616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56"/>
          <p:cNvSpPr txBox="1"/>
          <p:nvPr>
            <p:ph idx="1" type="body"/>
          </p:nvPr>
        </p:nvSpPr>
        <p:spPr>
          <a:xfrm>
            <a:off x="380519" y="3746500"/>
            <a:ext cx="3506162" cy="24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56"/>
          <p:cNvSpPr txBox="1"/>
          <p:nvPr>
            <p:ph idx="2" type="body"/>
          </p:nvPr>
        </p:nvSpPr>
        <p:spPr>
          <a:xfrm>
            <a:off x="4699000" y="465513"/>
            <a:ext cx="7048500" cy="593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Char char="•"/>
              <a:defRPr sz="2200"/>
            </a:lvl1pPr>
            <a:lvl2pPr indent="-355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7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57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8" name="Google Shape;68;p57"/>
          <p:cNvSpPr txBox="1"/>
          <p:nvPr>
            <p:ph type="title"/>
          </p:nvPr>
        </p:nvSpPr>
        <p:spPr>
          <a:xfrm>
            <a:off x="384048" y="466344"/>
            <a:ext cx="350215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57"/>
          <p:cNvSpPr txBox="1"/>
          <p:nvPr>
            <p:ph idx="1" type="body"/>
          </p:nvPr>
        </p:nvSpPr>
        <p:spPr>
          <a:xfrm>
            <a:off x="384048" y="3749040"/>
            <a:ext cx="3502152" cy="2423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descr="An empty placeholder to add an image. Click on the placeholder and select the image that you wish to add" id="70" name="Google Shape;70;p57"/>
          <p:cNvSpPr/>
          <p:nvPr>
            <p:ph idx="2" type="pic"/>
          </p:nvPr>
        </p:nvSpPr>
        <p:spPr>
          <a:xfrm>
            <a:off x="4309872" y="0"/>
            <a:ext cx="7882128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7315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8"/>
          <p:cNvSpPr/>
          <p:nvPr/>
        </p:nvSpPr>
        <p:spPr>
          <a:xfrm>
            <a:off x="0" y="0"/>
            <a:ext cx="12192000" cy="137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2" name="Google Shape;12;p48"/>
          <p:cNvCxnSpPr/>
          <p:nvPr/>
        </p:nvCxnSpPr>
        <p:spPr>
          <a:xfrm>
            <a:off x="0" y="13716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" name="Google Shape;13;p48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48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48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48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hyperlink" Target="https://unsplash.com/@eyefish73?utm_source=unsplash&amp;utm_medium=referral&amp;utm_content=creditCopyText" TargetMode="External"/><Relationship Id="rId5" Type="http://schemas.openxmlformats.org/officeDocument/2006/relationships/hyperlink" Target="https://unsplash.com/s/photos/hokie-stone?utm_source=unsplash&amp;utm_medium=referral&amp;utm_content=creditCopyText" TargetMode="External"/><Relationship Id="rId6" Type="http://schemas.openxmlformats.org/officeDocument/2006/relationships/image" Target="../media/image2.png"/><Relationship Id="rId7" Type="http://schemas.openxmlformats.org/officeDocument/2006/relationships/hyperlink" Target="http://hdl.handle.net/10919/102735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hdl.handle.net/10919/102735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hdl.handle.net/10919/102735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hdl.handle.net/10919/102735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hdl.handle.net/10919/102735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hdl.handle.net/10919/102735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hdl.handle.net/10919/102735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vmlDrawing" Target="../drawings/vmlDrawing1.v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1.bin"/><Relationship Id="rId6" Type="http://schemas.openxmlformats.org/officeDocument/2006/relationships/image" Target="../media/image1.png"/><Relationship Id="rId7" Type="http://schemas.openxmlformats.org/officeDocument/2006/relationships/hyperlink" Target="http://hdl.handle.net/10919/102735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hdl.handle.net/10919/102735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hdl.handle.net/10919/102735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hdl.handle.net/10919/102735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hdl.handle.net/10919/102735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hdl.handle.net/10919/102735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hdl.handle.net/10919/102735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hdl.handle.net/10919/102735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://hdl.handle.net/10919/102735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hdl.handle.net/10919/102735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://hdl.handle.net/10919/102735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://hdl.handle.net/10919/102735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://hdl.handle.net/10919/102735" TargetMode="External"/><Relationship Id="rId4" Type="http://schemas.openxmlformats.org/officeDocument/2006/relationships/image" Target="../media/image4.png"/><Relationship Id="rId5" Type="http://schemas.openxmlformats.org/officeDocument/2006/relationships/hyperlink" Target="https://creativecommons.org/licenses/by-sa/4.0" TargetMode="External"/><Relationship Id="rId6" Type="http://schemas.openxmlformats.org/officeDocument/2006/relationships/hyperlink" Target="https://commons.wikimedia.org/wiki/File:Breadth_of_menu_vs._Quality.png" TargetMode="Externa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://hdl.handle.net/10919/102735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://hdl.handle.net/10919/102735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hdl.handle.net/10919/102735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://hdl.handle.net/10919/102735" TargetMode="Externa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://hdl.handle.net/10919/102735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://hdl.handle.net/10919/102735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://hdl.handle.net/10919/102735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hyperlink" Target="http://hdl.handle.net/10919/10273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hdl.handle.net/10919/102735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hdl.handle.net/10919/102735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hdl.handle.net/10919/102735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hdl.handle.net/10919/102735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hdl.handle.net/10919/102735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hdl.handle.net/10919/102735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title"/>
          </p:nvPr>
        </p:nvSpPr>
        <p:spPr>
          <a:xfrm>
            <a:off x="661181" y="626618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Strategic Management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1"/>
          <p:cNvSpPr txBox="1"/>
          <p:nvPr>
            <p:ph idx="1" type="body"/>
          </p:nvPr>
        </p:nvSpPr>
        <p:spPr>
          <a:xfrm>
            <a:off x="2700996" y="3319185"/>
            <a:ext cx="6790007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3 External Analysis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243839" y="6063232"/>
            <a:ext cx="6783494" cy="45004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43839" y="6071919"/>
            <a:ext cx="702056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Instructor Name | Name of Institution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p1"/>
          <p:cNvCxnSpPr/>
          <p:nvPr/>
        </p:nvCxnSpPr>
        <p:spPr>
          <a:xfrm>
            <a:off x="11722" y="5587442"/>
            <a:ext cx="12180277" cy="33997"/>
          </a:xfrm>
          <a:prstGeom prst="straightConnector1">
            <a:avLst/>
          </a:prstGeom>
          <a:noFill/>
          <a:ln cap="flat" cmpd="sng" w="63500">
            <a:solidFill>
              <a:srgbClr val="EE6C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descr="Unless otherwise noted, this slide deck is (c) Virginia Polytechnic Institute and State University. It is released under a  Creative Commons Attribution NonCommercial ShareAlike 3.0 license (CC BY NC-SA 3.0)    &#10;" id="95" name="Google Shape;95;p1"/>
          <p:cNvSpPr/>
          <p:nvPr/>
        </p:nvSpPr>
        <p:spPr>
          <a:xfrm>
            <a:off x="661181" y="5371431"/>
            <a:ext cx="921433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-US" sz="800" u="none" cap="none" strike="noStrik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Unless otherwise noted, this slide deck is (c) Virginia Polytechnic Institute and State University. It is released under a  Creative Commons Attribution NonCommercial ShareAlike 3.0 license (CC BY NC-SA 3.0)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9073414" y="6496911"/>
            <a:ext cx="393673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Photo by </a:t>
            </a:r>
            <a:r>
              <a:rPr b="0" i="0" lang="en-US" sz="1800" u="sng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Jon Sailer</a:t>
            </a:r>
            <a:r>
              <a:rPr b="0" i="0" lang="en-US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 on </a:t>
            </a:r>
            <a:r>
              <a:rPr b="0" i="0" lang="en-US" sz="1800" u="sng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Unsplash</a:t>
            </a:r>
            <a:endParaRPr b="0" i="0" sz="1800" u="none" cap="none" strike="noStrike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descr="Unless otherwise noted, this slide deck is (c) Virginia Polytechnic Institute and State University. It is released under a  Creative Commons Attribution NonCommercial ShareAlike 3.0 license (CC BY NC-SA 3.0)" id="97" name="Google Shape;97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0275" y="5294790"/>
            <a:ext cx="520900" cy="22455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"/>
          <p:cNvSpPr txBox="1"/>
          <p:nvPr/>
        </p:nvSpPr>
        <p:spPr>
          <a:xfrm>
            <a:off x="9123750" y="6159263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lt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r>
              <a:rPr b="0" i="0" lang="en-US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Technological Forces</a:t>
            </a:r>
            <a:endParaRPr/>
          </a:p>
        </p:txBody>
      </p:sp>
      <p:sp>
        <p:nvSpPr>
          <p:cNvPr id="197" name="Google Shape;197;p10"/>
          <p:cNvSpPr txBox="1"/>
          <p:nvPr>
            <p:ph idx="1" type="body"/>
          </p:nvPr>
        </p:nvSpPr>
        <p:spPr>
          <a:xfrm>
            <a:off x="5337544" y="1480583"/>
            <a:ext cx="6212958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Genetic engineering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Emergence of Internet technology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Computer-aided design/computer-aided manufacturing systems (CAD/CAM)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Research in synthetic and exotic materials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Pollution/global warming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Miniaturization of computing technologies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Wireless communication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Nanotechnology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grpSp>
        <p:nvGrpSpPr>
          <p:cNvPr descr="The technological element's role in the general environment." id="198" name="Google Shape;198;p10"/>
          <p:cNvGrpSpPr/>
          <p:nvPr/>
        </p:nvGrpSpPr>
        <p:grpSpPr>
          <a:xfrm>
            <a:off x="1415968" y="1668818"/>
            <a:ext cx="2493935" cy="5100578"/>
            <a:chOff x="1415968" y="1668818"/>
            <a:chExt cx="2493935" cy="5100578"/>
          </a:xfrm>
        </p:grpSpPr>
        <p:grpSp>
          <p:nvGrpSpPr>
            <p:cNvPr id="199" name="Google Shape;199;p10"/>
            <p:cNvGrpSpPr/>
            <p:nvPr/>
          </p:nvGrpSpPr>
          <p:grpSpPr>
            <a:xfrm>
              <a:off x="1415968" y="1668818"/>
              <a:ext cx="2493935" cy="4756791"/>
              <a:chOff x="310182" y="1796409"/>
              <a:chExt cx="2493935" cy="4756791"/>
            </a:xfrm>
          </p:grpSpPr>
          <p:sp>
            <p:nvSpPr>
              <p:cNvPr id="200" name="Google Shape;200;p10"/>
              <p:cNvSpPr/>
              <p:nvPr/>
            </p:nvSpPr>
            <p:spPr>
              <a:xfrm>
                <a:off x="310182" y="1796409"/>
                <a:ext cx="2493935" cy="2550521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Arial"/>
                  <a:buNone/>
                </a:pPr>
                <a:r>
                  <a:t/>
                </a:r>
                <a:endParaRPr b="1" i="0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10"/>
              <p:cNvSpPr/>
              <p:nvPr/>
            </p:nvSpPr>
            <p:spPr>
              <a:xfrm>
                <a:off x="401638" y="2717726"/>
                <a:ext cx="2302105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b="1" i="0" lang="en-US" sz="2000" u="none" cap="none" strike="noStrike">
                    <a:solidFill>
                      <a:schemeClr val="lt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General Environment</a:t>
                </a:r>
                <a:endParaRPr b="0" i="0" sz="2000" u="none" cap="none" strike="noStrike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02" name="Google Shape;202;p10"/>
              <p:cNvSpPr txBox="1"/>
              <p:nvPr/>
            </p:nvSpPr>
            <p:spPr>
              <a:xfrm>
                <a:off x="401638" y="4692650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Garamond"/>
                  <a:buNone/>
                </a:pPr>
                <a:r>
                  <a:rPr b="1" i="0" lang="en-US" sz="2400" u="none" cap="none" strike="noStrike">
                    <a:solidFill>
                      <a:schemeClr val="dk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Sociocultural</a:t>
                </a:r>
                <a:endParaRPr b="0" i="0" sz="18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03" name="Google Shape;203;p10"/>
              <p:cNvSpPr txBox="1"/>
              <p:nvPr/>
            </p:nvSpPr>
            <p:spPr>
              <a:xfrm>
                <a:off x="401638" y="5043488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Garamond"/>
                  <a:buNone/>
                </a:pPr>
                <a:r>
                  <a:rPr b="1" i="0" lang="en-US" sz="2400" u="none" cap="none" strike="noStrike">
                    <a:solidFill>
                      <a:schemeClr val="dk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Political/Legal</a:t>
                </a:r>
                <a:endParaRPr b="0" i="0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04" name="Google Shape;204;p10"/>
              <p:cNvSpPr txBox="1"/>
              <p:nvPr/>
            </p:nvSpPr>
            <p:spPr>
              <a:xfrm>
                <a:off x="401638" y="5394325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0000"/>
                  </a:buClr>
                  <a:buSzPts val="2400"/>
                  <a:buFont typeface="Garamond"/>
                  <a:buNone/>
                </a:pPr>
                <a:r>
                  <a:rPr b="1" i="0" lang="en-US" sz="2400" u="sng" cap="none" strike="noStrike">
                    <a:solidFill>
                      <a:srgbClr val="C00000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Technological</a:t>
                </a:r>
                <a:endParaRPr b="0" i="0" sz="1800" u="sng" cap="none" strike="noStrike">
                  <a:solidFill>
                    <a:srgbClr val="C00000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05" name="Google Shape;205;p10"/>
              <p:cNvSpPr txBox="1"/>
              <p:nvPr/>
            </p:nvSpPr>
            <p:spPr>
              <a:xfrm>
                <a:off x="401638" y="5745163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Garamond"/>
                  <a:buNone/>
                </a:pPr>
                <a:r>
                  <a:rPr b="1" i="0" lang="en-US" sz="2400" u="none" cap="none" strike="noStrike">
                    <a:solidFill>
                      <a:schemeClr val="dk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Economic</a:t>
                </a:r>
                <a:endParaRPr b="0" i="0" sz="18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06" name="Google Shape;206;p10"/>
              <p:cNvSpPr txBox="1"/>
              <p:nvPr/>
            </p:nvSpPr>
            <p:spPr>
              <a:xfrm>
                <a:off x="401638" y="6096000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Garamond"/>
                  <a:buNone/>
                </a:pPr>
                <a:r>
                  <a:rPr b="1" i="0" lang="en-US" sz="2400" u="none" cap="none" strike="noStrike">
                    <a:solidFill>
                      <a:schemeClr val="dk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Ecological</a:t>
                </a:r>
                <a:endParaRPr b="0" i="0" sz="18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</p:grpSp>
        <p:sp>
          <p:nvSpPr>
            <p:cNvPr id="207" name="Google Shape;207;p10"/>
            <p:cNvSpPr txBox="1"/>
            <p:nvPr/>
          </p:nvSpPr>
          <p:spPr>
            <a:xfrm>
              <a:off x="1501304" y="6312196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Legal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208" name="Google Shape;208;p10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1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Environmental/Ecological Segment</a:t>
            </a:r>
            <a:endParaRPr/>
          </a:p>
        </p:txBody>
      </p:sp>
      <p:sp>
        <p:nvSpPr>
          <p:cNvPr id="215" name="Google Shape;215;p11"/>
          <p:cNvSpPr txBox="1"/>
          <p:nvPr>
            <p:ph idx="1" type="body"/>
          </p:nvPr>
        </p:nvSpPr>
        <p:spPr>
          <a:xfrm>
            <a:off x="5337544" y="1480583"/>
            <a:ext cx="6212958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Environmental Impact of operations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Environmental impact of product/service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Natural Resource availability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Climate change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Environmental Regulation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Recycling</a:t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grpSp>
        <p:nvGrpSpPr>
          <p:cNvPr descr="The environemental/ecological element's role in the general environment." id="216" name="Google Shape;216;p11"/>
          <p:cNvGrpSpPr/>
          <p:nvPr/>
        </p:nvGrpSpPr>
        <p:grpSpPr>
          <a:xfrm>
            <a:off x="1415968" y="1668818"/>
            <a:ext cx="2493935" cy="5130547"/>
            <a:chOff x="310182" y="1796409"/>
            <a:chExt cx="2493935" cy="5130547"/>
          </a:xfrm>
        </p:grpSpPr>
        <p:sp>
          <p:nvSpPr>
            <p:cNvPr id="217" name="Google Shape;217;p11"/>
            <p:cNvSpPr/>
            <p:nvPr/>
          </p:nvSpPr>
          <p:spPr>
            <a:xfrm>
              <a:off x="310182" y="1796409"/>
              <a:ext cx="2493935" cy="2550521"/>
            </a:xfrm>
            <a:prstGeom prst="ellipse">
              <a:avLst/>
            </a:prstGeom>
            <a:solidFill>
              <a:srgbClr val="64646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t/>
              </a:r>
              <a:endPara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11"/>
            <p:cNvSpPr/>
            <p:nvPr/>
          </p:nvSpPr>
          <p:spPr>
            <a:xfrm>
              <a:off x="401638" y="2717726"/>
              <a:ext cx="2302105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rPr>
                <a:t>General Environment</a:t>
              </a:r>
              <a:endParaRPr b="0" i="0" sz="20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19" name="Google Shape;219;p11"/>
            <p:cNvSpPr txBox="1"/>
            <p:nvPr/>
          </p:nvSpPr>
          <p:spPr>
            <a:xfrm>
              <a:off x="401638" y="4692650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Sociocultural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20" name="Google Shape;220;p11"/>
            <p:cNvSpPr txBox="1"/>
            <p:nvPr/>
          </p:nvSpPr>
          <p:spPr>
            <a:xfrm>
              <a:off x="401638" y="5043488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Political/Legal</a:t>
              </a:r>
              <a:endParaRPr b="0" i="0" sz="2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21" name="Google Shape;221;p11"/>
            <p:cNvSpPr txBox="1"/>
            <p:nvPr/>
          </p:nvSpPr>
          <p:spPr>
            <a:xfrm>
              <a:off x="401638" y="5394325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Technological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22" name="Google Shape;222;p11"/>
            <p:cNvSpPr txBox="1"/>
            <p:nvPr/>
          </p:nvSpPr>
          <p:spPr>
            <a:xfrm>
              <a:off x="401638" y="5745163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Economic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23" name="Google Shape;223;p11"/>
            <p:cNvSpPr txBox="1"/>
            <p:nvPr/>
          </p:nvSpPr>
          <p:spPr>
            <a:xfrm>
              <a:off x="401638" y="6096000"/>
              <a:ext cx="2308225" cy="8309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2400"/>
                <a:buFont typeface="Garamond"/>
                <a:buNone/>
              </a:pPr>
              <a:r>
                <a:rPr b="1" i="0" lang="en-US" sz="2400" u="sng" cap="none" strike="noStrike">
                  <a:solidFill>
                    <a:srgbClr val="C00000"/>
                  </a:solidFill>
                  <a:latin typeface="Garamond"/>
                  <a:ea typeface="Garamond"/>
                  <a:cs typeface="Garamond"/>
                  <a:sym typeface="Garamond"/>
                </a:rPr>
                <a:t>Environmental/Ecological</a:t>
              </a:r>
              <a:endParaRPr b="0" i="0" sz="1800" u="sng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224" name="Google Shape;224;p11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Legal Forces</a:t>
            </a:r>
            <a:endParaRPr/>
          </a:p>
        </p:txBody>
      </p:sp>
      <p:sp>
        <p:nvSpPr>
          <p:cNvPr id="231" name="Google Shape;231;p12"/>
          <p:cNvSpPr txBox="1"/>
          <p:nvPr>
            <p:ph idx="1" type="body"/>
          </p:nvPr>
        </p:nvSpPr>
        <p:spPr>
          <a:xfrm>
            <a:off x="5337544" y="1480583"/>
            <a:ext cx="6212958" cy="23471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Local, state, federal laws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Property rights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Intellectual property rights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Regulations, ex. OSHA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No-discrimination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Case law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grpSp>
        <p:nvGrpSpPr>
          <p:cNvPr descr="The legal element's role in the general environment." id="232" name="Google Shape;232;p12"/>
          <p:cNvGrpSpPr/>
          <p:nvPr/>
        </p:nvGrpSpPr>
        <p:grpSpPr>
          <a:xfrm>
            <a:off x="1415968" y="1668818"/>
            <a:ext cx="2493935" cy="5100578"/>
            <a:chOff x="1415968" y="1668818"/>
            <a:chExt cx="2493935" cy="5100578"/>
          </a:xfrm>
        </p:grpSpPr>
        <p:grpSp>
          <p:nvGrpSpPr>
            <p:cNvPr id="233" name="Google Shape;233;p12"/>
            <p:cNvGrpSpPr/>
            <p:nvPr/>
          </p:nvGrpSpPr>
          <p:grpSpPr>
            <a:xfrm>
              <a:off x="1415968" y="1668818"/>
              <a:ext cx="2493935" cy="4756791"/>
              <a:chOff x="310182" y="1796409"/>
              <a:chExt cx="2493935" cy="4756791"/>
            </a:xfrm>
          </p:grpSpPr>
          <p:sp>
            <p:nvSpPr>
              <p:cNvPr id="234" name="Google Shape;234;p12"/>
              <p:cNvSpPr/>
              <p:nvPr/>
            </p:nvSpPr>
            <p:spPr>
              <a:xfrm>
                <a:off x="310182" y="1796409"/>
                <a:ext cx="2493935" cy="2550521"/>
              </a:xfrm>
              <a:prstGeom prst="ellipse">
                <a:avLst/>
              </a:prstGeom>
              <a:solidFill>
                <a:srgbClr val="64646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Arial"/>
                  <a:buNone/>
                </a:pPr>
                <a:r>
                  <a:t/>
                </a:r>
                <a:endParaRPr b="1" i="0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" name="Google Shape;235;p12"/>
              <p:cNvSpPr/>
              <p:nvPr/>
            </p:nvSpPr>
            <p:spPr>
              <a:xfrm>
                <a:off x="401638" y="2717726"/>
                <a:ext cx="2302105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b="1" i="0" lang="en-US" sz="2000" u="none" cap="none" strike="noStrike">
                    <a:solidFill>
                      <a:schemeClr val="lt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General Environment</a:t>
                </a:r>
                <a:endParaRPr b="0" i="0" sz="2000" u="none" cap="none" strike="noStrike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36" name="Google Shape;236;p12"/>
              <p:cNvSpPr txBox="1"/>
              <p:nvPr/>
            </p:nvSpPr>
            <p:spPr>
              <a:xfrm>
                <a:off x="401638" y="4692650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Garamond"/>
                  <a:buNone/>
                </a:pPr>
                <a:r>
                  <a:rPr b="1" i="0" lang="en-US" sz="2400" u="none" cap="none" strike="noStrike">
                    <a:solidFill>
                      <a:schemeClr val="dk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Sociocultural</a:t>
                </a:r>
                <a:endParaRPr b="0" i="0" sz="18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37" name="Google Shape;237;p12"/>
              <p:cNvSpPr txBox="1"/>
              <p:nvPr/>
            </p:nvSpPr>
            <p:spPr>
              <a:xfrm>
                <a:off x="401638" y="5043488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Garamond"/>
                  <a:buNone/>
                </a:pPr>
                <a:r>
                  <a:rPr b="1" i="0" lang="en-US" sz="2400" u="none" cap="none" strike="noStrike">
                    <a:solidFill>
                      <a:schemeClr val="dk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Political/Legal</a:t>
                </a:r>
                <a:endParaRPr b="0" i="0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38" name="Google Shape;238;p12"/>
              <p:cNvSpPr txBox="1"/>
              <p:nvPr/>
            </p:nvSpPr>
            <p:spPr>
              <a:xfrm>
                <a:off x="401638" y="5394325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Garamond"/>
                  <a:buNone/>
                </a:pPr>
                <a:r>
                  <a:rPr b="1" i="0" lang="en-US" sz="2400" u="none" cap="none" strike="noStrike">
                    <a:solidFill>
                      <a:schemeClr val="dk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Technological</a:t>
                </a:r>
                <a:endParaRPr b="0" i="0" sz="18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39" name="Google Shape;239;p12"/>
              <p:cNvSpPr txBox="1"/>
              <p:nvPr/>
            </p:nvSpPr>
            <p:spPr>
              <a:xfrm>
                <a:off x="401638" y="5745163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Garamond"/>
                  <a:buNone/>
                </a:pPr>
                <a:r>
                  <a:rPr b="1" i="0" lang="en-US" sz="2400" u="none" cap="none" strike="noStrike">
                    <a:solidFill>
                      <a:schemeClr val="dk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Economic</a:t>
                </a:r>
                <a:endParaRPr b="0" i="0" sz="18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  <p:sp>
            <p:nvSpPr>
              <p:cNvPr id="240" name="Google Shape;240;p12"/>
              <p:cNvSpPr txBox="1"/>
              <p:nvPr/>
            </p:nvSpPr>
            <p:spPr>
              <a:xfrm>
                <a:off x="401638" y="6096000"/>
                <a:ext cx="2308225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Garamond"/>
                  <a:buNone/>
                </a:pPr>
                <a:r>
                  <a:rPr b="1" i="0" lang="en-US" sz="2400" u="none" cap="none" strike="noStrike">
                    <a:solidFill>
                      <a:schemeClr val="dk1"/>
                    </a:solidFill>
                    <a:latin typeface="Garamond"/>
                    <a:ea typeface="Garamond"/>
                    <a:cs typeface="Garamond"/>
                    <a:sym typeface="Garamond"/>
                  </a:rPr>
                  <a:t>Ecological</a:t>
                </a:r>
                <a:endParaRPr b="0" i="0" sz="18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endParaRPr>
              </a:p>
            </p:txBody>
          </p:sp>
        </p:grpSp>
        <p:sp>
          <p:nvSpPr>
            <p:cNvPr id="241" name="Google Shape;241;p12"/>
            <p:cNvSpPr txBox="1"/>
            <p:nvPr/>
          </p:nvSpPr>
          <p:spPr>
            <a:xfrm>
              <a:off x="1501304" y="6312196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2400"/>
                <a:buFont typeface="Garamond"/>
                <a:buNone/>
              </a:pPr>
              <a:r>
                <a:rPr b="1" i="0" lang="en-US" sz="2400" u="sng" cap="none" strike="noStrike">
                  <a:solidFill>
                    <a:srgbClr val="C00000"/>
                  </a:solidFill>
                  <a:latin typeface="Garamond"/>
                  <a:ea typeface="Garamond"/>
                  <a:cs typeface="Garamond"/>
                  <a:sym typeface="Garamond"/>
                </a:rPr>
                <a:t>Legal</a:t>
              </a:r>
              <a:endParaRPr b="0" i="0" sz="1800" u="sng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242" name="Google Shape;242;p12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3"/>
          <p:cNvSpPr txBox="1"/>
          <p:nvPr>
            <p:ph type="title"/>
          </p:nvPr>
        </p:nvSpPr>
        <p:spPr>
          <a:xfrm>
            <a:off x="1066800" y="288036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Competitive Environment / Industry Environment</a:t>
            </a:r>
            <a:b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9" name="Google Shape;249;p13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Competitive Environment</a:t>
            </a:r>
            <a:endParaRPr/>
          </a:p>
        </p:txBody>
      </p:sp>
      <p:sp>
        <p:nvSpPr>
          <p:cNvPr id="256" name="Google Shape;256;p14"/>
          <p:cNvSpPr txBox="1"/>
          <p:nvPr>
            <p:ph idx="1" type="body"/>
          </p:nvPr>
        </p:nvSpPr>
        <p:spPr>
          <a:xfrm>
            <a:off x="1066800" y="1714500"/>
            <a:ext cx="5312735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Sometimes called the task or industry environment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Includes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Competitors (existing and potential)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Customers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Suppliers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Substitutes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Porter’s Five Forces model</a:t>
            </a:r>
            <a:endParaRPr/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grpSp>
        <p:nvGrpSpPr>
          <p:cNvPr descr="The competitive environement includes competitors, consumers, and suppliers." id="257" name="Google Shape;257;p14"/>
          <p:cNvGrpSpPr/>
          <p:nvPr/>
        </p:nvGrpSpPr>
        <p:grpSpPr>
          <a:xfrm>
            <a:off x="7875973" y="1679847"/>
            <a:ext cx="3360061" cy="4782828"/>
            <a:chOff x="5907087" y="1687280"/>
            <a:chExt cx="2559334" cy="3558362"/>
          </a:xfrm>
        </p:grpSpPr>
        <p:sp>
          <p:nvSpPr>
            <p:cNvPr id="258" name="Google Shape;258;p14"/>
            <p:cNvSpPr/>
            <p:nvPr/>
          </p:nvSpPr>
          <p:spPr>
            <a:xfrm>
              <a:off x="5907087" y="1687280"/>
              <a:ext cx="2559334" cy="2502675"/>
            </a:xfrm>
            <a:prstGeom prst="ellipse">
              <a:avLst/>
            </a:prstGeom>
            <a:solidFill>
              <a:srgbClr val="5C060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rPr>
                <a:t>Competitive Environment</a:t>
              </a:r>
              <a:endParaRPr b="0" i="0" sz="2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59" name="Google Shape;259;p14"/>
            <p:cNvSpPr txBox="1"/>
            <p:nvPr/>
          </p:nvSpPr>
          <p:spPr>
            <a:xfrm>
              <a:off x="5983288" y="4902200"/>
              <a:ext cx="2308225" cy="3434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00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rgbClr val="CC0000"/>
                  </a:solidFill>
                  <a:latin typeface="Garamond"/>
                  <a:ea typeface="Garamond"/>
                  <a:cs typeface="Garamond"/>
                  <a:sym typeface="Garamond"/>
                </a:rPr>
                <a:t>Suppliers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60" name="Google Shape;260;p14"/>
            <p:cNvSpPr txBox="1"/>
            <p:nvPr/>
          </p:nvSpPr>
          <p:spPr>
            <a:xfrm>
              <a:off x="5983288" y="4551363"/>
              <a:ext cx="2308225" cy="3434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00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rgbClr val="CC0000"/>
                  </a:solidFill>
                  <a:latin typeface="Garamond"/>
                  <a:ea typeface="Garamond"/>
                  <a:cs typeface="Garamond"/>
                  <a:sym typeface="Garamond"/>
                </a:rPr>
                <a:t>Customers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61" name="Google Shape;261;p14"/>
            <p:cNvSpPr txBox="1"/>
            <p:nvPr/>
          </p:nvSpPr>
          <p:spPr>
            <a:xfrm>
              <a:off x="6040438" y="4198938"/>
              <a:ext cx="2308225" cy="3434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00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rgbClr val="CC0000"/>
                  </a:solidFill>
                  <a:latin typeface="Garamond"/>
                  <a:ea typeface="Garamond"/>
                  <a:cs typeface="Garamond"/>
                  <a:sym typeface="Garamond"/>
                </a:rPr>
                <a:t>Competitors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262" name="Google Shape;262;p14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"/>
          <p:cNvSpPr txBox="1"/>
          <p:nvPr>
            <p:ph type="title"/>
          </p:nvPr>
        </p:nvSpPr>
        <p:spPr>
          <a:xfrm>
            <a:off x="1066800" y="371785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Competitive Environment / Industry Environment</a:t>
            </a:r>
            <a:b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descr="A chart representing components of a  competitive/industry environment. There is one box in the center labeled &quot;Rivalry.&quot; Surrounding it, there are four boxes. At the top, there is a box labeled &quot;Threat of New Entrants,&quot; and it has an arrow pointing down towards the &quot;Rivalry&quot; box. On the right side, there is a box labeled &quot;Customer Power,&quot; and it has an arrow pointing towards the &quot;Rivalry&quot; box. On the bottom, there is a box labeled &quot;Threat of Substitutes&quot; with an arrow pointing up towards the &quot;Rivalry&quot; box. On the left, there is a box labeled &quot;Supplier Power&quot; with an arrow pointing towards the &quot;Rivalry&quot; Box. " id="269" name="Google Shape;269;p15"/>
          <p:cNvGrpSpPr/>
          <p:nvPr/>
        </p:nvGrpSpPr>
        <p:grpSpPr>
          <a:xfrm>
            <a:off x="1613492" y="1867701"/>
            <a:ext cx="8965016" cy="4172474"/>
            <a:chOff x="1220975" y="1825171"/>
            <a:chExt cx="8965016" cy="4172474"/>
          </a:xfrm>
        </p:grpSpPr>
        <p:sp>
          <p:nvSpPr>
            <p:cNvPr id="270" name="Google Shape;270;p15"/>
            <p:cNvSpPr/>
            <p:nvPr/>
          </p:nvSpPr>
          <p:spPr>
            <a:xfrm>
              <a:off x="4433778" y="3444950"/>
              <a:ext cx="2480929" cy="917941"/>
            </a:xfrm>
            <a:prstGeom prst="rect">
              <a:avLst/>
            </a:prstGeom>
            <a:solidFill>
              <a:srgbClr val="5C0607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Rivalry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15"/>
            <p:cNvSpPr/>
            <p:nvPr/>
          </p:nvSpPr>
          <p:spPr>
            <a:xfrm>
              <a:off x="4428461" y="4900366"/>
              <a:ext cx="2480927" cy="1097279"/>
            </a:xfrm>
            <a:prstGeom prst="rect">
              <a:avLst/>
            </a:prstGeom>
            <a:solidFill>
              <a:srgbClr val="5C0607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Threat of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Substitutes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5"/>
            <p:cNvSpPr/>
            <p:nvPr/>
          </p:nvSpPr>
          <p:spPr>
            <a:xfrm>
              <a:off x="8043529" y="3445568"/>
              <a:ext cx="2142462" cy="920780"/>
            </a:xfrm>
            <a:prstGeom prst="rect">
              <a:avLst/>
            </a:prstGeom>
            <a:solidFill>
              <a:srgbClr val="5C0607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Customer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Power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15"/>
            <p:cNvSpPr/>
            <p:nvPr/>
          </p:nvSpPr>
          <p:spPr>
            <a:xfrm>
              <a:off x="1220975" y="3322192"/>
              <a:ext cx="2480929" cy="917941"/>
            </a:xfrm>
            <a:prstGeom prst="rect">
              <a:avLst/>
            </a:prstGeom>
            <a:solidFill>
              <a:srgbClr val="5C0607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Supplier </a:t>
              </a:r>
              <a:endPara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Power</a:t>
              </a:r>
              <a:endPara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4" name="Google Shape;274;p15"/>
            <p:cNvSpPr/>
            <p:nvPr/>
          </p:nvSpPr>
          <p:spPr>
            <a:xfrm>
              <a:off x="4495800" y="1825171"/>
              <a:ext cx="2133600" cy="1097280"/>
            </a:xfrm>
            <a:prstGeom prst="rect">
              <a:avLst/>
            </a:prstGeom>
            <a:solidFill>
              <a:srgbClr val="5C0607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Threat of 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Times New Roman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New Entrants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75" name="Google Shape;275;p15"/>
            <p:cNvCxnSpPr/>
            <p:nvPr/>
          </p:nvCxnSpPr>
          <p:spPr>
            <a:xfrm>
              <a:off x="3531783" y="3880883"/>
              <a:ext cx="1143000" cy="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76" name="Google Shape;276;p15"/>
            <p:cNvCxnSpPr/>
            <p:nvPr/>
          </p:nvCxnSpPr>
          <p:spPr>
            <a:xfrm rot="10800000">
              <a:off x="5668926" y="4200924"/>
              <a:ext cx="0" cy="76200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77" name="Google Shape;277;p15"/>
            <p:cNvCxnSpPr/>
            <p:nvPr/>
          </p:nvCxnSpPr>
          <p:spPr>
            <a:xfrm rot="10800000">
              <a:off x="6629400" y="3880883"/>
              <a:ext cx="1523999" cy="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78" name="Google Shape;278;p15"/>
            <p:cNvCxnSpPr>
              <a:stCxn id="274" idx="2"/>
            </p:cNvCxnSpPr>
            <p:nvPr/>
          </p:nvCxnSpPr>
          <p:spPr>
            <a:xfrm>
              <a:off x="5562600" y="2922451"/>
              <a:ext cx="0" cy="79950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</p:grpSp>
      <p:sp>
        <p:nvSpPr>
          <p:cNvPr id="279" name="Google Shape;279;p15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6"/>
          <p:cNvSpPr txBox="1"/>
          <p:nvPr>
            <p:ph type="title"/>
          </p:nvPr>
        </p:nvSpPr>
        <p:spPr>
          <a:xfrm>
            <a:off x="1347215" y="531813"/>
            <a:ext cx="949756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Porter’s Five Forces of Competition Framework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descr="Four rectangles labeled (clockwise) &quot;suppliers,&quot; &quot;substitutes,&quot; &quot;buyers,&quot; and &quot;potential entrants&quot; surround a box labeled &quot;Industry Competitor: Rivalry among existing firms.&quot; Under &quot;suppliers,&quot; there is an arrow that points to the industry competitor box labeled &quot;bargaining power of suppliers.&quot; Under &quot;substitutes,&quot;  there is an arrow pointing to the industry competitor box labeled &quot;threat of substitutes.&quot; Under &quot;buyers,&quot; there is an arrow pointing to the industry competitor box labeled &quot;bargaining power of buyers.&quot; Under &quot;potential entrants,&quot; there is an arrow pointing to the industry competitor box labeled &quot;threat of new entrants.&quot; These five forces are key sources of competitive pressure within an industry." id="285" name="Google Shape;285;p16"/>
          <p:cNvGrpSpPr/>
          <p:nvPr/>
        </p:nvGrpSpPr>
        <p:grpSpPr>
          <a:xfrm>
            <a:off x="1514479" y="1976438"/>
            <a:ext cx="8874122" cy="4475162"/>
            <a:chOff x="1514479" y="1976438"/>
            <a:chExt cx="8874122" cy="4475162"/>
          </a:xfrm>
        </p:grpSpPr>
        <p:sp>
          <p:nvSpPr>
            <p:cNvPr id="286" name="Google Shape;286;p16"/>
            <p:cNvSpPr/>
            <p:nvPr/>
          </p:nvSpPr>
          <p:spPr>
            <a:xfrm>
              <a:off x="5035550" y="3016250"/>
              <a:ext cx="2120900" cy="21971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7" name="Google Shape;287;p16"/>
            <p:cNvSpPr/>
            <p:nvPr/>
          </p:nvSpPr>
          <p:spPr>
            <a:xfrm>
              <a:off x="5187950" y="1976438"/>
              <a:ext cx="1665288" cy="4064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SUPPLIERS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88" name="Google Shape;288;p16"/>
            <p:cNvSpPr/>
            <p:nvPr/>
          </p:nvSpPr>
          <p:spPr>
            <a:xfrm>
              <a:off x="1514479" y="3933826"/>
              <a:ext cx="2204088" cy="7053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POTENTIAL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ENTRANTS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89" name="Google Shape;289;p16"/>
            <p:cNvSpPr/>
            <p:nvPr/>
          </p:nvSpPr>
          <p:spPr>
            <a:xfrm>
              <a:off x="8267701" y="4086224"/>
              <a:ext cx="2120900" cy="3975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SUBSTITUTES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90" name="Google Shape;290;p16"/>
            <p:cNvSpPr/>
            <p:nvPr/>
          </p:nvSpPr>
          <p:spPr>
            <a:xfrm>
              <a:off x="5405439" y="6045200"/>
              <a:ext cx="1227137" cy="4064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BUYERS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91" name="Google Shape;291;p16"/>
            <p:cNvSpPr/>
            <p:nvPr/>
          </p:nvSpPr>
          <p:spPr>
            <a:xfrm>
              <a:off x="5106989" y="3079751"/>
              <a:ext cx="1978025" cy="63817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INDUSTRY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COMPETITORS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92" name="Google Shape;292;p16"/>
            <p:cNvSpPr/>
            <p:nvPr/>
          </p:nvSpPr>
          <p:spPr>
            <a:xfrm>
              <a:off x="5090794" y="4438214"/>
              <a:ext cx="1879601" cy="7053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Rivalry among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existing firms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cxnSp>
          <p:nvCxnSpPr>
            <p:cNvPr id="293" name="Google Shape;293;p16"/>
            <p:cNvCxnSpPr/>
            <p:nvPr/>
          </p:nvCxnSpPr>
          <p:spPr>
            <a:xfrm>
              <a:off x="3816350" y="4267200"/>
              <a:ext cx="11303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94" name="Google Shape;294;p16"/>
            <p:cNvCxnSpPr/>
            <p:nvPr/>
          </p:nvCxnSpPr>
          <p:spPr>
            <a:xfrm rot="10800000">
              <a:off x="7308850" y="4267200"/>
              <a:ext cx="927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95" name="Google Shape;295;p16"/>
            <p:cNvCxnSpPr/>
            <p:nvPr/>
          </p:nvCxnSpPr>
          <p:spPr>
            <a:xfrm>
              <a:off x="6096000" y="2368550"/>
              <a:ext cx="0" cy="59690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296" name="Google Shape;296;p16"/>
            <p:cNvSpPr/>
            <p:nvPr/>
          </p:nvSpPr>
          <p:spPr>
            <a:xfrm>
              <a:off x="4641055" y="2346073"/>
              <a:ext cx="2909888" cy="3333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Bargaining power   of suppliers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297" name="Google Shape;297;p16"/>
            <p:cNvSpPr/>
            <p:nvPr/>
          </p:nvSpPr>
          <p:spPr>
            <a:xfrm>
              <a:off x="4476120" y="5547394"/>
              <a:ext cx="3313741" cy="3975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Bargaining power of buyers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cxnSp>
          <p:nvCxnSpPr>
            <p:cNvPr id="298" name="Google Shape;298;p16"/>
            <p:cNvCxnSpPr/>
            <p:nvPr/>
          </p:nvCxnSpPr>
          <p:spPr>
            <a:xfrm rot="10800000">
              <a:off x="6096000" y="5213350"/>
              <a:ext cx="0" cy="81280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299" name="Google Shape;299;p16"/>
            <p:cNvSpPr/>
            <p:nvPr/>
          </p:nvSpPr>
          <p:spPr>
            <a:xfrm>
              <a:off x="3584576" y="3886201"/>
              <a:ext cx="1476375" cy="10130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Threat of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new entrants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300" name="Google Shape;300;p16"/>
            <p:cNvSpPr/>
            <p:nvPr/>
          </p:nvSpPr>
          <p:spPr>
            <a:xfrm>
              <a:off x="7131049" y="3517901"/>
              <a:ext cx="1879601" cy="12593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Threat of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1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substitutes</a:t>
              </a:r>
              <a:endPara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graphicFrame>
          <p:nvGraphicFramePr>
            <p:cNvPr id="301" name="Google Shape;301;p16"/>
            <p:cNvGraphicFramePr/>
            <p:nvPr/>
          </p:nvGraphicFramePr>
          <p:xfrm>
            <a:off x="5715000" y="3733800"/>
            <a:ext cx="762000" cy="685800"/>
          </p:xfrm>
          <a:graphic>
            <a:graphicData uri="http://schemas.openxmlformats.org/presentationml/2006/ole">
              <mc:AlternateContent>
                <mc:Choice Requires="v">
                  <p:oleObj r:id="rId4" imgH="685800" imgW="762000" progId="" spid="_x0000_s1">
                    <p:embed/>
                  </p:oleObj>
                </mc:Choice>
                <mc:Fallback>
                  <p:oleObj r:id="rId5" imgH="685800" imgW="762000" progId="">
                    <p:embed/>
                    <p:pic>
                      <p:nvPicPr>
                        <p:cNvPr id="301" name="Google Shape;301;p16"/>
                        <p:cNvPicPr preferRelativeResize="0"/>
                        <p:nvPr/>
                      </p:nvPicPr>
                      <p:blipFill rotWithShape="1">
                        <a:blip r:embed="rId6">
                          <a:alphaModFix/>
                        </a:blip>
                        <a:srcRect b="0" l="0" r="0" t="0"/>
                        <a:stretch/>
                      </p:blipFill>
                      <p:spPr>
                        <a:xfrm>
                          <a:off x="5715000" y="3733800"/>
                          <a:ext cx="762000" cy="685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2" name="Google Shape;302;p16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b="1" lang="en-US" sz="4000" u="sng">
                <a:latin typeface="Times New Roman"/>
                <a:ea typeface="Times New Roman"/>
                <a:cs typeface="Times New Roman"/>
                <a:sym typeface="Times New Roman"/>
              </a:rPr>
              <a:t>Threat</a:t>
            </a: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 of New Entrants</a:t>
            </a:r>
            <a:endParaRPr/>
          </a:p>
        </p:txBody>
      </p:sp>
      <p:sp>
        <p:nvSpPr>
          <p:cNvPr id="308" name="Google Shape;308;p17"/>
          <p:cNvSpPr txBox="1"/>
          <p:nvPr>
            <p:ph idx="1" type="body"/>
          </p:nvPr>
        </p:nvSpPr>
        <p:spPr>
          <a:xfrm>
            <a:off x="1066800" y="1639196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Profits of established firms in the industry may be eroded by new competitors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High entry barriers lead to low threat of new entries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Economies of scale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Product differentiation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Capital requirements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Switching costs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Access to distribution channels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Cost disadvantages independent of scale</a:t>
            </a:r>
            <a:endParaRPr/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09" name="Google Shape;309;p17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Bargaining Power of Buyers</a:t>
            </a:r>
            <a:endParaRPr/>
          </a:p>
        </p:txBody>
      </p:sp>
      <p:sp>
        <p:nvSpPr>
          <p:cNvPr id="315" name="Google Shape;315;p18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 sz="3600">
                <a:latin typeface="Garamond"/>
                <a:ea typeface="Garamond"/>
                <a:cs typeface="Garamond"/>
                <a:sym typeface="Garamond"/>
              </a:rPr>
              <a:t>Buyers threaten an industry</a:t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Force down prices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Bargain for higher quality or more services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Play competitors against each other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Ex: Walmart as a buyer</a:t>
            </a:r>
            <a:endParaRPr/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16" name="Google Shape;316;p18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9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Bargaining Power of Buyers (Cont.)</a:t>
            </a:r>
            <a:endParaRPr/>
          </a:p>
        </p:txBody>
      </p:sp>
      <p:sp>
        <p:nvSpPr>
          <p:cNvPr id="322" name="Google Shape;322;p19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A buyer group is powerful when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It is concentrated or purchases large volumes relative to seller sales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The products it  purchases from the industry are standard or undifferentiated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The buyer faces few switching costs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It earns low profits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The buyers pose a credible threat of backward integration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The industry’s product is unimportant to the quality of the buyer’s products or services</a:t>
            </a:r>
            <a:endParaRPr/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23" name="Google Shape;323;p19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Today’s Learning Objectives – Date Here</a:t>
            </a:r>
            <a:endParaRPr/>
          </a:p>
        </p:txBody>
      </p:sp>
      <p:sp>
        <p:nvSpPr>
          <p:cNvPr id="104" name="Google Shape;104;p2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Determine the impact of external macro-environmental trends on an industry [PESTEL]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i="1" lang="en-US" sz="2800">
                <a:latin typeface="Garamond"/>
                <a:ea typeface="Garamond"/>
                <a:cs typeface="Garamond"/>
                <a:sym typeface="Garamond"/>
              </a:rPr>
              <a:t>Use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 the Porter’s 5-forces tool to evaluate an industry</a:t>
            </a:r>
            <a:endParaRPr/>
          </a:p>
          <a:p>
            <a:pPr indent="-514350" lvl="1" marL="9715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Be able to define the 5 forces in an industry</a:t>
            </a:r>
            <a:endParaRPr/>
          </a:p>
          <a:p>
            <a:pPr indent="-514350" lvl="1" marL="9715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Be able to evaluate the 5 forces in an industry</a:t>
            </a:r>
            <a:endParaRPr/>
          </a:p>
          <a:p>
            <a:pPr indent="-514350" lvl="1" marL="9715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Be able to draw out implications from a 5 forces analysis for a specific firm in that industry</a:t>
            </a:r>
            <a:endParaRPr/>
          </a:p>
          <a:p>
            <a:pPr indent="-514350" lvl="1" marL="9715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Be able to evaluate whether or not to enter an industry based on your analysis</a:t>
            </a:r>
            <a:endParaRPr/>
          </a:p>
          <a:p>
            <a:pPr indent="-514350" lvl="0" marL="5715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Plot and analyze strategic groups on a strategic group map</a:t>
            </a:r>
            <a:endParaRPr/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05" name="Google Shape;105;p2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Bargaining Power of Suppliers</a:t>
            </a:r>
            <a:endParaRPr/>
          </a:p>
        </p:txBody>
      </p:sp>
      <p:sp>
        <p:nvSpPr>
          <p:cNvPr id="329" name="Google Shape;329;p20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4000">
                <a:latin typeface="Garamond"/>
                <a:ea typeface="Garamond"/>
                <a:cs typeface="Garamond"/>
                <a:sym typeface="Garamond"/>
              </a:rPr>
              <a:t>Suppliers can exert power by threatening to raise prices or reduce the quality of purchased goods and services</a:t>
            </a:r>
            <a:endParaRPr/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40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30" name="Google Shape;330;p20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1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Bargaining Power of Suppliers (Cont.)</a:t>
            </a:r>
            <a:endParaRPr/>
          </a:p>
        </p:txBody>
      </p:sp>
      <p:sp>
        <p:nvSpPr>
          <p:cNvPr id="336" name="Google Shape;336;p21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US" sz="3200">
                <a:latin typeface="Garamond"/>
                <a:ea typeface="Garamond"/>
                <a:cs typeface="Garamond"/>
                <a:sym typeface="Garamond"/>
              </a:rPr>
              <a:t>A supplier group will be powerful when</a:t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The supplier group is dominated by a few companies and is more concentrated than the industry it sells to</a:t>
            </a:r>
            <a:endParaRPr/>
          </a:p>
          <a:p>
            <a:pPr indent="-285750" lvl="1" marL="74295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The supplier group is not obliged to contend with substitute products for sale to the industry</a:t>
            </a:r>
            <a:endParaRPr/>
          </a:p>
          <a:p>
            <a:pPr indent="-285750" lvl="1" marL="74295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The industry is not an important customer of the supplier group</a:t>
            </a:r>
            <a:endParaRPr/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37" name="Google Shape;337;p21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Bargaining Power of Suppliers (Cont.)</a:t>
            </a:r>
            <a:endParaRPr/>
          </a:p>
        </p:txBody>
      </p:sp>
      <p:sp>
        <p:nvSpPr>
          <p:cNvPr id="343" name="Google Shape;343;p22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US" sz="3200">
                <a:latin typeface="Garamond"/>
                <a:ea typeface="Garamond"/>
                <a:cs typeface="Garamond"/>
                <a:sym typeface="Garamond"/>
              </a:rPr>
              <a:t>A supplier group will be powerful when</a:t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The supplier’s product is an important input to the buyer’s business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The supplier group’s products are differentiated, or it has built up switching costs for the buyer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The supplier group poses a credible threat of forward integration</a:t>
            </a:r>
            <a:endParaRPr/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44" name="Google Shape;344;p22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Threat of Substitute Products and Services</a:t>
            </a:r>
            <a:endParaRPr/>
          </a:p>
        </p:txBody>
      </p:sp>
      <p:sp>
        <p:nvSpPr>
          <p:cNvPr id="350" name="Google Shape;350;p23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Substitutes limit the potential returns of an industry 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Ceiling on the prices that firms in that industry can profitably charge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en-US" sz="3600" u="sng">
                <a:latin typeface="Garamond"/>
                <a:ea typeface="Garamond"/>
                <a:cs typeface="Garamond"/>
                <a:sym typeface="Garamond"/>
              </a:rPr>
              <a:t>A substitute is a product/service which provides the same function as the product/service, but in a different form.</a:t>
            </a:r>
            <a:endParaRPr sz="3600" u="sng">
              <a:latin typeface="Garamond"/>
              <a:ea typeface="Garamond"/>
              <a:cs typeface="Garamond"/>
              <a:sym typeface="Garamond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600">
              <a:latin typeface="Garamond"/>
              <a:ea typeface="Garamond"/>
              <a:cs typeface="Garamond"/>
              <a:sym typeface="Garamond"/>
            </a:endParaRPr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51" name="Google Shape;351;p23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Intensity of Rivalry among Competitors in an Industry</a:t>
            </a:r>
            <a:endParaRPr/>
          </a:p>
        </p:txBody>
      </p:sp>
      <p:sp>
        <p:nvSpPr>
          <p:cNvPr id="357" name="Google Shape;357;p24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Jockeying for position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Price competition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Advertising battles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Product introductions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Increased customer service or warranties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600">
              <a:latin typeface="Garamond"/>
              <a:ea typeface="Garamond"/>
              <a:cs typeface="Garamond"/>
              <a:sym typeface="Garamond"/>
            </a:endParaRPr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58" name="Google Shape;358;p24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Intensity of Rivalry among Competitors in an Industry (Cont.)</a:t>
            </a:r>
            <a:endParaRPr/>
          </a:p>
        </p:txBody>
      </p:sp>
      <p:sp>
        <p:nvSpPr>
          <p:cNvPr id="364" name="Google Shape;364;p25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US" sz="3200">
                <a:latin typeface="Garamond"/>
                <a:ea typeface="Garamond"/>
                <a:cs typeface="Garamond"/>
                <a:sym typeface="Garamond"/>
              </a:rPr>
              <a:t>Interacting factors lead to intense rivalry</a:t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Numerous or equally balanced competitors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Slow industry growth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High fixed costs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Lack of differentiation or switching costs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Capacity augmented in large increments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High exit barriers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600">
              <a:latin typeface="Garamond"/>
              <a:ea typeface="Garamond"/>
              <a:cs typeface="Garamond"/>
              <a:sym typeface="Garamond"/>
            </a:endParaRPr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65" name="Google Shape;365;p25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Strategic Groups within Industries</a:t>
            </a:r>
            <a:endParaRPr/>
          </a:p>
        </p:txBody>
      </p:sp>
      <p:sp>
        <p:nvSpPr>
          <p:cNvPr id="371" name="Google Shape;371;p26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Two unassailable assumptions in industry analysis</a:t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No two firms are totally different</a:t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No two firms are exactly the same</a:t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Strategic groups</a:t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Cluster of firms that share similar strategies</a:t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Breadth of product and geographic scope</a:t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Price/quality</a:t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Degree of vertical integration</a:t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Type of distribution system</a:t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600">
              <a:latin typeface="Garamond"/>
              <a:ea typeface="Garamond"/>
              <a:cs typeface="Garamond"/>
              <a:sym typeface="Garamond"/>
            </a:endParaRPr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72" name="Google Shape;372;p26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7"/>
          <p:cNvSpPr txBox="1"/>
          <p:nvPr>
            <p:ph type="title"/>
          </p:nvPr>
        </p:nvSpPr>
        <p:spPr>
          <a:xfrm>
            <a:off x="1066800" y="127000"/>
            <a:ext cx="10308336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b="1" lang="en-US" sz="3600">
                <a:latin typeface="Times New Roman"/>
                <a:ea typeface="Times New Roman"/>
                <a:cs typeface="Times New Roman"/>
                <a:sym typeface="Times New Roman"/>
              </a:rPr>
              <a:t>The World Automobile Industry: Strategic Groups</a:t>
            </a:r>
            <a:endParaRPr/>
          </a:p>
        </p:txBody>
      </p:sp>
      <p:sp>
        <p:nvSpPr>
          <p:cNvPr id="378" name="Google Shape;378;p27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9" name="Google Shape;37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75000" y="1412475"/>
            <a:ext cx="6258900" cy="5099326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27"/>
          <p:cNvSpPr txBox="1"/>
          <p:nvPr>
            <p:ph idx="1" type="body"/>
          </p:nvPr>
        </p:nvSpPr>
        <p:spPr>
          <a:xfrm>
            <a:off x="0" y="6511805"/>
            <a:ext cx="5988300" cy="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rPr>
              <a:t>Figure 3.15: Kindred Grey (2020). “Breadth of menu vs. Quality” </a:t>
            </a:r>
            <a:r>
              <a:rPr lang="en-US" sz="1000" u="sng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  <a:hlinkClick r:id="rId5"/>
              </a:rPr>
              <a:t>CC BY-SA 4.0</a:t>
            </a:r>
            <a:r>
              <a:rPr lang="en-US" sz="1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rPr>
              <a:t>. Retrieved from </a:t>
            </a:r>
            <a:r>
              <a:rPr lang="en-US" sz="1000" u="sng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  <a:hlinkClick r:id="rId6"/>
              </a:rPr>
              <a:t>https://commons.wikimedia.org/wiki/File:Breadth_of_menu_vs._Quality.png</a:t>
            </a:r>
            <a:r>
              <a:rPr lang="en-US" sz="1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rPr>
              <a:t>.</a:t>
            </a:r>
            <a:endParaRPr sz="1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Strategic Groups within Industries (Cont.)</a:t>
            </a:r>
            <a:endParaRPr/>
          </a:p>
        </p:txBody>
      </p:sp>
      <p:sp>
        <p:nvSpPr>
          <p:cNvPr id="386" name="Google Shape;386;p28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Rivalry is strongest in the same strategic group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Environmental and competitive forces impact the strategic groups differently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Some strategic groups are more profitable than others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Mobility barriers restrict movement between strategic groups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200">
              <a:latin typeface="Garamond"/>
              <a:ea typeface="Garamond"/>
              <a:cs typeface="Garamond"/>
              <a:sym typeface="Garamond"/>
            </a:endParaRPr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87" name="Google Shape;387;p28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9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Strategic Groups within Industries (Cont.)</a:t>
            </a:r>
            <a:endParaRPr/>
          </a:p>
        </p:txBody>
      </p:sp>
      <p:sp>
        <p:nvSpPr>
          <p:cNvPr id="393" name="Google Shape;393;p29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Value of strategic groups as an analytical tool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Identify barriers to mobility that protect a group from attacks by other groups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Identify groups whose competitive position may be marginal or tenuous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Chart the future direction of firms’ strategies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Thinking through the implications of each industry trend for the strategic group as a whole 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200">
              <a:latin typeface="Garamond"/>
              <a:ea typeface="Garamond"/>
              <a:cs typeface="Garamond"/>
              <a:sym typeface="Garamond"/>
            </a:endParaRPr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94" name="Google Shape;394;p29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 txBox="1"/>
          <p:nvPr>
            <p:ph type="title"/>
          </p:nvPr>
        </p:nvSpPr>
        <p:spPr>
          <a:xfrm>
            <a:off x="1066800" y="288036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Question: What’s the #1 reason CEOs are fired?</a:t>
            </a:r>
            <a:endParaRPr/>
          </a:p>
        </p:txBody>
      </p:sp>
      <p:sp>
        <p:nvSpPr>
          <p:cNvPr id="112" name="Google Shape;112;p3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Strategic Groups within Industries (Cont.)</a:t>
            </a:r>
            <a:endParaRPr/>
          </a:p>
        </p:txBody>
      </p:sp>
      <p:sp>
        <p:nvSpPr>
          <p:cNvPr id="400" name="Google Shape;400;p30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Value of strategic groups as an analytical tool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Identify barriers to mobility that protect a group from attacks by other groups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Identify groups whose competitive position may be marginal or tenuous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Chart the future direction of firms’ strategies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Thinking through the implications of each industry trend for the strategic group as a whole 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200">
              <a:latin typeface="Garamond"/>
              <a:ea typeface="Garamond"/>
              <a:cs typeface="Garamond"/>
              <a:sym typeface="Garamond"/>
            </a:endParaRPr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401" name="Google Shape;401;p30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Team Exercise</a:t>
            </a:r>
            <a:endParaRPr/>
          </a:p>
        </p:txBody>
      </p:sp>
      <p:sp>
        <p:nvSpPr>
          <p:cNvPr id="407" name="Google Shape;407;p32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 External Analysis</a:t>
            </a:r>
            <a:endParaRPr/>
          </a:p>
          <a:p>
            <a:pPr indent="-274320" lvl="0" marL="27432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PESTEL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Porter’s Five Forces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600">
              <a:latin typeface="Garamond"/>
              <a:ea typeface="Garamond"/>
              <a:cs typeface="Garamond"/>
              <a:sym typeface="Garamond"/>
            </a:endParaRPr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408" name="Google Shape;408;p32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b="1" lang="en-US" sz="3600">
                <a:latin typeface="Times New Roman"/>
                <a:ea typeface="Times New Roman"/>
                <a:cs typeface="Times New Roman"/>
                <a:sym typeface="Times New Roman"/>
              </a:rPr>
              <a:t>PESTEL</a:t>
            </a:r>
            <a:endParaRPr/>
          </a:p>
        </p:txBody>
      </p:sp>
      <p:graphicFrame>
        <p:nvGraphicFramePr>
          <p:cNvPr descr="A table composed of three columns labeled (from left to right) &quot;factor,&quot; &quot;strong&gt;moderate&gt;weak,&quot; and &quot;impact on industry.&quot; Each column has six boxes. Under &quot;Factor,&quot; the boxes are labeled (from top to bottom) political, economic, socio-cultural, technological, ecological, and legal. The boxes for the other two columns are blank." id="415" name="Google Shape;415;p33"/>
          <p:cNvGraphicFramePr/>
          <p:nvPr/>
        </p:nvGraphicFramePr>
        <p:xfrm>
          <a:off x="1752600" y="15031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{89A2F333-F8FA-471E-AE69-875119111995}</a:tableStyleId>
              </a:tblPr>
              <a:tblGrid>
                <a:gridCol w="1898475"/>
                <a:gridCol w="3200425"/>
                <a:gridCol w="3803900"/>
              </a:tblGrid>
              <a:tr h="8905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Garamond"/>
                        <a:buNone/>
                      </a:pPr>
                      <a:r>
                        <a:rPr b="1" lang="en-US" sz="2400" u="none" cap="none" strike="noStrike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Factor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6891C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Garamond"/>
                        <a:buNone/>
                      </a:pPr>
                      <a:r>
                        <a:rPr b="1" lang="en-US" sz="2400" u="none" cap="none" strike="noStrike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Strong&gt;Moderate&gt; Weak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6891C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Garamond"/>
                        <a:buNone/>
                      </a:pPr>
                      <a:r>
                        <a:rPr b="1" lang="en-US" sz="2400" u="none" cap="none" strike="noStrike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Impact on Industry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6891C6"/>
                    </a:solidFill>
                  </a:tcPr>
                </a:tc>
              </a:tr>
              <a:tr h="692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Political</a:t>
                      </a:r>
                      <a:endParaRPr sz="18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</a:tr>
              <a:tr h="614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Economic</a:t>
                      </a:r>
                      <a:endParaRPr sz="18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</a:tr>
              <a:tr h="652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Socio-cultural</a:t>
                      </a:r>
                      <a:endParaRPr sz="18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</a:tr>
              <a:tr h="652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Technological</a:t>
                      </a:r>
                      <a:endParaRPr sz="18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</a:tr>
              <a:tr h="580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imes New Roman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Ecological</a:t>
                      </a:r>
                      <a:endParaRPr sz="18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</a:tr>
              <a:tr h="90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Legal</a:t>
                      </a:r>
                      <a:endParaRPr sz="18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</a:tr>
            </a:tbl>
          </a:graphicData>
        </a:graphic>
      </p:graphicFrame>
      <p:sp>
        <p:nvSpPr>
          <p:cNvPr id="416" name="Google Shape;416;p33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Five Forces</a:t>
            </a:r>
            <a:endParaRPr/>
          </a:p>
        </p:txBody>
      </p:sp>
      <p:graphicFrame>
        <p:nvGraphicFramePr>
          <p:cNvPr descr="A table composed of three columns labeled (from left to right) &quot;factor/strength of force,&quot; &quot;low&gt;&gt;&gt;high?&quot; and &quot;ability to raise and/or capture profits.&quot; Each column has five boxes. Under &quot;Factor/strength of force,&quot; the boxes are labeled (from top to bottom) rivalry, suppliers, customers, potential entrants, and substitutes. The boxes for the other two columns are blank." id="423" name="Google Shape;423;p34"/>
          <p:cNvGraphicFramePr/>
          <p:nvPr/>
        </p:nvGraphicFramePr>
        <p:xfrm>
          <a:off x="1400175" y="1447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{89A2F333-F8FA-471E-AE69-875119111995}</a:tableStyleId>
              </a:tblPr>
              <a:tblGrid>
                <a:gridCol w="1547825"/>
                <a:gridCol w="2837650"/>
                <a:gridCol w="4901400"/>
              </a:tblGrid>
              <a:tr h="11228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Garamond"/>
                        <a:buNone/>
                      </a:pPr>
                      <a:r>
                        <a:rPr b="1" lang="en-US" sz="2400" u="none" cap="none" strike="noStrike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Factor/</a:t>
                      </a:r>
                      <a:endParaRPr b="1" sz="2400" u="none" cap="none" strike="noStrike">
                        <a:solidFill>
                          <a:schemeClr val="lt1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Garamond"/>
                        <a:buNone/>
                      </a:pPr>
                      <a:r>
                        <a:rPr b="1" lang="en-US" sz="2400" u="none" cap="none" strike="noStrike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Strength</a:t>
                      </a:r>
                      <a:endParaRPr b="1" sz="2400" u="none" cap="none" strike="noStrike">
                        <a:solidFill>
                          <a:schemeClr val="lt1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Garamond"/>
                        <a:buNone/>
                      </a:pPr>
                      <a:r>
                        <a:rPr b="1" lang="en-US" sz="2400" u="none" cap="none" strike="noStrike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Of Force </a:t>
                      </a:r>
                      <a:endParaRPr b="1" sz="2400" u="none" cap="none" strike="noStrike">
                        <a:solidFill>
                          <a:schemeClr val="lt1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6891C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Garamond"/>
                        <a:buNone/>
                      </a:pPr>
                      <a:r>
                        <a:rPr b="1" lang="en-US" sz="2400" u="none" cap="none" strike="noStrike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Low&gt;&gt;&gt;High?</a:t>
                      </a:r>
                      <a:endParaRPr b="1" sz="2400" u="none" cap="none" strike="noStrike">
                        <a:solidFill>
                          <a:schemeClr val="lt1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6891C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Garamond"/>
                        <a:buNone/>
                      </a:pPr>
                      <a:r>
                        <a:rPr b="1" lang="en-US" sz="2400" u="none" cap="none" strike="noStrike">
                          <a:solidFill>
                            <a:schemeClr val="lt1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Ability to Raise and/or Capture Profits</a:t>
                      </a:r>
                      <a:endParaRPr b="1" sz="2400" u="none" cap="none" strike="noStrike">
                        <a:solidFill>
                          <a:schemeClr val="lt1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6891C6"/>
                    </a:solidFill>
                  </a:tcPr>
                </a:tc>
              </a:tr>
              <a:tr h="851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Rivalry</a:t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</a:tr>
              <a:tr h="851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Suppliers</a:t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</a:tr>
              <a:tr h="851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Customers</a:t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</a:tr>
              <a:tr h="851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Potential</a:t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Entrants</a:t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E6EFF9"/>
                    </a:solidFill>
                  </a:tcPr>
                </a:tc>
              </a:tr>
              <a:tr h="753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None/>
                      </a:pPr>
                      <a:r>
                        <a:rPr lang="en-US" sz="24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Substitutes</a:t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CAD7EC"/>
                    </a:solidFill>
                  </a:tcPr>
                </a:tc>
              </a:tr>
            </a:tbl>
          </a:graphicData>
        </a:graphic>
      </p:graphicFrame>
      <p:sp>
        <p:nvSpPr>
          <p:cNvPr id="424" name="Google Shape;424;p34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Conclusions regarding your external analysis</a:t>
            </a:r>
            <a:endParaRPr/>
          </a:p>
        </p:txBody>
      </p:sp>
      <p:sp>
        <p:nvSpPr>
          <p:cNvPr id="431" name="Google Shape;431;p35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Issues/problems to address</a:t>
            </a:r>
            <a:endParaRPr/>
          </a:p>
          <a:p>
            <a:pPr indent="-139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What should the firm do?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6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600">
              <a:latin typeface="Garamond"/>
              <a:ea typeface="Garamond"/>
              <a:cs typeface="Garamond"/>
              <a:sym typeface="Garamond"/>
            </a:endParaRPr>
          </a:p>
          <a:p>
            <a:pPr indent="-190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432" name="Google Shape;432;p35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What Explains Firm Profitability?</a:t>
            </a:r>
            <a:endParaRPr/>
          </a:p>
        </p:txBody>
      </p:sp>
      <p:sp>
        <p:nvSpPr>
          <p:cNvPr id="118" name="Google Shape;118;p4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The research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Industry 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(10-20%) Attractive to unattractive industry structures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Firm 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(30-45%) Range is:</a:t>
            </a:r>
            <a:endParaRPr/>
          </a:p>
          <a:p>
            <a:pPr indent="-228600" lvl="2" marL="1143000" rtl="0" algn="l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Sustainable competitive disadvantage</a:t>
            </a:r>
            <a:endParaRPr/>
          </a:p>
          <a:p>
            <a:pPr indent="-228600" lvl="2" marL="1143000" rtl="0" algn="l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          </a:t>
            </a:r>
            <a:r>
              <a:rPr i="1" lang="en-US" sz="2800">
                <a:latin typeface="Garamond"/>
                <a:ea typeface="Garamond"/>
                <a:cs typeface="Garamond"/>
                <a:sym typeface="Garamond"/>
              </a:rPr>
              <a:t>to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228600" lvl="2" marL="1143000" rtl="0" algn="l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Sustainable competitive advantage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Other/Environmental 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(35-60%)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Strategic Management is interested in improving firm profitability, must understand these operational </a:t>
            </a: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environments.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19" name="Google Shape;119;p4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Levels of Environmental Analysis</a:t>
            </a:r>
            <a:endParaRPr/>
          </a:p>
        </p:txBody>
      </p:sp>
      <p:sp>
        <p:nvSpPr>
          <p:cNvPr id="126" name="Google Shape;126;p5"/>
          <p:cNvSpPr/>
          <p:nvPr/>
        </p:nvSpPr>
        <p:spPr>
          <a:xfrm>
            <a:off x="5136506" y="1334735"/>
            <a:ext cx="4379912" cy="2062719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200"/>
              <a:buFont typeface="Garamond"/>
              <a:buNone/>
            </a:pPr>
            <a:r>
              <a:rPr b="0" i="0" lang="en-US" sz="22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External / General Environment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Macro-environment / PESTEL (Political, Economic, Social, Technological, Ecological, Legal)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Global (Porter’s Diamond)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111125" lvl="1" marL="6826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5"/>
          <p:cNvSpPr/>
          <p:nvPr/>
        </p:nvSpPr>
        <p:spPr>
          <a:xfrm>
            <a:off x="7326462" y="3087273"/>
            <a:ext cx="4265612" cy="2462828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200"/>
              <a:buFont typeface="Garamond"/>
              <a:buNone/>
            </a:pPr>
            <a:r>
              <a:rPr b="0" i="0" lang="en-US" sz="22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Competitive Environment / Industry Environment / “Task” Environment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5425" lvl="1" marL="6826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Structure of the industry / Porter’s Five Forces analysis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5425" lvl="1" marL="6826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Strategic groups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5425" lvl="1" marL="6826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Life cycle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5425" lvl="1" marL="6826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Competitor analysis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28" name="Google Shape;128;p5"/>
          <p:cNvSpPr/>
          <p:nvPr/>
        </p:nvSpPr>
        <p:spPr>
          <a:xfrm>
            <a:off x="4070784" y="5166843"/>
            <a:ext cx="5715000" cy="1631858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200"/>
              <a:buFont typeface="Garamond"/>
              <a:buNone/>
            </a:pPr>
            <a:r>
              <a:rPr b="0" i="0" lang="en-US" sz="22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Internal Environment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5425" lvl="1" marL="6826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Firm strengths &amp; weaknesses, capabilities, core competencies, and sustainable competitive advantage, V.R.I.O.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5425" lvl="1" marL="6826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Value chain</a:t>
            </a:r>
            <a:endParaRPr b="0" i="0" sz="22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descr="A circle with three layers: the outermost layer, the middle layer, and the innermost layer. Each layer represents the levels of environmental analysis. The outermost layer is the external / general environment, the middle layer is the competitive environment / industry environment / &quot;task&quot; environment. The innermost later is the internal environment. " id="129" name="Google Shape;129;p5"/>
          <p:cNvSpPr/>
          <p:nvPr/>
        </p:nvSpPr>
        <p:spPr>
          <a:xfrm>
            <a:off x="268287" y="1890055"/>
            <a:ext cx="4114800" cy="4114800"/>
          </a:xfrm>
          <a:prstGeom prst="ellipse">
            <a:avLst/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Google Shape;130;p5"/>
          <p:cNvSpPr/>
          <p:nvPr/>
        </p:nvSpPr>
        <p:spPr>
          <a:xfrm>
            <a:off x="896937" y="2518705"/>
            <a:ext cx="2857500" cy="2857500"/>
          </a:xfrm>
          <a:prstGeom prst="ellipse">
            <a:avLst/>
          </a:prstGeom>
          <a:solidFill>
            <a:srgbClr val="D8D8D8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" name="Google Shape;131;p5"/>
          <p:cNvSpPr/>
          <p:nvPr/>
        </p:nvSpPr>
        <p:spPr>
          <a:xfrm>
            <a:off x="1527175" y="3148943"/>
            <a:ext cx="1597025" cy="1597025"/>
          </a:xfrm>
          <a:prstGeom prst="ellipse">
            <a:avLst/>
          </a:prstGeom>
          <a:solidFill>
            <a:srgbClr val="A5A5A5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Google Shape;132;p5"/>
          <p:cNvSpPr/>
          <p:nvPr/>
        </p:nvSpPr>
        <p:spPr>
          <a:xfrm rot="-1043999">
            <a:off x="3278280" y="1766143"/>
            <a:ext cx="1974153" cy="473243"/>
          </a:xfrm>
          <a:prstGeom prst="leftArrow">
            <a:avLst>
              <a:gd fmla="val 50000" name="adj1"/>
              <a:gd fmla="val 114948" name="adj2"/>
            </a:avLst>
          </a:prstGeom>
          <a:solidFill>
            <a:schemeClr val="dk2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Google Shape;133;p5"/>
          <p:cNvSpPr/>
          <p:nvPr/>
        </p:nvSpPr>
        <p:spPr>
          <a:xfrm flipH="1" rot="-10555169">
            <a:off x="3577764" y="3864839"/>
            <a:ext cx="3251627" cy="622853"/>
          </a:xfrm>
          <a:prstGeom prst="leftArrow">
            <a:avLst>
              <a:gd fmla="val 50000" name="adj1"/>
              <a:gd fmla="val 114948" name="adj2"/>
            </a:avLst>
          </a:prstGeom>
          <a:solidFill>
            <a:schemeClr val="dk2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4" name="Google Shape;134;p5"/>
          <p:cNvSpPr/>
          <p:nvPr/>
        </p:nvSpPr>
        <p:spPr>
          <a:xfrm rot="2360750">
            <a:off x="2450285" y="4597956"/>
            <a:ext cx="1812925" cy="480326"/>
          </a:xfrm>
          <a:prstGeom prst="leftArrow">
            <a:avLst>
              <a:gd fmla="val 50000" name="adj1"/>
              <a:gd fmla="val 147165" name="adj2"/>
            </a:avLst>
          </a:prstGeom>
          <a:solidFill>
            <a:schemeClr val="dk2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5" name="Google Shape;135;p5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External or General Environment / PESTEL Tool</a:t>
            </a:r>
            <a:endParaRPr/>
          </a:p>
        </p:txBody>
      </p:sp>
      <p:sp>
        <p:nvSpPr>
          <p:cNvPr id="141" name="Google Shape;141;p6"/>
          <p:cNvSpPr txBox="1"/>
          <p:nvPr>
            <p:ph idx="1" type="body"/>
          </p:nvPr>
        </p:nvSpPr>
        <p:spPr>
          <a:xfrm>
            <a:off x="1066800" y="1374258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Significance of External Environmental - </a:t>
            </a:r>
            <a:r>
              <a:rPr i="1" lang="en-US" sz="2000">
                <a:latin typeface="Garamond"/>
                <a:ea typeface="Garamond"/>
                <a:cs typeface="Garamond"/>
                <a:sym typeface="Garamond"/>
              </a:rPr>
              <a:t>firms cannot control them directly</a:t>
            </a: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. 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Elements: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b="1" lang="en-US" u="sng">
                <a:latin typeface="Garamond"/>
                <a:ea typeface="Garamond"/>
                <a:cs typeface="Garamond"/>
                <a:sym typeface="Garamond"/>
              </a:rPr>
              <a:t>P</a:t>
            </a:r>
            <a:r>
              <a:rPr b="1" lang="en-US">
                <a:latin typeface="Garamond"/>
                <a:ea typeface="Garamond"/>
                <a:cs typeface="Garamond"/>
                <a:sym typeface="Garamond"/>
              </a:rPr>
              <a:t>olitical </a:t>
            </a:r>
            <a:r>
              <a:rPr lang="en-US">
                <a:latin typeface="Garamond"/>
                <a:ea typeface="Garamond"/>
                <a:cs typeface="Garamond"/>
                <a:sym typeface="Garamond"/>
              </a:rPr>
              <a:t>– the arena in which organizations and interest groups compete for attention and resources.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b="1" lang="en-US" u="sng">
                <a:latin typeface="Garamond"/>
                <a:ea typeface="Garamond"/>
                <a:cs typeface="Garamond"/>
                <a:sym typeface="Garamond"/>
              </a:rPr>
              <a:t>E</a:t>
            </a:r>
            <a:r>
              <a:rPr b="1" lang="en-US">
                <a:latin typeface="Garamond"/>
                <a:ea typeface="Garamond"/>
                <a:cs typeface="Garamond"/>
                <a:sym typeface="Garamond"/>
              </a:rPr>
              <a:t>conomic </a:t>
            </a:r>
            <a:r>
              <a:rPr lang="en-US">
                <a:latin typeface="Garamond"/>
                <a:ea typeface="Garamond"/>
                <a:cs typeface="Garamond"/>
                <a:sym typeface="Garamond"/>
              </a:rPr>
              <a:t>– the nature and direction of the economy.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b="1" lang="en-US" u="sng">
                <a:latin typeface="Garamond"/>
                <a:ea typeface="Garamond"/>
                <a:cs typeface="Garamond"/>
                <a:sym typeface="Garamond"/>
              </a:rPr>
              <a:t>S</a:t>
            </a:r>
            <a:r>
              <a:rPr b="1" lang="en-US">
                <a:latin typeface="Garamond"/>
                <a:ea typeface="Garamond"/>
                <a:cs typeface="Garamond"/>
                <a:sym typeface="Garamond"/>
              </a:rPr>
              <a:t>ociocultural  and demographic </a:t>
            </a:r>
            <a:r>
              <a:rPr lang="en-US">
                <a:latin typeface="Garamond"/>
                <a:ea typeface="Garamond"/>
                <a:cs typeface="Garamond"/>
                <a:sym typeface="Garamond"/>
              </a:rPr>
              <a:t>– encompasses society’s attitudes and cultural values and consists of attributes such as population size, age structure, geographic distribution, ethnic mix, and income distribution.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b="1" lang="en-US" u="sng">
                <a:latin typeface="Garamond"/>
                <a:ea typeface="Garamond"/>
                <a:cs typeface="Garamond"/>
                <a:sym typeface="Garamond"/>
              </a:rPr>
              <a:t>T</a:t>
            </a:r>
            <a:r>
              <a:rPr b="1" lang="en-US">
                <a:latin typeface="Garamond"/>
                <a:ea typeface="Garamond"/>
                <a:cs typeface="Garamond"/>
                <a:sym typeface="Garamond"/>
              </a:rPr>
              <a:t>echnological  </a:t>
            </a:r>
            <a:r>
              <a:rPr lang="en-US">
                <a:latin typeface="Garamond"/>
                <a:ea typeface="Garamond"/>
                <a:cs typeface="Garamond"/>
                <a:sym typeface="Garamond"/>
              </a:rPr>
              <a:t>– emerging products &amp; processes which may translate knowledge into products, processes, and materials.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b="1" lang="en-US">
                <a:latin typeface="Garamond"/>
                <a:ea typeface="Garamond"/>
                <a:cs typeface="Garamond"/>
                <a:sym typeface="Garamond"/>
              </a:rPr>
              <a:t>Environmental/Ecological </a:t>
            </a:r>
            <a:r>
              <a:rPr lang="en-US">
                <a:latin typeface="Garamond"/>
                <a:ea typeface="Garamond"/>
                <a:cs typeface="Garamond"/>
                <a:sym typeface="Garamond"/>
              </a:rPr>
              <a:t>– broad environmental issues such as the natural environment, global warming, and sustainable economic growth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b="1" lang="en-US">
                <a:latin typeface="Garamond"/>
                <a:ea typeface="Garamond"/>
                <a:cs typeface="Garamond"/>
                <a:sym typeface="Garamond"/>
              </a:rPr>
              <a:t>Legal – </a:t>
            </a:r>
            <a:r>
              <a:rPr lang="en-US">
                <a:latin typeface="Garamond"/>
                <a:ea typeface="Garamond"/>
                <a:cs typeface="Garamond"/>
                <a:sym typeface="Garamond"/>
              </a:rPr>
              <a:t>laws, regulations, litigious environment, risk management</a:t>
            </a:r>
            <a:endParaRPr/>
          </a:p>
          <a:p>
            <a:pPr indent="-215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Fundamental Issues: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What is the strength of the force? Strong, Moderate, or Weak. Positive or Negative?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Implications? What effect does it have on the firm and its industry? 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What will/can the firm do?</a:t>
            </a:r>
            <a:endParaRPr/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42" name="Google Shape;142;p6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Political Forces</a:t>
            </a:r>
            <a:endParaRPr/>
          </a:p>
        </p:txBody>
      </p:sp>
      <p:sp>
        <p:nvSpPr>
          <p:cNvPr id="148" name="Google Shape;148;p7"/>
          <p:cNvSpPr txBox="1"/>
          <p:nvPr>
            <p:ph idx="1" type="body"/>
          </p:nvPr>
        </p:nvSpPr>
        <p:spPr>
          <a:xfrm>
            <a:off x="5337544" y="1480583"/>
            <a:ext cx="6212958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Tort reform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Americans with Disabilities Act (ADA)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Deregulation of utility and other industries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Increases in federally mandated minimum wages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Taxation at local, state, federal levels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Legislation on corporate governance reforms (Sarbanes-Oxley Act)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Consumer protection laws</a:t>
            </a:r>
            <a:endParaRPr/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grpSp>
        <p:nvGrpSpPr>
          <p:cNvPr descr="The Political/Legal element's role in the general environment. " id="149" name="Google Shape;149;p7"/>
          <p:cNvGrpSpPr/>
          <p:nvPr/>
        </p:nvGrpSpPr>
        <p:grpSpPr>
          <a:xfrm>
            <a:off x="1415968" y="1668818"/>
            <a:ext cx="2493935" cy="4756791"/>
            <a:chOff x="310182" y="1796409"/>
            <a:chExt cx="2493935" cy="4756791"/>
          </a:xfrm>
        </p:grpSpPr>
        <p:sp>
          <p:nvSpPr>
            <p:cNvPr id="150" name="Google Shape;150;p7"/>
            <p:cNvSpPr/>
            <p:nvPr/>
          </p:nvSpPr>
          <p:spPr>
            <a:xfrm>
              <a:off x="310182" y="1796409"/>
              <a:ext cx="2493935" cy="2550521"/>
            </a:xfrm>
            <a:prstGeom prst="ellipse">
              <a:avLst/>
            </a:prstGeom>
            <a:solidFill>
              <a:srgbClr val="64646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t/>
              </a:r>
              <a:endPara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7"/>
            <p:cNvSpPr/>
            <p:nvPr/>
          </p:nvSpPr>
          <p:spPr>
            <a:xfrm>
              <a:off x="401638" y="2717726"/>
              <a:ext cx="2302105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rPr>
                <a:t>General Environment</a:t>
              </a:r>
              <a:endParaRPr b="0" i="0" sz="20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52" name="Google Shape;152;p7"/>
            <p:cNvSpPr txBox="1"/>
            <p:nvPr/>
          </p:nvSpPr>
          <p:spPr>
            <a:xfrm>
              <a:off x="401638" y="4692650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Sociocultural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53" name="Google Shape;153;p7"/>
            <p:cNvSpPr txBox="1"/>
            <p:nvPr/>
          </p:nvSpPr>
          <p:spPr>
            <a:xfrm>
              <a:off x="401638" y="5043488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2400"/>
                <a:buFont typeface="Garamond"/>
                <a:buNone/>
              </a:pPr>
              <a:r>
                <a:rPr b="1" i="0" lang="en-US" sz="2400" u="sng" cap="none" strike="noStrike">
                  <a:solidFill>
                    <a:schemeClr val="accent1"/>
                  </a:solidFill>
                  <a:latin typeface="Garamond"/>
                  <a:ea typeface="Garamond"/>
                  <a:cs typeface="Garamond"/>
                  <a:sym typeface="Garamond"/>
                </a:rPr>
                <a:t>Political/Legal</a:t>
              </a:r>
              <a:endParaRPr b="0" i="0" sz="2400" u="sng" cap="none" strike="noStrike">
                <a:solidFill>
                  <a:schemeClr val="accen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54" name="Google Shape;154;p7"/>
            <p:cNvSpPr txBox="1"/>
            <p:nvPr/>
          </p:nvSpPr>
          <p:spPr>
            <a:xfrm>
              <a:off x="401638" y="5394325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Technological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55" name="Google Shape;155;p7"/>
            <p:cNvSpPr txBox="1"/>
            <p:nvPr/>
          </p:nvSpPr>
          <p:spPr>
            <a:xfrm>
              <a:off x="401638" y="5745163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Economic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56" name="Google Shape;156;p7"/>
            <p:cNvSpPr txBox="1"/>
            <p:nvPr/>
          </p:nvSpPr>
          <p:spPr>
            <a:xfrm>
              <a:off x="401638" y="6096000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Ecological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157" name="Google Shape;157;p7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Economic Forces</a:t>
            </a:r>
            <a:endParaRPr/>
          </a:p>
        </p:txBody>
      </p:sp>
      <p:sp>
        <p:nvSpPr>
          <p:cNvPr id="164" name="Google Shape;164;p8"/>
          <p:cNvSpPr txBox="1"/>
          <p:nvPr>
            <p:ph idx="1" type="body"/>
          </p:nvPr>
        </p:nvSpPr>
        <p:spPr>
          <a:xfrm>
            <a:off x="5337544" y="1480583"/>
            <a:ext cx="6212958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Interest rates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0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Unemployment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0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Consumer Price index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0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Trends in GDP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0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Changes in stock market valuations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0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grpSp>
        <p:nvGrpSpPr>
          <p:cNvPr descr="The economic element's role in the general environment." id="165" name="Google Shape;165;p8"/>
          <p:cNvGrpSpPr/>
          <p:nvPr/>
        </p:nvGrpSpPr>
        <p:grpSpPr>
          <a:xfrm>
            <a:off x="1415968" y="1668818"/>
            <a:ext cx="2493935" cy="4756791"/>
            <a:chOff x="310182" y="1796409"/>
            <a:chExt cx="2493935" cy="4756791"/>
          </a:xfrm>
        </p:grpSpPr>
        <p:sp>
          <p:nvSpPr>
            <p:cNvPr id="166" name="Google Shape;166;p8"/>
            <p:cNvSpPr/>
            <p:nvPr/>
          </p:nvSpPr>
          <p:spPr>
            <a:xfrm>
              <a:off x="310182" y="1796409"/>
              <a:ext cx="2493935" cy="2550521"/>
            </a:xfrm>
            <a:prstGeom prst="ellipse">
              <a:avLst/>
            </a:prstGeom>
            <a:solidFill>
              <a:srgbClr val="64646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t/>
              </a:r>
              <a:endPara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8"/>
            <p:cNvSpPr/>
            <p:nvPr/>
          </p:nvSpPr>
          <p:spPr>
            <a:xfrm>
              <a:off x="401638" y="2717726"/>
              <a:ext cx="2302105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rPr>
                <a:t>General Environment</a:t>
              </a:r>
              <a:endParaRPr b="0" i="0" sz="20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68" name="Google Shape;168;p8"/>
            <p:cNvSpPr txBox="1"/>
            <p:nvPr/>
          </p:nvSpPr>
          <p:spPr>
            <a:xfrm>
              <a:off x="401638" y="4692650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Sociocultural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69" name="Google Shape;169;p8"/>
            <p:cNvSpPr txBox="1"/>
            <p:nvPr/>
          </p:nvSpPr>
          <p:spPr>
            <a:xfrm>
              <a:off x="401638" y="5043488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Political/Legal</a:t>
              </a:r>
              <a:endParaRPr b="0" i="0" sz="2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70" name="Google Shape;170;p8"/>
            <p:cNvSpPr txBox="1"/>
            <p:nvPr/>
          </p:nvSpPr>
          <p:spPr>
            <a:xfrm>
              <a:off x="401638" y="5394325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Technological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71" name="Google Shape;171;p8"/>
            <p:cNvSpPr txBox="1"/>
            <p:nvPr/>
          </p:nvSpPr>
          <p:spPr>
            <a:xfrm>
              <a:off x="401638" y="5745163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2400"/>
                <a:buFont typeface="Garamond"/>
                <a:buNone/>
              </a:pPr>
              <a:r>
                <a:rPr b="1" i="0" lang="en-US" sz="2400" u="sng" cap="none" strike="noStrike">
                  <a:solidFill>
                    <a:srgbClr val="C00000"/>
                  </a:solidFill>
                  <a:latin typeface="Garamond"/>
                  <a:ea typeface="Garamond"/>
                  <a:cs typeface="Garamond"/>
                  <a:sym typeface="Garamond"/>
                </a:rPr>
                <a:t>Economic</a:t>
              </a:r>
              <a:endParaRPr b="0" i="0" sz="1800" u="sng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72" name="Google Shape;172;p8"/>
            <p:cNvSpPr txBox="1"/>
            <p:nvPr/>
          </p:nvSpPr>
          <p:spPr>
            <a:xfrm>
              <a:off x="401638" y="6096000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Ecological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173" name="Google Shape;173;p8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Sociocultural/Demographic Forces</a:t>
            </a:r>
            <a:endParaRPr/>
          </a:p>
        </p:txBody>
      </p:sp>
      <p:sp>
        <p:nvSpPr>
          <p:cNvPr id="180" name="Google Shape;180;p9"/>
          <p:cNvSpPr txBox="1"/>
          <p:nvPr>
            <p:ph idx="1" type="body"/>
          </p:nvPr>
        </p:nvSpPr>
        <p:spPr>
          <a:xfrm>
            <a:off x="5207323" y="1480575"/>
            <a:ext cx="35802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More women in the workforce</a:t>
            </a:r>
            <a:endParaRPr sz="2000"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Increase in temporary workers</a:t>
            </a:r>
            <a:endParaRPr sz="2000"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Greater concern for fitness</a:t>
            </a:r>
            <a:endParaRPr sz="2000"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Greater concern for environment</a:t>
            </a:r>
            <a:endParaRPr sz="2000"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Postponement of family formation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16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grpSp>
        <p:nvGrpSpPr>
          <p:cNvPr descr="The sociocultural element's role in the general environment." id="181" name="Google Shape;181;p9"/>
          <p:cNvGrpSpPr/>
          <p:nvPr/>
        </p:nvGrpSpPr>
        <p:grpSpPr>
          <a:xfrm>
            <a:off x="1415968" y="1668818"/>
            <a:ext cx="2493935" cy="4756791"/>
            <a:chOff x="310182" y="1796409"/>
            <a:chExt cx="2493935" cy="4756791"/>
          </a:xfrm>
        </p:grpSpPr>
        <p:sp>
          <p:nvSpPr>
            <p:cNvPr id="182" name="Google Shape;182;p9"/>
            <p:cNvSpPr/>
            <p:nvPr/>
          </p:nvSpPr>
          <p:spPr>
            <a:xfrm>
              <a:off x="310182" y="1796409"/>
              <a:ext cx="2493935" cy="2550521"/>
            </a:xfrm>
            <a:prstGeom prst="ellipse">
              <a:avLst/>
            </a:prstGeom>
            <a:solidFill>
              <a:srgbClr val="64646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t/>
              </a:r>
              <a:endPara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9"/>
            <p:cNvSpPr/>
            <p:nvPr/>
          </p:nvSpPr>
          <p:spPr>
            <a:xfrm>
              <a:off x="401638" y="2717726"/>
              <a:ext cx="2302105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rPr>
                <a:t>General Environment</a:t>
              </a:r>
              <a:endParaRPr b="0" i="0" sz="20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84" name="Google Shape;184;p9"/>
            <p:cNvSpPr txBox="1"/>
            <p:nvPr/>
          </p:nvSpPr>
          <p:spPr>
            <a:xfrm>
              <a:off x="401638" y="4692650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2400"/>
                <a:buFont typeface="Garamond"/>
                <a:buNone/>
              </a:pPr>
              <a:r>
                <a:rPr b="1" i="0" lang="en-US" sz="2400" u="sng" cap="none" strike="noStrike">
                  <a:solidFill>
                    <a:srgbClr val="C00000"/>
                  </a:solidFill>
                  <a:latin typeface="Garamond"/>
                  <a:ea typeface="Garamond"/>
                  <a:cs typeface="Garamond"/>
                  <a:sym typeface="Garamond"/>
                </a:rPr>
                <a:t>Sociocultural</a:t>
              </a:r>
              <a:endParaRPr b="0" i="0" sz="1800" u="sng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85" name="Google Shape;185;p9"/>
            <p:cNvSpPr txBox="1"/>
            <p:nvPr/>
          </p:nvSpPr>
          <p:spPr>
            <a:xfrm>
              <a:off x="401638" y="5043488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Political/Legal</a:t>
              </a:r>
              <a:endParaRPr b="0" i="0" sz="2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86" name="Google Shape;186;p9"/>
            <p:cNvSpPr txBox="1"/>
            <p:nvPr/>
          </p:nvSpPr>
          <p:spPr>
            <a:xfrm>
              <a:off x="401638" y="5394325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Technological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87" name="Google Shape;187;p9"/>
            <p:cNvSpPr txBox="1"/>
            <p:nvPr/>
          </p:nvSpPr>
          <p:spPr>
            <a:xfrm>
              <a:off x="401638" y="5745163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Economic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88" name="Google Shape;188;p9"/>
            <p:cNvSpPr txBox="1"/>
            <p:nvPr/>
          </p:nvSpPr>
          <p:spPr>
            <a:xfrm>
              <a:off x="401638" y="6096000"/>
              <a:ext cx="2308225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aramond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Ecological</a:t>
              </a:r>
              <a:endPara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189" name="Google Shape;189;p9"/>
          <p:cNvSpPr txBox="1"/>
          <p:nvPr>
            <p:ph idx="1" type="body"/>
          </p:nvPr>
        </p:nvSpPr>
        <p:spPr>
          <a:xfrm>
            <a:off x="8692923" y="1224275"/>
            <a:ext cx="35802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Aging population</a:t>
            </a:r>
            <a:endParaRPr sz="2000"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Rising affluence</a:t>
            </a:r>
            <a:endParaRPr sz="2000"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Changes in ethnic composition</a:t>
            </a:r>
            <a:endParaRPr sz="2000"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Geographic distribution of population</a:t>
            </a:r>
            <a:endParaRPr sz="2000"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Greater disparities in income levels</a:t>
            </a:r>
            <a:endParaRPr sz="2000"/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90" name="Google Shape;190;p9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AcademicScience">
      <a:dk1>
        <a:srgbClr val="000000"/>
      </a:dk1>
      <a:lt1>
        <a:srgbClr val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cience Project 16x9">
  <a:themeElements>
    <a:clrScheme name="Custom 1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2021-02-24T17:01:12Z</dcterms:created>
  <dc:creator>Call, Kylie</dc:creator>
</cp:coreProperties>
</file>