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17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5143500" type="screen16x9"/>
  <p:notesSz cx="6858000" cy="9144000"/>
  <p:embeddedFontLst>
    <p:embeddedFont>
      <p:font typeface="Alfa Slab One" panose="020B0604020202020204" charset="0"/>
      <p:regular r:id="rId18"/>
    </p:embeddedFont>
    <p:embeddedFont>
      <p:font typeface="Proxima Nova" panose="020B0604020202020204" charset="0"/>
      <p:regular r:id="rId19"/>
      <p:bold r:id="rId20"/>
      <p:italic r:id="rId21"/>
      <p:boldItalic r:id="rId22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584">
          <p15:clr>
            <a:srgbClr val="A4A3A4"/>
          </p15:clr>
        </p15:guide>
        <p15:guide id="2" pos="2880">
          <p15:clr>
            <a:srgbClr val="A4A3A4"/>
          </p15:clr>
        </p15:guide>
        <p15:guide id="3" pos="2952">
          <p15:clr>
            <a:srgbClr val="9AA0A6"/>
          </p15:clr>
        </p15:guide>
        <p15:guide id="4" orient="horz" pos="2424">
          <p15:clr>
            <a:srgbClr val="9AA0A6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0" d="100"/>
          <a:sy n="100" d="100"/>
        </p:scale>
        <p:origin x="946" y="72"/>
      </p:cViewPr>
      <p:guideLst>
        <p:guide orient="horz" pos="1584"/>
        <p:guide pos="2880"/>
        <p:guide pos="2952"/>
        <p:guide orient="horz" pos="242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1.fntdata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font" Target="fonts/font4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font" Target="fonts/font3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font" Target="fonts/font2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5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4" name="Google Shape;54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g1a070fe0786_2_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8" name="Google Shape;128;g1a070fe0786_2_2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g1a070fe0786_2_3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5" name="Google Shape;135;g1a070fe0786_2_3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g177d081845d_1_2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2" name="Google Shape;142;g177d081845d_1_2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g177d081845d_1_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9" name="Google Shape;149;g177d081845d_1_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g1a070fe0786_2_4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5" name="Google Shape;155;g1a070fe0786_2_4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g16de36d669a_0_6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1" name="Google Shape;161;g16de36d669a_0_6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g16de36d669a_1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" name="Google Shape;60;g16de36d669a_1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g1762bc50e7b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6" name="Google Shape;66;g1762bc50e7b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g1a070fe0786_1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2" name="Google Shape;72;g1a070fe0786_1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g16f77e88f76_0_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0" name="Google Shape;80;g16f77e88f76_0_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g16f77e88f76_0_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1" name="Google Shape;91;g16f77e88f76_0_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g1a070fe0786_2_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0" name="Google Shape;100;g1a070fe0786_2_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g177d081845d_1_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9" name="Google Shape;109;g177d081845d_1_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g177d081845d_1_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8" name="Google Shape;118;g177d081845d_1_1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Google Shape;10;p2"/>
          <p:cNvCxnSpPr/>
          <p:nvPr/>
        </p:nvCxnSpPr>
        <p:spPr>
          <a:xfrm>
            <a:off x="4278300" y="2751163"/>
            <a:ext cx="587400" cy="0"/>
          </a:xfrm>
          <a:prstGeom prst="straightConnector1">
            <a:avLst/>
          </a:prstGeom>
          <a:noFill/>
          <a:ln w="7620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1" name="Google Shape;11;p2"/>
          <p:cNvSpPr txBox="1">
            <a:spLocks noGrp="1"/>
          </p:cNvSpPr>
          <p:nvPr>
            <p:ph type="ctrTitle"/>
          </p:nvPr>
        </p:nvSpPr>
        <p:spPr>
          <a:xfrm>
            <a:off x="311700" y="595975"/>
            <a:ext cx="8520600" cy="1957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1pPr>
            <a:lvl2pPr lvl="1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2pPr>
            <a:lvl3pPr lvl="2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3pPr>
            <a:lvl4pPr lvl="3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4pPr>
            <a:lvl5pPr lvl="4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5pPr>
            <a:lvl6pPr lvl="5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6pPr>
            <a:lvl7pPr lvl="6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7pPr>
            <a:lvl8pPr lvl="7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8pPr>
            <a:lvl9pPr lvl="8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ubTitle" idx="1"/>
          </p:nvPr>
        </p:nvSpPr>
        <p:spPr>
          <a:xfrm>
            <a:off x="311700" y="3165823"/>
            <a:ext cx="8520600" cy="733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13" name="Google Shape;13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67925"/>
            <a:ext cx="8520600" cy="1980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0"/>
              <a:buNone/>
              <a:defRPr sz="11000">
                <a:solidFill>
                  <a:schemeClr val="dk1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0"/>
              <a:buNone/>
              <a:defRPr sz="11000">
                <a:solidFill>
                  <a:schemeClr val="dk1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0"/>
              <a:buNone/>
              <a:defRPr sz="11000">
                <a:solidFill>
                  <a:schemeClr val="dk1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0"/>
              <a:buNone/>
              <a:defRPr sz="11000">
                <a:solidFill>
                  <a:schemeClr val="dk1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0"/>
              <a:buNone/>
              <a:defRPr sz="11000">
                <a:solidFill>
                  <a:schemeClr val="dk1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0"/>
              <a:buNone/>
              <a:defRPr sz="11000">
                <a:solidFill>
                  <a:schemeClr val="dk1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0"/>
              <a:buNone/>
              <a:defRPr sz="11000">
                <a:solidFill>
                  <a:schemeClr val="dk1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0"/>
              <a:buNone/>
              <a:defRPr sz="11000">
                <a:solidFill>
                  <a:schemeClr val="dk1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0"/>
              <a:buNone/>
              <a:defRPr sz="11000">
                <a:solidFill>
                  <a:schemeClr val="dk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48" name="Google Shape;48;p11"/>
          <p:cNvSpPr txBox="1">
            <a:spLocks noGrp="1"/>
          </p:cNvSpPr>
          <p:nvPr>
            <p:ph type="body" idx="1"/>
          </p:nvPr>
        </p:nvSpPr>
        <p:spPr>
          <a:xfrm>
            <a:off x="311700" y="3224250"/>
            <a:ext cx="8520600" cy="1071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9" name="Google Shape;49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bg>
      <p:bgPr>
        <a:solidFill>
          <a:schemeClr val="dk1"/>
        </a:solidFill>
        <a:effectLst/>
      </p:bgPr>
    </p:bg>
    <p:spTree>
      <p:nvGrpSpPr>
        <p:cNvPr id="1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;p3"/>
          <p:cNvSpPr txBox="1">
            <a:spLocks noGrp="1"/>
          </p:cNvSpPr>
          <p:nvPr>
            <p:ph type="title"/>
          </p:nvPr>
        </p:nvSpPr>
        <p:spPr>
          <a:xfrm>
            <a:off x="311700" y="2480550"/>
            <a:ext cx="8114400" cy="2445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800"/>
              <a:buNone/>
              <a:defRPr sz="68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800"/>
              <a:buNone/>
              <a:defRPr sz="68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800"/>
              <a:buNone/>
              <a:defRPr sz="68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800"/>
              <a:buNone/>
              <a:defRPr sz="68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800"/>
              <a:buNone/>
              <a:defRPr sz="68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800"/>
              <a:buNone/>
              <a:defRPr sz="68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800"/>
              <a:buNone/>
              <a:defRPr sz="68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800"/>
              <a:buNone/>
              <a:defRPr sz="68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800"/>
              <a:buNone/>
              <a:defRPr sz="68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6" name="Google Shape;16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20" name="Google Shape;20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5" name="Google Shape;25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Google Shape;27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28" name="Google Shape;28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7"/>
          <p:cNvSpPr txBox="1">
            <a:spLocks noGrp="1"/>
          </p:cNvSpPr>
          <p:nvPr>
            <p:ph type="title"/>
          </p:nvPr>
        </p:nvSpPr>
        <p:spPr>
          <a:xfrm>
            <a:off x="311700" y="6318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body" idx="1"/>
          </p:nvPr>
        </p:nvSpPr>
        <p:spPr>
          <a:xfrm>
            <a:off x="311700" y="1490875"/>
            <a:ext cx="2808000" cy="3078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2" name="Google Shape;32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bg>
      <p:bgPr>
        <a:solidFill>
          <a:schemeClr val="accent3"/>
        </a:solidFill>
        <a:effectLst/>
      </p:bgPr>
    </p:bg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8"/>
          <p:cNvSpPr txBox="1">
            <a:spLocks noGrp="1"/>
          </p:cNvSpPr>
          <p:nvPr>
            <p:ph type="title"/>
          </p:nvPr>
        </p:nvSpPr>
        <p:spPr>
          <a:xfrm>
            <a:off x="490250" y="526350"/>
            <a:ext cx="5683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35" name="Google Shape;35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9"/>
          <p:cNvSpPr/>
          <p:nvPr/>
        </p:nvSpPr>
        <p:spPr>
          <a:xfrm>
            <a:off x="4572000" y="100"/>
            <a:ext cx="45720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38" name="Google Shape;38;p9"/>
          <p:cNvCxnSpPr/>
          <p:nvPr/>
        </p:nvCxnSpPr>
        <p:spPr>
          <a:xfrm>
            <a:off x="5029675" y="4495500"/>
            <a:ext cx="468300" cy="0"/>
          </a:xfrm>
          <a:prstGeom prst="straightConnector1">
            <a:avLst/>
          </a:prstGeom>
          <a:noFill/>
          <a:ln w="1905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39" name="Google Shape;39;p9"/>
          <p:cNvSpPr txBox="1">
            <a:spLocks noGrp="1"/>
          </p:cNvSpPr>
          <p:nvPr>
            <p:ph type="title"/>
          </p:nvPr>
        </p:nvSpPr>
        <p:spPr>
          <a:xfrm>
            <a:off x="265500" y="1375599"/>
            <a:ext cx="4045200" cy="1551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1pPr>
            <a:lvl2pPr lvl="1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2pPr>
            <a:lvl3pPr lvl="2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3pPr>
            <a:lvl4pPr lvl="3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4pPr>
            <a:lvl5pPr lvl="4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5pPr>
            <a:lvl6pPr lvl="5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6pPr>
            <a:lvl7pPr lvl="6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7pPr>
            <a:lvl8pPr lvl="7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8pPr>
            <a:lvl9pPr lvl="8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ubTitle" idx="1"/>
          </p:nvPr>
        </p:nvSpPr>
        <p:spPr>
          <a:xfrm>
            <a:off x="265500" y="2981125"/>
            <a:ext cx="4045200" cy="1345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  <p:sp>
        <p:nvSpPr>
          <p:cNvPr id="41" name="Google Shape;41;p9"/>
          <p:cNvSpPr txBox="1">
            <a:spLocks noGrp="1"/>
          </p:cNvSpPr>
          <p:nvPr>
            <p:ph type="body" idx="2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42" name="Google Shape;42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10"/>
          <p:cNvSpPr txBox="1">
            <a:spLocks noGrp="1"/>
          </p:cNvSpPr>
          <p:nvPr>
            <p:ph type="body" idx="1"/>
          </p:nvPr>
        </p:nvSpPr>
        <p:spPr>
          <a:xfrm>
            <a:off x="319500" y="4233725"/>
            <a:ext cx="5998800" cy="598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Alfa Slab One"/>
              <a:buNone/>
              <a:defRPr>
                <a:solidFill>
                  <a:schemeClr val="accent3"/>
                </a:solidFill>
                <a:latin typeface="Alfa Slab One"/>
                <a:ea typeface="Alfa Slab One"/>
                <a:cs typeface="Alfa Slab One"/>
                <a:sym typeface="Alfa Slab One"/>
              </a:defRPr>
            </a:lvl1pPr>
          </a:lstStyle>
          <a:p>
            <a:endParaRPr/>
          </a:p>
        </p:txBody>
      </p:sp>
      <p:sp>
        <p:nvSpPr>
          <p:cNvPr id="45" name="Google Shape;45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gameday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Font typeface="Alfa Slab One"/>
              <a:buNone/>
              <a:defRPr sz="3000">
                <a:solidFill>
                  <a:schemeClr val="accent3"/>
                </a:solidFill>
                <a:latin typeface="Alfa Slab One"/>
                <a:ea typeface="Alfa Slab One"/>
                <a:cs typeface="Alfa Slab One"/>
                <a:sym typeface="Alfa Slab One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Font typeface="Alfa Slab One"/>
              <a:buNone/>
              <a:defRPr sz="3000">
                <a:solidFill>
                  <a:schemeClr val="accent3"/>
                </a:solidFill>
                <a:latin typeface="Alfa Slab One"/>
                <a:ea typeface="Alfa Slab One"/>
                <a:cs typeface="Alfa Slab One"/>
                <a:sym typeface="Alfa Slab One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Font typeface="Alfa Slab One"/>
              <a:buNone/>
              <a:defRPr sz="3000">
                <a:solidFill>
                  <a:schemeClr val="accent3"/>
                </a:solidFill>
                <a:latin typeface="Alfa Slab One"/>
                <a:ea typeface="Alfa Slab One"/>
                <a:cs typeface="Alfa Slab One"/>
                <a:sym typeface="Alfa Slab One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Font typeface="Alfa Slab One"/>
              <a:buNone/>
              <a:defRPr sz="3000">
                <a:solidFill>
                  <a:schemeClr val="accent3"/>
                </a:solidFill>
                <a:latin typeface="Alfa Slab One"/>
                <a:ea typeface="Alfa Slab One"/>
                <a:cs typeface="Alfa Slab One"/>
                <a:sym typeface="Alfa Slab One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Font typeface="Alfa Slab One"/>
              <a:buNone/>
              <a:defRPr sz="3000">
                <a:solidFill>
                  <a:schemeClr val="accent3"/>
                </a:solidFill>
                <a:latin typeface="Alfa Slab One"/>
                <a:ea typeface="Alfa Slab One"/>
                <a:cs typeface="Alfa Slab One"/>
                <a:sym typeface="Alfa Slab One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Font typeface="Alfa Slab One"/>
              <a:buNone/>
              <a:defRPr sz="3000">
                <a:solidFill>
                  <a:schemeClr val="accent3"/>
                </a:solidFill>
                <a:latin typeface="Alfa Slab One"/>
                <a:ea typeface="Alfa Slab One"/>
                <a:cs typeface="Alfa Slab One"/>
                <a:sym typeface="Alfa Slab One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Font typeface="Alfa Slab One"/>
              <a:buNone/>
              <a:defRPr sz="3000">
                <a:solidFill>
                  <a:schemeClr val="accent3"/>
                </a:solidFill>
                <a:latin typeface="Alfa Slab One"/>
                <a:ea typeface="Alfa Slab One"/>
                <a:cs typeface="Alfa Slab One"/>
                <a:sym typeface="Alfa Slab One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Font typeface="Alfa Slab One"/>
              <a:buNone/>
              <a:defRPr sz="3000">
                <a:solidFill>
                  <a:schemeClr val="accent3"/>
                </a:solidFill>
                <a:latin typeface="Alfa Slab One"/>
                <a:ea typeface="Alfa Slab One"/>
                <a:cs typeface="Alfa Slab One"/>
                <a:sym typeface="Alfa Slab One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Font typeface="Alfa Slab One"/>
              <a:buNone/>
              <a:defRPr sz="3000">
                <a:solidFill>
                  <a:schemeClr val="accent3"/>
                </a:solidFill>
                <a:latin typeface="Alfa Slab One"/>
                <a:ea typeface="Alfa Slab One"/>
                <a:cs typeface="Alfa Slab One"/>
                <a:sym typeface="Alfa Slab One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Proxima Nova"/>
              <a:buChar char="●"/>
              <a:defRPr sz="1800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roxima Nova"/>
              <a:buChar char="○"/>
              <a:defRPr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roxima Nova"/>
              <a:buChar char="■"/>
              <a:defRPr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roxima Nova"/>
              <a:buChar char="●"/>
              <a:defRPr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roxima Nova"/>
              <a:buChar char="○"/>
              <a:defRPr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roxima Nova"/>
              <a:buChar char="■"/>
              <a:defRPr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roxima Nova"/>
              <a:buChar char="●"/>
              <a:defRPr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roxima Nova"/>
              <a:buChar char="○"/>
              <a:defRPr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roxima Nova"/>
              <a:buChar char="■"/>
              <a:defRPr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lvl="1" algn="r">
              <a:buNone/>
              <a:defRPr sz="1000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lvl="2" algn="r">
              <a:buNone/>
              <a:defRPr sz="1000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lvl="3" algn="r">
              <a:buNone/>
              <a:defRPr sz="1000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lvl="4" algn="r">
              <a:buNone/>
              <a:defRPr sz="1000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lvl="5" algn="r">
              <a:buNone/>
              <a:defRPr sz="1000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lvl="6" algn="r">
              <a:buNone/>
              <a:defRPr sz="1000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lvl="7" algn="r">
              <a:buNone/>
              <a:defRPr sz="1000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lvl="8" algn="r">
              <a:buNone/>
              <a:defRPr sz="1000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13"/>
          <p:cNvSpPr txBox="1">
            <a:spLocks noGrp="1"/>
          </p:cNvSpPr>
          <p:nvPr>
            <p:ph type="ctrTitle"/>
          </p:nvPr>
        </p:nvSpPr>
        <p:spPr>
          <a:xfrm>
            <a:off x="311700" y="578975"/>
            <a:ext cx="8520600" cy="1957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5800"/>
              <a:t>Pd-L2Ork</a:t>
            </a:r>
            <a:endParaRPr sz="580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solidFill>
                  <a:schemeClr val="dk1"/>
                </a:solidFill>
              </a:rPr>
              <a:t>Final Presentation</a:t>
            </a:r>
            <a:endParaRPr sz="2400">
              <a:solidFill>
                <a:schemeClr val="dk1"/>
              </a:solidFill>
            </a:endParaRPr>
          </a:p>
        </p:txBody>
      </p:sp>
      <p:sp>
        <p:nvSpPr>
          <p:cNvPr id="57" name="Google Shape;57;p13"/>
          <p:cNvSpPr txBox="1">
            <a:spLocks noGrp="1"/>
          </p:cNvSpPr>
          <p:nvPr>
            <p:ph type="subTitle" idx="1"/>
          </p:nvPr>
        </p:nvSpPr>
        <p:spPr>
          <a:xfrm>
            <a:off x="311700" y="3165828"/>
            <a:ext cx="8520600" cy="1918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358"/>
              <a:buNone/>
            </a:pPr>
            <a:r>
              <a:rPr lang="en" sz="2523" dirty="0"/>
              <a:t>Nam Nguyen, Tyler Johnson, Haylin Kwok, Daniel Moreno</a:t>
            </a:r>
            <a:endParaRPr sz="2523" dirty="0"/>
          </a:p>
          <a:p>
            <a:pPr marL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358"/>
              <a:buNone/>
            </a:pPr>
            <a:endParaRPr sz="2523" dirty="0"/>
          </a:p>
          <a:p>
            <a:pPr marL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358"/>
              <a:buNone/>
            </a:pPr>
            <a:r>
              <a:rPr lang="en" sz="2100" dirty="0"/>
              <a:t>CS 4624 Multimedia Hypertext &amp; Information Access</a:t>
            </a:r>
            <a:endParaRPr sz="2100" dirty="0"/>
          </a:p>
          <a:p>
            <a:pPr marL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358"/>
              <a:buNone/>
            </a:pPr>
            <a:r>
              <a:rPr lang="en" sz="2100" dirty="0"/>
              <a:t>Dr. Edward Fox</a:t>
            </a:r>
            <a:endParaRPr sz="2100" dirty="0"/>
          </a:p>
          <a:p>
            <a:pPr marL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358"/>
              <a:buNone/>
            </a:pPr>
            <a:r>
              <a:rPr lang="en" sz="2100" dirty="0"/>
              <a:t>Virginia Tech, Blacksburg, VA 24061</a:t>
            </a:r>
            <a:endParaRPr sz="2100" dirty="0"/>
          </a:p>
          <a:p>
            <a:pPr marL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358"/>
              <a:buNone/>
            </a:pPr>
            <a:r>
              <a:rPr lang="en" sz="2100" dirty="0"/>
              <a:t>12/1/2022</a:t>
            </a:r>
            <a:endParaRPr sz="21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22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K-12 Mode - Work Done</a:t>
            </a:r>
            <a:endParaRPr/>
          </a:p>
        </p:txBody>
      </p:sp>
      <p:sp>
        <p:nvSpPr>
          <p:cNvPr id="131" name="Google Shape;131;p22"/>
          <p:cNvSpPr txBox="1">
            <a:spLocks noGrp="1"/>
          </p:cNvSpPr>
          <p:nvPr>
            <p:ph type="body" idx="1"/>
          </p:nvPr>
        </p:nvSpPr>
        <p:spPr>
          <a:xfrm>
            <a:off x="141125" y="1152475"/>
            <a:ext cx="37701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457200" lvl="0" indent="-368300" algn="l" rtl="0">
              <a:spcBef>
                <a:spcPts val="0"/>
              </a:spcBef>
              <a:spcAft>
                <a:spcPts val="0"/>
              </a:spcAft>
              <a:buSzPts val="2200"/>
              <a:buChar char="●"/>
            </a:pPr>
            <a:r>
              <a:rPr lang="en" sz="2200"/>
              <a:t>Side button to hide menu</a:t>
            </a:r>
            <a:endParaRPr sz="2200"/>
          </a:p>
          <a:p>
            <a:pPr marL="914400" lvl="1" indent="-368300" algn="l" rtl="0">
              <a:spcBef>
                <a:spcPts val="0"/>
              </a:spcBef>
              <a:spcAft>
                <a:spcPts val="0"/>
              </a:spcAft>
              <a:buSzPts val="2200"/>
              <a:buChar char="○"/>
            </a:pPr>
            <a:r>
              <a:rPr lang="en" sz="2200"/>
              <a:t>Menu hidden as shown on the right</a:t>
            </a:r>
            <a:endParaRPr sz="2200"/>
          </a:p>
          <a:p>
            <a:pPr marL="914400" lvl="1" indent="-368300" algn="l" rtl="0">
              <a:spcBef>
                <a:spcPts val="0"/>
              </a:spcBef>
              <a:spcAft>
                <a:spcPts val="0"/>
              </a:spcAft>
              <a:buSzPts val="2200"/>
              <a:buChar char="○"/>
            </a:pPr>
            <a:r>
              <a:rPr lang="en" sz="2200"/>
              <a:t>Concerned with K12 menu taking up too much space</a:t>
            </a:r>
            <a:endParaRPr sz="2200"/>
          </a:p>
        </p:txBody>
      </p:sp>
      <p:pic>
        <p:nvPicPr>
          <p:cNvPr id="132" name="Google Shape;132;p22"/>
          <p:cNvPicPr preferRelativeResize="0"/>
          <p:nvPr/>
        </p:nvPicPr>
        <p:blipFill rotWithShape="1">
          <a:blip r:embed="rId3">
            <a:alphaModFix/>
          </a:blip>
          <a:srcRect l="2724" t="2280" r="73397" b="64956"/>
          <a:stretch/>
        </p:blipFill>
        <p:spPr>
          <a:xfrm>
            <a:off x="4273425" y="1102250"/>
            <a:ext cx="4558875" cy="351684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23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K-12 Mode - Work Done</a:t>
            </a:r>
            <a:endParaRPr/>
          </a:p>
        </p:txBody>
      </p:sp>
      <p:sp>
        <p:nvSpPr>
          <p:cNvPr id="138" name="Google Shape;138;p23"/>
          <p:cNvSpPr txBox="1">
            <a:spLocks noGrp="1"/>
          </p:cNvSpPr>
          <p:nvPr>
            <p:ph type="body" idx="1"/>
          </p:nvPr>
        </p:nvSpPr>
        <p:spPr>
          <a:xfrm>
            <a:off x="141125" y="1152475"/>
            <a:ext cx="39225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457200" lvl="0" indent="-368300" algn="l" rtl="0">
              <a:spcBef>
                <a:spcPts val="0"/>
              </a:spcBef>
              <a:spcAft>
                <a:spcPts val="0"/>
              </a:spcAft>
              <a:buSzPts val="2200"/>
              <a:buChar char="●"/>
            </a:pPr>
            <a:r>
              <a:rPr lang="en" sz="2200"/>
              <a:t>K12 objects</a:t>
            </a:r>
            <a:endParaRPr sz="2200"/>
          </a:p>
          <a:p>
            <a:pPr marL="914400" lvl="1" indent="-368300" algn="l" rtl="0">
              <a:spcBef>
                <a:spcPts val="0"/>
              </a:spcBef>
              <a:spcAft>
                <a:spcPts val="0"/>
              </a:spcAft>
              <a:buSzPts val="2200"/>
              <a:buChar char="○"/>
            </a:pPr>
            <a:r>
              <a:rPr lang="en" sz="2200"/>
              <a:t>Added suitable icons</a:t>
            </a:r>
            <a:endParaRPr sz="2200"/>
          </a:p>
          <a:p>
            <a:pPr marL="914400" lvl="1" indent="-368300" algn="l" rtl="0">
              <a:spcBef>
                <a:spcPts val="0"/>
              </a:spcBef>
              <a:spcAft>
                <a:spcPts val="0"/>
              </a:spcAft>
              <a:buSzPts val="2200"/>
              <a:buChar char="○"/>
            </a:pPr>
            <a:r>
              <a:rPr lang="en" sz="2200"/>
              <a:t>Displays a description of the object when hovered over</a:t>
            </a:r>
            <a:endParaRPr sz="2200"/>
          </a:p>
          <a:p>
            <a:pPr marL="914400" lvl="1" indent="-368300" algn="l" rtl="0">
              <a:spcBef>
                <a:spcPts val="0"/>
              </a:spcBef>
              <a:spcAft>
                <a:spcPts val="0"/>
              </a:spcAft>
              <a:buSzPts val="2200"/>
              <a:buChar char="○"/>
            </a:pPr>
            <a:r>
              <a:rPr lang="en" sz="2200"/>
              <a:t>Objects are placed when clicked on</a:t>
            </a:r>
            <a:endParaRPr sz="2200"/>
          </a:p>
        </p:txBody>
      </p:sp>
      <p:pic>
        <p:nvPicPr>
          <p:cNvPr id="139" name="Google Shape;139;p23"/>
          <p:cNvPicPr preferRelativeResize="0"/>
          <p:nvPr/>
        </p:nvPicPr>
        <p:blipFill rotWithShape="1">
          <a:blip r:embed="rId3">
            <a:alphaModFix/>
          </a:blip>
          <a:srcRect l="2883" t="2571" r="73689" b="65371"/>
          <a:stretch/>
        </p:blipFill>
        <p:spPr>
          <a:xfrm>
            <a:off x="4063625" y="1170125"/>
            <a:ext cx="4604400" cy="35292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2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K-12 Mode - Work Done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5" name="Google Shape;145;p2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7185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457200" lvl="0" indent="-368300" algn="l" rtl="0">
              <a:spcBef>
                <a:spcPts val="0"/>
              </a:spcBef>
              <a:spcAft>
                <a:spcPts val="0"/>
              </a:spcAft>
              <a:buSzPts val="2200"/>
              <a:buChar char="●"/>
            </a:pPr>
            <a:r>
              <a:rPr lang="en" sz="2200"/>
              <a:t>Option to display K12 menu in normal mode (in the Put menu)</a:t>
            </a:r>
            <a:endParaRPr sz="2200"/>
          </a:p>
          <a:p>
            <a:pPr marL="914400" lvl="1" indent="-368300" algn="l" rtl="0">
              <a:spcBef>
                <a:spcPts val="0"/>
              </a:spcBef>
              <a:spcAft>
                <a:spcPts val="0"/>
              </a:spcAft>
              <a:buSzPts val="2200"/>
              <a:buChar char="○"/>
            </a:pPr>
            <a:r>
              <a:rPr lang="en" sz="2200"/>
              <a:t>Has a variety of useful widgets</a:t>
            </a:r>
            <a:endParaRPr sz="2200"/>
          </a:p>
          <a:p>
            <a:pPr marL="914400" lvl="1" indent="-368300" algn="l" rtl="0">
              <a:spcBef>
                <a:spcPts val="0"/>
              </a:spcBef>
              <a:spcAft>
                <a:spcPts val="0"/>
              </a:spcAft>
              <a:buSzPts val="2200"/>
              <a:buChar char="○"/>
            </a:pPr>
            <a:r>
              <a:rPr lang="en" sz="2200"/>
              <a:t>Help new users ease into using the full program</a:t>
            </a:r>
            <a:endParaRPr sz="2200"/>
          </a:p>
        </p:txBody>
      </p:sp>
      <p:pic>
        <p:nvPicPr>
          <p:cNvPr id="146" name="Google Shape;146;p24"/>
          <p:cNvPicPr preferRelativeResize="0"/>
          <p:nvPr/>
        </p:nvPicPr>
        <p:blipFill rotWithShape="1">
          <a:blip r:embed="rId3">
            <a:alphaModFix/>
          </a:blip>
          <a:srcRect l="2724" t="1985" r="72595" b="44647"/>
          <a:stretch/>
        </p:blipFill>
        <p:spPr>
          <a:xfrm>
            <a:off x="5030475" y="771088"/>
            <a:ext cx="3451275" cy="41791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p2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K-12 Mode - Future Work</a:t>
            </a:r>
            <a:endParaRPr/>
          </a:p>
        </p:txBody>
      </p:sp>
      <p:sp>
        <p:nvSpPr>
          <p:cNvPr id="152" name="Google Shape;152;p2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457200" lvl="0" indent="-368300" algn="l" rtl="0">
              <a:spcBef>
                <a:spcPts val="0"/>
              </a:spcBef>
              <a:spcAft>
                <a:spcPts val="0"/>
              </a:spcAft>
              <a:buSzPts val="2200"/>
              <a:buChar char="●"/>
            </a:pPr>
            <a:r>
              <a:rPr lang="en" sz="2200"/>
              <a:t>Descriptions in other languages</a:t>
            </a:r>
            <a:endParaRPr sz="2200"/>
          </a:p>
          <a:p>
            <a:pPr marL="914400" lvl="1" indent="-368300" algn="l" rtl="0">
              <a:spcBef>
                <a:spcPts val="0"/>
              </a:spcBef>
              <a:spcAft>
                <a:spcPts val="0"/>
              </a:spcAft>
              <a:buSzPts val="2200"/>
              <a:buChar char="○"/>
            </a:pPr>
            <a:r>
              <a:rPr lang="en" sz="2200"/>
              <a:t>Pd-L2Ork also supports German and French</a:t>
            </a:r>
            <a:endParaRPr sz="2200"/>
          </a:p>
          <a:p>
            <a:pPr marL="914400" lvl="1" indent="-368300" algn="l" rtl="0">
              <a:spcBef>
                <a:spcPts val="0"/>
              </a:spcBef>
              <a:spcAft>
                <a:spcPts val="0"/>
              </a:spcAft>
              <a:buSzPts val="2200"/>
              <a:buChar char="○"/>
            </a:pPr>
            <a:r>
              <a:rPr lang="en" sz="2200"/>
              <a:t>Need descriptions of the K12 objects in those languages</a:t>
            </a:r>
            <a:endParaRPr sz="2200"/>
          </a:p>
          <a:p>
            <a:pPr marL="457200" lvl="0" indent="-368300" algn="l" rtl="0">
              <a:spcBef>
                <a:spcPts val="0"/>
              </a:spcBef>
              <a:spcAft>
                <a:spcPts val="0"/>
              </a:spcAft>
              <a:buSzPts val="2200"/>
              <a:buChar char="●"/>
            </a:pPr>
            <a:r>
              <a:rPr lang="en" sz="2200"/>
              <a:t>K12 flag in the backend</a:t>
            </a:r>
            <a:endParaRPr sz="2200"/>
          </a:p>
          <a:p>
            <a:pPr marL="914400" lvl="1" indent="-368300" algn="l" rtl="0">
              <a:spcBef>
                <a:spcPts val="0"/>
              </a:spcBef>
              <a:spcAft>
                <a:spcPts val="0"/>
              </a:spcAft>
              <a:buSzPts val="2200"/>
              <a:buChar char="○"/>
            </a:pPr>
            <a:r>
              <a:rPr lang="en" sz="2200"/>
              <a:t>Never touched the backend</a:t>
            </a:r>
            <a:endParaRPr sz="2200"/>
          </a:p>
          <a:p>
            <a:pPr marL="914400" lvl="1" indent="-368300" algn="l" rtl="0">
              <a:spcBef>
                <a:spcPts val="0"/>
              </a:spcBef>
              <a:spcAft>
                <a:spcPts val="0"/>
              </a:spcAft>
              <a:buSzPts val="2200"/>
              <a:buChar char="○"/>
            </a:pPr>
            <a:r>
              <a:rPr lang="en" sz="2200"/>
              <a:t>Will need to make sure that backend works with our implementation (if the K12 flag is used in the backend)</a:t>
            </a:r>
            <a:endParaRPr sz="220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p2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Future Work (of the entire project)</a:t>
            </a:r>
            <a:endParaRPr/>
          </a:p>
        </p:txBody>
      </p:sp>
      <p:sp>
        <p:nvSpPr>
          <p:cNvPr id="158" name="Google Shape;158;p26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457200" lvl="0" indent="-368300" algn="l" rtl="0">
              <a:spcBef>
                <a:spcPts val="0"/>
              </a:spcBef>
              <a:spcAft>
                <a:spcPts val="0"/>
              </a:spcAft>
              <a:buSzPts val="2200"/>
              <a:buChar char="●"/>
            </a:pPr>
            <a:r>
              <a:rPr lang="en" sz="2200"/>
              <a:t>Web browser support</a:t>
            </a:r>
            <a:endParaRPr sz="2200"/>
          </a:p>
          <a:p>
            <a:pPr marL="914400" lvl="1" indent="-368300" algn="l" rtl="0">
              <a:spcBef>
                <a:spcPts val="0"/>
              </a:spcBef>
              <a:spcAft>
                <a:spcPts val="0"/>
              </a:spcAft>
              <a:buSzPts val="2200"/>
              <a:buChar char="○"/>
            </a:pPr>
            <a:r>
              <a:rPr lang="en" sz="2200"/>
              <a:t>Never got around to doing</a:t>
            </a:r>
            <a:endParaRPr sz="2200"/>
          </a:p>
          <a:p>
            <a:pPr marL="914400" lvl="1" indent="-368300" algn="l" rtl="0">
              <a:spcBef>
                <a:spcPts val="0"/>
              </a:spcBef>
              <a:spcAft>
                <a:spcPts val="0"/>
              </a:spcAft>
              <a:buSzPts val="2200"/>
              <a:buChar char="○"/>
            </a:pPr>
            <a:r>
              <a:rPr lang="en" sz="2200"/>
              <a:t>Client seemed more interested in tooltips and K12-mode</a:t>
            </a:r>
            <a:endParaRPr sz="2200"/>
          </a:p>
          <a:p>
            <a:pPr marL="914400" lvl="1" indent="-368300" algn="l" rtl="0">
              <a:spcBef>
                <a:spcPts val="0"/>
              </a:spcBef>
              <a:spcAft>
                <a:spcPts val="0"/>
              </a:spcAft>
              <a:buSzPts val="2200"/>
              <a:buChar char="○"/>
            </a:pPr>
            <a:r>
              <a:rPr lang="en" sz="2200"/>
              <a:t>Something another team will need to do</a:t>
            </a:r>
            <a:endParaRPr sz="220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p27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Acknowledgements/References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4" name="Google Shape;164;p27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200" b="1"/>
              <a:t>Acknowledgements</a:t>
            </a:r>
            <a:endParaRPr sz="2200" b="1"/>
          </a:p>
          <a:p>
            <a:pPr marL="457200" lvl="0" indent="-368300" algn="l" rtl="0">
              <a:spcBef>
                <a:spcPts val="0"/>
              </a:spcBef>
              <a:spcAft>
                <a:spcPts val="0"/>
              </a:spcAft>
              <a:buSzPts val="2200"/>
              <a:buChar char="●"/>
            </a:pPr>
            <a:r>
              <a:rPr lang="en" sz="2200"/>
              <a:t>Professor Ivica Ico Bukvic - ico@vt.edu</a:t>
            </a:r>
            <a:endParaRPr sz="22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200" b="1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200" b="1"/>
              <a:t>References</a:t>
            </a:r>
            <a:endParaRPr sz="2200" b="1"/>
          </a:p>
          <a:p>
            <a:pPr marL="457200" lvl="0" indent="-368300" algn="l" rtl="0">
              <a:spcBef>
                <a:spcPts val="0"/>
              </a:spcBef>
              <a:spcAft>
                <a:spcPts val="0"/>
              </a:spcAft>
              <a:buSzPts val="2200"/>
              <a:buChar char="●"/>
            </a:pPr>
            <a:r>
              <a:rPr lang="en" sz="2200"/>
              <a:t>https://l2ork.music.vt.edu/main/no-really-what-is-l2ork/</a:t>
            </a:r>
            <a:endParaRPr sz="220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Outline</a:t>
            </a:r>
            <a:endParaRPr/>
          </a:p>
        </p:txBody>
      </p:sp>
      <p:sp>
        <p:nvSpPr>
          <p:cNvPr id="63" name="Google Shape;63;p1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457200" lvl="0" indent="-368300" algn="l" rtl="0">
              <a:spcBef>
                <a:spcPts val="0"/>
              </a:spcBef>
              <a:spcAft>
                <a:spcPts val="0"/>
              </a:spcAft>
              <a:buSzPts val="2200"/>
              <a:buChar char="●"/>
            </a:pPr>
            <a:r>
              <a:rPr lang="en" sz="2200"/>
              <a:t>Project Overview</a:t>
            </a:r>
            <a:endParaRPr sz="2200"/>
          </a:p>
          <a:p>
            <a:pPr marL="457200" lvl="0" indent="-368300" algn="l" rtl="0">
              <a:spcBef>
                <a:spcPts val="0"/>
              </a:spcBef>
              <a:spcAft>
                <a:spcPts val="0"/>
              </a:spcAft>
              <a:buSzPts val="2200"/>
              <a:buChar char="●"/>
            </a:pPr>
            <a:r>
              <a:rPr lang="en" sz="2200"/>
              <a:t>Tooltips Implementation</a:t>
            </a:r>
            <a:endParaRPr sz="2200"/>
          </a:p>
          <a:p>
            <a:pPr marL="457200" lvl="0" indent="-368300" algn="l" rtl="0">
              <a:spcBef>
                <a:spcPts val="0"/>
              </a:spcBef>
              <a:spcAft>
                <a:spcPts val="0"/>
              </a:spcAft>
              <a:buSzPts val="2200"/>
              <a:buChar char="●"/>
            </a:pPr>
            <a:r>
              <a:rPr lang="en" sz="2200"/>
              <a:t>K-12 Mode Implementation</a:t>
            </a:r>
            <a:endParaRPr sz="2200"/>
          </a:p>
          <a:p>
            <a:pPr marL="457200" lvl="0" indent="-368300" algn="l" rtl="0">
              <a:spcBef>
                <a:spcPts val="0"/>
              </a:spcBef>
              <a:spcAft>
                <a:spcPts val="0"/>
              </a:spcAft>
              <a:buSzPts val="2200"/>
              <a:buChar char="●"/>
            </a:pPr>
            <a:r>
              <a:rPr lang="en" sz="2200"/>
              <a:t>Future Work</a:t>
            </a:r>
            <a:endParaRPr sz="2200"/>
          </a:p>
          <a:p>
            <a:pPr marL="457200" lvl="0" indent="-368300" algn="l" rtl="0">
              <a:spcBef>
                <a:spcPts val="0"/>
              </a:spcBef>
              <a:spcAft>
                <a:spcPts val="0"/>
              </a:spcAft>
              <a:buSzPts val="2200"/>
              <a:buChar char="●"/>
            </a:pPr>
            <a:r>
              <a:rPr lang="en" sz="2200"/>
              <a:t>Acknowledgements/References</a:t>
            </a:r>
            <a:endParaRPr sz="220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1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Project Overview</a:t>
            </a:r>
            <a:endParaRPr/>
          </a:p>
        </p:txBody>
      </p:sp>
      <p:sp>
        <p:nvSpPr>
          <p:cNvPr id="69" name="Google Shape;69;p1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/>
              <a:t>About Pd-L2Ork</a:t>
            </a:r>
            <a:endParaRPr b="1"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Interactive visual programming environment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Designed for live manipulation of multimedia/digital signals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Primary focus on sound manipulation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1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/>
              <a:t>What to Implement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Tooltips for objects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Menu bar for K-12 mode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Web browser support (Emscripten)</a:t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Tooltips - Recap</a:t>
            </a:r>
            <a:endParaRPr/>
          </a:p>
        </p:txBody>
      </p:sp>
      <p:sp>
        <p:nvSpPr>
          <p:cNvPr id="75" name="Google Shape;75;p16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42603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457200" lvl="0" indent="-355600" algn="l" rtl="0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" sz="2000"/>
              <a:t>Extract object metadata from help.pd files</a:t>
            </a:r>
            <a:endParaRPr sz="2000"/>
          </a:p>
          <a:p>
            <a:pPr marL="457200" lvl="0" indent="-355600" algn="l" rtl="0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" sz="2000"/>
              <a:t>Place metadata into tooltip arrays</a:t>
            </a:r>
            <a:endParaRPr sz="2000"/>
          </a:p>
          <a:p>
            <a:pPr marL="457200" lvl="0" indent="-355600" algn="l" rtl="0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" sz="2000"/>
              <a:t>Display tooltips when hovering over objects</a:t>
            </a:r>
            <a:endParaRPr sz="2000"/>
          </a:p>
        </p:txBody>
      </p:sp>
      <p:pic>
        <p:nvPicPr>
          <p:cNvPr id="76" name="Google Shape;76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686300" y="1152475"/>
            <a:ext cx="4146000" cy="1371125"/>
          </a:xfrm>
          <a:prstGeom prst="rect">
            <a:avLst/>
          </a:prstGeom>
          <a:noFill/>
          <a:ln w="9525" cap="flat" cmpd="sng">
            <a:solidFill>
              <a:srgbClr val="222222"/>
            </a:solidFill>
            <a:prstDash val="solid"/>
            <a:round/>
            <a:headEnd type="none" w="sm" len="sm"/>
            <a:tailEnd type="none" w="sm" len="sm"/>
          </a:ln>
        </p:spPr>
      </p:pic>
      <p:pic>
        <p:nvPicPr>
          <p:cNvPr id="77" name="Google Shape;77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572000" y="3065200"/>
            <a:ext cx="4340150" cy="15036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17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Tooltips - Extracting Metadata</a:t>
            </a:r>
            <a:endParaRPr/>
          </a:p>
        </p:txBody>
      </p:sp>
      <p:pic>
        <p:nvPicPr>
          <p:cNvPr id="83" name="Google Shape;83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523100" y="1294425"/>
            <a:ext cx="4474250" cy="3132500"/>
          </a:xfrm>
          <a:prstGeom prst="rect">
            <a:avLst/>
          </a:prstGeom>
          <a:noFill/>
          <a:ln>
            <a:noFill/>
          </a:ln>
        </p:spPr>
      </p:pic>
      <p:sp>
        <p:nvSpPr>
          <p:cNvPr id="84" name="Google Shape;84;p17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42114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457200" lvl="0" indent="-355600" algn="l" rtl="0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" sz="2000"/>
              <a:t>Find object metadata in given files</a:t>
            </a:r>
            <a:endParaRPr sz="2000"/>
          </a:p>
          <a:p>
            <a:pPr marL="914400" lvl="1" indent="-330200" algn="l" rtl="0">
              <a:spcBef>
                <a:spcPts val="0"/>
              </a:spcBef>
              <a:spcAft>
                <a:spcPts val="0"/>
              </a:spcAft>
              <a:buSzPts val="1600"/>
              <a:buChar char="○"/>
            </a:pPr>
            <a:r>
              <a:rPr lang="en" sz="1600"/>
              <a:t>Each object has a help.pd file</a:t>
            </a:r>
            <a:endParaRPr sz="1600"/>
          </a:p>
          <a:p>
            <a:pPr marL="457200" lvl="0" indent="-355600" algn="l" rtl="0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" sz="2000"/>
              <a:t>Extract metadata and place into tooltip arrays</a:t>
            </a:r>
            <a:endParaRPr sz="2000"/>
          </a:p>
          <a:p>
            <a:pPr marL="914400" lvl="1" indent="-330200" algn="l" rtl="0">
              <a:spcBef>
                <a:spcPts val="0"/>
              </a:spcBef>
              <a:spcAft>
                <a:spcPts val="0"/>
              </a:spcAft>
              <a:buSzPts val="1600"/>
              <a:buChar char="○"/>
            </a:pPr>
            <a:r>
              <a:rPr lang="en" sz="1600"/>
              <a:t>Tooltip array for each object</a:t>
            </a:r>
            <a:endParaRPr sz="1600"/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endParaRPr/>
          </a:p>
        </p:txBody>
      </p:sp>
      <p:sp>
        <p:nvSpPr>
          <p:cNvPr id="85" name="Google Shape;85;p17"/>
          <p:cNvSpPr/>
          <p:nvPr/>
        </p:nvSpPr>
        <p:spPr>
          <a:xfrm>
            <a:off x="7892750" y="2608900"/>
            <a:ext cx="165000" cy="379800"/>
          </a:xfrm>
          <a:prstGeom prst="rightBracket">
            <a:avLst>
              <a:gd name="adj" fmla="val 8333"/>
            </a:avLst>
          </a:prstGeom>
          <a:noFill/>
          <a:ln w="28575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6" name="Google Shape;86;p17"/>
          <p:cNvSpPr/>
          <p:nvPr/>
        </p:nvSpPr>
        <p:spPr>
          <a:xfrm rot="10800000">
            <a:off x="4489500" y="2608900"/>
            <a:ext cx="165000" cy="379800"/>
          </a:xfrm>
          <a:prstGeom prst="rightBracket">
            <a:avLst>
              <a:gd name="adj" fmla="val 8333"/>
            </a:avLst>
          </a:prstGeom>
          <a:noFill/>
          <a:ln w="28575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87" name="Google Shape;87;p17"/>
          <p:cNvCxnSpPr/>
          <p:nvPr/>
        </p:nvCxnSpPr>
        <p:spPr>
          <a:xfrm>
            <a:off x="5283850" y="2691450"/>
            <a:ext cx="561300" cy="0"/>
          </a:xfrm>
          <a:prstGeom prst="straightConnector1">
            <a:avLst/>
          </a:prstGeom>
          <a:noFill/>
          <a:ln w="28575" cap="flat" cmpd="sng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88" name="Google Shape;88;p17"/>
          <p:cNvCxnSpPr/>
          <p:nvPr/>
        </p:nvCxnSpPr>
        <p:spPr>
          <a:xfrm>
            <a:off x="5283850" y="2909900"/>
            <a:ext cx="544800" cy="4500"/>
          </a:xfrm>
          <a:prstGeom prst="straightConnector1">
            <a:avLst/>
          </a:prstGeom>
          <a:noFill/>
          <a:ln w="28575" cap="flat" cmpd="sng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</p:cxn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18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Tooltips - Displaying Tips</a:t>
            </a:r>
            <a:endParaRPr/>
          </a:p>
        </p:txBody>
      </p:sp>
      <p:pic>
        <p:nvPicPr>
          <p:cNvPr id="94" name="Google Shape;94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1700" y="2260200"/>
            <a:ext cx="5081900" cy="1760650"/>
          </a:xfrm>
          <a:prstGeom prst="rect">
            <a:avLst/>
          </a:prstGeom>
          <a:noFill/>
          <a:ln>
            <a:noFill/>
          </a:ln>
        </p:spPr>
      </p:pic>
      <p:pic>
        <p:nvPicPr>
          <p:cNvPr id="95" name="Google Shape;95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580225" y="2260200"/>
            <a:ext cx="3183700" cy="1969900"/>
          </a:xfrm>
          <a:prstGeom prst="rect">
            <a:avLst/>
          </a:prstGeom>
          <a:noFill/>
          <a:ln>
            <a:noFill/>
          </a:ln>
        </p:spPr>
      </p:pic>
      <p:sp>
        <p:nvSpPr>
          <p:cNvPr id="96" name="Google Shape;96;p18"/>
          <p:cNvSpPr txBox="1"/>
          <p:nvPr/>
        </p:nvSpPr>
        <p:spPr>
          <a:xfrm>
            <a:off x="212625" y="1792625"/>
            <a:ext cx="1900800" cy="43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>
                <a:latin typeface="Proxima Nova"/>
                <a:ea typeface="Proxima Nova"/>
                <a:cs typeface="Proxima Nova"/>
                <a:sym typeface="Proxima Nova"/>
              </a:rPr>
              <a:t>Description tooltip</a:t>
            </a:r>
            <a:endParaRPr sz="1600" b="1"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97" name="Google Shape;97;p18"/>
          <p:cNvSpPr txBox="1"/>
          <p:nvPr/>
        </p:nvSpPr>
        <p:spPr>
          <a:xfrm>
            <a:off x="5662775" y="1792625"/>
            <a:ext cx="1478700" cy="43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>
                <a:latin typeface="Proxima Nova"/>
                <a:ea typeface="Proxima Nova"/>
                <a:cs typeface="Proxima Nova"/>
                <a:sym typeface="Proxima Nova"/>
              </a:rPr>
              <a:t>Outlet tooltip</a:t>
            </a:r>
            <a:endParaRPr sz="1600" b="1">
              <a:latin typeface="Proxima Nova"/>
              <a:ea typeface="Proxima Nova"/>
              <a:cs typeface="Proxima Nova"/>
              <a:sym typeface="Proxima Nova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19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K-12 Mode - Recap</a:t>
            </a:r>
            <a:endParaRPr/>
          </a:p>
        </p:txBody>
      </p:sp>
      <p:sp>
        <p:nvSpPr>
          <p:cNvPr id="103" name="Google Shape;103;p19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6714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457200" lvl="0" indent="-368300" algn="l" rtl="0">
              <a:spcBef>
                <a:spcPts val="0"/>
              </a:spcBef>
              <a:spcAft>
                <a:spcPts val="0"/>
              </a:spcAft>
              <a:buSzPts val="2200"/>
              <a:buChar char="●"/>
            </a:pPr>
            <a:r>
              <a:rPr lang="en" sz="2200"/>
              <a:t>Removed menus from top bar</a:t>
            </a:r>
            <a:endParaRPr sz="2200"/>
          </a:p>
          <a:p>
            <a:pPr marL="457200" lvl="0" indent="-368300" algn="l" rtl="0">
              <a:spcBef>
                <a:spcPts val="0"/>
              </a:spcBef>
              <a:spcAft>
                <a:spcPts val="0"/>
              </a:spcAft>
              <a:buSzPts val="2200"/>
              <a:buChar char="●"/>
            </a:pPr>
            <a:r>
              <a:rPr lang="en" sz="2200"/>
              <a:t>Button in file menu to switch between modes</a:t>
            </a:r>
            <a:endParaRPr sz="2200"/>
          </a:p>
          <a:p>
            <a:pPr marL="914400" lvl="1" indent="-368300" algn="l" rtl="0">
              <a:spcBef>
                <a:spcPts val="0"/>
              </a:spcBef>
              <a:spcAft>
                <a:spcPts val="0"/>
              </a:spcAft>
              <a:buSzPts val="2200"/>
              <a:buChar char="○"/>
            </a:pPr>
            <a:r>
              <a:rPr lang="en" sz="2200"/>
              <a:t>No label</a:t>
            </a:r>
            <a:endParaRPr sz="2200"/>
          </a:p>
          <a:p>
            <a:pPr marL="457200" lvl="0" indent="-368300" algn="l" rtl="0">
              <a:spcBef>
                <a:spcPts val="0"/>
              </a:spcBef>
              <a:spcAft>
                <a:spcPts val="0"/>
              </a:spcAft>
              <a:buSzPts val="2200"/>
              <a:buChar char="●"/>
            </a:pPr>
            <a:r>
              <a:rPr lang="en" sz="2200"/>
              <a:t>Initial K12 menu</a:t>
            </a:r>
            <a:endParaRPr sz="2200"/>
          </a:p>
        </p:txBody>
      </p:sp>
      <p:pic>
        <p:nvPicPr>
          <p:cNvPr id="104" name="Google Shape;104;p19"/>
          <p:cNvPicPr preferRelativeResize="0"/>
          <p:nvPr/>
        </p:nvPicPr>
        <p:blipFill rotWithShape="1">
          <a:blip r:embed="rId3">
            <a:alphaModFix/>
          </a:blip>
          <a:srcRect l="14202" t="9899" r="60156" b="74796"/>
          <a:stretch/>
        </p:blipFill>
        <p:spPr>
          <a:xfrm>
            <a:off x="4554100" y="445025"/>
            <a:ext cx="4278202" cy="1403201"/>
          </a:xfrm>
          <a:prstGeom prst="rect">
            <a:avLst/>
          </a:prstGeom>
          <a:noFill/>
          <a:ln>
            <a:noFill/>
          </a:ln>
        </p:spPr>
      </p:pic>
      <p:pic>
        <p:nvPicPr>
          <p:cNvPr id="105" name="Google Shape;105;p19"/>
          <p:cNvPicPr preferRelativeResize="0"/>
          <p:nvPr/>
        </p:nvPicPr>
        <p:blipFill rotWithShape="1">
          <a:blip r:embed="rId4">
            <a:alphaModFix/>
          </a:blip>
          <a:srcRect l="14380" t="9747" r="56823" b="50355"/>
          <a:stretch/>
        </p:blipFill>
        <p:spPr>
          <a:xfrm>
            <a:off x="4961819" y="1983450"/>
            <a:ext cx="4009430" cy="316005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06" name="Google Shape;106;p19"/>
          <p:cNvCxnSpPr/>
          <p:nvPr/>
        </p:nvCxnSpPr>
        <p:spPr>
          <a:xfrm rot="10800000" flipH="1">
            <a:off x="4415150" y="4006568"/>
            <a:ext cx="660600" cy="249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20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K-12 Mode - Work Done</a:t>
            </a:r>
            <a:endParaRPr/>
          </a:p>
        </p:txBody>
      </p:sp>
      <p:sp>
        <p:nvSpPr>
          <p:cNvPr id="112" name="Google Shape;112;p20"/>
          <p:cNvSpPr txBox="1">
            <a:spLocks noGrp="1"/>
          </p:cNvSpPr>
          <p:nvPr>
            <p:ph type="body" idx="1"/>
          </p:nvPr>
        </p:nvSpPr>
        <p:spPr>
          <a:xfrm>
            <a:off x="141125" y="1152475"/>
            <a:ext cx="49881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457200" lvl="0" indent="-368300" algn="l" rtl="0">
              <a:spcBef>
                <a:spcPts val="0"/>
              </a:spcBef>
              <a:spcAft>
                <a:spcPts val="0"/>
              </a:spcAft>
              <a:buSzPts val="2200"/>
              <a:buChar char="●"/>
            </a:pPr>
            <a:r>
              <a:rPr lang="en" sz="2200"/>
              <a:t>Changed the look of the K12 menu</a:t>
            </a:r>
            <a:endParaRPr sz="2200"/>
          </a:p>
          <a:p>
            <a:pPr marL="914400" lvl="1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en" sz="1800"/>
              <a:t>Side menu instead of a top menu</a:t>
            </a:r>
            <a:endParaRPr sz="1800"/>
          </a:p>
          <a:p>
            <a:pPr marL="914400" lvl="1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en" sz="1800"/>
              <a:t>Added suitable images</a:t>
            </a:r>
            <a:endParaRPr sz="1800"/>
          </a:p>
        </p:txBody>
      </p:sp>
      <p:pic>
        <p:nvPicPr>
          <p:cNvPr id="113" name="Google Shape;113;p20"/>
          <p:cNvPicPr preferRelativeResize="0"/>
          <p:nvPr/>
        </p:nvPicPr>
        <p:blipFill rotWithShape="1">
          <a:blip r:embed="rId3">
            <a:alphaModFix/>
          </a:blip>
          <a:srcRect l="14202" t="9900" r="60156" b="66504"/>
          <a:stretch/>
        </p:blipFill>
        <p:spPr>
          <a:xfrm>
            <a:off x="492800" y="2746300"/>
            <a:ext cx="3770098" cy="1906492"/>
          </a:xfrm>
          <a:prstGeom prst="rect">
            <a:avLst/>
          </a:prstGeom>
          <a:noFill/>
          <a:ln>
            <a:noFill/>
          </a:ln>
        </p:spPr>
      </p:pic>
      <p:pic>
        <p:nvPicPr>
          <p:cNvPr id="114" name="Google Shape;114;p20"/>
          <p:cNvPicPr preferRelativeResize="0"/>
          <p:nvPr/>
        </p:nvPicPr>
        <p:blipFill rotWithShape="1">
          <a:blip r:embed="rId4">
            <a:alphaModFix/>
          </a:blip>
          <a:srcRect l="2897" t="2135" r="73584" b="64955"/>
          <a:stretch/>
        </p:blipFill>
        <p:spPr>
          <a:xfrm>
            <a:off x="4980154" y="1601575"/>
            <a:ext cx="3852150" cy="3051225"/>
          </a:xfrm>
          <a:prstGeom prst="rect">
            <a:avLst/>
          </a:prstGeom>
          <a:noFill/>
          <a:ln>
            <a:noFill/>
          </a:ln>
        </p:spPr>
      </p:pic>
      <p:sp>
        <p:nvSpPr>
          <p:cNvPr id="115" name="Google Shape;115;p20"/>
          <p:cNvSpPr txBox="1"/>
          <p:nvPr/>
        </p:nvSpPr>
        <p:spPr>
          <a:xfrm>
            <a:off x="492800" y="4652800"/>
            <a:ext cx="8129700" cy="46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latin typeface="Proxima Nova"/>
                <a:ea typeface="Proxima Nova"/>
                <a:cs typeface="Proxima Nova"/>
                <a:sym typeface="Proxima Nova"/>
              </a:rPr>
              <a:t>Old									   	New</a:t>
            </a:r>
            <a:endParaRPr sz="1800">
              <a:latin typeface="Proxima Nova"/>
              <a:ea typeface="Proxima Nova"/>
              <a:cs typeface="Proxima Nova"/>
              <a:sym typeface="Proxima Nova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2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K-12 Mode - Work Done</a:t>
            </a:r>
            <a:endParaRPr/>
          </a:p>
        </p:txBody>
      </p:sp>
      <p:sp>
        <p:nvSpPr>
          <p:cNvPr id="121" name="Google Shape;121;p2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7185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457200" lvl="0" indent="-368300" algn="l" rtl="0">
              <a:spcBef>
                <a:spcPts val="0"/>
              </a:spcBef>
              <a:spcAft>
                <a:spcPts val="0"/>
              </a:spcAft>
              <a:buSzPts val="2200"/>
              <a:buChar char="●"/>
            </a:pPr>
            <a:r>
              <a:rPr lang="en" sz="2200"/>
              <a:t>Edited submenus</a:t>
            </a:r>
            <a:endParaRPr sz="2200"/>
          </a:p>
          <a:p>
            <a:pPr marL="914400" lvl="1" indent="-368300" algn="l" rtl="0">
              <a:spcBef>
                <a:spcPts val="0"/>
              </a:spcBef>
              <a:spcAft>
                <a:spcPts val="0"/>
              </a:spcAft>
              <a:buSzPts val="2200"/>
              <a:buChar char="○"/>
            </a:pPr>
            <a:r>
              <a:rPr lang="en" sz="2200"/>
              <a:t>Fewer options so as to not overwhelm users</a:t>
            </a:r>
            <a:endParaRPr sz="2200"/>
          </a:p>
        </p:txBody>
      </p:sp>
      <p:pic>
        <p:nvPicPr>
          <p:cNvPr id="122" name="Google Shape;122;p21"/>
          <p:cNvPicPr preferRelativeResize="0"/>
          <p:nvPr/>
        </p:nvPicPr>
        <p:blipFill rotWithShape="1">
          <a:blip r:embed="rId3">
            <a:alphaModFix/>
          </a:blip>
          <a:srcRect l="4808" t="2512" r="79647" b="41642"/>
          <a:stretch/>
        </p:blipFill>
        <p:spPr>
          <a:xfrm>
            <a:off x="4497775" y="1361600"/>
            <a:ext cx="1733550" cy="34956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23" name="Google Shape;123;p21"/>
          <p:cNvPicPr preferRelativeResize="0"/>
          <p:nvPr/>
        </p:nvPicPr>
        <p:blipFill rotWithShape="1">
          <a:blip r:embed="rId4">
            <a:alphaModFix/>
          </a:blip>
          <a:srcRect l="5039" t="1663" r="81730" b="63167"/>
          <a:stretch/>
        </p:blipFill>
        <p:spPr>
          <a:xfrm>
            <a:off x="6698900" y="2456975"/>
            <a:ext cx="1609725" cy="2400300"/>
          </a:xfrm>
          <a:prstGeom prst="rect">
            <a:avLst/>
          </a:prstGeom>
          <a:noFill/>
          <a:ln>
            <a:noFill/>
          </a:ln>
        </p:spPr>
      </p:pic>
      <p:sp>
        <p:nvSpPr>
          <p:cNvPr id="124" name="Google Shape;124;p21"/>
          <p:cNvSpPr txBox="1"/>
          <p:nvPr/>
        </p:nvSpPr>
        <p:spPr>
          <a:xfrm>
            <a:off x="4340100" y="899900"/>
            <a:ext cx="2258400" cy="46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latin typeface="Proxima Nova"/>
                <a:ea typeface="Proxima Nova"/>
                <a:cs typeface="Proxima Nova"/>
                <a:sym typeface="Proxima Nova"/>
              </a:rPr>
              <a:t>Normal Edit menu</a:t>
            </a:r>
            <a:endParaRPr sz="1800"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125" name="Google Shape;125;p21"/>
          <p:cNvSpPr txBox="1"/>
          <p:nvPr/>
        </p:nvSpPr>
        <p:spPr>
          <a:xfrm>
            <a:off x="6698888" y="1995275"/>
            <a:ext cx="1848300" cy="46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latin typeface="Proxima Nova"/>
                <a:ea typeface="Proxima Nova"/>
                <a:cs typeface="Proxima Nova"/>
                <a:sym typeface="Proxima Nova"/>
              </a:rPr>
              <a:t>K12 Edit menu</a:t>
            </a:r>
            <a:endParaRPr sz="1800">
              <a:latin typeface="Proxima Nova"/>
              <a:ea typeface="Proxima Nova"/>
              <a:cs typeface="Proxima Nova"/>
              <a:sym typeface="Proxima Nova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Gameday">
  <a:themeElements>
    <a:clrScheme name="Gameday">
      <a:dk1>
        <a:srgbClr val="4285F4"/>
      </a:dk1>
      <a:lt1>
        <a:srgbClr val="FFFFFF"/>
      </a:lt1>
      <a:dk2>
        <a:srgbClr val="666666"/>
      </a:dk2>
      <a:lt2>
        <a:srgbClr val="D9D9D9"/>
      </a:lt2>
      <a:accent1>
        <a:srgbClr val="455A64"/>
      </a:accent1>
      <a:accent2>
        <a:srgbClr val="607D8B"/>
      </a:accent2>
      <a:accent3>
        <a:srgbClr val="FF5722"/>
      </a:accent3>
      <a:accent4>
        <a:srgbClr val="D84315"/>
      </a:accent4>
      <a:accent5>
        <a:srgbClr val="1C3AA9"/>
      </a:accent5>
      <a:accent6>
        <a:srgbClr val="FFAB40"/>
      </a:accent6>
      <a:hlink>
        <a:srgbClr val="1C3AA9"/>
      </a:hlink>
      <a:folHlink>
        <a:srgbClr val="1C3AA9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423</Words>
  <Application>Microsoft Office PowerPoint</Application>
  <PresentationFormat>On-screen Show (16:9)</PresentationFormat>
  <Paragraphs>82</Paragraphs>
  <Slides>15</Slides>
  <Notes>15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9" baseType="lpstr">
      <vt:lpstr>Alfa Slab One</vt:lpstr>
      <vt:lpstr>Proxima Nova</vt:lpstr>
      <vt:lpstr>Arial</vt:lpstr>
      <vt:lpstr>Gameday</vt:lpstr>
      <vt:lpstr>Pd-L2Ork Final Presentation</vt:lpstr>
      <vt:lpstr>Outline</vt:lpstr>
      <vt:lpstr>Project Overview</vt:lpstr>
      <vt:lpstr>Tooltips - Recap</vt:lpstr>
      <vt:lpstr>Tooltips - Extracting Metadata</vt:lpstr>
      <vt:lpstr>Tooltips - Displaying Tips</vt:lpstr>
      <vt:lpstr>K-12 Mode - Recap</vt:lpstr>
      <vt:lpstr>K-12 Mode - Work Done</vt:lpstr>
      <vt:lpstr>K-12 Mode - Work Done</vt:lpstr>
      <vt:lpstr>K-12 Mode - Work Done</vt:lpstr>
      <vt:lpstr>K-12 Mode - Work Done</vt:lpstr>
      <vt:lpstr>K-12 Mode - Work Done </vt:lpstr>
      <vt:lpstr>K-12 Mode - Future Work</vt:lpstr>
      <vt:lpstr>Future Work (of the entire project)</vt:lpstr>
      <vt:lpstr>Acknowledgements/References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Pd-L2Ork Final Presentation</dc:title>
  <dc:creator>Daniel Moreno</dc:creator>
  <cp:lastModifiedBy>Daniel Moreno</cp:lastModifiedBy>
  <cp:revision>1</cp:revision>
  <dcterms:modified xsi:type="dcterms:W3CDTF">2022-12-14T02:23:07Z</dcterms:modified>
</cp:coreProperties>
</file>