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57" r:id="rId4"/>
    <p:sldId id="258" r:id="rId5"/>
    <p:sldId id="273" r:id="rId6"/>
    <p:sldId id="274" r:id="rId7"/>
    <p:sldId id="275" r:id="rId8"/>
    <p:sldId id="276" r:id="rId9"/>
    <p:sldId id="277" r:id="rId10"/>
    <p:sldId id="278" r:id="rId11"/>
    <p:sldId id="281" r:id="rId12"/>
    <p:sldId id="262" r:id="rId13"/>
    <p:sldId id="284" r:id="rId14"/>
    <p:sldId id="285" r:id="rId15"/>
    <p:sldId id="264" r:id="rId16"/>
    <p:sldId id="267" r:id="rId17"/>
    <p:sldId id="265" r:id="rId18"/>
    <p:sldId id="266" r:id="rId19"/>
    <p:sldId id="270" r:id="rId20"/>
    <p:sldId id="269" r:id="rId21"/>
    <p:sldId id="282" r:id="rId22"/>
    <p:sldId id="263" r:id="rId23"/>
    <p:sldId id="28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06662C-B046-4A35-8FFE-A89BAEC60CB1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888BF3-9A11-4FF1-A84B-87EC32F91D07}">
      <dgm:prSet phldrT="[Text]"/>
      <dgm:spPr/>
      <dgm:t>
        <a:bodyPr/>
        <a:lstStyle/>
        <a:p>
          <a:r>
            <a:rPr lang="en-US"/>
            <a:t>Technologies</a:t>
          </a:r>
        </a:p>
      </dgm:t>
    </dgm:pt>
    <dgm:pt modelId="{6AC925ED-FCAF-4523-9031-2CAEB81E3870}" type="parTrans" cxnId="{BCCE8D63-E112-49D7-9A36-A4B8E8382059}">
      <dgm:prSet/>
      <dgm:spPr/>
      <dgm:t>
        <a:bodyPr/>
        <a:lstStyle/>
        <a:p>
          <a:endParaRPr lang="en-US"/>
        </a:p>
      </dgm:t>
    </dgm:pt>
    <dgm:pt modelId="{781DE4DB-239A-452F-8FFA-87FA9D6B6E0C}" type="sibTrans" cxnId="{BCCE8D63-E112-49D7-9A36-A4B8E8382059}">
      <dgm:prSet/>
      <dgm:spPr/>
      <dgm:t>
        <a:bodyPr/>
        <a:lstStyle/>
        <a:p>
          <a:endParaRPr lang="en-US"/>
        </a:p>
      </dgm:t>
    </dgm:pt>
    <dgm:pt modelId="{3691B747-8630-4FC7-BD51-E3B12E2CDE4D}">
      <dgm:prSet phldrT="[Text]"/>
      <dgm:spPr/>
      <dgm:t>
        <a:bodyPr/>
        <a:lstStyle/>
        <a:p>
          <a:r>
            <a:rPr lang="en-US" dirty="0"/>
            <a:t>Seeds</a:t>
          </a:r>
        </a:p>
      </dgm:t>
    </dgm:pt>
    <dgm:pt modelId="{0B2D7283-F157-4793-BC4B-9374AA413915}" type="parTrans" cxnId="{A24F77EB-4D5E-49DF-AE54-81C229A7A2CF}">
      <dgm:prSet/>
      <dgm:spPr/>
      <dgm:t>
        <a:bodyPr/>
        <a:lstStyle/>
        <a:p>
          <a:endParaRPr lang="en-US"/>
        </a:p>
      </dgm:t>
    </dgm:pt>
    <dgm:pt modelId="{4D11C3FE-F1EF-4D77-A5B3-D360F82BF7DD}" type="sibTrans" cxnId="{A24F77EB-4D5E-49DF-AE54-81C229A7A2CF}">
      <dgm:prSet/>
      <dgm:spPr/>
      <dgm:t>
        <a:bodyPr/>
        <a:lstStyle/>
        <a:p>
          <a:endParaRPr lang="en-US"/>
        </a:p>
      </dgm:t>
    </dgm:pt>
    <dgm:pt modelId="{DA834361-4B65-468F-905D-A8E86A3949F7}">
      <dgm:prSet phldrT="[Text]"/>
      <dgm:spPr/>
      <dgm:t>
        <a:bodyPr/>
        <a:lstStyle/>
        <a:p>
          <a:r>
            <a:rPr lang="en-US" dirty="0"/>
            <a:t>Adoption</a:t>
          </a:r>
        </a:p>
      </dgm:t>
    </dgm:pt>
    <dgm:pt modelId="{36CA9ED5-664F-419F-B2C5-C61FC68DB69C}" type="parTrans" cxnId="{40FB5B23-C8B4-4A87-834B-60902EF4F95A}">
      <dgm:prSet/>
      <dgm:spPr/>
      <dgm:t>
        <a:bodyPr/>
        <a:lstStyle/>
        <a:p>
          <a:endParaRPr lang="en-US"/>
        </a:p>
      </dgm:t>
    </dgm:pt>
    <dgm:pt modelId="{2EDD481E-2230-4AA6-BADA-2C35B33DA606}" type="sibTrans" cxnId="{40FB5B23-C8B4-4A87-834B-60902EF4F95A}">
      <dgm:prSet/>
      <dgm:spPr/>
      <dgm:t>
        <a:bodyPr/>
        <a:lstStyle/>
        <a:p>
          <a:endParaRPr lang="en-US"/>
        </a:p>
      </dgm:t>
    </dgm:pt>
    <dgm:pt modelId="{8C32E661-DD87-4B72-938B-55709970BF4D}">
      <dgm:prSet phldrT="[Text]"/>
      <dgm:spPr/>
      <dgm:t>
        <a:bodyPr/>
        <a:lstStyle/>
        <a:p>
          <a:r>
            <a:rPr lang="en-US"/>
            <a:t>Household characteristics</a:t>
          </a:r>
        </a:p>
      </dgm:t>
    </dgm:pt>
    <dgm:pt modelId="{21AF9CCF-5F3D-42A5-B090-802FDF308115}" type="parTrans" cxnId="{38D772E4-25B9-42CD-9EC9-0C89CC08ACF7}">
      <dgm:prSet/>
      <dgm:spPr/>
      <dgm:t>
        <a:bodyPr/>
        <a:lstStyle/>
        <a:p>
          <a:endParaRPr lang="en-US"/>
        </a:p>
      </dgm:t>
    </dgm:pt>
    <dgm:pt modelId="{5ECD60D6-1A43-4E2C-98C7-B8B4DAABD6D7}" type="sibTrans" cxnId="{38D772E4-25B9-42CD-9EC9-0C89CC08ACF7}">
      <dgm:prSet/>
      <dgm:spPr/>
      <dgm:t>
        <a:bodyPr/>
        <a:lstStyle/>
        <a:p>
          <a:endParaRPr lang="en-US"/>
        </a:p>
      </dgm:t>
    </dgm:pt>
    <dgm:pt modelId="{88CB45C1-F98A-4899-8477-65CC3A3391D3}">
      <dgm:prSet phldrT="[Text]"/>
      <dgm:spPr/>
      <dgm:t>
        <a:bodyPr/>
        <a:lstStyle/>
        <a:p>
          <a:r>
            <a:rPr lang="en-US" dirty="0"/>
            <a:t>First-order impacts</a:t>
          </a:r>
        </a:p>
      </dgm:t>
    </dgm:pt>
    <dgm:pt modelId="{67C3F6BF-7FFA-4C4F-B418-72115CE3C2CB}" type="parTrans" cxnId="{D42E8604-F6D8-4981-A791-42BDDDB6829A}">
      <dgm:prSet/>
      <dgm:spPr/>
      <dgm:t>
        <a:bodyPr/>
        <a:lstStyle/>
        <a:p>
          <a:endParaRPr lang="en-US"/>
        </a:p>
      </dgm:t>
    </dgm:pt>
    <dgm:pt modelId="{E17C2A15-253A-4F3C-93D4-C3DB80C134B6}" type="sibTrans" cxnId="{D42E8604-F6D8-4981-A791-42BDDDB6829A}">
      <dgm:prSet/>
      <dgm:spPr/>
      <dgm:t>
        <a:bodyPr/>
        <a:lstStyle/>
        <a:p>
          <a:endParaRPr lang="en-US"/>
        </a:p>
      </dgm:t>
    </dgm:pt>
    <dgm:pt modelId="{E0A9FA40-9160-45DB-BD35-FB1F1F885694}">
      <dgm:prSet phldrT="[Text]"/>
      <dgm:spPr/>
      <dgm:t>
        <a:bodyPr/>
        <a:lstStyle/>
        <a:p>
          <a:r>
            <a:rPr lang="en-US"/>
            <a:t>Productivity</a:t>
          </a:r>
        </a:p>
      </dgm:t>
    </dgm:pt>
    <dgm:pt modelId="{EA1441F3-B942-4414-AC2C-DD84D6B7ACAE}" type="parTrans" cxnId="{A5D8F35F-B33F-4E4F-98EA-0F0D3F681D04}">
      <dgm:prSet/>
      <dgm:spPr/>
      <dgm:t>
        <a:bodyPr/>
        <a:lstStyle/>
        <a:p>
          <a:endParaRPr lang="en-US"/>
        </a:p>
      </dgm:t>
    </dgm:pt>
    <dgm:pt modelId="{33E6F048-98F5-4E1D-B1A7-1DE316BAF4A5}" type="sibTrans" cxnId="{A5D8F35F-B33F-4E4F-98EA-0F0D3F681D04}">
      <dgm:prSet/>
      <dgm:spPr/>
      <dgm:t>
        <a:bodyPr/>
        <a:lstStyle/>
        <a:p>
          <a:endParaRPr lang="en-US"/>
        </a:p>
      </dgm:t>
    </dgm:pt>
    <dgm:pt modelId="{676F0FA1-F047-4CB7-8692-023D39FE05D2}">
      <dgm:prSet phldrT="[Text]"/>
      <dgm:spPr/>
      <dgm:t>
        <a:bodyPr/>
        <a:lstStyle/>
        <a:p>
          <a:r>
            <a:rPr lang="en-US" dirty="0"/>
            <a:t>Management practices</a:t>
          </a:r>
        </a:p>
      </dgm:t>
    </dgm:pt>
    <dgm:pt modelId="{5F1B105C-5278-4F86-99A3-A44FB16A4323}" type="parTrans" cxnId="{EC33107C-E184-4AD9-B081-E622907E287F}">
      <dgm:prSet/>
      <dgm:spPr/>
      <dgm:t>
        <a:bodyPr/>
        <a:lstStyle/>
        <a:p>
          <a:endParaRPr lang="en-US"/>
        </a:p>
      </dgm:t>
    </dgm:pt>
    <dgm:pt modelId="{31CD5622-9E1A-4856-9DFC-27627E3B576F}" type="sibTrans" cxnId="{EC33107C-E184-4AD9-B081-E622907E287F}">
      <dgm:prSet/>
      <dgm:spPr/>
      <dgm:t>
        <a:bodyPr/>
        <a:lstStyle/>
        <a:p>
          <a:endParaRPr lang="en-US"/>
        </a:p>
      </dgm:t>
    </dgm:pt>
    <dgm:pt modelId="{64489E72-43C1-4CFD-A8E3-87FD341F4360}">
      <dgm:prSet phldrT="[Text]"/>
      <dgm:spPr/>
      <dgm:t>
        <a:bodyPr/>
        <a:lstStyle/>
        <a:p>
          <a:r>
            <a:rPr lang="en-US" dirty="0"/>
            <a:t>HYV</a:t>
          </a:r>
        </a:p>
      </dgm:t>
    </dgm:pt>
    <dgm:pt modelId="{3F417C9A-B93C-4B19-BBEC-F5046356A76C}" type="parTrans" cxnId="{62B4C05C-781F-47F9-A30B-B82FB50C2112}">
      <dgm:prSet/>
      <dgm:spPr/>
      <dgm:t>
        <a:bodyPr/>
        <a:lstStyle/>
        <a:p>
          <a:endParaRPr lang="en-US"/>
        </a:p>
      </dgm:t>
    </dgm:pt>
    <dgm:pt modelId="{D65A1754-E5F2-4A1E-8B20-0D96E5BE4B37}" type="sibTrans" cxnId="{62B4C05C-781F-47F9-A30B-B82FB50C2112}">
      <dgm:prSet/>
      <dgm:spPr/>
      <dgm:t>
        <a:bodyPr/>
        <a:lstStyle/>
        <a:p>
          <a:endParaRPr lang="en-US"/>
        </a:p>
      </dgm:t>
    </dgm:pt>
    <dgm:pt modelId="{D6D50CF6-5FD5-4791-89E9-9EE28BDDBC8F}">
      <dgm:prSet phldrT="[Text]"/>
      <dgm:spPr/>
      <dgm:t>
        <a:bodyPr/>
        <a:lstStyle/>
        <a:p>
          <a:r>
            <a:rPr lang="en-US" dirty="0" smtClean="0"/>
            <a:t>Drought/salinity tolerant</a:t>
          </a:r>
          <a:endParaRPr lang="en-US" dirty="0"/>
        </a:p>
      </dgm:t>
    </dgm:pt>
    <dgm:pt modelId="{169C2722-2651-49C5-B404-4AC40394B264}" type="parTrans" cxnId="{2A803980-86AC-40F2-867E-0A2139A96490}">
      <dgm:prSet/>
      <dgm:spPr/>
      <dgm:t>
        <a:bodyPr/>
        <a:lstStyle/>
        <a:p>
          <a:endParaRPr lang="en-US"/>
        </a:p>
      </dgm:t>
    </dgm:pt>
    <dgm:pt modelId="{DB9DD9D2-ABC2-47E0-AED7-929F20B737BC}" type="sibTrans" cxnId="{2A803980-86AC-40F2-867E-0A2139A96490}">
      <dgm:prSet/>
      <dgm:spPr/>
      <dgm:t>
        <a:bodyPr/>
        <a:lstStyle/>
        <a:p>
          <a:endParaRPr lang="en-US"/>
        </a:p>
      </dgm:t>
    </dgm:pt>
    <dgm:pt modelId="{BD00596D-13CD-402B-BFB2-2F230FD65B77}">
      <dgm:prSet phldrT="[Text]"/>
      <dgm:spPr/>
      <dgm:t>
        <a:bodyPr/>
        <a:lstStyle/>
        <a:p>
          <a:r>
            <a:rPr lang="en-US"/>
            <a:t>Site-specific factors</a:t>
          </a:r>
        </a:p>
      </dgm:t>
    </dgm:pt>
    <dgm:pt modelId="{D60DD665-94F7-4A7E-8FC7-577AC1A7AB7C}" type="parTrans" cxnId="{40FD0438-85BB-4094-AE29-61608A95A9D1}">
      <dgm:prSet/>
      <dgm:spPr/>
      <dgm:t>
        <a:bodyPr/>
        <a:lstStyle/>
        <a:p>
          <a:endParaRPr lang="en-US"/>
        </a:p>
      </dgm:t>
    </dgm:pt>
    <dgm:pt modelId="{F8E37AD6-B8BE-4CF9-8525-6BF82E6548C3}" type="sibTrans" cxnId="{40FD0438-85BB-4094-AE29-61608A95A9D1}">
      <dgm:prSet/>
      <dgm:spPr/>
      <dgm:t>
        <a:bodyPr/>
        <a:lstStyle/>
        <a:p>
          <a:endParaRPr lang="en-US"/>
        </a:p>
      </dgm:t>
    </dgm:pt>
    <dgm:pt modelId="{1B7E5C0F-20A1-4EE1-8D1B-09F07A1FE392}">
      <dgm:prSet phldrT="[Text]"/>
      <dgm:spPr/>
      <dgm:t>
        <a:bodyPr/>
        <a:lstStyle/>
        <a:p>
          <a:r>
            <a:rPr lang="en-US"/>
            <a:t>Yield, cost of production</a:t>
          </a:r>
        </a:p>
      </dgm:t>
    </dgm:pt>
    <dgm:pt modelId="{A0DCC0AC-84D6-49F6-A655-E3111F96158C}" type="parTrans" cxnId="{E7062FA1-429F-4E4B-877A-781821075B1C}">
      <dgm:prSet/>
      <dgm:spPr/>
      <dgm:t>
        <a:bodyPr/>
        <a:lstStyle/>
        <a:p>
          <a:endParaRPr lang="en-US"/>
        </a:p>
      </dgm:t>
    </dgm:pt>
    <dgm:pt modelId="{6946AC6F-E278-445D-B34A-6E419A698725}" type="sibTrans" cxnId="{E7062FA1-429F-4E4B-877A-781821075B1C}">
      <dgm:prSet/>
      <dgm:spPr/>
      <dgm:t>
        <a:bodyPr/>
        <a:lstStyle/>
        <a:p>
          <a:endParaRPr lang="en-US"/>
        </a:p>
      </dgm:t>
    </dgm:pt>
    <dgm:pt modelId="{05AAA04D-7512-438F-AC79-A79388D32EC7}">
      <dgm:prSet phldrT="[Text]"/>
      <dgm:spPr/>
      <dgm:t>
        <a:bodyPr/>
        <a:lstStyle/>
        <a:p>
          <a:r>
            <a:rPr lang="en-US"/>
            <a:t>Input allocation</a:t>
          </a:r>
        </a:p>
      </dgm:t>
    </dgm:pt>
    <dgm:pt modelId="{E47BE10F-1443-489C-AB70-CA79A1A609F2}" type="parTrans" cxnId="{20D5D122-8F96-4401-9CCF-2A7CAF01EBD3}">
      <dgm:prSet/>
      <dgm:spPr/>
      <dgm:t>
        <a:bodyPr/>
        <a:lstStyle/>
        <a:p>
          <a:endParaRPr lang="en-US"/>
        </a:p>
      </dgm:t>
    </dgm:pt>
    <dgm:pt modelId="{0A19399F-D4FE-4594-89C1-56118E4282CA}" type="sibTrans" cxnId="{20D5D122-8F96-4401-9CCF-2A7CAF01EBD3}">
      <dgm:prSet/>
      <dgm:spPr/>
      <dgm:t>
        <a:bodyPr/>
        <a:lstStyle/>
        <a:p>
          <a:endParaRPr lang="en-US"/>
        </a:p>
      </dgm:t>
    </dgm:pt>
    <dgm:pt modelId="{D8A04230-E595-4A84-91AD-E978904A2044}">
      <dgm:prSet phldrT="[Text]"/>
      <dgm:spPr/>
      <dgm:t>
        <a:bodyPr/>
        <a:lstStyle/>
        <a:p>
          <a:r>
            <a:rPr lang="en-US"/>
            <a:t>Labor, land</a:t>
          </a:r>
        </a:p>
      </dgm:t>
    </dgm:pt>
    <dgm:pt modelId="{AEF06D6D-0AC2-4DDB-A7E6-714FC866AF9F}" type="parTrans" cxnId="{37BB3A80-2973-4C5A-B802-E47FBD59649C}">
      <dgm:prSet/>
      <dgm:spPr/>
      <dgm:t>
        <a:bodyPr/>
        <a:lstStyle/>
        <a:p>
          <a:endParaRPr lang="en-US"/>
        </a:p>
      </dgm:t>
    </dgm:pt>
    <dgm:pt modelId="{2CB52639-AD8A-49BE-BE1D-2491856F76F8}" type="sibTrans" cxnId="{37BB3A80-2973-4C5A-B802-E47FBD59649C}">
      <dgm:prSet/>
      <dgm:spPr/>
      <dgm:t>
        <a:bodyPr/>
        <a:lstStyle/>
        <a:p>
          <a:endParaRPr lang="en-US"/>
        </a:p>
      </dgm:t>
    </dgm:pt>
    <dgm:pt modelId="{6458CA14-7023-4B29-B161-9D3713B4C882}">
      <dgm:prSet phldrT="[Text]"/>
      <dgm:spPr/>
      <dgm:t>
        <a:bodyPr/>
        <a:lstStyle/>
        <a:p>
          <a:r>
            <a:rPr lang="en-US"/>
            <a:t>Production stability</a:t>
          </a:r>
        </a:p>
      </dgm:t>
    </dgm:pt>
    <dgm:pt modelId="{01C5CAA2-84DE-43C4-AECF-8277CC607FDF}" type="parTrans" cxnId="{C0476836-8B5A-402B-B2B4-B892B11594FB}">
      <dgm:prSet/>
      <dgm:spPr/>
      <dgm:t>
        <a:bodyPr/>
        <a:lstStyle/>
        <a:p>
          <a:endParaRPr lang="en-US"/>
        </a:p>
      </dgm:t>
    </dgm:pt>
    <dgm:pt modelId="{988773D0-C0E2-4DEA-B77C-7D17E92AC54E}" type="sibTrans" cxnId="{C0476836-8B5A-402B-B2B4-B892B11594FB}">
      <dgm:prSet/>
      <dgm:spPr/>
      <dgm:t>
        <a:bodyPr/>
        <a:lstStyle/>
        <a:p>
          <a:endParaRPr lang="en-US"/>
        </a:p>
      </dgm:t>
    </dgm:pt>
    <dgm:pt modelId="{C0AA666C-265D-4F0F-9A8C-EE787E396176}">
      <dgm:prSet/>
      <dgm:spPr/>
      <dgm:t>
        <a:bodyPr/>
        <a:lstStyle/>
        <a:p>
          <a:r>
            <a:rPr lang="en-US"/>
            <a:t>Second-order impacts</a:t>
          </a:r>
        </a:p>
      </dgm:t>
    </dgm:pt>
    <dgm:pt modelId="{C9C5D111-22FA-4A90-8CA1-7FCF60681402}" type="parTrans" cxnId="{E7522B87-18EB-4A98-8513-BA32677E30E5}">
      <dgm:prSet/>
      <dgm:spPr/>
      <dgm:t>
        <a:bodyPr/>
        <a:lstStyle/>
        <a:p>
          <a:endParaRPr lang="en-US"/>
        </a:p>
      </dgm:t>
    </dgm:pt>
    <dgm:pt modelId="{183D1346-E588-4CAA-90EF-7170C046D934}" type="sibTrans" cxnId="{E7522B87-18EB-4A98-8513-BA32677E30E5}">
      <dgm:prSet/>
      <dgm:spPr/>
      <dgm:t>
        <a:bodyPr/>
        <a:lstStyle/>
        <a:p>
          <a:endParaRPr lang="en-US"/>
        </a:p>
      </dgm:t>
    </dgm:pt>
    <dgm:pt modelId="{5B086008-898B-4915-A0A1-32D6EA51000E}">
      <dgm:prSet/>
      <dgm:spPr/>
      <dgm:t>
        <a:bodyPr/>
        <a:lstStyle/>
        <a:p>
          <a:r>
            <a:rPr lang="en-US"/>
            <a:t>Higher-order impacts</a:t>
          </a:r>
        </a:p>
      </dgm:t>
    </dgm:pt>
    <dgm:pt modelId="{6C3BC2B5-AE76-47FA-9BF9-7838116B18B7}" type="parTrans" cxnId="{2E9797BC-1171-43EF-A7C1-740E5F608537}">
      <dgm:prSet/>
      <dgm:spPr/>
      <dgm:t>
        <a:bodyPr/>
        <a:lstStyle/>
        <a:p>
          <a:endParaRPr lang="en-US"/>
        </a:p>
      </dgm:t>
    </dgm:pt>
    <dgm:pt modelId="{F8AAF5DB-EC1A-468E-B4E1-B5C4C1D60576}" type="sibTrans" cxnId="{2E9797BC-1171-43EF-A7C1-740E5F608537}">
      <dgm:prSet/>
      <dgm:spPr/>
      <dgm:t>
        <a:bodyPr/>
        <a:lstStyle/>
        <a:p>
          <a:endParaRPr lang="en-US"/>
        </a:p>
      </dgm:t>
    </dgm:pt>
    <dgm:pt modelId="{86971353-C96A-4291-A373-C446DFAA6EBB}">
      <dgm:prSet/>
      <dgm:spPr/>
      <dgm:t>
        <a:bodyPr/>
        <a:lstStyle/>
        <a:p>
          <a:r>
            <a:rPr lang="en-US"/>
            <a:t>Income</a:t>
          </a:r>
        </a:p>
      </dgm:t>
    </dgm:pt>
    <dgm:pt modelId="{D94A4FE8-1D30-46FB-8378-C7F7D5FBB6AC}" type="parTrans" cxnId="{92C1E8A6-7491-4933-AD65-E9D3D22BBD30}">
      <dgm:prSet/>
      <dgm:spPr/>
      <dgm:t>
        <a:bodyPr/>
        <a:lstStyle/>
        <a:p>
          <a:endParaRPr lang="en-US"/>
        </a:p>
      </dgm:t>
    </dgm:pt>
    <dgm:pt modelId="{02476A00-71A2-4496-A0FD-667917455585}" type="sibTrans" cxnId="{92C1E8A6-7491-4933-AD65-E9D3D22BBD30}">
      <dgm:prSet/>
      <dgm:spPr/>
      <dgm:t>
        <a:bodyPr/>
        <a:lstStyle/>
        <a:p>
          <a:endParaRPr lang="en-US"/>
        </a:p>
      </dgm:t>
    </dgm:pt>
    <dgm:pt modelId="{C3742892-B7F9-4459-A45D-D3FB6E72FABD}">
      <dgm:prSet/>
      <dgm:spPr/>
      <dgm:t>
        <a:bodyPr/>
        <a:lstStyle/>
        <a:p>
          <a:r>
            <a:rPr lang="en-US"/>
            <a:t>Consumption</a:t>
          </a:r>
        </a:p>
      </dgm:t>
    </dgm:pt>
    <dgm:pt modelId="{6A625C49-5B95-41BE-AF92-1063D46F3952}" type="parTrans" cxnId="{0A191AEF-AE57-49C2-B095-742392F039EC}">
      <dgm:prSet/>
      <dgm:spPr/>
      <dgm:t>
        <a:bodyPr/>
        <a:lstStyle/>
        <a:p>
          <a:endParaRPr lang="en-US"/>
        </a:p>
      </dgm:t>
    </dgm:pt>
    <dgm:pt modelId="{F0007188-375B-430A-93A6-E6667C4D4893}" type="sibTrans" cxnId="{0A191AEF-AE57-49C2-B095-742392F039EC}">
      <dgm:prSet/>
      <dgm:spPr/>
      <dgm:t>
        <a:bodyPr/>
        <a:lstStyle/>
        <a:p>
          <a:endParaRPr lang="en-US"/>
        </a:p>
      </dgm:t>
    </dgm:pt>
    <dgm:pt modelId="{E18279AA-F937-4927-B915-CCD294E349A9}">
      <dgm:prSet/>
      <dgm:spPr/>
      <dgm:t>
        <a:bodyPr/>
        <a:lstStyle/>
        <a:p>
          <a:r>
            <a:rPr lang="en-US"/>
            <a:t>Risk reduction</a:t>
          </a:r>
        </a:p>
      </dgm:t>
    </dgm:pt>
    <dgm:pt modelId="{2A31F087-AA66-4DF9-9892-F79828A5F560}" type="parTrans" cxnId="{ADED44DE-6C91-4D6A-A4FA-E63A656F2B4A}">
      <dgm:prSet/>
      <dgm:spPr/>
      <dgm:t>
        <a:bodyPr/>
        <a:lstStyle/>
        <a:p>
          <a:endParaRPr lang="en-US"/>
        </a:p>
      </dgm:t>
    </dgm:pt>
    <dgm:pt modelId="{32C3AFFA-CD52-40D5-9450-B2B93FE042E8}" type="sibTrans" cxnId="{ADED44DE-6C91-4D6A-A4FA-E63A656F2B4A}">
      <dgm:prSet/>
      <dgm:spPr/>
      <dgm:t>
        <a:bodyPr/>
        <a:lstStyle/>
        <a:p>
          <a:endParaRPr lang="en-US"/>
        </a:p>
      </dgm:t>
    </dgm:pt>
    <dgm:pt modelId="{534B3AE6-3F23-468B-B832-CD784D7D7448}">
      <dgm:prSet/>
      <dgm:spPr/>
      <dgm:t>
        <a:bodyPr/>
        <a:lstStyle/>
        <a:p>
          <a:r>
            <a:rPr lang="en-US"/>
            <a:t>Food security</a:t>
          </a:r>
        </a:p>
      </dgm:t>
    </dgm:pt>
    <dgm:pt modelId="{F199E4D0-1286-4EB5-A276-52F5B0B1084F}" type="parTrans" cxnId="{6309D16D-10AE-49C0-89D7-BA21BF97A389}">
      <dgm:prSet/>
      <dgm:spPr/>
      <dgm:t>
        <a:bodyPr/>
        <a:lstStyle/>
        <a:p>
          <a:endParaRPr lang="en-US"/>
        </a:p>
      </dgm:t>
    </dgm:pt>
    <dgm:pt modelId="{35828EF2-FDE4-4B47-808D-95990D636A1E}" type="sibTrans" cxnId="{6309D16D-10AE-49C0-89D7-BA21BF97A389}">
      <dgm:prSet/>
      <dgm:spPr/>
      <dgm:t>
        <a:bodyPr/>
        <a:lstStyle/>
        <a:p>
          <a:endParaRPr lang="en-US"/>
        </a:p>
      </dgm:t>
    </dgm:pt>
    <dgm:pt modelId="{9AD6A5C8-9DD0-4714-9A09-17F897715B5B}">
      <dgm:prSet/>
      <dgm:spPr/>
      <dgm:t>
        <a:bodyPr/>
        <a:lstStyle/>
        <a:p>
          <a:r>
            <a:rPr lang="en-US"/>
            <a:t>Sales</a:t>
          </a:r>
        </a:p>
      </dgm:t>
    </dgm:pt>
    <dgm:pt modelId="{D5DC7F4E-C8D8-4304-84A2-74DEBEE3FB3C}" type="parTrans" cxnId="{A095FD40-C7DF-4E28-B37F-82FD56FF962C}">
      <dgm:prSet/>
      <dgm:spPr/>
      <dgm:t>
        <a:bodyPr/>
        <a:lstStyle/>
        <a:p>
          <a:endParaRPr lang="en-US"/>
        </a:p>
      </dgm:t>
    </dgm:pt>
    <dgm:pt modelId="{7339BB0B-F813-4624-BD95-75750D936178}" type="sibTrans" cxnId="{A095FD40-C7DF-4E28-B37F-82FD56FF962C}">
      <dgm:prSet/>
      <dgm:spPr/>
      <dgm:t>
        <a:bodyPr/>
        <a:lstStyle/>
        <a:p>
          <a:endParaRPr lang="en-US"/>
        </a:p>
      </dgm:t>
    </dgm:pt>
    <dgm:pt modelId="{5F9574DE-1FA1-4B44-8171-12FD95CA4D5A}">
      <dgm:prSet/>
      <dgm:spPr/>
      <dgm:t>
        <a:bodyPr/>
        <a:lstStyle/>
        <a:p>
          <a:r>
            <a:rPr lang="en-US"/>
            <a:t>Market/price</a:t>
          </a:r>
        </a:p>
      </dgm:t>
    </dgm:pt>
    <dgm:pt modelId="{717D83B4-0DE4-4103-9FF7-6CA103EA2DAD}" type="parTrans" cxnId="{1FCB387D-CE08-461A-A8BB-756AC7004B52}">
      <dgm:prSet/>
      <dgm:spPr/>
      <dgm:t>
        <a:bodyPr/>
        <a:lstStyle/>
        <a:p>
          <a:endParaRPr lang="en-US"/>
        </a:p>
      </dgm:t>
    </dgm:pt>
    <dgm:pt modelId="{D638C083-A823-4412-B351-B135B65108A4}" type="sibTrans" cxnId="{1FCB387D-CE08-461A-A8BB-756AC7004B52}">
      <dgm:prSet/>
      <dgm:spPr/>
      <dgm:t>
        <a:bodyPr/>
        <a:lstStyle/>
        <a:p>
          <a:endParaRPr lang="en-US"/>
        </a:p>
      </dgm:t>
    </dgm:pt>
    <dgm:pt modelId="{3783B0CA-7F4A-4D91-95D9-E05B2A9A0FEC}">
      <dgm:prSet/>
      <dgm:spPr/>
      <dgm:t>
        <a:bodyPr/>
        <a:lstStyle/>
        <a:p>
          <a:r>
            <a:rPr lang="en-US" dirty="0"/>
            <a:t>Consumers</a:t>
          </a:r>
        </a:p>
      </dgm:t>
    </dgm:pt>
    <dgm:pt modelId="{4DDA413C-F979-43A7-B8A7-0420C06992BF}" type="parTrans" cxnId="{D8D4AB24-9BC4-4A35-92F4-625D83E40707}">
      <dgm:prSet/>
      <dgm:spPr/>
      <dgm:t>
        <a:bodyPr/>
        <a:lstStyle/>
        <a:p>
          <a:endParaRPr lang="en-US"/>
        </a:p>
      </dgm:t>
    </dgm:pt>
    <dgm:pt modelId="{C13F8A1A-9D45-4B1F-AC74-2E87C6203D9E}" type="sibTrans" cxnId="{D8D4AB24-9BC4-4A35-92F4-625D83E40707}">
      <dgm:prSet/>
      <dgm:spPr/>
      <dgm:t>
        <a:bodyPr/>
        <a:lstStyle/>
        <a:p>
          <a:endParaRPr lang="en-US"/>
        </a:p>
      </dgm:t>
    </dgm:pt>
    <dgm:pt modelId="{31741DA6-A1A8-49E5-9B4C-0DB779E1EBA6}">
      <dgm:prSet/>
      <dgm:spPr/>
      <dgm:t>
        <a:bodyPr/>
        <a:lstStyle/>
        <a:p>
          <a:r>
            <a:rPr lang="en-US"/>
            <a:t>Aggregate environmental impacts</a:t>
          </a:r>
        </a:p>
      </dgm:t>
    </dgm:pt>
    <dgm:pt modelId="{BB4B4834-BC67-4E4E-8AC6-BDC3A5A9DF92}" type="parTrans" cxnId="{9F4B6E67-1842-4DFF-9520-9D5606331856}">
      <dgm:prSet/>
      <dgm:spPr/>
      <dgm:t>
        <a:bodyPr/>
        <a:lstStyle/>
        <a:p>
          <a:endParaRPr lang="en-US"/>
        </a:p>
      </dgm:t>
    </dgm:pt>
    <dgm:pt modelId="{0AFA4FEA-AD8D-4731-9B97-4F39B2E36C28}" type="sibTrans" cxnId="{9F4B6E67-1842-4DFF-9520-9D5606331856}">
      <dgm:prSet/>
      <dgm:spPr/>
      <dgm:t>
        <a:bodyPr/>
        <a:lstStyle/>
        <a:p>
          <a:endParaRPr lang="en-US"/>
        </a:p>
      </dgm:t>
    </dgm:pt>
    <dgm:pt modelId="{56B45510-E596-4983-9AE9-39BE61AA028E}">
      <dgm:prSet/>
      <dgm:spPr/>
      <dgm:t>
        <a:bodyPr/>
        <a:lstStyle/>
        <a:p>
          <a:r>
            <a:rPr lang="en-US"/>
            <a:t>Rural instensification</a:t>
          </a:r>
        </a:p>
      </dgm:t>
    </dgm:pt>
    <dgm:pt modelId="{B19ED7C2-4B51-4ACB-A1B5-250526FE73E9}" type="parTrans" cxnId="{9F835B2B-6E55-4A8E-AD10-B609525BBFBA}">
      <dgm:prSet/>
      <dgm:spPr/>
      <dgm:t>
        <a:bodyPr/>
        <a:lstStyle/>
        <a:p>
          <a:endParaRPr lang="en-US"/>
        </a:p>
      </dgm:t>
    </dgm:pt>
    <dgm:pt modelId="{C405C734-8C19-4567-A1DE-499F9158A7E2}" type="sibTrans" cxnId="{9F835B2B-6E55-4A8E-AD10-B609525BBFBA}">
      <dgm:prSet/>
      <dgm:spPr/>
      <dgm:t>
        <a:bodyPr/>
        <a:lstStyle/>
        <a:p>
          <a:endParaRPr lang="en-US"/>
        </a:p>
      </dgm:t>
    </dgm:pt>
    <dgm:pt modelId="{FD97F9A7-E509-4C8E-BB22-448339B74763}">
      <dgm:prSet/>
      <dgm:spPr/>
      <dgm:t>
        <a:bodyPr/>
        <a:lstStyle/>
        <a:p>
          <a:r>
            <a:rPr lang="en-US"/>
            <a:t>etc.</a:t>
          </a:r>
        </a:p>
      </dgm:t>
    </dgm:pt>
    <dgm:pt modelId="{2278DBB8-B7E0-49D2-9EA7-1EBC967FE157}" type="parTrans" cxnId="{C5E53EE0-226B-47B0-8000-4CD5F78ACDF2}">
      <dgm:prSet/>
      <dgm:spPr/>
      <dgm:t>
        <a:bodyPr/>
        <a:lstStyle/>
        <a:p>
          <a:endParaRPr lang="en-US"/>
        </a:p>
      </dgm:t>
    </dgm:pt>
    <dgm:pt modelId="{90C95C0F-CCE4-4CAE-9A59-78644FAB3062}" type="sibTrans" cxnId="{C5E53EE0-226B-47B0-8000-4CD5F78ACDF2}">
      <dgm:prSet/>
      <dgm:spPr/>
      <dgm:t>
        <a:bodyPr/>
        <a:lstStyle/>
        <a:p>
          <a:endParaRPr lang="en-US"/>
        </a:p>
      </dgm:t>
    </dgm:pt>
    <dgm:pt modelId="{6D10C801-4814-421A-96DF-B8BFB9A6C7F6}">
      <dgm:prSet phldrT="[Text]"/>
      <dgm:spPr/>
      <dgm:t>
        <a:bodyPr/>
        <a:lstStyle/>
        <a:p>
          <a:r>
            <a:rPr lang="en-US"/>
            <a:t>Institutions</a:t>
          </a:r>
        </a:p>
      </dgm:t>
    </dgm:pt>
    <dgm:pt modelId="{21016776-D838-4574-949B-539673BDB079}" type="parTrans" cxnId="{D3DE4FE2-8875-4D70-8D13-BE8BB470213B}">
      <dgm:prSet/>
      <dgm:spPr/>
      <dgm:t>
        <a:bodyPr/>
        <a:lstStyle/>
        <a:p>
          <a:endParaRPr lang="en-US"/>
        </a:p>
      </dgm:t>
    </dgm:pt>
    <dgm:pt modelId="{C46FC7FA-A133-49D2-8425-D043EF370A17}" type="sibTrans" cxnId="{D3DE4FE2-8875-4D70-8D13-BE8BB470213B}">
      <dgm:prSet/>
      <dgm:spPr/>
      <dgm:t>
        <a:bodyPr/>
        <a:lstStyle/>
        <a:p>
          <a:endParaRPr lang="en-US"/>
        </a:p>
      </dgm:t>
    </dgm:pt>
    <dgm:pt modelId="{5173C274-F517-4648-BE12-616B73ED608D}">
      <dgm:prSet phldrT="[Text]"/>
      <dgm:spPr/>
      <dgm:t>
        <a:bodyPr/>
        <a:lstStyle/>
        <a:p>
          <a:r>
            <a:rPr lang="en-US"/>
            <a:t>Networks</a:t>
          </a:r>
        </a:p>
      </dgm:t>
    </dgm:pt>
    <dgm:pt modelId="{79EB0A9D-E865-4D0C-83E8-386FDC48E539}" type="parTrans" cxnId="{F238B101-7E83-4632-ADDF-66E5B8C80DCB}">
      <dgm:prSet/>
      <dgm:spPr/>
      <dgm:t>
        <a:bodyPr/>
        <a:lstStyle/>
        <a:p>
          <a:endParaRPr lang="en-US"/>
        </a:p>
      </dgm:t>
    </dgm:pt>
    <dgm:pt modelId="{15A676E6-6DE6-4572-B335-F23B1BC80305}" type="sibTrans" cxnId="{F238B101-7E83-4632-ADDF-66E5B8C80DCB}">
      <dgm:prSet/>
      <dgm:spPr/>
      <dgm:t>
        <a:bodyPr/>
        <a:lstStyle/>
        <a:p>
          <a:endParaRPr lang="en-US"/>
        </a:p>
      </dgm:t>
    </dgm:pt>
    <dgm:pt modelId="{6B35C5D5-5BA9-4756-81C4-4FF93DF11BFD}" type="pres">
      <dgm:prSet presAssocID="{5F06662C-B046-4A35-8FFE-A89BAEC60C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47098C-B0A4-49B4-981D-A9BFD5D91B5B}" type="pres">
      <dgm:prSet presAssocID="{5F06662C-B046-4A35-8FFE-A89BAEC60CB1}" presName="dummy" presStyleCnt="0"/>
      <dgm:spPr/>
    </dgm:pt>
    <dgm:pt modelId="{4DCA0630-D803-44D5-894C-EBB5755B9357}" type="pres">
      <dgm:prSet presAssocID="{5F06662C-B046-4A35-8FFE-A89BAEC60CB1}" presName="linH" presStyleCnt="0"/>
      <dgm:spPr/>
    </dgm:pt>
    <dgm:pt modelId="{D795B4CE-3A43-4DA5-B0B2-C9CFD0373629}" type="pres">
      <dgm:prSet presAssocID="{5F06662C-B046-4A35-8FFE-A89BAEC60CB1}" presName="padding1" presStyleCnt="0"/>
      <dgm:spPr/>
    </dgm:pt>
    <dgm:pt modelId="{A9C1614E-C199-42A8-B4DD-FE2D3B24F992}" type="pres">
      <dgm:prSet presAssocID="{4B888BF3-9A11-4FF1-A84B-87EC32F91D07}" presName="linV" presStyleCnt="0"/>
      <dgm:spPr/>
    </dgm:pt>
    <dgm:pt modelId="{2C46D643-DB34-4FF8-BD0D-44761682A3B3}" type="pres">
      <dgm:prSet presAssocID="{4B888BF3-9A11-4FF1-A84B-87EC32F91D07}" presName="spVertical1" presStyleCnt="0"/>
      <dgm:spPr/>
    </dgm:pt>
    <dgm:pt modelId="{72AC93A8-C69F-4D30-B8B6-84B1F1A559B8}" type="pres">
      <dgm:prSet presAssocID="{4B888BF3-9A11-4FF1-A84B-87EC32F91D07}" presName="parTx" presStyleLbl="revTx" presStyleIdx="0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C2FC4-5DEF-4226-90B7-1D5CA2BBD02D}" type="pres">
      <dgm:prSet presAssocID="{4B888BF3-9A11-4FF1-A84B-87EC32F91D07}" presName="spVertical2" presStyleCnt="0"/>
      <dgm:spPr/>
    </dgm:pt>
    <dgm:pt modelId="{E0AC238D-F82C-4140-B171-A02DDE873161}" type="pres">
      <dgm:prSet presAssocID="{4B888BF3-9A11-4FF1-A84B-87EC32F91D07}" presName="spVertical3" presStyleCnt="0"/>
      <dgm:spPr/>
    </dgm:pt>
    <dgm:pt modelId="{6B112707-8088-4F40-8FAA-848189CE3831}" type="pres">
      <dgm:prSet presAssocID="{4B888BF3-9A11-4FF1-A84B-87EC32F91D07}" presName="desTx" presStyleLbl="revTx" presStyleIdx="1" presStyleCnt="10" custScaleY="2119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C54794-369A-473F-9167-3E067F7A7966}" type="pres">
      <dgm:prSet presAssocID="{781DE4DB-239A-452F-8FFA-87FA9D6B6E0C}" presName="space" presStyleCnt="0"/>
      <dgm:spPr/>
    </dgm:pt>
    <dgm:pt modelId="{F4D94AA1-D126-42C6-A44B-BA727E1DAEAB}" type="pres">
      <dgm:prSet presAssocID="{DA834361-4B65-468F-905D-A8E86A3949F7}" presName="linV" presStyleCnt="0"/>
      <dgm:spPr/>
    </dgm:pt>
    <dgm:pt modelId="{CAC36D18-FB4B-4535-A17C-1FFD3A7A4D8E}" type="pres">
      <dgm:prSet presAssocID="{DA834361-4B65-468F-905D-A8E86A3949F7}" presName="spVertical1" presStyleCnt="0"/>
      <dgm:spPr/>
    </dgm:pt>
    <dgm:pt modelId="{B9E0EFC0-7F88-46D0-AC26-2ABE78A3201C}" type="pres">
      <dgm:prSet presAssocID="{DA834361-4B65-468F-905D-A8E86A3949F7}" presName="parTx" presStyleLbl="revTx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E2519-9338-4533-86D8-80D2D133907C}" type="pres">
      <dgm:prSet presAssocID="{DA834361-4B65-468F-905D-A8E86A3949F7}" presName="spVertical2" presStyleCnt="0"/>
      <dgm:spPr/>
    </dgm:pt>
    <dgm:pt modelId="{55492BA5-862E-48F7-BC6C-19E2D9C014F7}" type="pres">
      <dgm:prSet presAssocID="{DA834361-4B65-468F-905D-A8E86A3949F7}" presName="spVertical3" presStyleCnt="0"/>
      <dgm:spPr/>
    </dgm:pt>
    <dgm:pt modelId="{5D070E2F-ADBF-4600-BD43-FDE032B640CE}" type="pres">
      <dgm:prSet presAssocID="{DA834361-4B65-468F-905D-A8E86A3949F7}" presName="desTx" presStyleLbl="revTx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0EE3F9-90CE-432F-963E-EC37DD48521B}" type="pres">
      <dgm:prSet presAssocID="{2EDD481E-2230-4AA6-BADA-2C35B33DA606}" presName="space" presStyleCnt="0"/>
      <dgm:spPr/>
    </dgm:pt>
    <dgm:pt modelId="{50912BE5-96C4-4F4F-9A0F-502B230B2697}" type="pres">
      <dgm:prSet presAssocID="{88CB45C1-F98A-4899-8477-65CC3A3391D3}" presName="linV" presStyleCnt="0"/>
      <dgm:spPr/>
    </dgm:pt>
    <dgm:pt modelId="{B8CD2D3D-9BB6-453F-9340-39F9145FC6E7}" type="pres">
      <dgm:prSet presAssocID="{88CB45C1-F98A-4899-8477-65CC3A3391D3}" presName="spVertical1" presStyleCnt="0"/>
      <dgm:spPr/>
    </dgm:pt>
    <dgm:pt modelId="{7B506B67-FB6B-4470-86DC-5FA2F79086B2}" type="pres">
      <dgm:prSet presAssocID="{88CB45C1-F98A-4899-8477-65CC3A3391D3}" presName="parTx" presStyleLbl="revTx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9A1795-5313-4690-80CE-BBA7C9DB4A29}" type="pres">
      <dgm:prSet presAssocID="{88CB45C1-F98A-4899-8477-65CC3A3391D3}" presName="spVertical2" presStyleCnt="0"/>
      <dgm:spPr/>
    </dgm:pt>
    <dgm:pt modelId="{CF02E07C-A4AE-44E9-AA61-3A97488D5F06}" type="pres">
      <dgm:prSet presAssocID="{88CB45C1-F98A-4899-8477-65CC3A3391D3}" presName="spVertical3" presStyleCnt="0"/>
      <dgm:spPr/>
    </dgm:pt>
    <dgm:pt modelId="{2BE96C80-CE2B-4AB4-9784-B82D2935888B}" type="pres">
      <dgm:prSet presAssocID="{88CB45C1-F98A-4899-8477-65CC3A3391D3}" presName="desTx" presStyleLbl="revTx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D1ED3D-8F23-48A7-BDB3-BC68C507E2BE}" type="pres">
      <dgm:prSet presAssocID="{E17C2A15-253A-4F3C-93D4-C3DB80C134B6}" presName="space" presStyleCnt="0"/>
      <dgm:spPr/>
    </dgm:pt>
    <dgm:pt modelId="{A811A0DB-5AC2-40D5-87BB-F8817815941C}" type="pres">
      <dgm:prSet presAssocID="{C0AA666C-265D-4F0F-9A8C-EE787E396176}" presName="linV" presStyleCnt="0"/>
      <dgm:spPr/>
    </dgm:pt>
    <dgm:pt modelId="{8B146802-EE84-48F6-9A6A-A17D2238521D}" type="pres">
      <dgm:prSet presAssocID="{C0AA666C-265D-4F0F-9A8C-EE787E396176}" presName="spVertical1" presStyleCnt="0"/>
      <dgm:spPr/>
    </dgm:pt>
    <dgm:pt modelId="{B6919ED0-5471-40F7-8809-73318CBCECBD}" type="pres">
      <dgm:prSet presAssocID="{C0AA666C-265D-4F0F-9A8C-EE787E396176}" presName="parTx" presStyleLbl="revTx" presStyleIdx="6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AB9FC-A871-4D3D-BDC8-D2049D61A16C}" type="pres">
      <dgm:prSet presAssocID="{C0AA666C-265D-4F0F-9A8C-EE787E396176}" presName="spVertical2" presStyleCnt="0"/>
      <dgm:spPr/>
    </dgm:pt>
    <dgm:pt modelId="{9A2002CB-0616-4FB5-A324-C9409328F39A}" type="pres">
      <dgm:prSet presAssocID="{C0AA666C-265D-4F0F-9A8C-EE787E396176}" presName="spVertical3" presStyleCnt="0"/>
      <dgm:spPr/>
    </dgm:pt>
    <dgm:pt modelId="{5EEBC85A-C4C2-4298-9C5C-D2F19AA5AFBC}" type="pres">
      <dgm:prSet presAssocID="{C0AA666C-265D-4F0F-9A8C-EE787E396176}" presName="desTx" presStyleLbl="revTx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2C932-F8D1-466E-9A31-59BD3A496772}" type="pres">
      <dgm:prSet presAssocID="{183D1346-E588-4CAA-90EF-7170C046D934}" presName="space" presStyleCnt="0"/>
      <dgm:spPr/>
    </dgm:pt>
    <dgm:pt modelId="{F63690C2-F0C8-4877-AD9D-4304E5DC1C06}" type="pres">
      <dgm:prSet presAssocID="{5B086008-898B-4915-A0A1-32D6EA51000E}" presName="linV" presStyleCnt="0"/>
      <dgm:spPr/>
    </dgm:pt>
    <dgm:pt modelId="{25BFC190-D3BF-4DD5-A697-A2ED6C6A4C8D}" type="pres">
      <dgm:prSet presAssocID="{5B086008-898B-4915-A0A1-32D6EA51000E}" presName="spVertical1" presStyleCnt="0"/>
      <dgm:spPr/>
    </dgm:pt>
    <dgm:pt modelId="{05C46FC8-91F2-45B7-AFC4-4321F598D828}" type="pres">
      <dgm:prSet presAssocID="{5B086008-898B-4915-A0A1-32D6EA51000E}" presName="parTx" presStyleLbl="revTx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B4E142-02ED-47AC-862F-FE6A7409CD0A}" type="pres">
      <dgm:prSet presAssocID="{5B086008-898B-4915-A0A1-32D6EA51000E}" presName="spVertical2" presStyleCnt="0"/>
      <dgm:spPr/>
    </dgm:pt>
    <dgm:pt modelId="{94AFC0A7-D5F1-4B54-BE5E-62CA7B0A7060}" type="pres">
      <dgm:prSet presAssocID="{5B086008-898B-4915-A0A1-32D6EA51000E}" presName="spVertical3" presStyleCnt="0"/>
      <dgm:spPr/>
    </dgm:pt>
    <dgm:pt modelId="{7369D7CA-DA18-4DA6-AC0D-7BBD047B28A2}" type="pres">
      <dgm:prSet presAssocID="{5B086008-898B-4915-A0A1-32D6EA51000E}" presName="desTx" presStyleLbl="revTx" presStyleIdx="9" presStyleCnt="10" custLinFactNeighborX="-19705" custLinFactNeighborY="-126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D6681-E352-430F-9BB7-3B9BF566B3A3}" type="pres">
      <dgm:prSet presAssocID="{5F06662C-B046-4A35-8FFE-A89BAEC60CB1}" presName="padding2" presStyleCnt="0"/>
      <dgm:spPr/>
    </dgm:pt>
    <dgm:pt modelId="{E2E20E31-C7F9-436F-9C33-E59AF13972DC}" type="pres">
      <dgm:prSet presAssocID="{5F06662C-B046-4A35-8FFE-A89BAEC60CB1}" presName="negArrow" presStyleCnt="0"/>
      <dgm:spPr/>
    </dgm:pt>
    <dgm:pt modelId="{FEF6C485-0922-4262-8757-6CCB105F643F}" type="pres">
      <dgm:prSet presAssocID="{5F06662C-B046-4A35-8FFE-A89BAEC60CB1}" presName="backgroundArrow" presStyleLbl="node1" presStyleIdx="0" presStyleCnt="1" custLinFactNeighborX="593" custLinFactNeighborY="-457"/>
      <dgm:spPr/>
    </dgm:pt>
  </dgm:ptLst>
  <dgm:cxnLst>
    <dgm:cxn modelId="{62B4C05C-781F-47F9-A30B-B82FB50C2112}" srcId="{3691B747-8630-4FC7-BD51-E3B12E2CDE4D}" destId="{64489E72-43C1-4CFD-A8E3-87FD341F4360}" srcOrd="0" destOrd="0" parTransId="{3F417C9A-B93C-4B19-BBEC-F5046356A76C}" sibTransId="{D65A1754-E5F2-4A1E-8B20-0D96E5BE4B37}"/>
    <dgm:cxn modelId="{20D5D122-8F96-4401-9CCF-2A7CAF01EBD3}" srcId="{88CB45C1-F98A-4899-8477-65CC3A3391D3}" destId="{05AAA04D-7512-438F-AC79-A79388D32EC7}" srcOrd="1" destOrd="0" parTransId="{E47BE10F-1443-489C-AB70-CA79A1A609F2}" sibTransId="{0A19399F-D4FE-4594-89C1-56118E4282CA}"/>
    <dgm:cxn modelId="{2A803980-86AC-40F2-867E-0A2139A96490}" srcId="{3691B747-8630-4FC7-BD51-E3B12E2CDE4D}" destId="{D6D50CF6-5FD5-4791-89E9-9EE28BDDBC8F}" srcOrd="1" destOrd="0" parTransId="{169C2722-2651-49C5-B404-4AC40394B264}" sibTransId="{DB9DD9D2-ABC2-47E0-AED7-929F20B737BC}"/>
    <dgm:cxn modelId="{CEC8D0A2-7D10-44BC-A738-EC8B3208256A}" type="presOf" srcId="{D8A04230-E595-4A84-91AD-E978904A2044}" destId="{2BE96C80-CE2B-4AB4-9784-B82D2935888B}" srcOrd="0" destOrd="3" presId="urn:microsoft.com/office/officeart/2005/8/layout/hProcess3"/>
    <dgm:cxn modelId="{64359839-C00F-4E6F-85CD-376DE17331CA}" type="presOf" srcId="{C0AA666C-265D-4F0F-9A8C-EE787E396176}" destId="{B6919ED0-5471-40F7-8809-73318CBCECBD}" srcOrd="0" destOrd="0" presId="urn:microsoft.com/office/officeart/2005/8/layout/hProcess3"/>
    <dgm:cxn modelId="{ADED44DE-6C91-4D6A-A4FA-E63A656F2B4A}" srcId="{C0AA666C-265D-4F0F-9A8C-EE787E396176}" destId="{E18279AA-F937-4927-B915-CCD294E349A9}" srcOrd="3" destOrd="0" parTransId="{2A31F087-AA66-4DF9-9892-F79828A5F560}" sibTransId="{32C3AFFA-CD52-40D5-9450-B2B93FE042E8}"/>
    <dgm:cxn modelId="{A5D8F35F-B33F-4E4F-98EA-0F0D3F681D04}" srcId="{88CB45C1-F98A-4899-8477-65CC3A3391D3}" destId="{E0A9FA40-9160-45DB-BD35-FB1F1F885694}" srcOrd="0" destOrd="0" parTransId="{EA1441F3-B942-4414-AC2C-DD84D6B7ACAE}" sibTransId="{33E6F048-98F5-4E1D-B1A7-1DE316BAF4A5}"/>
    <dgm:cxn modelId="{F6421CC8-3E4A-4D58-BEDF-DE7C8B83A516}" type="presOf" srcId="{E0A9FA40-9160-45DB-BD35-FB1F1F885694}" destId="{2BE96C80-CE2B-4AB4-9784-B82D2935888B}" srcOrd="0" destOrd="0" presId="urn:microsoft.com/office/officeart/2005/8/layout/hProcess3"/>
    <dgm:cxn modelId="{C3B6F8E3-2F0D-4ECF-BEA9-26418E47DC2E}" type="presOf" srcId="{676F0FA1-F047-4CB7-8692-023D39FE05D2}" destId="{6B112707-8088-4F40-8FAA-848189CE3831}" srcOrd="0" destOrd="3" presId="urn:microsoft.com/office/officeart/2005/8/layout/hProcess3"/>
    <dgm:cxn modelId="{CC19F560-9A96-4A22-AFBC-E52AB6C91CFB}" type="presOf" srcId="{DA834361-4B65-468F-905D-A8E86A3949F7}" destId="{B9E0EFC0-7F88-46D0-AC26-2ABE78A3201C}" srcOrd="0" destOrd="0" presId="urn:microsoft.com/office/officeart/2005/8/layout/hProcess3"/>
    <dgm:cxn modelId="{A095FD40-C7DF-4E28-B37F-82FD56FF962C}" srcId="{86971353-C96A-4291-A373-C446DFAA6EBB}" destId="{9AD6A5C8-9DD0-4714-9A09-17F897715B5B}" srcOrd="0" destOrd="0" parTransId="{D5DC7F4E-C8D8-4304-84A2-74DEBEE3FB3C}" sibTransId="{7339BB0B-F813-4624-BD95-75750D936178}"/>
    <dgm:cxn modelId="{6309D16D-10AE-49C0-89D7-BA21BF97A389}" srcId="{C0AA666C-265D-4F0F-9A8C-EE787E396176}" destId="{534B3AE6-3F23-468B-B832-CD784D7D7448}" srcOrd="2" destOrd="0" parTransId="{F199E4D0-1286-4EB5-A276-52F5B0B1084F}" sibTransId="{35828EF2-FDE4-4B47-808D-95990D636A1E}"/>
    <dgm:cxn modelId="{9F835B2B-6E55-4A8E-AD10-B609525BBFBA}" srcId="{5B086008-898B-4915-A0A1-32D6EA51000E}" destId="{56B45510-E596-4983-9AE9-39BE61AA028E}" srcOrd="2" destOrd="0" parTransId="{B19ED7C2-4B51-4ACB-A1B5-250526FE73E9}" sibTransId="{C405C734-8C19-4567-A1DE-499F9158A7E2}"/>
    <dgm:cxn modelId="{5C7E29D7-8AB3-4C30-8053-912C478F899A}" type="presOf" srcId="{5F9574DE-1FA1-4B44-8171-12FD95CA4D5A}" destId="{7369D7CA-DA18-4DA6-AC0D-7BBD047B28A2}" srcOrd="0" destOrd="0" presId="urn:microsoft.com/office/officeart/2005/8/layout/hProcess3"/>
    <dgm:cxn modelId="{D42E8604-F6D8-4981-A791-42BDDDB6829A}" srcId="{5F06662C-B046-4A35-8FFE-A89BAEC60CB1}" destId="{88CB45C1-F98A-4899-8477-65CC3A3391D3}" srcOrd="2" destOrd="0" parTransId="{67C3F6BF-7FFA-4C4F-B418-72115CE3C2CB}" sibTransId="{E17C2A15-253A-4F3C-93D4-C3DB80C134B6}"/>
    <dgm:cxn modelId="{4CF192A2-0E55-4597-8BC7-BBE06155099C}" type="presOf" srcId="{4B888BF3-9A11-4FF1-A84B-87EC32F91D07}" destId="{72AC93A8-C69F-4D30-B8B6-84B1F1A559B8}" srcOrd="0" destOrd="0" presId="urn:microsoft.com/office/officeart/2005/8/layout/hProcess3"/>
    <dgm:cxn modelId="{F238B101-7E83-4632-ADDF-66E5B8C80DCB}" srcId="{DA834361-4B65-468F-905D-A8E86A3949F7}" destId="{5173C274-F517-4648-BE12-616B73ED608D}" srcOrd="3" destOrd="0" parTransId="{79EB0A9D-E865-4D0C-83E8-386FDC48E539}" sibTransId="{15A676E6-6DE6-4572-B335-F23B1BC80305}"/>
    <dgm:cxn modelId="{8A5EEDBF-60D0-4A95-BB61-E7FCC2E753C7}" type="presOf" srcId="{D6D50CF6-5FD5-4791-89E9-9EE28BDDBC8F}" destId="{6B112707-8088-4F40-8FAA-848189CE3831}" srcOrd="0" destOrd="2" presId="urn:microsoft.com/office/officeart/2005/8/layout/hProcess3"/>
    <dgm:cxn modelId="{EC33107C-E184-4AD9-B081-E622907E287F}" srcId="{4B888BF3-9A11-4FF1-A84B-87EC32F91D07}" destId="{676F0FA1-F047-4CB7-8692-023D39FE05D2}" srcOrd="1" destOrd="0" parTransId="{5F1B105C-5278-4F86-99A3-A44FB16A4323}" sibTransId="{31CD5622-9E1A-4856-9DFC-27627E3B576F}"/>
    <dgm:cxn modelId="{D8D4AB24-9BC4-4A35-92F4-625D83E40707}" srcId="{5F9574DE-1FA1-4B44-8171-12FD95CA4D5A}" destId="{3783B0CA-7F4A-4D91-95D9-E05B2A9A0FEC}" srcOrd="0" destOrd="0" parTransId="{4DDA413C-F979-43A7-B8A7-0420C06992BF}" sibTransId="{C13F8A1A-9D45-4B1F-AC74-2E87C6203D9E}"/>
    <dgm:cxn modelId="{2E9797BC-1171-43EF-A7C1-740E5F608537}" srcId="{5F06662C-B046-4A35-8FFE-A89BAEC60CB1}" destId="{5B086008-898B-4915-A0A1-32D6EA51000E}" srcOrd="4" destOrd="0" parTransId="{6C3BC2B5-AE76-47FA-9BF9-7838116B18B7}" sibTransId="{F8AAF5DB-EC1A-468E-B4E1-B5C4C1D60576}"/>
    <dgm:cxn modelId="{40FB5B23-C8B4-4A87-834B-60902EF4F95A}" srcId="{5F06662C-B046-4A35-8FFE-A89BAEC60CB1}" destId="{DA834361-4B65-468F-905D-A8E86A3949F7}" srcOrd="1" destOrd="0" parTransId="{36CA9ED5-664F-419F-B2C5-C61FC68DB69C}" sibTransId="{2EDD481E-2230-4AA6-BADA-2C35B33DA606}"/>
    <dgm:cxn modelId="{40FD0438-85BB-4094-AE29-61608A95A9D1}" srcId="{DA834361-4B65-468F-905D-A8E86A3949F7}" destId="{BD00596D-13CD-402B-BFB2-2F230FD65B77}" srcOrd="1" destOrd="0" parTransId="{D60DD665-94F7-4A7E-8FC7-577AC1A7AB7C}" sibTransId="{F8E37AD6-B8BE-4CF9-8525-6BF82E6548C3}"/>
    <dgm:cxn modelId="{38D772E4-25B9-42CD-9EC9-0C89CC08ACF7}" srcId="{DA834361-4B65-468F-905D-A8E86A3949F7}" destId="{8C32E661-DD87-4B72-938B-55709970BF4D}" srcOrd="0" destOrd="0" parTransId="{21AF9CCF-5F3D-42A5-B090-802FDF308115}" sibTransId="{5ECD60D6-1A43-4E2C-98C7-B8B4DAABD6D7}"/>
    <dgm:cxn modelId="{14C5B0FB-6DD3-4974-B6E2-DD7AFACFA4E6}" type="presOf" srcId="{3783B0CA-7F4A-4D91-95D9-E05B2A9A0FEC}" destId="{7369D7CA-DA18-4DA6-AC0D-7BBD047B28A2}" srcOrd="0" destOrd="1" presId="urn:microsoft.com/office/officeart/2005/8/layout/hProcess3"/>
    <dgm:cxn modelId="{60F9897C-9ECB-46FF-9FF9-954136354FDB}" type="presOf" srcId="{88CB45C1-F98A-4899-8477-65CC3A3391D3}" destId="{7B506B67-FB6B-4470-86DC-5FA2F79086B2}" srcOrd="0" destOrd="0" presId="urn:microsoft.com/office/officeart/2005/8/layout/hProcess3"/>
    <dgm:cxn modelId="{92C1E8A6-7491-4933-AD65-E9D3D22BBD30}" srcId="{C0AA666C-265D-4F0F-9A8C-EE787E396176}" destId="{86971353-C96A-4291-A373-C446DFAA6EBB}" srcOrd="0" destOrd="0" parTransId="{D94A4FE8-1D30-46FB-8378-C7F7D5FBB6AC}" sibTransId="{02476A00-71A2-4496-A0FD-667917455585}"/>
    <dgm:cxn modelId="{37BB3A80-2973-4C5A-B802-E47FBD59649C}" srcId="{05AAA04D-7512-438F-AC79-A79388D32EC7}" destId="{D8A04230-E595-4A84-91AD-E978904A2044}" srcOrd="0" destOrd="0" parTransId="{AEF06D6D-0AC2-4DDB-A7E6-714FC866AF9F}" sibTransId="{2CB52639-AD8A-49BE-BE1D-2491856F76F8}"/>
    <dgm:cxn modelId="{0D940EBC-DB90-4B06-9123-F73785313231}" type="presOf" srcId="{8C32E661-DD87-4B72-938B-55709970BF4D}" destId="{5D070E2F-ADBF-4600-BD43-FDE032B640CE}" srcOrd="0" destOrd="0" presId="urn:microsoft.com/office/officeart/2005/8/layout/hProcess3"/>
    <dgm:cxn modelId="{1FCB387D-CE08-461A-A8BB-756AC7004B52}" srcId="{5B086008-898B-4915-A0A1-32D6EA51000E}" destId="{5F9574DE-1FA1-4B44-8171-12FD95CA4D5A}" srcOrd="0" destOrd="0" parTransId="{717D83B4-0DE4-4103-9FF7-6CA103EA2DAD}" sibTransId="{D638C083-A823-4412-B351-B135B65108A4}"/>
    <dgm:cxn modelId="{9C4C2427-F0A3-4684-B458-2143975B879D}" type="presOf" srcId="{C3742892-B7F9-4459-A45D-D3FB6E72FABD}" destId="{5EEBC85A-C4C2-4298-9C5C-D2F19AA5AFBC}" srcOrd="0" destOrd="2" presId="urn:microsoft.com/office/officeart/2005/8/layout/hProcess3"/>
    <dgm:cxn modelId="{FC10B363-61B6-49AA-B822-EA4848CBACFF}" type="presOf" srcId="{05AAA04D-7512-438F-AC79-A79388D32EC7}" destId="{2BE96C80-CE2B-4AB4-9784-B82D2935888B}" srcOrd="0" destOrd="2" presId="urn:microsoft.com/office/officeart/2005/8/layout/hProcess3"/>
    <dgm:cxn modelId="{935EAB91-E046-4A64-80D0-CB52FDB739E8}" type="presOf" srcId="{6458CA14-7023-4B29-B161-9D3713B4C882}" destId="{2BE96C80-CE2B-4AB4-9784-B82D2935888B}" srcOrd="0" destOrd="4" presId="urn:microsoft.com/office/officeart/2005/8/layout/hProcess3"/>
    <dgm:cxn modelId="{BDFE50DB-E34C-4725-8632-F9DB059CB99F}" type="presOf" srcId="{1B7E5C0F-20A1-4EE1-8D1B-09F07A1FE392}" destId="{2BE96C80-CE2B-4AB4-9784-B82D2935888B}" srcOrd="0" destOrd="1" presId="urn:microsoft.com/office/officeart/2005/8/layout/hProcess3"/>
    <dgm:cxn modelId="{88E281F1-049D-4095-B532-A8A525243963}" type="presOf" srcId="{6D10C801-4814-421A-96DF-B8BFB9A6C7F6}" destId="{5D070E2F-ADBF-4600-BD43-FDE032B640CE}" srcOrd="0" destOrd="2" presId="urn:microsoft.com/office/officeart/2005/8/layout/hProcess3"/>
    <dgm:cxn modelId="{D1ADE912-C435-45DD-9EE5-0C4A3F33D67F}" type="presOf" srcId="{5F06662C-B046-4A35-8FFE-A89BAEC60CB1}" destId="{6B35C5D5-5BA9-4756-81C4-4FF93DF11BFD}" srcOrd="0" destOrd="0" presId="urn:microsoft.com/office/officeart/2005/8/layout/hProcess3"/>
    <dgm:cxn modelId="{D6A5CFED-4A9A-4B9C-B3D2-384CC10EBE73}" type="presOf" srcId="{86971353-C96A-4291-A373-C446DFAA6EBB}" destId="{5EEBC85A-C4C2-4298-9C5C-D2F19AA5AFBC}" srcOrd="0" destOrd="0" presId="urn:microsoft.com/office/officeart/2005/8/layout/hProcess3"/>
    <dgm:cxn modelId="{DDF842FB-DD3F-4CB4-AADA-4F1622073A0E}" type="presOf" srcId="{9AD6A5C8-9DD0-4714-9A09-17F897715B5B}" destId="{5EEBC85A-C4C2-4298-9C5C-D2F19AA5AFBC}" srcOrd="0" destOrd="1" presId="urn:microsoft.com/office/officeart/2005/8/layout/hProcess3"/>
    <dgm:cxn modelId="{0B865EE5-8CB4-4802-8F48-B828CD9A2BE9}" type="presOf" srcId="{31741DA6-A1A8-49E5-9B4C-0DB779E1EBA6}" destId="{7369D7CA-DA18-4DA6-AC0D-7BBD047B28A2}" srcOrd="0" destOrd="2" presId="urn:microsoft.com/office/officeart/2005/8/layout/hProcess3"/>
    <dgm:cxn modelId="{BCCE8D63-E112-49D7-9A36-A4B8E8382059}" srcId="{5F06662C-B046-4A35-8FFE-A89BAEC60CB1}" destId="{4B888BF3-9A11-4FF1-A84B-87EC32F91D07}" srcOrd="0" destOrd="0" parTransId="{6AC925ED-FCAF-4523-9031-2CAEB81E3870}" sibTransId="{781DE4DB-239A-452F-8FFA-87FA9D6B6E0C}"/>
    <dgm:cxn modelId="{0A191AEF-AE57-49C2-B095-742392F039EC}" srcId="{C0AA666C-265D-4F0F-9A8C-EE787E396176}" destId="{C3742892-B7F9-4459-A45D-D3FB6E72FABD}" srcOrd="1" destOrd="0" parTransId="{6A625C49-5B95-41BE-AF92-1063D46F3952}" sibTransId="{F0007188-375B-430A-93A6-E6667C4D4893}"/>
    <dgm:cxn modelId="{C5E53EE0-226B-47B0-8000-4CD5F78ACDF2}" srcId="{5B086008-898B-4915-A0A1-32D6EA51000E}" destId="{FD97F9A7-E509-4C8E-BB22-448339B74763}" srcOrd="3" destOrd="0" parTransId="{2278DBB8-B7E0-49D2-9EA7-1EBC967FE157}" sibTransId="{90C95C0F-CCE4-4CAE-9A59-78644FAB3062}"/>
    <dgm:cxn modelId="{D3DE4FE2-8875-4D70-8D13-BE8BB470213B}" srcId="{DA834361-4B65-468F-905D-A8E86A3949F7}" destId="{6D10C801-4814-421A-96DF-B8BFB9A6C7F6}" srcOrd="2" destOrd="0" parTransId="{21016776-D838-4574-949B-539673BDB079}" sibTransId="{C46FC7FA-A133-49D2-8425-D043EF370A17}"/>
    <dgm:cxn modelId="{C0476836-8B5A-402B-B2B4-B892B11594FB}" srcId="{88CB45C1-F98A-4899-8477-65CC3A3391D3}" destId="{6458CA14-7023-4B29-B161-9D3713B4C882}" srcOrd="2" destOrd="0" parTransId="{01C5CAA2-84DE-43C4-AECF-8277CC607FDF}" sibTransId="{988773D0-C0E2-4DEA-B77C-7D17E92AC54E}"/>
    <dgm:cxn modelId="{33218D9D-A7C3-4E1F-A759-5CFAC1E974BF}" type="presOf" srcId="{FD97F9A7-E509-4C8E-BB22-448339B74763}" destId="{7369D7CA-DA18-4DA6-AC0D-7BBD047B28A2}" srcOrd="0" destOrd="4" presId="urn:microsoft.com/office/officeart/2005/8/layout/hProcess3"/>
    <dgm:cxn modelId="{9FDD56F4-7590-46CB-8A29-34A250C36CB8}" type="presOf" srcId="{56B45510-E596-4983-9AE9-39BE61AA028E}" destId="{7369D7CA-DA18-4DA6-AC0D-7BBD047B28A2}" srcOrd="0" destOrd="3" presId="urn:microsoft.com/office/officeart/2005/8/layout/hProcess3"/>
    <dgm:cxn modelId="{DD661793-CA7A-4586-89D4-D172E894D825}" type="presOf" srcId="{5B086008-898B-4915-A0A1-32D6EA51000E}" destId="{05C46FC8-91F2-45B7-AFC4-4321F598D828}" srcOrd="0" destOrd="0" presId="urn:microsoft.com/office/officeart/2005/8/layout/hProcess3"/>
    <dgm:cxn modelId="{E7062FA1-429F-4E4B-877A-781821075B1C}" srcId="{E0A9FA40-9160-45DB-BD35-FB1F1F885694}" destId="{1B7E5C0F-20A1-4EE1-8D1B-09F07A1FE392}" srcOrd="0" destOrd="0" parTransId="{A0DCC0AC-84D6-49F6-A655-E3111F96158C}" sibTransId="{6946AC6F-E278-445D-B34A-6E419A698725}"/>
    <dgm:cxn modelId="{40A1675D-92DF-454F-B781-EC83AD880E3F}" type="presOf" srcId="{5173C274-F517-4648-BE12-616B73ED608D}" destId="{5D070E2F-ADBF-4600-BD43-FDE032B640CE}" srcOrd="0" destOrd="3" presId="urn:microsoft.com/office/officeart/2005/8/layout/hProcess3"/>
    <dgm:cxn modelId="{E76AB237-8DC7-4A33-9379-F1946D4AAAF8}" type="presOf" srcId="{3691B747-8630-4FC7-BD51-E3B12E2CDE4D}" destId="{6B112707-8088-4F40-8FAA-848189CE3831}" srcOrd="0" destOrd="0" presId="urn:microsoft.com/office/officeart/2005/8/layout/hProcess3"/>
    <dgm:cxn modelId="{A24F77EB-4D5E-49DF-AE54-81C229A7A2CF}" srcId="{4B888BF3-9A11-4FF1-A84B-87EC32F91D07}" destId="{3691B747-8630-4FC7-BD51-E3B12E2CDE4D}" srcOrd="0" destOrd="0" parTransId="{0B2D7283-F157-4793-BC4B-9374AA413915}" sibTransId="{4D11C3FE-F1EF-4D77-A5B3-D360F82BF7DD}"/>
    <dgm:cxn modelId="{CCB6F093-9793-4780-B0B6-E09F680AA2A3}" type="presOf" srcId="{E18279AA-F937-4927-B915-CCD294E349A9}" destId="{5EEBC85A-C4C2-4298-9C5C-D2F19AA5AFBC}" srcOrd="0" destOrd="4" presId="urn:microsoft.com/office/officeart/2005/8/layout/hProcess3"/>
    <dgm:cxn modelId="{D53273CA-4D57-44DD-83F3-E33FB69966E5}" type="presOf" srcId="{534B3AE6-3F23-468B-B832-CD784D7D7448}" destId="{5EEBC85A-C4C2-4298-9C5C-D2F19AA5AFBC}" srcOrd="0" destOrd="3" presId="urn:microsoft.com/office/officeart/2005/8/layout/hProcess3"/>
    <dgm:cxn modelId="{E12AD0FB-6215-4488-AA03-64E24FDD3FD7}" type="presOf" srcId="{64489E72-43C1-4CFD-A8E3-87FD341F4360}" destId="{6B112707-8088-4F40-8FAA-848189CE3831}" srcOrd="0" destOrd="1" presId="urn:microsoft.com/office/officeart/2005/8/layout/hProcess3"/>
    <dgm:cxn modelId="{B83E373F-EDC6-4B0B-A732-C029652DA73A}" type="presOf" srcId="{BD00596D-13CD-402B-BFB2-2F230FD65B77}" destId="{5D070E2F-ADBF-4600-BD43-FDE032B640CE}" srcOrd="0" destOrd="1" presId="urn:microsoft.com/office/officeart/2005/8/layout/hProcess3"/>
    <dgm:cxn modelId="{9F4B6E67-1842-4DFF-9520-9D5606331856}" srcId="{5B086008-898B-4915-A0A1-32D6EA51000E}" destId="{31741DA6-A1A8-49E5-9B4C-0DB779E1EBA6}" srcOrd="1" destOrd="0" parTransId="{BB4B4834-BC67-4E4E-8AC6-BDC3A5A9DF92}" sibTransId="{0AFA4FEA-AD8D-4731-9B97-4F39B2E36C28}"/>
    <dgm:cxn modelId="{E7522B87-18EB-4A98-8513-BA32677E30E5}" srcId="{5F06662C-B046-4A35-8FFE-A89BAEC60CB1}" destId="{C0AA666C-265D-4F0F-9A8C-EE787E396176}" srcOrd="3" destOrd="0" parTransId="{C9C5D111-22FA-4A90-8CA1-7FCF60681402}" sibTransId="{183D1346-E588-4CAA-90EF-7170C046D934}"/>
    <dgm:cxn modelId="{1B51DD6C-D26B-4469-B870-C09A1EF3E846}" type="presParOf" srcId="{6B35C5D5-5BA9-4756-81C4-4FF93DF11BFD}" destId="{7147098C-B0A4-49B4-981D-A9BFD5D91B5B}" srcOrd="0" destOrd="0" presId="urn:microsoft.com/office/officeart/2005/8/layout/hProcess3"/>
    <dgm:cxn modelId="{242D9DB8-5002-4C98-8CDF-12F41FD6C459}" type="presParOf" srcId="{6B35C5D5-5BA9-4756-81C4-4FF93DF11BFD}" destId="{4DCA0630-D803-44D5-894C-EBB5755B9357}" srcOrd="1" destOrd="0" presId="urn:microsoft.com/office/officeart/2005/8/layout/hProcess3"/>
    <dgm:cxn modelId="{9C91DCA7-325A-45FA-B533-5ECFEEC5E0C5}" type="presParOf" srcId="{4DCA0630-D803-44D5-894C-EBB5755B9357}" destId="{D795B4CE-3A43-4DA5-B0B2-C9CFD0373629}" srcOrd="0" destOrd="0" presId="urn:microsoft.com/office/officeart/2005/8/layout/hProcess3"/>
    <dgm:cxn modelId="{FA3B6C8D-05D8-4849-B242-C4B269513504}" type="presParOf" srcId="{4DCA0630-D803-44D5-894C-EBB5755B9357}" destId="{A9C1614E-C199-42A8-B4DD-FE2D3B24F992}" srcOrd="1" destOrd="0" presId="urn:microsoft.com/office/officeart/2005/8/layout/hProcess3"/>
    <dgm:cxn modelId="{EF672167-8BE6-4EF5-8322-DCF296E675BA}" type="presParOf" srcId="{A9C1614E-C199-42A8-B4DD-FE2D3B24F992}" destId="{2C46D643-DB34-4FF8-BD0D-44761682A3B3}" srcOrd="0" destOrd="0" presId="urn:microsoft.com/office/officeart/2005/8/layout/hProcess3"/>
    <dgm:cxn modelId="{F1AA18D8-97F2-4DD5-9F17-D1C25DBA8711}" type="presParOf" srcId="{A9C1614E-C199-42A8-B4DD-FE2D3B24F992}" destId="{72AC93A8-C69F-4D30-B8B6-84B1F1A559B8}" srcOrd="1" destOrd="0" presId="urn:microsoft.com/office/officeart/2005/8/layout/hProcess3"/>
    <dgm:cxn modelId="{E4592468-6ABB-4CB7-A2AC-840C40AE2AC7}" type="presParOf" srcId="{A9C1614E-C199-42A8-B4DD-FE2D3B24F992}" destId="{514C2FC4-5DEF-4226-90B7-1D5CA2BBD02D}" srcOrd="2" destOrd="0" presId="urn:microsoft.com/office/officeart/2005/8/layout/hProcess3"/>
    <dgm:cxn modelId="{B5F391DA-419E-41C6-B9F9-A799BEFFA92B}" type="presParOf" srcId="{A9C1614E-C199-42A8-B4DD-FE2D3B24F992}" destId="{E0AC238D-F82C-4140-B171-A02DDE873161}" srcOrd="3" destOrd="0" presId="urn:microsoft.com/office/officeart/2005/8/layout/hProcess3"/>
    <dgm:cxn modelId="{42A70DD0-D3FC-4928-8B68-74708D2F7AB4}" type="presParOf" srcId="{A9C1614E-C199-42A8-B4DD-FE2D3B24F992}" destId="{6B112707-8088-4F40-8FAA-848189CE3831}" srcOrd="4" destOrd="0" presId="urn:microsoft.com/office/officeart/2005/8/layout/hProcess3"/>
    <dgm:cxn modelId="{9739093C-B2E6-414A-996E-3BEC7163890C}" type="presParOf" srcId="{4DCA0630-D803-44D5-894C-EBB5755B9357}" destId="{93C54794-369A-473F-9167-3E067F7A7966}" srcOrd="2" destOrd="0" presId="urn:microsoft.com/office/officeart/2005/8/layout/hProcess3"/>
    <dgm:cxn modelId="{095FA45D-2DCF-4C30-97F6-545E9CF3938E}" type="presParOf" srcId="{4DCA0630-D803-44D5-894C-EBB5755B9357}" destId="{F4D94AA1-D126-42C6-A44B-BA727E1DAEAB}" srcOrd="3" destOrd="0" presId="urn:microsoft.com/office/officeart/2005/8/layout/hProcess3"/>
    <dgm:cxn modelId="{5F7C09CF-3366-49F1-9D79-A8278E8E7A51}" type="presParOf" srcId="{F4D94AA1-D126-42C6-A44B-BA727E1DAEAB}" destId="{CAC36D18-FB4B-4535-A17C-1FFD3A7A4D8E}" srcOrd="0" destOrd="0" presId="urn:microsoft.com/office/officeart/2005/8/layout/hProcess3"/>
    <dgm:cxn modelId="{5052CC35-FFF4-4725-9FBA-F195E3450E41}" type="presParOf" srcId="{F4D94AA1-D126-42C6-A44B-BA727E1DAEAB}" destId="{B9E0EFC0-7F88-46D0-AC26-2ABE78A3201C}" srcOrd="1" destOrd="0" presId="urn:microsoft.com/office/officeart/2005/8/layout/hProcess3"/>
    <dgm:cxn modelId="{85DFFC41-D0EE-47CB-9F04-8A3729B8B45E}" type="presParOf" srcId="{F4D94AA1-D126-42C6-A44B-BA727E1DAEAB}" destId="{F2BE2519-9338-4533-86D8-80D2D133907C}" srcOrd="2" destOrd="0" presId="urn:microsoft.com/office/officeart/2005/8/layout/hProcess3"/>
    <dgm:cxn modelId="{883CE75E-398F-4D70-9125-0D36D45AFD68}" type="presParOf" srcId="{F4D94AA1-D126-42C6-A44B-BA727E1DAEAB}" destId="{55492BA5-862E-48F7-BC6C-19E2D9C014F7}" srcOrd="3" destOrd="0" presId="urn:microsoft.com/office/officeart/2005/8/layout/hProcess3"/>
    <dgm:cxn modelId="{8F53BB23-358D-468D-B053-4630FFB57352}" type="presParOf" srcId="{F4D94AA1-D126-42C6-A44B-BA727E1DAEAB}" destId="{5D070E2F-ADBF-4600-BD43-FDE032B640CE}" srcOrd="4" destOrd="0" presId="urn:microsoft.com/office/officeart/2005/8/layout/hProcess3"/>
    <dgm:cxn modelId="{DC4204A2-44AD-4FD2-A4ED-51959834C9A6}" type="presParOf" srcId="{4DCA0630-D803-44D5-894C-EBB5755B9357}" destId="{2E0EE3F9-90CE-432F-963E-EC37DD48521B}" srcOrd="4" destOrd="0" presId="urn:microsoft.com/office/officeart/2005/8/layout/hProcess3"/>
    <dgm:cxn modelId="{F0A6587E-335B-4EFD-848C-13E8A0390962}" type="presParOf" srcId="{4DCA0630-D803-44D5-894C-EBB5755B9357}" destId="{50912BE5-96C4-4F4F-9A0F-502B230B2697}" srcOrd="5" destOrd="0" presId="urn:microsoft.com/office/officeart/2005/8/layout/hProcess3"/>
    <dgm:cxn modelId="{AC7716E9-805A-4870-970B-420A06CFBC0A}" type="presParOf" srcId="{50912BE5-96C4-4F4F-9A0F-502B230B2697}" destId="{B8CD2D3D-9BB6-453F-9340-39F9145FC6E7}" srcOrd="0" destOrd="0" presId="urn:microsoft.com/office/officeart/2005/8/layout/hProcess3"/>
    <dgm:cxn modelId="{E074E15C-3006-4A61-8445-12DFEFF33439}" type="presParOf" srcId="{50912BE5-96C4-4F4F-9A0F-502B230B2697}" destId="{7B506B67-FB6B-4470-86DC-5FA2F79086B2}" srcOrd="1" destOrd="0" presId="urn:microsoft.com/office/officeart/2005/8/layout/hProcess3"/>
    <dgm:cxn modelId="{FA3402EC-12DA-4226-97EE-0135C767B000}" type="presParOf" srcId="{50912BE5-96C4-4F4F-9A0F-502B230B2697}" destId="{309A1795-5313-4690-80CE-BBA7C9DB4A29}" srcOrd="2" destOrd="0" presId="urn:microsoft.com/office/officeart/2005/8/layout/hProcess3"/>
    <dgm:cxn modelId="{5013F631-D870-43AE-8766-494BFF45EE4D}" type="presParOf" srcId="{50912BE5-96C4-4F4F-9A0F-502B230B2697}" destId="{CF02E07C-A4AE-44E9-AA61-3A97488D5F06}" srcOrd="3" destOrd="0" presId="urn:microsoft.com/office/officeart/2005/8/layout/hProcess3"/>
    <dgm:cxn modelId="{537F3C40-6A64-4B5D-BB27-F9B21CC0D23F}" type="presParOf" srcId="{50912BE5-96C4-4F4F-9A0F-502B230B2697}" destId="{2BE96C80-CE2B-4AB4-9784-B82D2935888B}" srcOrd="4" destOrd="0" presId="urn:microsoft.com/office/officeart/2005/8/layout/hProcess3"/>
    <dgm:cxn modelId="{0FF2F2DA-4913-444E-B4A7-D9077F3D23C6}" type="presParOf" srcId="{4DCA0630-D803-44D5-894C-EBB5755B9357}" destId="{AAD1ED3D-8F23-48A7-BDB3-BC68C507E2BE}" srcOrd="6" destOrd="0" presId="urn:microsoft.com/office/officeart/2005/8/layout/hProcess3"/>
    <dgm:cxn modelId="{7AE1E332-6325-4209-9CCA-3305B10B82C4}" type="presParOf" srcId="{4DCA0630-D803-44D5-894C-EBB5755B9357}" destId="{A811A0DB-5AC2-40D5-87BB-F8817815941C}" srcOrd="7" destOrd="0" presId="urn:microsoft.com/office/officeart/2005/8/layout/hProcess3"/>
    <dgm:cxn modelId="{9BFB740E-897C-421B-9FD9-DA9695C782C9}" type="presParOf" srcId="{A811A0DB-5AC2-40D5-87BB-F8817815941C}" destId="{8B146802-EE84-48F6-9A6A-A17D2238521D}" srcOrd="0" destOrd="0" presId="urn:microsoft.com/office/officeart/2005/8/layout/hProcess3"/>
    <dgm:cxn modelId="{89D4DAEC-A0D7-4F37-BB02-B3852494B00F}" type="presParOf" srcId="{A811A0DB-5AC2-40D5-87BB-F8817815941C}" destId="{B6919ED0-5471-40F7-8809-73318CBCECBD}" srcOrd="1" destOrd="0" presId="urn:microsoft.com/office/officeart/2005/8/layout/hProcess3"/>
    <dgm:cxn modelId="{4F1AA3D1-5656-4838-A020-6E1899C3A13E}" type="presParOf" srcId="{A811A0DB-5AC2-40D5-87BB-F8817815941C}" destId="{06CAB9FC-A871-4D3D-BDC8-D2049D61A16C}" srcOrd="2" destOrd="0" presId="urn:microsoft.com/office/officeart/2005/8/layout/hProcess3"/>
    <dgm:cxn modelId="{AF1DDE6C-1786-43C2-A088-26410A682D77}" type="presParOf" srcId="{A811A0DB-5AC2-40D5-87BB-F8817815941C}" destId="{9A2002CB-0616-4FB5-A324-C9409328F39A}" srcOrd="3" destOrd="0" presId="urn:microsoft.com/office/officeart/2005/8/layout/hProcess3"/>
    <dgm:cxn modelId="{9D028F4D-078B-45A1-81E4-9776E4195939}" type="presParOf" srcId="{A811A0DB-5AC2-40D5-87BB-F8817815941C}" destId="{5EEBC85A-C4C2-4298-9C5C-D2F19AA5AFBC}" srcOrd="4" destOrd="0" presId="urn:microsoft.com/office/officeart/2005/8/layout/hProcess3"/>
    <dgm:cxn modelId="{7E44B83C-3F65-411C-839D-1FD83243CCDC}" type="presParOf" srcId="{4DCA0630-D803-44D5-894C-EBB5755B9357}" destId="{64D2C932-F8D1-466E-9A31-59BD3A496772}" srcOrd="8" destOrd="0" presId="urn:microsoft.com/office/officeart/2005/8/layout/hProcess3"/>
    <dgm:cxn modelId="{967D4365-0807-4041-BE93-8AC6CFCC8338}" type="presParOf" srcId="{4DCA0630-D803-44D5-894C-EBB5755B9357}" destId="{F63690C2-F0C8-4877-AD9D-4304E5DC1C06}" srcOrd="9" destOrd="0" presId="urn:microsoft.com/office/officeart/2005/8/layout/hProcess3"/>
    <dgm:cxn modelId="{8FC0B836-8D9E-4FC7-B1E3-D5694CCD8120}" type="presParOf" srcId="{F63690C2-F0C8-4877-AD9D-4304E5DC1C06}" destId="{25BFC190-D3BF-4DD5-A697-A2ED6C6A4C8D}" srcOrd="0" destOrd="0" presId="urn:microsoft.com/office/officeart/2005/8/layout/hProcess3"/>
    <dgm:cxn modelId="{69CF09D8-EA99-47BD-9190-20919D334025}" type="presParOf" srcId="{F63690C2-F0C8-4877-AD9D-4304E5DC1C06}" destId="{05C46FC8-91F2-45B7-AFC4-4321F598D828}" srcOrd="1" destOrd="0" presId="urn:microsoft.com/office/officeart/2005/8/layout/hProcess3"/>
    <dgm:cxn modelId="{42C7498A-C554-4BAC-B642-BA88EF1DFAD6}" type="presParOf" srcId="{F63690C2-F0C8-4877-AD9D-4304E5DC1C06}" destId="{BDB4E142-02ED-47AC-862F-FE6A7409CD0A}" srcOrd="2" destOrd="0" presId="urn:microsoft.com/office/officeart/2005/8/layout/hProcess3"/>
    <dgm:cxn modelId="{B4509F96-153A-4688-B9DC-91BD9C4A24DE}" type="presParOf" srcId="{F63690C2-F0C8-4877-AD9D-4304E5DC1C06}" destId="{94AFC0A7-D5F1-4B54-BE5E-62CA7B0A7060}" srcOrd="3" destOrd="0" presId="urn:microsoft.com/office/officeart/2005/8/layout/hProcess3"/>
    <dgm:cxn modelId="{09956933-C360-4261-8F39-76979586A127}" type="presParOf" srcId="{F63690C2-F0C8-4877-AD9D-4304E5DC1C06}" destId="{7369D7CA-DA18-4DA6-AC0D-7BBD047B28A2}" srcOrd="4" destOrd="0" presId="urn:microsoft.com/office/officeart/2005/8/layout/hProcess3"/>
    <dgm:cxn modelId="{07ADEFFF-05A8-4877-9F42-DC1E49906B74}" type="presParOf" srcId="{4DCA0630-D803-44D5-894C-EBB5755B9357}" destId="{C21D6681-E352-430F-9BB7-3B9BF566B3A3}" srcOrd="10" destOrd="0" presId="urn:microsoft.com/office/officeart/2005/8/layout/hProcess3"/>
    <dgm:cxn modelId="{2AE907AB-2A8E-41B6-8925-523424AE3489}" type="presParOf" srcId="{4DCA0630-D803-44D5-894C-EBB5755B9357}" destId="{E2E20E31-C7F9-436F-9C33-E59AF13972DC}" srcOrd="11" destOrd="0" presId="urn:microsoft.com/office/officeart/2005/8/layout/hProcess3"/>
    <dgm:cxn modelId="{570757CC-4527-4F54-8573-851B813EB73F}" type="presParOf" srcId="{4DCA0630-D803-44D5-894C-EBB5755B9357}" destId="{FEF6C485-0922-4262-8757-6CCB105F643F}" srcOrd="12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6C485-0922-4262-8757-6CCB105F643F}">
      <dsp:nvSpPr>
        <dsp:cNvPr id="0" name=""/>
        <dsp:cNvSpPr/>
      </dsp:nvSpPr>
      <dsp:spPr>
        <a:xfrm>
          <a:off x="0" y="463826"/>
          <a:ext cx="8196648" cy="136279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69D7CA-DA18-4DA6-AC0D-7BBD047B28A2}">
      <dsp:nvSpPr>
        <dsp:cNvPr id="0" name=""/>
        <dsp:cNvSpPr/>
      </dsp:nvSpPr>
      <dsp:spPr>
        <a:xfrm>
          <a:off x="5990012" y="1525876"/>
          <a:ext cx="1158657" cy="1346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Market/price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Consumers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Aggregate environmental impacts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Rural instensification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etc.</a:t>
          </a:r>
        </a:p>
      </dsp:txBody>
      <dsp:txXfrm>
        <a:off x="5990012" y="1525876"/>
        <a:ext cx="1158657" cy="1346625"/>
      </dsp:txXfrm>
    </dsp:sp>
    <dsp:sp modelId="{05C46FC8-91F2-45B7-AFC4-4321F598D828}">
      <dsp:nvSpPr>
        <dsp:cNvPr id="0" name=""/>
        <dsp:cNvSpPr/>
      </dsp:nvSpPr>
      <dsp:spPr>
        <a:xfrm>
          <a:off x="6218326" y="810751"/>
          <a:ext cx="1158657" cy="681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Higher-order impacts</a:t>
          </a:r>
        </a:p>
      </dsp:txBody>
      <dsp:txXfrm>
        <a:off x="6218326" y="810751"/>
        <a:ext cx="1158657" cy="681395"/>
      </dsp:txXfrm>
    </dsp:sp>
    <dsp:sp modelId="{5EEBC85A-C4C2-4298-9C5C-D2F19AA5AFBC}">
      <dsp:nvSpPr>
        <dsp:cNvPr id="0" name=""/>
        <dsp:cNvSpPr/>
      </dsp:nvSpPr>
      <dsp:spPr>
        <a:xfrm>
          <a:off x="4827937" y="1560286"/>
          <a:ext cx="1158657" cy="1346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Income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Sales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Consumption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Food security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Risk reduction</a:t>
          </a:r>
        </a:p>
      </dsp:txBody>
      <dsp:txXfrm>
        <a:off x="4827937" y="1560286"/>
        <a:ext cx="1158657" cy="1346625"/>
      </dsp:txXfrm>
    </dsp:sp>
    <dsp:sp modelId="{B6919ED0-5471-40F7-8809-73318CBCECBD}">
      <dsp:nvSpPr>
        <dsp:cNvPr id="0" name=""/>
        <dsp:cNvSpPr/>
      </dsp:nvSpPr>
      <dsp:spPr>
        <a:xfrm>
          <a:off x="4827937" y="810751"/>
          <a:ext cx="1158657" cy="681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Second-order impacts</a:t>
          </a:r>
        </a:p>
      </dsp:txBody>
      <dsp:txXfrm>
        <a:off x="4827937" y="810751"/>
        <a:ext cx="1158657" cy="681395"/>
      </dsp:txXfrm>
    </dsp:sp>
    <dsp:sp modelId="{2BE96C80-CE2B-4AB4-9784-B82D2935888B}">
      <dsp:nvSpPr>
        <dsp:cNvPr id="0" name=""/>
        <dsp:cNvSpPr/>
      </dsp:nvSpPr>
      <dsp:spPr>
        <a:xfrm>
          <a:off x="3437549" y="1560286"/>
          <a:ext cx="1158657" cy="1346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Productivity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Yield, cost of production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Input allocation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Labor, land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Production stability</a:t>
          </a:r>
        </a:p>
      </dsp:txBody>
      <dsp:txXfrm>
        <a:off x="3437549" y="1560286"/>
        <a:ext cx="1158657" cy="1346625"/>
      </dsp:txXfrm>
    </dsp:sp>
    <dsp:sp modelId="{7B506B67-FB6B-4470-86DC-5FA2F79086B2}">
      <dsp:nvSpPr>
        <dsp:cNvPr id="0" name=""/>
        <dsp:cNvSpPr/>
      </dsp:nvSpPr>
      <dsp:spPr>
        <a:xfrm>
          <a:off x="3437549" y="810751"/>
          <a:ext cx="1158657" cy="681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First-order impacts</a:t>
          </a:r>
        </a:p>
      </dsp:txBody>
      <dsp:txXfrm>
        <a:off x="3437549" y="810751"/>
        <a:ext cx="1158657" cy="681395"/>
      </dsp:txXfrm>
    </dsp:sp>
    <dsp:sp modelId="{5D070E2F-ADBF-4600-BD43-FDE032B640CE}">
      <dsp:nvSpPr>
        <dsp:cNvPr id="0" name=""/>
        <dsp:cNvSpPr/>
      </dsp:nvSpPr>
      <dsp:spPr>
        <a:xfrm>
          <a:off x="2047160" y="1560286"/>
          <a:ext cx="1158657" cy="1346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Household characteristics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Site-specific factors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Institutions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/>
            <a:t>Networks</a:t>
          </a:r>
        </a:p>
      </dsp:txBody>
      <dsp:txXfrm>
        <a:off x="2047160" y="1560286"/>
        <a:ext cx="1158657" cy="1346625"/>
      </dsp:txXfrm>
    </dsp:sp>
    <dsp:sp modelId="{B9E0EFC0-7F88-46D0-AC26-2ABE78A3201C}">
      <dsp:nvSpPr>
        <dsp:cNvPr id="0" name=""/>
        <dsp:cNvSpPr/>
      </dsp:nvSpPr>
      <dsp:spPr>
        <a:xfrm>
          <a:off x="2047160" y="810751"/>
          <a:ext cx="1158657" cy="681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Adoption</a:t>
          </a:r>
        </a:p>
      </dsp:txBody>
      <dsp:txXfrm>
        <a:off x="2047160" y="810751"/>
        <a:ext cx="1158657" cy="681395"/>
      </dsp:txXfrm>
    </dsp:sp>
    <dsp:sp modelId="{6B112707-8088-4F40-8FAA-848189CE3831}">
      <dsp:nvSpPr>
        <dsp:cNvPr id="0" name=""/>
        <dsp:cNvSpPr/>
      </dsp:nvSpPr>
      <dsp:spPr>
        <a:xfrm>
          <a:off x="656772" y="1560286"/>
          <a:ext cx="1158657" cy="2854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Seeds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HYV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Drought/salinity tolerant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Management practices</a:t>
          </a:r>
        </a:p>
      </dsp:txBody>
      <dsp:txXfrm>
        <a:off x="656772" y="1560286"/>
        <a:ext cx="1158657" cy="2854696"/>
      </dsp:txXfrm>
    </dsp:sp>
    <dsp:sp modelId="{72AC93A8-C69F-4D30-B8B6-84B1F1A559B8}">
      <dsp:nvSpPr>
        <dsp:cNvPr id="0" name=""/>
        <dsp:cNvSpPr/>
      </dsp:nvSpPr>
      <dsp:spPr>
        <a:xfrm>
          <a:off x="656772" y="810751"/>
          <a:ext cx="1158657" cy="681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Technologies</a:t>
          </a:r>
        </a:p>
      </dsp:txBody>
      <dsp:txXfrm>
        <a:off x="656772" y="810751"/>
        <a:ext cx="1158657" cy="681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85674-7DC3-4741-83B5-806BA949DC3A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19C01-2C69-4D8F-875C-333EDAF5135F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27947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02030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10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24424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11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83005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12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603855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-We follow </a:t>
            </a:r>
            <a:r>
              <a:rPr lang="en-US" dirty="0" err="1" smtClean="0"/>
              <a:t>DellaVigna</a:t>
            </a:r>
            <a:r>
              <a:rPr lang="en-US" dirty="0" smtClean="0"/>
              <a:t>,</a:t>
            </a:r>
            <a:r>
              <a:rPr lang="en-US" baseline="0" dirty="0" smtClean="0"/>
              <a:t> who uses the psychology literature to explain not standard decision making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7656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sub-optimal</a:t>
            </a:r>
            <a:r>
              <a:rPr lang="en-US" baseline="0" dirty="0" smtClean="0"/>
              <a:t> decision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073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 = visi</a:t>
            </a:r>
            <a:r>
              <a:rPr lang="en-US" baseline="0" dirty="0" smtClean="0"/>
              <a:t>ble, known and remember by decision maker </a:t>
            </a:r>
          </a:p>
          <a:p>
            <a:r>
              <a:rPr lang="en-US" baseline="0" dirty="0" smtClean="0"/>
              <a:t>O more opaque component, require more effort and attention to process </a:t>
            </a:r>
          </a:p>
          <a:p>
            <a:r>
              <a:rPr lang="en-US" baseline="0" dirty="0" smtClean="0"/>
              <a:t>Attention is a scare resource and due to inattention </a:t>
            </a:r>
            <a:endParaRPr lang="en-US" dirty="0" smtClean="0"/>
          </a:p>
          <a:p>
            <a:r>
              <a:rPr lang="en-US" dirty="0" smtClean="0"/>
              <a:t>O some of the benefits</a:t>
            </a:r>
            <a:r>
              <a:rPr lang="en-US" baseline="0" dirty="0" smtClean="0"/>
              <a:t> of IPM are harder to perceive-not a direct increase in yield– like positive impact on health and environment, might take time to occur, and might be disperse. </a:t>
            </a:r>
            <a:endParaRPr lang="en-US" dirty="0" smtClean="0"/>
          </a:p>
          <a:p>
            <a:r>
              <a:rPr lang="en-US" dirty="0" smtClean="0"/>
              <a:t>texts messages might have</a:t>
            </a:r>
            <a:r>
              <a:rPr lang="en-US" baseline="0" dirty="0" smtClean="0"/>
              <a:t> greater impact on the inattention parameter than others.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9814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sub-optimal</a:t>
            </a:r>
            <a:r>
              <a:rPr lang="en-US" baseline="0" dirty="0" smtClean="0"/>
              <a:t> decision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3215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19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815588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20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793018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21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49585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38544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22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49523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23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58993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57343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67479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84817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93171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09199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88376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9C01-2C69-4D8F-875C-333EDAF5135F}" type="slidenum">
              <a:rPr lang="es-EC" smtClean="0"/>
              <a:t>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27049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46593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9071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10414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9760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7578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5417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94603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43168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62910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96871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41563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3E14C-5125-4A82-A7E4-57F7CC8046D1}" type="datetimeFigureOut">
              <a:rPr lang="es-EC" smtClean="0"/>
              <a:t>21/1/2018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C8752-BF64-4F66-BB74-16EC190EACC5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75711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Impact assessment of technological innovation and dissemination under the Consortium for Unfavourable Rice Environments (CURE) in Southeast Asia (SEA)</a:t>
            </a:r>
            <a:endParaRPr lang="es-EC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83110"/>
            <a:ext cx="9144000" cy="1655762"/>
          </a:xfrm>
        </p:spPr>
        <p:txBody>
          <a:bodyPr>
            <a:normAutofit/>
          </a:bodyPr>
          <a:lstStyle/>
          <a:p>
            <a:r>
              <a:rPr lang="es-EC" sz="2800" dirty="0" smtClean="0"/>
              <a:t>Project </a:t>
            </a:r>
            <a:r>
              <a:rPr lang="es-EC" sz="2800" dirty="0" err="1" smtClean="0"/>
              <a:t>Overview</a:t>
            </a:r>
            <a:endParaRPr lang="es-EC" sz="2800" dirty="0" smtClean="0"/>
          </a:p>
          <a:p>
            <a:r>
              <a:rPr lang="es-EC" sz="2800" dirty="0" smtClean="0"/>
              <a:t>Jeffrey Alwang, Bradford Mills, Robert Andrade, Ricardo Labarta, Rowell </a:t>
            </a:r>
            <a:r>
              <a:rPr lang="es-EC" sz="2800" dirty="0" err="1" smtClean="0"/>
              <a:t>Dikatanan</a:t>
            </a:r>
            <a:r>
              <a:rPr lang="es-EC" sz="2800" dirty="0" smtClean="0"/>
              <a:t>, </a:t>
            </a:r>
            <a:r>
              <a:rPr lang="es-EC" sz="2800" dirty="0" err="1" smtClean="0"/>
              <a:t>Dun</a:t>
            </a:r>
            <a:r>
              <a:rPr lang="es-EC" sz="2800" dirty="0" smtClean="0"/>
              <a:t> </a:t>
            </a:r>
            <a:r>
              <a:rPr lang="es-EC" sz="2800" dirty="0" err="1" smtClean="0"/>
              <a:t>Phoung</a:t>
            </a:r>
            <a:r>
              <a:rPr lang="es-EC" sz="2800" dirty="0" smtClean="0"/>
              <a:t> Le</a:t>
            </a:r>
            <a:endParaRPr lang="es-EC" sz="2800" dirty="0"/>
          </a:p>
        </p:txBody>
      </p:sp>
      <p:pic>
        <p:nvPicPr>
          <p:cNvPr id="1026" name="Picture 2" descr="logo space diagram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524" y="100483"/>
            <a:ext cx="2154552" cy="140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" y="5592763"/>
            <a:ext cx="242887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79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Methods</a:t>
            </a:r>
            <a:r>
              <a:rPr lang="es-EC" dirty="0" smtClean="0"/>
              <a:t>:  Nepal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03750"/>
          </a:xfrm>
        </p:spPr>
        <p:txBody>
          <a:bodyPr>
            <a:noAutofit/>
          </a:bodyPr>
          <a:lstStyle/>
          <a:p>
            <a:r>
              <a:rPr lang="en-GB" sz="2600" dirty="0" smtClean="0"/>
              <a:t>From proposal: Analyse </a:t>
            </a:r>
            <a:r>
              <a:rPr lang="en-GB" sz="2600" dirty="0"/>
              <a:t>the spread and impacts of Community Seed Banks (CSBs), STRVs, and best management practices (</a:t>
            </a:r>
            <a:r>
              <a:rPr lang="en-GB" sz="2600" dirty="0" smtClean="0"/>
              <a:t>BMPs)</a:t>
            </a:r>
          </a:p>
          <a:p>
            <a:r>
              <a:rPr lang="en-GB" sz="2600" dirty="0" smtClean="0"/>
              <a:t>Evaluate determinants of </a:t>
            </a:r>
            <a:r>
              <a:rPr lang="en-GB" sz="2600" dirty="0" smtClean="0"/>
              <a:t>success </a:t>
            </a:r>
            <a:r>
              <a:rPr lang="en-GB" sz="2600" dirty="0" smtClean="0"/>
              <a:t>of CSBs using institutional records and econometric models of </a:t>
            </a:r>
            <a:r>
              <a:rPr lang="en-GB" sz="2600" dirty="0" smtClean="0"/>
              <a:t>survival/expansion</a:t>
            </a:r>
            <a:endParaRPr lang="en-GB" sz="2600" dirty="0" smtClean="0"/>
          </a:p>
          <a:p>
            <a:r>
              <a:rPr lang="en-GB" sz="2600" dirty="0" smtClean="0"/>
              <a:t>Evaluate farmer willingness to pay (WTP) for CSB seeds </a:t>
            </a:r>
          </a:p>
          <a:p>
            <a:r>
              <a:rPr lang="en-GB" sz="2600" dirty="0" smtClean="0"/>
              <a:t>Use </a:t>
            </a:r>
            <a:r>
              <a:rPr lang="en-GB" sz="2600" dirty="0" smtClean="0"/>
              <a:t>IV </a:t>
            </a:r>
            <a:r>
              <a:rPr lang="en-GB" sz="2600" dirty="0" smtClean="0"/>
              <a:t>and </a:t>
            </a:r>
            <a:r>
              <a:rPr lang="en-GB" sz="2600" dirty="0" smtClean="0"/>
              <a:t>PSM </a:t>
            </a:r>
            <a:r>
              <a:rPr lang="en-GB" sz="2600" dirty="0" smtClean="0"/>
              <a:t>to estimate the treatment effect of adoption of STRVs and BMPs at the household level and CSBs at the community level</a:t>
            </a:r>
            <a:endParaRPr lang="en-GB" sz="2200" dirty="0" smtClean="0"/>
          </a:p>
          <a:p>
            <a:pPr lvl="1"/>
            <a:r>
              <a:rPr lang="en-GB" dirty="0" smtClean="0"/>
              <a:t>Candidate IVs </a:t>
            </a:r>
            <a:r>
              <a:rPr lang="en-GB" dirty="0" smtClean="0"/>
              <a:t>will be identified </a:t>
            </a:r>
            <a:r>
              <a:rPr lang="en-GB" dirty="0" smtClean="0"/>
              <a:t>through focus </a:t>
            </a:r>
            <a:r>
              <a:rPr lang="en-GB" dirty="0" smtClean="0"/>
              <a:t>group discussions (FGDs) and key informant interviews (KII) regarding determinants of STRV and BMP adoption</a:t>
            </a:r>
          </a:p>
          <a:p>
            <a:pPr lvl="1"/>
            <a:r>
              <a:rPr lang="en-GB" dirty="0" smtClean="0"/>
              <a:t>For PSM, similar communities with and without seedbanks will be compared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79254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Methods: Vietnam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Key – </a:t>
            </a:r>
            <a:r>
              <a:rPr lang="en-US" dirty="0" smtClean="0"/>
              <a:t>Salinity-tolerant </a:t>
            </a:r>
            <a:r>
              <a:rPr lang="en-US" dirty="0" smtClean="0"/>
              <a:t>varieties can reduce income variability in addition to increasing mean yields</a:t>
            </a:r>
          </a:p>
          <a:p>
            <a:pPr lvl="1"/>
            <a:r>
              <a:rPr lang="en-US" dirty="0" smtClean="0"/>
              <a:t>We are interested in this additional benefit pathway</a:t>
            </a:r>
          </a:p>
          <a:p>
            <a:r>
              <a:rPr lang="en-US" dirty="0" smtClean="0"/>
              <a:t>Need to characterize how variance of rice yield changes with new </a:t>
            </a:r>
            <a:r>
              <a:rPr lang="en-US" dirty="0" smtClean="0"/>
              <a:t>varieties</a:t>
            </a:r>
            <a:endParaRPr lang="en-US" dirty="0" smtClean="0"/>
          </a:p>
          <a:p>
            <a:pPr lvl="1"/>
            <a:r>
              <a:rPr lang="en-US" dirty="0" smtClean="0"/>
              <a:t>Distribution of salinity risks</a:t>
            </a:r>
          </a:p>
          <a:p>
            <a:pPr lvl="1"/>
            <a:r>
              <a:rPr lang="en-US" dirty="0" smtClean="0"/>
              <a:t>Variety response with and without exposure</a:t>
            </a:r>
          </a:p>
          <a:p>
            <a:r>
              <a:rPr lang="en-US" dirty="0" smtClean="0"/>
              <a:t>Impacts</a:t>
            </a:r>
          </a:p>
          <a:p>
            <a:pPr lvl="1"/>
            <a:r>
              <a:rPr lang="en-US" dirty="0" smtClean="0"/>
              <a:t>Higher income streams</a:t>
            </a:r>
          </a:p>
          <a:p>
            <a:pPr lvl="1"/>
            <a:r>
              <a:rPr lang="en-US" dirty="0" smtClean="0"/>
              <a:t>Lower variance in yield and income</a:t>
            </a:r>
          </a:p>
          <a:p>
            <a:r>
              <a:rPr lang="en-US" dirty="0" smtClean="0"/>
              <a:t>Adoption is endogenous to expected </a:t>
            </a:r>
            <a:r>
              <a:rPr lang="en-US" dirty="0" smtClean="0"/>
              <a:t>impact</a:t>
            </a:r>
            <a:endParaRPr lang="en-US" dirty="0" smtClean="0"/>
          </a:p>
          <a:p>
            <a:r>
              <a:rPr lang="en-US" dirty="0" smtClean="0"/>
              <a:t>Use IV methods to control for endogenous adoption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28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Methods</a:t>
            </a:r>
            <a:r>
              <a:rPr lang="es-EC" dirty="0" smtClean="0"/>
              <a:t>: </a:t>
            </a:r>
            <a:r>
              <a:rPr lang="es-EC" dirty="0" err="1" smtClean="0"/>
              <a:t>Philippines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C" dirty="0" err="1" smtClean="0"/>
              <a:t>From</a:t>
            </a:r>
            <a:r>
              <a:rPr lang="es-EC" dirty="0" smtClean="0"/>
              <a:t> </a:t>
            </a:r>
            <a:r>
              <a:rPr lang="es-EC" dirty="0" err="1" smtClean="0"/>
              <a:t>proposal</a:t>
            </a:r>
            <a:r>
              <a:rPr lang="es-EC" dirty="0" smtClean="0"/>
              <a:t>:  C</a:t>
            </a:r>
            <a:r>
              <a:rPr lang="en-GB" dirty="0" err="1" smtClean="0"/>
              <a:t>onduct</a:t>
            </a:r>
            <a:r>
              <a:rPr lang="en-GB" dirty="0" smtClean="0"/>
              <a:t> </a:t>
            </a:r>
            <a:r>
              <a:rPr lang="en-GB" dirty="0"/>
              <a:t>a baseline survey and establish </a:t>
            </a:r>
            <a:r>
              <a:rPr lang="en-GB" dirty="0" smtClean="0"/>
              <a:t>an RCT </a:t>
            </a:r>
            <a:r>
              <a:rPr lang="en-GB" dirty="0"/>
              <a:t>to examine the impacts of </a:t>
            </a:r>
            <a:r>
              <a:rPr lang="en-GB" dirty="0" smtClean="0"/>
              <a:t>SSNM</a:t>
            </a:r>
            <a:endParaRPr lang="en-GB" dirty="0"/>
          </a:p>
          <a:p>
            <a:r>
              <a:rPr lang="en-GB" dirty="0" smtClean="0"/>
              <a:t>Analysis of baseline survey will provide information about spread </a:t>
            </a:r>
            <a:r>
              <a:rPr lang="en-GB" dirty="0" smtClean="0"/>
              <a:t>and adoption of </a:t>
            </a:r>
            <a:r>
              <a:rPr lang="en-GB" b="1" dirty="0" smtClean="0"/>
              <a:t>CURE-related technologie</a:t>
            </a:r>
            <a:r>
              <a:rPr lang="en-GB" dirty="0" smtClean="0"/>
              <a:t>s</a:t>
            </a:r>
          </a:p>
          <a:p>
            <a:r>
              <a:rPr lang="en-GB" dirty="0" smtClean="0"/>
              <a:t>Proposed RCT will provide an assessment of </a:t>
            </a:r>
            <a:r>
              <a:rPr lang="en-GB" b="1" dirty="0" smtClean="0"/>
              <a:t>impact of SSNM outreach on farm operations, productivity and other outcomes</a:t>
            </a:r>
          </a:p>
          <a:p>
            <a:r>
              <a:rPr lang="en-GB" dirty="0" smtClean="0"/>
              <a:t>Use randomly assigned text message reminders to “encourage” use of the nutrient management tool</a:t>
            </a:r>
          </a:p>
          <a:p>
            <a:r>
              <a:rPr lang="en-GB" dirty="0" smtClean="0"/>
              <a:t>Content of text messages will be varied to help identify causes of under-use of SSNM tool</a:t>
            </a:r>
          </a:p>
          <a:p>
            <a:r>
              <a:rPr lang="en-GB" dirty="0" smtClean="0"/>
              <a:t>Post-experiment survey will allow analysis of changes in </a:t>
            </a:r>
            <a:r>
              <a:rPr lang="en-GB" dirty="0" err="1" smtClean="0"/>
              <a:t>behavior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4772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0" y="4152900"/>
            <a:ext cx="4991100" cy="2705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Randomized </a:t>
            </a:r>
            <a:r>
              <a:rPr lang="en-US" dirty="0" smtClean="0"/>
              <a:t>control trial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48509" y="1219200"/>
            <a:ext cx="8862291" cy="510540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‘</a:t>
            </a:r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Gold standard of impact evaluation because they are inarguably the most rigorous—meaning they require the fewest assumptions, or leaps of faith, when drawing conclusions from the results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.’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Randomize units into treatment or control: all units should have the same likelihood on getting selected into treatment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Baseline survey and at least one follow-up survey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Compare outcome variable </a:t>
            </a:r>
          </a:p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 between treatment and </a:t>
            </a:r>
          </a:p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 control group: regress </a:t>
            </a:r>
          </a:p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 outcome on treatment </a:t>
            </a:r>
          </a:p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 dummy using OLS</a:t>
            </a:r>
          </a:p>
          <a:p>
            <a:pPr marL="0" indent="0">
              <a:buNone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51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879" y="1104900"/>
            <a:ext cx="4991100" cy="2705100"/>
          </a:xfrm>
          <a:prstGeom prst="rect">
            <a:avLst/>
          </a:prstGeom>
        </p:spPr>
      </p:pic>
      <p:sp>
        <p:nvSpPr>
          <p:cNvPr id="23" name="Freeform 22"/>
          <p:cNvSpPr/>
          <p:nvPr/>
        </p:nvSpPr>
        <p:spPr>
          <a:xfrm>
            <a:off x="7396766" y="3683359"/>
            <a:ext cx="2687392" cy="3100589"/>
          </a:xfrm>
          <a:custGeom>
            <a:avLst/>
            <a:gdLst>
              <a:gd name="connsiteX0" fmla="*/ 476519 w 3090930"/>
              <a:gd name="connsiteY0" fmla="*/ 2678806 h 3554569"/>
              <a:gd name="connsiteX1" fmla="*/ 476519 w 3090930"/>
              <a:gd name="connsiteY1" fmla="*/ 2678806 h 3554569"/>
              <a:gd name="connsiteX2" fmla="*/ 347730 w 3090930"/>
              <a:gd name="connsiteY2" fmla="*/ 2562896 h 3554569"/>
              <a:gd name="connsiteX3" fmla="*/ 309093 w 3090930"/>
              <a:gd name="connsiteY3" fmla="*/ 2524259 h 3554569"/>
              <a:gd name="connsiteX4" fmla="*/ 244699 w 3090930"/>
              <a:gd name="connsiteY4" fmla="*/ 2446986 h 3554569"/>
              <a:gd name="connsiteX5" fmla="*/ 193184 w 3090930"/>
              <a:gd name="connsiteY5" fmla="*/ 2356834 h 3554569"/>
              <a:gd name="connsiteX6" fmla="*/ 154547 w 3090930"/>
              <a:gd name="connsiteY6" fmla="*/ 2305319 h 3554569"/>
              <a:gd name="connsiteX7" fmla="*/ 128789 w 3090930"/>
              <a:gd name="connsiteY7" fmla="*/ 2253803 h 3554569"/>
              <a:gd name="connsiteX8" fmla="*/ 103031 w 3090930"/>
              <a:gd name="connsiteY8" fmla="*/ 2215166 h 3554569"/>
              <a:gd name="connsiteX9" fmla="*/ 90153 w 3090930"/>
              <a:gd name="connsiteY9" fmla="*/ 2163651 h 3554569"/>
              <a:gd name="connsiteX10" fmla="*/ 64395 w 3090930"/>
              <a:gd name="connsiteY10" fmla="*/ 2112135 h 3554569"/>
              <a:gd name="connsiteX11" fmla="*/ 38637 w 3090930"/>
              <a:gd name="connsiteY11" fmla="*/ 2021983 h 3554569"/>
              <a:gd name="connsiteX12" fmla="*/ 12879 w 3090930"/>
              <a:gd name="connsiteY12" fmla="*/ 1893195 h 3554569"/>
              <a:gd name="connsiteX13" fmla="*/ 0 w 3090930"/>
              <a:gd name="connsiteY13" fmla="*/ 1738648 h 3554569"/>
              <a:gd name="connsiteX14" fmla="*/ 25758 w 3090930"/>
              <a:gd name="connsiteY14" fmla="*/ 1223493 h 3554569"/>
              <a:gd name="connsiteX15" fmla="*/ 51516 w 3090930"/>
              <a:gd name="connsiteY15" fmla="*/ 1159099 h 3554569"/>
              <a:gd name="connsiteX16" fmla="*/ 90153 w 3090930"/>
              <a:gd name="connsiteY16" fmla="*/ 1043189 h 3554569"/>
              <a:gd name="connsiteX17" fmla="*/ 103031 w 3090930"/>
              <a:gd name="connsiteY17" fmla="*/ 1004552 h 3554569"/>
              <a:gd name="connsiteX18" fmla="*/ 141668 w 3090930"/>
              <a:gd name="connsiteY18" fmla="*/ 991674 h 3554569"/>
              <a:gd name="connsiteX19" fmla="*/ 180305 w 3090930"/>
              <a:gd name="connsiteY19" fmla="*/ 862885 h 3554569"/>
              <a:gd name="connsiteX20" fmla="*/ 296215 w 3090930"/>
              <a:gd name="connsiteY20" fmla="*/ 746975 h 3554569"/>
              <a:gd name="connsiteX21" fmla="*/ 347730 w 3090930"/>
              <a:gd name="connsiteY21" fmla="*/ 695459 h 3554569"/>
              <a:gd name="connsiteX22" fmla="*/ 463640 w 3090930"/>
              <a:gd name="connsiteY22" fmla="*/ 643944 h 3554569"/>
              <a:gd name="connsiteX23" fmla="*/ 476519 w 3090930"/>
              <a:gd name="connsiteY23" fmla="*/ 605307 h 3554569"/>
              <a:gd name="connsiteX24" fmla="*/ 618186 w 3090930"/>
              <a:gd name="connsiteY24" fmla="*/ 489397 h 3554569"/>
              <a:gd name="connsiteX25" fmla="*/ 721217 w 3090930"/>
              <a:gd name="connsiteY25" fmla="*/ 386366 h 3554569"/>
              <a:gd name="connsiteX26" fmla="*/ 824248 w 3090930"/>
              <a:gd name="connsiteY26" fmla="*/ 296214 h 3554569"/>
              <a:gd name="connsiteX27" fmla="*/ 927279 w 3090930"/>
              <a:gd name="connsiteY27" fmla="*/ 244699 h 3554569"/>
              <a:gd name="connsiteX28" fmla="*/ 1017431 w 3090930"/>
              <a:gd name="connsiteY28" fmla="*/ 193183 h 3554569"/>
              <a:gd name="connsiteX29" fmla="*/ 1107584 w 3090930"/>
              <a:gd name="connsiteY29" fmla="*/ 154547 h 3554569"/>
              <a:gd name="connsiteX30" fmla="*/ 1146220 w 3090930"/>
              <a:gd name="connsiteY30" fmla="*/ 141668 h 3554569"/>
              <a:gd name="connsiteX31" fmla="*/ 1287888 w 3090930"/>
              <a:gd name="connsiteY31" fmla="*/ 77274 h 3554569"/>
              <a:gd name="connsiteX32" fmla="*/ 1506829 w 3090930"/>
              <a:gd name="connsiteY32" fmla="*/ 12879 h 3554569"/>
              <a:gd name="connsiteX33" fmla="*/ 1596981 w 3090930"/>
              <a:gd name="connsiteY33" fmla="*/ 0 h 3554569"/>
              <a:gd name="connsiteX34" fmla="*/ 1893195 w 3090930"/>
              <a:gd name="connsiteY34" fmla="*/ 25758 h 3554569"/>
              <a:gd name="connsiteX35" fmla="*/ 1996226 w 3090930"/>
              <a:gd name="connsiteY35" fmla="*/ 77274 h 3554569"/>
              <a:gd name="connsiteX36" fmla="*/ 2034862 w 3090930"/>
              <a:gd name="connsiteY36" fmla="*/ 90152 h 3554569"/>
              <a:gd name="connsiteX37" fmla="*/ 2099257 w 3090930"/>
              <a:gd name="connsiteY37" fmla="*/ 128789 h 3554569"/>
              <a:gd name="connsiteX38" fmla="*/ 2189409 w 3090930"/>
              <a:gd name="connsiteY38" fmla="*/ 154547 h 3554569"/>
              <a:gd name="connsiteX39" fmla="*/ 2253803 w 3090930"/>
              <a:gd name="connsiteY39" fmla="*/ 206062 h 3554569"/>
              <a:gd name="connsiteX40" fmla="*/ 2369713 w 3090930"/>
              <a:gd name="connsiteY40" fmla="*/ 283335 h 3554569"/>
              <a:gd name="connsiteX41" fmla="*/ 2485623 w 3090930"/>
              <a:gd name="connsiteY41" fmla="*/ 450761 h 3554569"/>
              <a:gd name="connsiteX42" fmla="*/ 2498502 w 3090930"/>
              <a:gd name="connsiteY42" fmla="*/ 489397 h 3554569"/>
              <a:gd name="connsiteX43" fmla="*/ 2511381 w 3090930"/>
              <a:gd name="connsiteY43" fmla="*/ 643944 h 3554569"/>
              <a:gd name="connsiteX44" fmla="*/ 2575775 w 3090930"/>
              <a:gd name="connsiteY44" fmla="*/ 824248 h 3554569"/>
              <a:gd name="connsiteX45" fmla="*/ 2588654 w 3090930"/>
              <a:gd name="connsiteY45" fmla="*/ 888643 h 3554569"/>
              <a:gd name="connsiteX46" fmla="*/ 2627291 w 3090930"/>
              <a:gd name="connsiteY46" fmla="*/ 1004552 h 3554569"/>
              <a:gd name="connsiteX47" fmla="*/ 2653048 w 3090930"/>
              <a:gd name="connsiteY47" fmla="*/ 1171978 h 3554569"/>
              <a:gd name="connsiteX48" fmla="*/ 2691685 w 3090930"/>
              <a:gd name="connsiteY48" fmla="*/ 1223493 h 3554569"/>
              <a:gd name="connsiteX49" fmla="*/ 2807595 w 3090930"/>
              <a:gd name="connsiteY49" fmla="*/ 1313645 h 3554569"/>
              <a:gd name="connsiteX50" fmla="*/ 2884868 w 3090930"/>
              <a:gd name="connsiteY50" fmla="*/ 1390919 h 3554569"/>
              <a:gd name="connsiteX51" fmla="*/ 2910626 w 3090930"/>
              <a:gd name="connsiteY51" fmla="*/ 1442434 h 3554569"/>
              <a:gd name="connsiteX52" fmla="*/ 3000778 w 3090930"/>
              <a:gd name="connsiteY52" fmla="*/ 1558344 h 3554569"/>
              <a:gd name="connsiteX53" fmla="*/ 3039415 w 3090930"/>
              <a:gd name="connsiteY53" fmla="*/ 1648496 h 3554569"/>
              <a:gd name="connsiteX54" fmla="*/ 3065172 w 3090930"/>
              <a:gd name="connsiteY54" fmla="*/ 1700012 h 3554569"/>
              <a:gd name="connsiteX55" fmla="*/ 3090930 w 3090930"/>
              <a:gd name="connsiteY55" fmla="*/ 1777285 h 3554569"/>
              <a:gd name="connsiteX56" fmla="*/ 3078051 w 3090930"/>
              <a:gd name="connsiteY56" fmla="*/ 2279561 h 3554569"/>
              <a:gd name="connsiteX57" fmla="*/ 3052293 w 3090930"/>
              <a:gd name="connsiteY57" fmla="*/ 2331076 h 3554569"/>
              <a:gd name="connsiteX58" fmla="*/ 2794716 w 3090930"/>
              <a:gd name="connsiteY58" fmla="*/ 2640169 h 3554569"/>
              <a:gd name="connsiteX59" fmla="*/ 2756079 w 3090930"/>
              <a:gd name="connsiteY59" fmla="*/ 2691685 h 3554569"/>
              <a:gd name="connsiteX60" fmla="*/ 2601533 w 3090930"/>
              <a:gd name="connsiteY60" fmla="*/ 2820474 h 3554569"/>
              <a:gd name="connsiteX61" fmla="*/ 2562896 w 3090930"/>
              <a:gd name="connsiteY61" fmla="*/ 2833352 h 3554569"/>
              <a:gd name="connsiteX62" fmla="*/ 2472744 w 3090930"/>
              <a:gd name="connsiteY62" fmla="*/ 2923504 h 3554569"/>
              <a:gd name="connsiteX63" fmla="*/ 2434107 w 3090930"/>
              <a:gd name="connsiteY63" fmla="*/ 2987899 h 3554569"/>
              <a:gd name="connsiteX64" fmla="*/ 2189409 w 3090930"/>
              <a:gd name="connsiteY64" fmla="*/ 3181082 h 3554569"/>
              <a:gd name="connsiteX65" fmla="*/ 2099257 w 3090930"/>
              <a:gd name="connsiteY65" fmla="*/ 3258355 h 3554569"/>
              <a:gd name="connsiteX66" fmla="*/ 1854558 w 3090930"/>
              <a:gd name="connsiteY66" fmla="*/ 3374265 h 3554569"/>
              <a:gd name="connsiteX67" fmla="*/ 1648496 w 3090930"/>
              <a:gd name="connsiteY67" fmla="*/ 3477296 h 3554569"/>
              <a:gd name="connsiteX68" fmla="*/ 1558344 w 3090930"/>
              <a:gd name="connsiteY68" fmla="*/ 3503054 h 3554569"/>
              <a:gd name="connsiteX69" fmla="*/ 1378040 w 3090930"/>
              <a:gd name="connsiteY69" fmla="*/ 3541690 h 3554569"/>
              <a:gd name="connsiteX70" fmla="*/ 1287888 w 3090930"/>
              <a:gd name="connsiteY70" fmla="*/ 3554569 h 3554569"/>
              <a:gd name="connsiteX71" fmla="*/ 1159099 w 3090930"/>
              <a:gd name="connsiteY71" fmla="*/ 3528812 h 3554569"/>
              <a:gd name="connsiteX72" fmla="*/ 1056068 w 3090930"/>
              <a:gd name="connsiteY72" fmla="*/ 3477296 h 3554569"/>
              <a:gd name="connsiteX73" fmla="*/ 978795 w 3090930"/>
              <a:gd name="connsiteY73" fmla="*/ 3451538 h 3554569"/>
              <a:gd name="connsiteX74" fmla="*/ 940158 w 3090930"/>
              <a:gd name="connsiteY74" fmla="*/ 3425781 h 3554569"/>
              <a:gd name="connsiteX75" fmla="*/ 901522 w 3090930"/>
              <a:gd name="connsiteY75" fmla="*/ 3412902 h 3554569"/>
              <a:gd name="connsiteX76" fmla="*/ 746975 w 3090930"/>
              <a:gd name="connsiteY76" fmla="*/ 3296992 h 3554569"/>
              <a:gd name="connsiteX77" fmla="*/ 643944 w 3090930"/>
              <a:gd name="connsiteY77" fmla="*/ 3155324 h 3554569"/>
              <a:gd name="connsiteX78" fmla="*/ 553792 w 3090930"/>
              <a:gd name="connsiteY78" fmla="*/ 3000778 h 3554569"/>
              <a:gd name="connsiteX79" fmla="*/ 515155 w 3090930"/>
              <a:gd name="connsiteY79" fmla="*/ 2846231 h 3554569"/>
              <a:gd name="connsiteX80" fmla="*/ 502277 w 3090930"/>
              <a:gd name="connsiteY80" fmla="*/ 2756079 h 3554569"/>
              <a:gd name="connsiteX81" fmla="*/ 476519 w 3090930"/>
              <a:gd name="connsiteY81" fmla="*/ 2704564 h 3554569"/>
              <a:gd name="connsiteX82" fmla="*/ 463640 w 3090930"/>
              <a:gd name="connsiteY82" fmla="*/ 2665927 h 3554569"/>
              <a:gd name="connsiteX83" fmla="*/ 425003 w 3090930"/>
              <a:gd name="connsiteY83" fmla="*/ 2575775 h 3554569"/>
              <a:gd name="connsiteX84" fmla="*/ 412124 w 3090930"/>
              <a:gd name="connsiteY84" fmla="*/ 2575775 h 3554569"/>
              <a:gd name="connsiteX85" fmla="*/ 476519 w 3090930"/>
              <a:gd name="connsiteY85" fmla="*/ 2678806 h 3554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3090930" h="3554569">
                <a:moveTo>
                  <a:pt x="476519" y="2678806"/>
                </a:moveTo>
                <a:lnTo>
                  <a:pt x="476519" y="2678806"/>
                </a:lnTo>
                <a:cubicBezTo>
                  <a:pt x="433589" y="2640169"/>
                  <a:pt x="390169" y="2602071"/>
                  <a:pt x="347730" y="2562896"/>
                </a:cubicBezTo>
                <a:cubicBezTo>
                  <a:pt x="334347" y="2550542"/>
                  <a:pt x="319679" y="2539080"/>
                  <a:pt x="309093" y="2524259"/>
                </a:cubicBezTo>
                <a:cubicBezTo>
                  <a:pt x="249675" y="2441074"/>
                  <a:pt x="320868" y="2497765"/>
                  <a:pt x="244699" y="2446986"/>
                </a:cubicBezTo>
                <a:cubicBezTo>
                  <a:pt x="219549" y="2396687"/>
                  <a:pt x="223519" y="2399303"/>
                  <a:pt x="193184" y="2356834"/>
                </a:cubicBezTo>
                <a:cubicBezTo>
                  <a:pt x="180708" y="2339367"/>
                  <a:pt x="165923" y="2323521"/>
                  <a:pt x="154547" y="2305319"/>
                </a:cubicBezTo>
                <a:cubicBezTo>
                  <a:pt x="144372" y="2289038"/>
                  <a:pt x="138314" y="2270472"/>
                  <a:pt x="128789" y="2253803"/>
                </a:cubicBezTo>
                <a:cubicBezTo>
                  <a:pt x="121109" y="2240364"/>
                  <a:pt x="111617" y="2228045"/>
                  <a:pt x="103031" y="2215166"/>
                </a:cubicBezTo>
                <a:cubicBezTo>
                  <a:pt x="98738" y="2197994"/>
                  <a:pt x="96368" y="2180224"/>
                  <a:pt x="90153" y="2163651"/>
                </a:cubicBezTo>
                <a:cubicBezTo>
                  <a:pt x="83412" y="2145674"/>
                  <a:pt x="71958" y="2129782"/>
                  <a:pt x="64395" y="2112135"/>
                </a:cubicBezTo>
                <a:cubicBezTo>
                  <a:pt x="54741" y="2089608"/>
                  <a:pt x="43306" y="2043770"/>
                  <a:pt x="38637" y="2021983"/>
                </a:cubicBezTo>
                <a:cubicBezTo>
                  <a:pt x="29464" y="1979175"/>
                  <a:pt x="12879" y="1893195"/>
                  <a:pt x="12879" y="1893195"/>
                </a:cubicBezTo>
                <a:cubicBezTo>
                  <a:pt x="8586" y="1841679"/>
                  <a:pt x="0" y="1790342"/>
                  <a:pt x="0" y="1738648"/>
                </a:cubicBezTo>
                <a:cubicBezTo>
                  <a:pt x="0" y="1735966"/>
                  <a:pt x="13117" y="1303550"/>
                  <a:pt x="25758" y="1223493"/>
                </a:cubicBezTo>
                <a:cubicBezTo>
                  <a:pt x="29364" y="1200658"/>
                  <a:pt x="43740" y="1180870"/>
                  <a:pt x="51516" y="1159099"/>
                </a:cubicBezTo>
                <a:cubicBezTo>
                  <a:pt x="65214" y="1120745"/>
                  <a:pt x="77274" y="1081826"/>
                  <a:pt x="90153" y="1043189"/>
                </a:cubicBezTo>
                <a:cubicBezTo>
                  <a:pt x="94446" y="1030310"/>
                  <a:pt x="90152" y="1008845"/>
                  <a:pt x="103031" y="1004552"/>
                </a:cubicBezTo>
                <a:lnTo>
                  <a:pt x="141668" y="991674"/>
                </a:lnTo>
                <a:cubicBezTo>
                  <a:pt x="151059" y="944717"/>
                  <a:pt x="154889" y="905246"/>
                  <a:pt x="180305" y="862885"/>
                </a:cubicBezTo>
                <a:cubicBezTo>
                  <a:pt x="222011" y="793374"/>
                  <a:pt x="237336" y="799312"/>
                  <a:pt x="296215" y="746975"/>
                </a:cubicBezTo>
                <a:cubicBezTo>
                  <a:pt x="314366" y="730841"/>
                  <a:pt x="328302" y="710030"/>
                  <a:pt x="347730" y="695459"/>
                </a:cubicBezTo>
                <a:cubicBezTo>
                  <a:pt x="368352" y="679993"/>
                  <a:pt x="443521" y="651992"/>
                  <a:pt x="463640" y="643944"/>
                </a:cubicBezTo>
                <a:cubicBezTo>
                  <a:pt x="467933" y="631065"/>
                  <a:pt x="468989" y="616603"/>
                  <a:pt x="476519" y="605307"/>
                </a:cubicBezTo>
                <a:cubicBezTo>
                  <a:pt x="513154" y="550354"/>
                  <a:pt x="576852" y="544508"/>
                  <a:pt x="618186" y="489397"/>
                </a:cubicBezTo>
                <a:cubicBezTo>
                  <a:pt x="685989" y="398994"/>
                  <a:pt x="623832" y="472930"/>
                  <a:pt x="721217" y="386366"/>
                </a:cubicBezTo>
                <a:cubicBezTo>
                  <a:pt x="791148" y="324205"/>
                  <a:pt x="750445" y="345416"/>
                  <a:pt x="824248" y="296214"/>
                </a:cubicBezTo>
                <a:cubicBezTo>
                  <a:pt x="925001" y="229045"/>
                  <a:pt x="851491" y="277180"/>
                  <a:pt x="927279" y="244699"/>
                </a:cubicBezTo>
                <a:cubicBezTo>
                  <a:pt x="1085368" y="176946"/>
                  <a:pt x="888062" y="257867"/>
                  <a:pt x="1017431" y="193183"/>
                </a:cubicBezTo>
                <a:cubicBezTo>
                  <a:pt x="1046674" y="178562"/>
                  <a:pt x="1077228" y="166689"/>
                  <a:pt x="1107584" y="154547"/>
                </a:cubicBezTo>
                <a:cubicBezTo>
                  <a:pt x="1120188" y="149505"/>
                  <a:pt x="1133815" y="147182"/>
                  <a:pt x="1146220" y="141668"/>
                </a:cubicBezTo>
                <a:cubicBezTo>
                  <a:pt x="1260438" y="90904"/>
                  <a:pt x="1183695" y="115162"/>
                  <a:pt x="1287888" y="77274"/>
                </a:cubicBezTo>
                <a:cubicBezTo>
                  <a:pt x="1351838" y="54020"/>
                  <a:pt x="1446699" y="26241"/>
                  <a:pt x="1506829" y="12879"/>
                </a:cubicBezTo>
                <a:cubicBezTo>
                  <a:pt x="1536462" y="6294"/>
                  <a:pt x="1566930" y="4293"/>
                  <a:pt x="1596981" y="0"/>
                </a:cubicBezTo>
                <a:cubicBezTo>
                  <a:pt x="1695719" y="8586"/>
                  <a:pt x="1795890" y="6925"/>
                  <a:pt x="1893195" y="25758"/>
                </a:cubicBezTo>
                <a:cubicBezTo>
                  <a:pt x="1930893" y="33054"/>
                  <a:pt x="1961270" y="61385"/>
                  <a:pt x="1996226" y="77274"/>
                </a:cubicBezTo>
                <a:cubicBezTo>
                  <a:pt x="2008584" y="82891"/>
                  <a:pt x="2022720" y="84081"/>
                  <a:pt x="2034862" y="90152"/>
                </a:cubicBezTo>
                <a:cubicBezTo>
                  <a:pt x="2057252" y="101347"/>
                  <a:pt x="2076867" y="117594"/>
                  <a:pt x="2099257" y="128789"/>
                </a:cubicBezTo>
                <a:cubicBezTo>
                  <a:pt x="2117735" y="138028"/>
                  <a:pt x="2172902" y="150420"/>
                  <a:pt x="2189409" y="154547"/>
                </a:cubicBezTo>
                <a:cubicBezTo>
                  <a:pt x="2210874" y="171719"/>
                  <a:pt x="2230931" y="190814"/>
                  <a:pt x="2253803" y="206062"/>
                </a:cubicBezTo>
                <a:cubicBezTo>
                  <a:pt x="2321781" y="251380"/>
                  <a:pt x="2301959" y="209421"/>
                  <a:pt x="2369713" y="283335"/>
                </a:cubicBezTo>
                <a:cubicBezTo>
                  <a:pt x="2399210" y="315514"/>
                  <a:pt x="2461515" y="402546"/>
                  <a:pt x="2485623" y="450761"/>
                </a:cubicBezTo>
                <a:cubicBezTo>
                  <a:pt x="2491694" y="462903"/>
                  <a:pt x="2494209" y="476518"/>
                  <a:pt x="2498502" y="489397"/>
                </a:cubicBezTo>
                <a:cubicBezTo>
                  <a:pt x="2502795" y="540913"/>
                  <a:pt x="2503319" y="592882"/>
                  <a:pt x="2511381" y="643944"/>
                </a:cubicBezTo>
                <a:cubicBezTo>
                  <a:pt x="2521514" y="708120"/>
                  <a:pt x="2550567" y="765430"/>
                  <a:pt x="2575775" y="824248"/>
                </a:cubicBezTo>
                <a:cubicBezTo>
                  <a:pt x="2580068" y="845713"/>
                  <a:pt x="2582640" y="867595"/>
                  <a:pt x="2588654" y="888643"/>
                </a:cubicBezTo>
                <a:cubicBezTo>
                  <a:pt x="2599843" y="927802"/>
                  <a:pt x="2617413" y="965042"/>
                  <a:pt x="2627291" y="1004552"/>
                </a:cubicBezTo>
                <a:cubicBezTo>
                  <a:pt x="2628539" y="1009544"/>
                  <a:pt x="2648360" y="1160258"/>
                  <a:pt x="2653048" y="1171978"/>
                </a:cubicBezTo>
                <a:cubicBezTo>
                  <a:pt x="2661020" y="1191907"/>
                  <a:pt x="2677425" y="1207450"/>
                  <a:pt x="2691685" y="1223493"/>
                </a:cubicBezTo>
                <a:cubicBezTo>
                  <a:pt x="2754063" y="1293668"/>
                  <a:pt x="2738789" y="1279243"/>
                  <a:pt x="2807595" y="1313645"/>
                </a:cubicBezTo>
                <a:cubicBezTo>
                  <a:pt x="2902856" y="1456536"/>
                  <a:pt x="2741100" y="1223189"/>
                  <a:pt x="2884868" y="1390919"/>
                </a:cubicBezTo>
                <a:cubicBezTo>
                  <a:pt x="2897362" y="1405496"/>
                  <a:pt x="2899698" y="1426649"/>
                  <a:pt x="2910626" y="1442434"/>
                </a:cubicBezTo>
                <a:cubicBezTo>
                  <a:pt x="2938487" y="1482678"/>
                  <a:pt x="2981497" y="1513354"/>
                  <a:pt x="3000778" y="1558344"/>
                </a:cubicBezTo>
                <a:cubicBezTo>
                  <a:pt x="3013657" y="1588395"/>
                  <a:pt x="3025886" y="1618732"/>
                  <a:pt x="3039415" y="1648496"/>
                </a:cubicBezTo>
                <a:cubicBezTo>
                  <a:pt x="3047359" y="1665974"/>
                  <a:pt x="3058042" y="1682186"/>
                  <a:pt x="3065172" y="1700012"/>
                </a:cubicBezTo>
                <a:cubicBezTo>
                  <a:pt x="3075256" y="1725221"/>
                  <a:pt x="3090930" y="1777285"/>
                  <a:pt x="3090930" y="1777285"/>
                </a:cubicBezTo>
                <a:cubicBezTo>
                  <a:pt x="3086637" y="1944710"/>
                  <a:pt x="3089707" y="2112487"/>
                  <a:pt x="3078051" y="2279561"/>
                </a:cubicBezTo>
                <a:cubicBezTo>
                  <a:pt x="3076715" y="2298713"/>
                  <a:pt x="3062171" y="2314613"/>
                  <a:pt x="3052293" y="2331076"/>
                </a:cubicBezTo>
                <a:cubicBezTo>
                  <a:pt x="2861693" y="2648742"/>
                  <a:pt x="3008932" y="2442431"/>
                  <a:pt x="2794716" y="2640169"/>
                </a:cubicBezTo>
                <a:cubicBezTo>
                  <a:pt x="2778943" y="2654728"/>
                  <a:pt x="2771257" y="2676507"/>
                  <a:pt x="2756079" y="2691685"/>
                </a:cubicBezTo>
                <a:cubicBezTo>
                  <a:pt x="2749638" y="2698126"/>
                  <a:pt x="2636525" y="2800479"/>
                  <a:pt x="2601533" y="2820474"/>
                </a:cubicBezTo>
                <a:cubicBezTo>
                  <a:pt x="2589746" y="2827209"/>
                  <a:pt x="2575775" y="2829059"/>
                  <a:pt x="2562896" y="2833352"/>
                </a:cubicBezTo>
                <a:cubicBezTo>
                  <a:pt x="2532845" y="2863403"/>
                  <a:pt x="2494609" y="2887062"/>
                  <a:pt x="2472744" y="2923504"/>
                </a:cubicBezTo>
                <a:cubicBezTo>
                  <a:pt x="2459865" y="2944969"/>
                  <a:pt x="2451807" y="2970198"/>
                  <a:pt x="2434107" y="2987899"/>
                </a:cubicBezTo>
                <a:cubicBezTo>
                  <a:pt x="2364252" y="3057754"/>
                  <a:pt x="2267347" y="3118732"/>
                  <a:pt x="2189409" y="3181082"/>
                </a:cubicBezTo>
                <a:cubicBezTo>
                  <a:pt x="2158503" y="3205807"/>
                  <a:pt x="2132486" y="3236854"/>
                  <a:pt x="2099257" y="3258355"/>
                </a:cubicBezTo>
                <a:cubicBezTo>
                  <a:pt x="2040702" y="3296244"/>
                  <a:pt x="1919146" y="3343263"/>
                  <a:pt x="1854558" y="3374265"/>
                </a:cubicBezTo>
                <a:cubicBezTo>
                  <a:pt x="1785326" y="3407496"/>
                  <a:pt x="1718922" y="3446676"/>
                  <a:pt x="1648496" y="3477296"/>
                </a:cubicBezTo>
                <a:cubicBezTo>
                  <a:pt x="1619835" y="3489757"/>
                  <a:pt x="1588664" y="3495474"/>
                  <a:pt x="1558344" y="3503054"/>
                </a:cubicBezTo>
                <a:cubicBezTo>
                  <a:pt x="1541441" y="3507280"/>
                  <a:pt x="1414670" y="3535585"/>
                  <a:pt x="1378040" y="3541690"/>
                </a:cubicBezTo>
                <a:cubicBezTo>
                  <a:pt x="1348097" y="3546680"/>
                  <a:pt x="1317939" y="3550276"/>
                  <a:pt x="1287888" y="3554569"/>
                </a:cubicBezTo>
                <a:cubicBezTo>
                  <a:pt x="1244958" y="3545983"/>
                  <a:pt x="1201401" y="3540092"/>
                  <a:pt x="1159099" y="3528812"/>
                </a:cubicBezTo>
                <a:cubicBezTo>
                  <a:pt x="1031370" y="3494751"/>
                  <a:pt x="1146724" y="3517588"/>
                  <a:pt x="1056068" y="3477296"/>
                </a:cubicBezTo>
                <a:cubicBezTo>
                  <a:pt x="1031257" y="3466269"/>
                  <a:pt x="1001386" y="3466598"/>
                  <a:pt x="978795" y="3451538"/>
                </a:cubicBezTo>
                <a:cubicBezTo>
                  <a:pt x="965916" y="3442952"/>
                  <a:pt x="954002" y="3432703"/>
                  <a:pt x="940158" y="3425781"/>
                </a:cubicBezTo>
                <a:cubicBezTo>
                  <a:pt x="928016" y="3419710"/>
                  <a:pt x="913389" y="3419495"/>
                  <a:pt x="901522" y="3412902"/>
                </a:cubicBezTo>
                <a:cubicBezTo>
                  <a:pt x="865422" y="3392846"/>
                  <a:pt x="773221" y="3326987"/>
                  <a:pt x="746975" y="3296992"/>
                </a:cubicBezTo>
                <a:cubicBezTo>
                  <a:pt x="708525" y="3253049"/>
                  <a:pt x="672301" y="3206367"/>
                  <a:pt x="643944" y="3155324"/>
                </a:cubicBezTo>
                <a:cubicBezTo>
                  <a:pt x="572033" y="3025883"/>
                  <a:pt x="604067" y="3076189"/>
                  <a:pt x="553792" y="3000778"/>
                </a:cubicBezTo>
                <a:cubicBezTo>
                  <a:pt x="540913" y="2949262"/>
                  <a:pt x="522664" y="2898799"/>
                  <a:pt x="515155" y="2846231"/>
                </a:cubicBezTo>
                <a:cubicBezTo>
                  <a:pt x="510862" y="2816180"/>
                  <a:pt x="510264" y="2785365"/>
                  <a:pt x="502277" y="2756079"/>
                </a:cubicBezTo>
                <a:cubicBezTo>
                  <a:pt x="497226" y="2737557"/>
                  <a:pt x="484082" y="2722210"/>
                  <a:pt x="476519" y="2704564"/>
                </a:cubicBezTo>
                <a:cubicBezTo>
                  <a:pt x="471171" y="2692086"/>
                  <a:pt x="467370" y="2678980"/>
                  <a:pt x="463640" y="2665927"/>
                </a:cubicBezTo>
                <a:cubicBezTo>
                  <a:pt x="451817" y="2624547"/>
                  <a:pt x="456373" y="2607145"/>
                  <a:pt x="425003" y="2575775"/>
                </a:cubicBezTo>
                <a:cubicBezTo>
                  <a:pt x="421967" y="2572739"/>
                  <a:pt x="416417" y="2575775"/>
                  <a:pt x="412124" y="2575775"/>
                </a:cubicBezTo>
                <a:lnTo>
                  <a:pt x="476519" y="267880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Randomized </a:t>
            </a:r>
            <a:r>
              <a:rPr lang="en-US" dirty="0" smtClean="0"/>
              <a:t>control trial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6400" y="1373811"/>
            <a:ext cx="5257800" cy="5437031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Various treatment arms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 1: improved maize available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 2: improved maize </a:t>
            </a:r>
          </a:p>
          <a:p>
            <a:pPr marL="274320" lvl="1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+ agricultural  extension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Control group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Compare T1 and C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effect of making DT maize available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Compare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T2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and C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effect of making DT maize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available and having agricultural extension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Compare T1 and T2  effect of agricultural extension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683858" y="2082621"/>
            <a:ext cx="228600" cy="533400"/>
          </a:xfrm>
          <a:prstGeom prst="straightConnector1">
            <a:avLst/>
          </a:prstGeom>
          <a:ln w="349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2576581"/>
            <a:ext cx="228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Oval 23"/>
          <p:cNvSpPr/>
          <p:nvPr/>
        </p:nvSpPr>
        <p:spPr>
          <a:xfrm>
            <a:off x="8102958" y="4345547"/>
            <a:ext cx="444858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45758" y="4955147"/>
            <a:ext cx="444858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8407758" y="5640947"/>
            <a:ext cx="444858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9105900" y="5031347"/>
            <a:ext cx="444858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8712558" y="3964547"/>
            <a:ext cx="444858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8295604" y="5031347"/>
            <a:ext cx="444858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9182100" y="4497947"/>
            <a:ext cx="444858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8255358" y="6250547"/>
            <a:ext cx="444858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9348990" y="5563673"/>
            <a:ext cx="444858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709207" y="4980905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750249" y="397742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157007" y="504422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344565" y="5057105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98358" y="5590505"/>
            <a:ext cx="3818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457364" y="5653826"/>
            <a:ext cx="3818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306874" y="6256121"/>
            <a:ext cx="3818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141595" y="4345547"/>
            <a:ext cx="3818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6" name="Rectangle 45"/>
          <p:cNvSpPr/>
          <p:nvPr/>
        </p:nvSpPr>
        <p:spPr>
          <a:xfrm>
            <a:off x="9208395" y="4517474"/>
            <a:ext cx="3818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21389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Philippines: Conceptual framework (e.g.)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7474"/>
            <a:ext cx="10515600" cy="469928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Mechanism by which information/text messages may affect farmer </a:t>
            </a:r>
            <a:r>
              <a:rPr lang="en-US" dirty="0" err="1" smtClean="0"/>
              <a:t>behvior</a:t>
            </a:r>
            <a:endParaRPr lang="en-US" dirty="0" smtClean="0"/>
          </a:p>
          <a:p>
            <a:r>
              <a:rPr lang="en-US" dirty="0" smtClean="0"/>
              <a:t>Assume that farmers act so as to maximize their returns from farm management decisions </a:t>
            </a:r>
          </a:p>
          <a:p>
            <a:r>
              <a:rPr lang="en-US" dirty="0" smtClean="0"/>
              <a:t>Management decisions are assumed to made based on perceptions about the state of nature (</a:t>
            </a:r>
            <a:r>
              <a:rPr lang="en-US" dirty="0" err="1" smtClean="0"/>
              <a:t>s</a:t>
            </a:r>
            <a:r>
              <a:rPr lang="en-US" baseline="-25000" dirty="0" err="1" smtClean="0"/>
              <a:t>t</a:t>
            </a:r>
            <a:r>
              <a:rPr lang="en-US" dirty="0" smtClean="0"/>
              <a:t>) and its probability distribution</a:t>
            </a:r>
          </a:p>
          <a:p>
            <a:r>
              <a:rPr lang="en-US" dirty="0" smtClean="0"/>
              <a:t>In this context, state of nature includes the returns to use of the SSNM application</a:t>
            </a:r>
            <a:endParaRPr lang="en-US" dirty="0"/>
          </a:p>
          <a:p>
            <a:r>
              <a:rPr lang="en-US" dirty="0" smtClean="0"/>
              <a:t>Deviations from this standard economic model using psychological constructs</a:t>
            </a:r>
          </a:p>
          <a:p>
            <a:pPr lvl="1"/>
            <a:r>
              <a:rPr lang="en-US" dirty="0" smtClean="0"/>
              <a:t>Nonstandard preferences</a:t>
            </a:r>
          </a:p>
          <a:p>
            <a:pPr lvl="1"/>
            <a:r>
              <a:rPr lang="en-US" b="1" dirty="0" smtClean="0"/>
              <a:t>Nonstandard beliefs about the state of nature</a:t>
            </a:r>
          </a:p>
          <a:p>
            <a:pPr lvl="1"/>
            <a:r>
              <a:rPr lang="en-US" b="1" dirty="0" smtClean="0"/>
              <a:t>Nonstandard decision making</a:t>
            </a:r>
          </a:p>
          <a:p>
            <a:pPr lvl="2"/>
            <a:r>
              <a:rPr lang="en-US" dirty="0" smtClean="0"/>
              <a:t>Limited attention </a:t>
            </a:r>
          </a:p>
          <a:p>
            <a:pPr lvl="2"/>
            <a:r>
              <a:rPr lang="en-US" dirty="0" smtClean="0"/>
              <a:t>Sub-optimal heuristics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624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framework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Non-standard beliefs about state of nature</a:t>
                </a:r>
              </a:p>
              <a:p>
                <a:pPr lvl="1"/>
                <a:r>
                  <a:rPr lang="en-US" dirty="0" smtClean="0"/>
                  <a:t>Standard model assumes that decision makers are on average correct about the distribution of the states of nature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Behavioral experiments show that beliefs can be systematically incorrect</a:t>
                </a:r>
              </a:p>
              <a:p>
                <a:pPr lvl="2"/>
                <a:r>
                  <a:rPr lang="en-US" dirty="0" smtClean="0"/>
                  <a:t>Overconfidence is a major source of incorrect beliefs</a:t>
                </a:r>
              </a:p>
              <a:p>
                <a:pPr lvl="2"/>
                <a:r>
                  <a:rPr lang="en-US" dirty="0" smtClean="0"/>
                  <a:t>In agriculture, overconfidence may be manifest in beliefs about management ability (e.g. “correct” fertilizer application)</a:t>
                </a:r>
              </a:p>
              <a:p>
                <a:pPr lvl="2"/>
                <a:r>
                  <a:rPr lang="en-US" dirty="0" smtClean="0"/>
                  <a:t>Over confidence might be a source of underuse of SSNM package</a:t>
                </a:r>
              </a:p>
              <a:p>
                <a:pPr lvl="1"/>
                <a:r>
                  <a:rPr lang="en-US" dirty="0" smtClean="0"/>
                  <a:t>Text messages can be designed to provide information about gains from use of SSNM package and pre- and post-experiment questions can measure farmer decision making ability and the farmer’s perception of his/her own ability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241" r="-580" b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06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Conceptual framework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08890" y="1250950"/>
                <a:ext cx="10077450" cy="51054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Limited attention</a:t>
                </a:r>
              </a:p>
              <a:p>
                <a:pPr lvl="1"/>
                <a:r>
                  <a:rPr lang="en-US" dirty="0" smtClean="0"/>
                  <a:t>Value (inclusive of cost of implementation) of the management practice is comprised of two parts: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𝑉</m:t>
                    </m:r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</a:rPr>
                      <m:t>𝑣</m:t>
                    </m:r>
                    <m:r>
                      <a:rPr lang="en-US" b="0" i="1" smtClean="0">
                        <a:latin typeface="Cambria Math" charset="0"/>
                      </a:rPr>
                      <m:t>+</m:t>
                    </m:r>
                    <m:r>
                      <a:rPr lang="en-US" b="0" i="1" smtClean="0">
                        <a:latin typeface="Cambria Math" charset="0"/>
                      </a:rPr>
                      <m:t>𝑜</m:t>
                    </m:r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𝑣</m:t>
                    </m:r>
                  </m:oMath>
                </a14:m>
                <a:r>
                  <a:rPr lang="en-US" dirty="0" smtClean="0"/>
                  <a:t> is visible and easily known and remembered by decision maker,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𝑜</m:t>
                    </m:r>
                  </m:oMath>
                </a14:m>
                <a:r>
                  <a:rPr lang="en-US" dirty="0" smtClean="0"/>
                  <a:t> is more opaque and requires more effort to perceive</a:t>
                </a:r>
              </a:p>
              <a:p>
                <a:pPr lvl="1"/>
                <a:r>
                  <a:rPr lang="en-US" dirty="0" smtClean="0"/>
                  <a:t>With inattention: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</a:rPr>
                      <m:t>𝑣</m:t>
                    </m:r>
                    <m:r>
                      <a:rPr lang="en-US" b="0" i="1" smtClean="0">
                        <a:latin typeface="Cambria Math" charset="0"/>
                      </a:rPr>
                      <m:t>+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charset="0"/>
                          </a:rPr>
                          <m:t>1−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𝑜</m:t>
                    </m:r>
                  </m:oMath>
                </a14:m>
                <a:r>
                  <a:rPr lang="en-US" dirty="0" smtClean="0"/>
                  <a:t>, where</a:t>
                </a:r>
                <a:r>
                  <a:rPr lang="en-US" dirty="0">
                    <a:ea typeface="Cambria Math" charset="0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𝜃</m:t>
                    </m:r>
                  </m:oMath>
                </a14:m>
                <a:r>
                  <a:rPr lang="en-US" dirty="0" smtClean="0"/>
                  <a:t> denotes ‘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inattention’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𝜃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is a function of the salience (s) of o and the number of competing stimuli (N):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𝜃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s,N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Different strategies to identify the inattention parameter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Increase salience and examine change in V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𝑜</m:t>
                      </m:r>
                    </m:oMath>
                  </m:oMathPara>
                </a14:m>
                <a:endParaRPr lang="en-US" dirty="0" smtClean="0"/>
              </a:p>
              <a:p>
                <a:pPr lvl="2"/>
                <a:r>
                  <a:rPr lang="en-US" dirty="0" smtClean="0"/>
                  <a:t>Salience of text messages will vary with the time sensitivity of the management practice and actionability of the text message and this salience can be manipulated experimentally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8890" y="1250950"/>
                <a:ext cx="10077450" cy="5105400"/>
              </a:xfrm>
              <a:blipFill>
                <a:blip r:embed="rId3"/>
                <a:stretch>
                  <a:fillRect l="-1089" t="-2625" r="-5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67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Sub-optimal heuristics</a:t>
            </a:r>
          </a:p>
          <a:p>
            <a:pPr lvl="1"/>
            <a:r>
              <a:rPr lang="en-US" dirty="0" smtClean="0"/>
              <a:t>Situation where the decision maker faces a large menu of options </a:t>
            </a:r>
          </a:p>
          <a:p>
            <a:pPr lvl="2"/>
            <a:r>
              <a:rPr lang="en-US" dirty="0" smtClean="0"/>
              <a:t>Behavioral results: Preference for the familiar to sort out complexities</a:t>
            </a:r>
          </a:p>
          <a:p>
            <a:pPr lvl="1"/>
            <a:r>
              <a:rPr lang="en-US" dirty="0" smtClean="0"/>
              <a:t>The SSNM package includes numerous and (somewhat) complex choices </a:t>
            </a:r>
          </a:p>
          <a:p>
            <a:pPr lvl="2"/>
            <a:r>
              <a:rPr lang="en-US" dirty="0" smtClean="0"/>
              <a:t>Knowledgeable farmers are less likely to be overwhelmed by the complex choice sets and less likely to choose the default option (do not adopt recommendations of package)</a:t>
            </a:r>
          </a:p>
          <a:p>
            <a:pPr lvl="2"/>
            <a:r>
              <a:rPr lang="en-US" dirty="0" smtClean="0"/>
              <a:t>Text messages can be manipulated to simplify use of the package, pointing out simple messages that can be gleaned from the package </a:t>
            </a:r>
          </a:p>
          <a:p>
            <a:pPr lvl="3"/>
            <a:r>
              <a:rPr lang="en-US" dirty="0" smtClean="0"/>
              <a:t>Impact of such messages on use of package will be greater for less knowledgeable farmers </a:t>
            </a:r>
          </a:p>
          <a:p>
            <a:pPr marL="1371600" lvl="3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08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Implementation</a:t>
            </a:r>
            <a:r>
              <a:rPr lang="es-EC" dirty="0" smtClean="0"/>
              <a:t> plan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Inception workshop (this week)</a:t>
            </a:r>
          </a:p>
          <a:p>
            <a:r>
              <a:rPr lang="en-US" dirty="0" smtClean="0"/>
              <a:t>Design RCT—spatial specificity, determine arms and optimal size of the experiment</a:t>
            </a:r>
          </a:p>
          <a:p>
            <a:r>
              <a:rPr lang="en-US" dirty="0" smtClean="0"/>
              <a:t>Baseline survey (prior to major rice planting season)</a:t>
            </a:r>
          </a:p>
          <a:p>
            <a:r>
              <a:rPr lang="en-US" dirty="0" smtClean="0"/>
              <a:t>Implementation of RCT (activities condensed prior to and around timing of major rice management activities)</a:t>
            </a:r>
          </a:p>
          <a:p>
            <a:r>
              <a:rPr lang="en-US" dirty="0" smtClean="0"/>
              <a:t>Analysis</a:t>
            </a:r>
          </a:p>
          <a:p>
            <a:r>
              <a:rPr lang="en-US" dirty="0" smtClean="0"/>
              <a:t>Reporting on results</a:t>
            </a:r>
          </a:p>
        </p:txBody>
      </p:sp>
    </p:spTree>
    <p:extLst>
      <p:ext uri="{BB962C8B-B14F-4D97-AF65-F5344CB8AC3E}">
        <p14:creationId xmlns:p14="http://schemas.microsoft.com/office/powerpoint/2010/main" val="422961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Project </a:t>
            </a:r>
            <a:r>
              <a:rPr lang="es-EC" dirty="0" err="1" smtClean="0"/>
              <a:t>overview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IFAD-funded project designed to examine impacts on outcomes of </a:t>
            </a:r>
            <a:r>
              <a:rPr lang="en-US" b="1" dirty="0" smtClean="0"/>
              <a:t>CURE-related technologies</a:t>
            </a:r>
          </a:p>
          <a:p>
            <a:r>
              <a:rPr lang="en-US" dirty="0" smtClean="0"/>
              <a:t>18-month project beginning 1 January 2018</a:t>
            </a:r>
          </a:p>
          <a:p>
            <a:r>
              <a:rPr lang="en-US" dirty="0" smtClean="0"/>
              <a:t>Field work will be conducted in Philippines, Vietnam and Nepal </a:t>
            </a:r>
          </a:p>
          <a:p>
            <a:r>
              <a:rPr lang="en-US" dirty="0" smtClean="0"/>
              <a:t>External partners:  Virginia Tech, CIAT, </a:t>
            </a:r>
            <a:r>
              <a:rPr lang="en-US" dirty="0" err="1" smtClean="0"/>
              <a:t>iDE</a:t>
            </a:r>
            <a:r>
              <a:rPr lang="en-US" dirty="0" smtClean="0"/>
              <a:t> (Nepal)</a:t>
            </a:r>
            <a:endParaRPr lang="en-US" dirty="0"/>
          </a:p>
          <a:p>
            <a:r>
              <a:rPr lang="en-US" dirty="0" smtClean="0"/>
              <a:t>Local partners include CURE stakeholders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79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Issues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4716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Is SSNM proper focus of RCT?  Alternatives we have heard include work to improve “seed networks”</a:t>
            </a:r>
          </a:p>
          <a:p>
            <a:r>
              <a:rPr lang="en-US" dirty="0" smtClean="0"/>
              <a:t>Is Rice Crop Manager the proper SSNM practice to evaluate?</a:t>
            </a:r>
          </a:p>
          <a:p>
            <a:r>
              <a:rPr lang="en-US" dirty="0" smtClean="0"/>
              <a:t>Potential “arms” of the RCT (examples)</a:t>
            </a:r>
          </a:p>
          <a:p>
            <a:pPr lvl="1"/>
            <a:r>
              <a:rPr lang="en-US" dirty="0" smtClean="0"/>
              <a:t>Different message content </a:t>
            </a:r>
          </a:p>
          <a:p>
            <a:pPr lvl="2"/>
            <a:r>
              <a:rPr lang="en-US" dirty="0" smtClean="0"/>
              <a:t>Best information on state of nature—returns from SSNM</a:t>
            </a:r>
          </a:p>
          <a:p>
            <a:pPr lvl="2"/>
            <a:r>
              <a:rPr lang="en-US" dirty="0" smtClean="0"/>
              <a:t>Simple reminders to overcome inattention—increase flow of reminders as critical management decisions are approached</a:t>
            </a:r>
          </a:p>
          <a:p>
            <a:pPr lvl="2"/>
            <a:r>
              <a:rPr lang="en-US" dirty="0" smtClean="0"/>
              <a:t>Simplifying reminders—e.g. just use the nitrogen application recommendation</a:t>
            </a:r>
          </a:p>
          <a:p>
            <a:pPr lvl="1"/>
            <a:r>
              <a:rPr lang="en-US" dirty="0" smtClean="0"/>
              <a:t>Enhancements to SSNM application</a:t>
            </a:r>
          </a:p>
          <a:p>
            <a:pPr lvl="2"/>
            <a:r>
              <a:rPr lang="en-US" dirty="0" smtClean="0"/>
              <a:t>Pair text messages with offer of free soil test to make recommendations more site-specific</a:t>
            </a:r>
          </a:p>
          <a:p>
            <a:pPr lvl="2"/>
            <a:r>
              <a:rPr lang="en-US" dirty="0" smtClean="0"/>
              <a:t>Subsidized delivery of inputs paired with SSNM app use</a:t>
            </a:r>
          </a:p>
        </p:txBody>
      </p:sp>
    </p:spTree>
    <p:extLst>
      <p:ext uri="{BB962C8B-B14F-4D97-AF65-F5344CB8AC3E}">
        <p14:creationId xmlns:p14="http://schemas.microsoft.com/office/powerpoint/2010/main" val="96353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Issues:  Treatment arms are limited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01492" y="1473417"/>
            <a:ext cx="2355272" cy="111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8" idx="2"/>
          </p:cNvCxnSpPr>
          <p:nvPr/>
        </p:nvCxnSpPr>
        <p:spPr>
          <a:xfrm>
            <a:off x="6179128" y="2591017"/>
            <a:ext cx="18472" cy="646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72164" y="2775672"/>
            <a:ext cx="2124364" cy="923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645564" y="2795068"/>
            <a:ext cx="2133600" cy="979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5680364" y="3284595"/>
            <a:ext cx="997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583382" y="4512000"/>
            <a:ext cx="1865745" cy="9882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183418" y="4512000"/>
            <a:ext cx="2299854" cy="10349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7777018" y="3790016"/>
            <a:ext cx="1403927" cy="674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3" idx="2"/>
          </p:cNvCxnSpPr>
          <p:nvPr/>
        </p:nvCxnSpPr>
        <p:spPr>
          <a:xfrm flipH="1">
            <a:off x="6451600" y="3774122"/>
            <a:ext cx="1260764" cy="729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00073" y="1540688"/>
            <a:ext cx="1995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Impact of treatment on use of RCM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708400" y="2961429"/>
            <a:ext cx="1851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Control-no stimulus (n=400)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146636" y="3162546"/>
            <a:ext cx="1283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919354" y="4718734"/>
            <a:ext cx="119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Stimulus 1 (n=200)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8779164" y="4706287"/>
            <a:ext cx="119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Stimulus 2 (n=200)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15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Questions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What factors might limit SSNM use/uptake?</a:t>
            </a:r>
          </a:p>
          <a:p>
            <a:pPr lvl="1"/>
            <a:r>
              <a:rPr lang="en-US" dirty="0" smtClean="0"/>
              <a:t>Specificity of recommendations/heterogeneity of farming?</a:t>
            </a:r>
          </a:p>
          <a:p>
            <a:pPr lvl="1"/>
            <a:r>
              <a:rPr lang="en-US" dirty="0" smtClean="0"/>
              <a:t>Returns to adoption of the recommendations? Skepticism of farmers?</a:t>
            </a:r>
          </a:p>
          <a:p>
            <a:pPr lvl="1"/>
            <a:r>
              <a:rPr lang="en-US" dirty="0" smtClean="0"/>
              <a:t>Message content/message design</a:t>
            </a:r>
          </a:p>
          <a:p>
            <a:r>
              <a:rPr lang="en-US" dirty="0" smtClean="0"/>
              <a:t>What factors might constrain impacts of SSNM on farming operations?</a:t>
            </a:r>
          </a:p>
          <a:p>
            <a:r>
              <a:rPr lang="en-US" dirty="0" smtClean="0"/>
              <a:t>Where (spatially) has SSNM been most widely promoted &amp; in what form? Where has it been least promoted?</a:t>
            </a:r>
          </a:p>
          <a:p>
            <a:r>
              <a:rPr lang="en-US" dirty="0" smtClean="0"/>
              <a:t>What STRVs have been disseminated in Philippines and to what degree has their dissemination been paired with SSNM recommendations?</a:t>
            </a:r>
          </a:p>
          <a:p>
            <a:r>
              <a:rPr lang="en-US" dirty="0" smtClean="0"/>
              <a:t>Which areas of Philippines have CURE STRVs been widely disseminated?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04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Additional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STRVs by country and relevant to our study?  E.g. salinity tolerance in Vietnam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16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evaluation project, its objectives and proposed methods</a:t>
            </a:r>
          </a:p>
          <a:p>
            <a:r>
              <a:rPr lang="en-US" dirty="0" smtClean="0"/>
              <a:t>Describe focus in the Philippines:  An RCT for SSNM</a:t>
            </a:r>
          </a:p>
          <a:p>
            <a:pPr lvl="1"/>
            <a:r>
              <a:rPr lang="en-US" dirty="0" smtClean="0"/>
              <a:t>Discuss unknowns and the potential for inclusion into an RCT</a:t>
            </a:r>
          </a:p>
          <a:p>
            <a:pPr lvl="1"/>
            <a:r>
              <a:rPr lang="en-US" dirty="0" smtClean="0"/>
              <a:t>Potential arms of the RCT</a:t>
            </a:r>
          </a:p>
          <a:p>
            <a:pPr lvl="1"/>
            <a:r>
              <a:rPr lang="en-US" dirty="0" smtClean="0"/>
              <a:t>Timing and field structure</a:t>
            </a:r>
          </a:p>
          <a:p>
            <a:r>
              <a:rPr lang="en-US" dirty="0" smtClean="0"/>
              <a:t>Solicit information on CURE-related technologies</a:t>
            </a:r>
          </a:p>
          <a:p>
            <a:r>
              <a:rPr lang="en-US" dirty="0" smtClean="0"/>
              <a:t>Gather information </a:t>
            </a:r>
            <a:r>
              <a:rPr lang="en-US" dirty="0" smtClean="0"/>
              <a:t>and finalize how </a:t>
            </a:r>
            <a:r>
              <a:rPr lang="en-US" dirty="0" smtClean="0"/>
              <a:t>to proceed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30962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Project </a:t>
            </a:r>
            <a:r>
              <a:rPr lang="es-EC" dirty="0" err="1" smtClean="0"/>
              <a:t>objectives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 err="1" smtClean="0"/>
              <a:t>Analyze</a:t>
            </a:r>
            <a:r>
              <a:rPr lang="en-GB" dirty="0" smtClean="0"/>
              <a:t> </a:t>
            </a:r>
            <a:r>
              <a:rPr lang="en-GB" dirty="0"/>
              <a:t>the incidence and intensity of adoption of STRVs and BMPs and </a:t>
            </a:r>
            <a:r>
              <a:rPr lang="en-GB" dirty="0" smtClean="0"/>
              <a:t>factors </a:t>
            </a:r>
            <a:r>
              <a:rPr lang="en-GB" dirty="0"/>
              <a:t>affecting </a:t>
            </a:r>
            <a:r>
              <a:rPr lang="en-GB" dirty="0" smtClean="0"/>
              <a:t>technology diffusion </a:t>
            </a:r>
            <a:r>
              <a:rPr lang="en-GB" dirty="0"/>
              <a:t>and who </a:t>
            </a:r>
            <a:r>
              <a:rPr lang="en-GB" dirty="0" smtClean="0"/>
              <a:t>adopts </a:t>
            </a:r>
            <a:r>
              <a:rPr lang="en-GB" dirty="0" smtClean="0"/>
              <a:t>(all </a:t>
            </a:r>
            <a:r>
              <a:rPr lang="en-GB" dirty="0" smtClean="0"/>
              <a:t>three countries)</a:t>
            </a:r>
            <a:endParaRPr lang="en-US" dirty="0"/>
          </a:p>
          <a:p>
            <a:pPr lvl="0"/>
            <a:r>
              <a:rPr lang="en-GB" dirty="0"/>
              <a:t>Assess the farm- and household-level effects of adopting STRVs and BMPs on yields, household income streams, and food security, as well as impacts on key potential production </a:t>
            </a:r>
            <a:r>
              <a:rPr lang="en-GB" dirty="0" smtClean="0"/>
              <a:t>externalities (Nepal and Vietnam)</a:t>
            </a:r>
            <a:endParaRPr lang="en-US" dirty="0"/>
          </a:p>
          <a:p>
            <a:pPr lvl="0"/>
            <a:r>
              <a:rPr lang="en-GB" dirty="0" err="1" smtClean="0"/>
              <a:t>Analyze</a:t>
            </a:r>
            <a:r>
              <a:rPr lang="en-GB" dirty="0" smtClean="0"/>
              <a:t> </a:t>
            </a:r>
            <a:r>
              <a:rPr lang="en-GB" dirty="0"/>
              <a:t>determinants of sustainability and spread of </a:t>
            </a:r>
            <a:r>
              <a:rPr lang="en-GB" dirty="0" smtClean="0"/>
              <a:t>CSBs (Nepal)</a:t>
            </a:r>
            <a:endParaRPr lang="en-US" dirty="0"/>
          </a:p>
          <a:p>
            <a:pPr lvl="0"/>
            <a:r>
              <a:rPr lang="en-GB" dirty="0"/>
              <a:t>Inform policies and strategies to enhance technology delivery in unfavourable rice eco-systems in Asia.</a:t>
            </a:r>
            <a:endParaRPr lang="en-US" dirty="0"/>
          </a:p>
          <a:p>
            <a:r>
              <a:rPr lang="en-GB" dirty="0"/>
              <a:t>Develop a methodology </a:t>
            </a:r>
            <a:r>
              <a:rPr lang="en-GB" dirty="0" smtClean="0"/>
              <a:t>for </a:t>
            </a:r>
            <a:r>
              <a:rPr lang="en-GB" dirty="0"/>
              <a:t>assessing impacts of similar agricultural research for development programs beyond the specific examples in this study 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0144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country objectives (overview)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Nepal</a:t>
            </a:r>
            <a:r>
              <a:rPr lang="en-US" dirty="0"/>
              <a:t>: Analyze the spread and impacts of CSBs, STRVs, and BMPs using household analysis and institutional analysis (what factors affect the viability/spread of </a:t>
            </a:r>
            <a:r>
              <a:rPr lang="en-US" dirty="0" smtClean="0"/>
              <a:t>CSBs?)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Vietnam: Technology adoption and impact analysis of salinity-tolerant rice varieties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Philippines: Conduct a baseline survey and establish a randomized control trial (RCT) to examine the impacts of SSNM on input use, field/farm </a:t>
            </a:r>
            <a:r>
              <a:rPr lang="en-US" dirty="0" smtClean="0"/>
              <a:t>productivity </a:t>
            </a:r>
            <a:r>
              <a:rPr lang="en-US" dirty="0" smtClean="0"/>
              <a:t>and other outcomes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749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 of technology 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dirty="0" smtClean="0"/>
              <a:t>First order effects are critical </a:t>
            </a:r>
            <a:r>
              <a:rPr lang="en-US" dirty="0"/>
              <a:t>determinants of overall impacts, but are not often measured </a:t>
            </a:r>
            <a:r>
              <a:rPr lang="en-US" dirty="0" smtClean="0"/>
              <a:t>effectively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Examples: Yields gains, cost savings, labor savings, changes in input use and cropping patterns to spread resource use (land and labor) over formerly idle periods, water use in rice production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Can lead to higher household incomes or lower income risks or both, but are difficult to measure with accuracy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310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6324" y="286605"/>
            <a:ext cx="7543800" cy="1450757"/>
          </a:xfrm>
        </p:spPr>
        <p:txBody>
          <a:bodyPr/>
          <a:lstStyle/>
          <a:p>
            <a:r>
              <a:rPr lang="en-US" dirty="0" smtClean="0"/>
              <a:t>Theory of change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911112"/>
              </p:ext>
            </p:extLst>
          </p:nvPr>
        </p:nvGraphicFramePr>
        <p:xfrm>
          <a:off x="2019900" y="1376219"/>
          <a:ext cx="8196648" cy="4885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54648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Methods: Identifying causal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182" y="1690688"/>
            <a:ext cx="9753600" cy="4802476"/>
          </a:xfrm>
        </p:spPr>
        <p:txBody>
          <a:bodyPr>
            <a:normAutofit fontScale="2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5600" dirty="0"/>
              <a:t> </a:t>
            </a:r>
            <a:r>
              <a:rPr lang="en-US" sz="7200" dirty="0" smtClean="0"/>
              <a:t>“No causation</a:t>
            </a:r>
            <a:r>
              <a:rPr lang="en-US" sz="7200" dirty="0"/>
              <a:t> </a:t>
            </a:r>
            <a:r>
              <a:rPr lang="en-US" sz="7200" dirty="0" smtClean="0"/>
              <a:t>without manipulation”</a:t>
            </a:r>
          </a:p>
          <a:p>
            <a:r>
              <a:rPr lang="en-US" sz="7200" dirty="0">
                <a:cs typeface="Times New Roman" pitchFamily="18" charset="0"/>
              </a:rPr>
              <a:t>Selection on observables </a:t>
            </a:r>
            <a:r>
              <a:rPr lang="en-US" sz="7200" dirty="0">
                <a:cs typeface="Times New Roman" pitchFamily="18" charset="0"/>
                <a:sym typeface="Wingdings" pitchFamily="2" charset="2"/>
              </a:rPr>
              <a:t> Selection on </a:t>
            </a:r>
            <a:r>
              <a:rPr lang="en-US" sz="7200" dirty="0" err="1">
                <a:cs typeface="Times New Roman" pitchFamily="18" charset="0"/>
                <a:sym typeface="Wingdings" pitchFamily="2" charset="2"/>
              </a:rPr>
              <a:t>unobservables</a:t>
            </a:r>
            <a:endParaRPr lang="en-US" sz="7200" dirty="0">
              <a:cs typeface="Times New Roman" pitchFamily="18" charset="0"/>
              <a:sym typeface="Wingdings" pitchFamily="2" charset="2"/>
            </a:endParaRPr>
          </a:p>
          <a:p>
            <a:r>
              <a:rPr lang="en-US" sz="7200" dirty="0" smtClean="0">
                <a:cs typeface="Times New Roman" pitchFamily="18" charset="0"/>
              </a:rPr>
              <a:t>Examples </a:t>
            </a:r>
            <a:r>
              <a:rPr lang="en-US" sz="7200" dirty="0">
                <a:cs typeface="Times New Roman" pitchFamily="18" charset="0"/>
              </a:rPr>
              <a:t>of selection on observables: OLS, flexible nonparametric regression, matching estimators, and propensity score </a:t>
            </a:r>
            <a:r>
              <a:rPr lang="en-US" sz="7200" dirty="0" smtClean="0">
                <a:cs typeface="Times New Roman" pitchFamily="18" charset="0"/>
              </a:rPr>
              <a:t>estimators (assume:  I know everything about every thing)</a:t>
            </a:r>
            <a:endParaRPr lang="en-US" sz="7200" dirty="0">
              <a:cs typeface="Times New Roman" pitchFamily="18" charset="0"/>
            </a:endParaRPr>
          </a:p>
          <a:p>
            <a:r>
              <a:rPr lang="en-US" sz="7200" dirty="0">
                <a:cs typeface="Times New Roman" pitchFamily="18" charset="0"/>
              </a:rPr>
              <a:t>Estimate effect </a:t>
            </a:r>
            <a:r>
              <a:rPr lang="en-US" sz="7200" dirty="0" smtClean="0">
                <a:cs typeface="Times New Roman" pitchFamily="18" charset="0"/>
              </a:rPr>
              <a:t>of SSNM information </a:t>
            </a:r>
            <a:r>
              <a:rPr lang="en-US" sz="7200" dirty="0" smtClean="0"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7200" dirty="0">
                <a:cs typeface="Times New Roman" pitchFamily="18" charset="0"/>
                <a:sym typeface="Wingdings" pitchFamily="2" charset="2"/>
              </a:rPr>
              <a:t>adoption of new </a:t>
            </a:r>
            <a:r>
              <a:rPr lang="en-US" sz="7200" dirty="0" smtClean="0">
                <a:cs typeface="Times New Roman" pitchFamily="18" charset="0"/>
                <a:sym typeface="Wingdings" pitchFamily="2" charset="2"/>
              </a:rPr>
              <a:t>management practices</a:t>
            </a:r>
            <a:endParaRPr lang="en-US" sz="7200" dirty="0">
              <a:cs typeface="Times New Roman" pitchFamily="18" charset="0"/>
              <a:sym typeface="Wingdings" pitchFamily="2" charset="2"/>
            </a:endParaRPr>
          </a:p>
          <a:p>
            <a:r>
              <a:rPr lang="en-US" sz="7200" dirty="0">
                <a:cs typeface="Times New Roman" pitchFamily="18" charset="0"/>
                <a:sym typeface="Wingdings" pitchFamily="2" charset="2"/>
              </a:rPr>
              <a:t>If comparing treated units (those who received </a:t>
            </a:r>
            <a:r>
              <a:rPr lang="en-US" sz="7200" dirty="0" smtClean="0">
                <a:cs typeface="Times New Roman" pitchFamily="18" charset="0"/>
                <a:sym typeface="Wingdings" pitchFamily="2" charset="2"/>
              </a:rPr>
              <a:t>SSNM extension</a:t>
            </a:r>
            <a:r>
              <a:rPr lang="en-US" sz="7200" dirty="0">
                <a:cs typeface="Times New Roman" pitchFamily="18" charset="0"/>
                <a:sym typeface="Wingdings" pitchFamily="2" charset="2"/>
              </a:rPr>
              <a:t>) with control units (those who did not receive </a:t>
            </a:r>
            <a:r>
              <a:rPr lang="en-US" sz="7200" dirty="0" smtClean="0">
                <a:cs typeface="Times New Roman" pitchFamily="18" charset="0"/>
                <a:sym typeface="Wingdings" pitchFamily="2" charset="2"/>
              </a:rPr>
              <a:t>SSNM extension</a:t>
            </a:r>
            <a:r>
              <a:rPr lang="en-US" sz="7200" dirty="0">
                <a:cs typeface="Times New Roman" pitchFamily="18" charset="0"/>
                <a:sym typeface="Wingdings" pitchFamily="2" charset="2"/>
              </a:rPr>
              <a:t>) using OLS, face problem </a:t>
            </a:r>
          </a:p>
          <a:p>
            <a:pPr lvl="1"/>
            <a:r>
              <a:rPr lang="en-US" sz="7200" dirty="0">
                <a:cs typeface="Times New Roman" pitchFamily="18" charset="0"/>
                <a:sym typeface="Wingdings" pitchFamily="2" charset="2"/>
              </a:rPr>
              <a:t>maybe </a:t>
            </a:r>
            <a:r>
              <a:rPr lang="en-US" sz="7200" dirty="0" smtClean="0">
                <a:cs typeface="Times New Roman" pitchFamily="18" charset="0"/>
                <a:sym typeface="Wingdings" pitchFamily="2" charset="2"/>
              </a:rPr>
              <a:t>SSNM extension </a:t>
            </a:r>
            <a:r>
              <a:rPr lang="en-US" sz="7200" dirty="0">
                <a:cs typeface="Times New Roman" pitchFamily="18" charset="0"/>
                <a:sym typeface="Wingdings" pitchFamily="2" charset="2"/>
              </a:rPr>
              <a:t>only available to/ targeted to wealthy people: </a:t>
            </a:r>
          </a:p>
          <a:p>
            <a:pPr marL="731520" lvl="2" indent="0">
              <a:buNone/>
            </a:pPr>
            <a:r>
              <a:rPr lang="en-US" sz="6800" dirty="0">
                <a:cs typeface="Times New Roman" pitchFamily="18" charset="0"/>
                <a:sym typeface="Wingdings" pitchFamily="2" charset="2"/>
              </a:rPr>
              <a:t>    wealth  adoption</a:t>
            </a:r>
          </a:p>
          <a:p>
            <a:pPr lvl="1"/>
            <a:r>
              <a:rPr lang="en-US" sz="7200" dirty="0">
                <a:cs typeface="Times New Roman" pitchFamily="18" charset="0"/>
                <a:sym typeface="Wingdings" pitchFamily="2" charset="2"/>
              </a:rPr>
              <a:t>maybe </a:t>
            </a:r>
            <a:r>
              <a:rPr lang="en-US" sz="7200" dirty="0" smtClean="0">
                <a:cs typeface="Times New Roman" pitchFamily="18" charset="0"/>
                <a:sym typeface="Wingdings" pitchFamily="2" charset="2"/>
              </a:rPr>
              <a:t>SSNM extension </a:t>
            </a:r>
            <a:r>
              <a:rPr lang="en-US" sz="7200" dirty="0">
                <a:cs typeface="Times New Roman" pitchFamily="18" charset="0"/>
                <a:sym typeface="Wingdings" pitchFamily="2" charset="2"/>
              </a:rPr>
              <a:t>only has an effect on people with higher levels of education: </a:t>
            </a:r>
            <a:r>
              <a:rPr lang="en-US" sz="7200" dirty="0" smtClean="0">
                <a:cs typeface="Times New Roman" pitchFamily="18" charset="0"/>
                <a:sym typeface="Wingdings" pitchFamily="2" charset="2"/>
              </a:rPr>
              <a:t> 	education adoption</a:t>
            </a:r>
            <a:endParaRPr lang="en-US" sz="7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7200" dirty="0"/>
              <a:t> Instrumental variable (IV</a:t>
            </a:r>
            <a:r>
              <a:rPr lang="en-US" sz="7200" dirty="0" smtClean="0"/>
              <a:t>) (“I know a little bit about a little bit”)</a:t>
            </a:r>
            <a:endParaRPr lang="en-US" sz="7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7200" dirty="0"/>
              <a:t>Focus group discussions (FGDs) and key informant interviews (KII) to provide local and institutional contexts related to factors driving adoption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7200" dirty="0"/>
              <a:t>Factors that drive adoption but are not otherwise correlated with outcomes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7200" dirty="0"/>
              <a:t> Propensity score matching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7200" dirty="0"/>
              <a:t>Used </a:t>
            </a:r>
            <a:r>
              <a:rPr lang="en-US" sz="7200" dirty="0" smtClean="0"/>
              <a:t>(mainly) to </a:t>
            </a:r>
            <a:r>
              <a:rPr lang="en-US" sz="7200" dirty="0"/>
              <a:t>test robustness of IV </a:t>
            </a:r>
            <a:r>
              <a:rPr lang="en-US" sz="7200" dirty="0" smtClean="0"/>
              <a:t>results</a:t>
            </a:r>
          </a:p>
          <a:p>
            <a:r>
              <a:rPr lang="en-US" sz="7200" dirty="0" smtClean="0"/>
              <a:t>Vary focus/methods in each country</a:t>
            </a:r>
            <a:endParaRPr lang="en-US" sz="7200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7772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764" y="1845733"/>
            <a:ext cx="8883997" cy="461273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Farm-household and community surveys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CURE-produced and other (farm trial) data on yields, cost of production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FGDs to </a:t>
            </a:r>
            <a:r>
              <a:rPr lang="en-US" dirty="0" smtClean="0"/>
              <a:t>help frame analysis, identify IVs and additional </a:t>
            </a:r>
            <a:r>
              <a:rPr lang="en-US" dirty="0" smtClean="0"/>
              <a:t>first-order effects and understand how conditions affect their magnitudes</a:t>
            </a:r>
          </a:p>
        </p:txBody>
      </p:sp>
    </p:spTree>
    <p:extLst>
      <p:ext uri="{BB962C8B-B14F-4D97-AF65-F5344CB8AC3E}">
        <p14:creationId xmlns:p14="http://schemas.microsoft.com/office/powerpoint/2010/main" val="38917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2222</TotalTime>
  <Words>1702</Words>
  <Application>Microsoft Office PowerPoint</Application>
  <PresentationFormat>Widescreen</PresentationFormat>
  <Paragraphs>236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Impact assessment of technological innovation and dissemination under the Consortium for Unfavourable Rice Environments (CURE) in Southeast Asia (SEA)</vt:lpstr>
      <vt:lpstr>Project overview</vt:lpstr>
      <vt:lpstr>Presentation objectives</vt:lpstr>
      <vt:lpstr>Project objectives</vt:lpstr>
      <vt:lpstr>Three country objectives (overview)</vt:lpstr>
      <vt:lpstr>Impacts of technology diffusion</vt:lpstr>
      <vt:lpstr>Theory of change</vt:lpstr>
      <vt:lpstr>Methods: Identifying causal effects</vt:lpstr>
      <vt:lpstr>Data</vt:lpstr>
      <vt:lpstr>Methods:  Nepal</vt:lpstr>
      <vt:lpstr>Methods: Vietnam</vt:lpstr>
      <vt:lpstr>Methods: Philippines</vt:lpstr>
      <vt:lpstr>Randomized control trial</vt:lpstr>
      <vt:lpstr>Randomized control trial (2)</vt:lpstr>
      <vt:lpstr>Philippines: Conceptual framework (e.g.) </vt:lpstr>
      <vt:lpstr>Conceptual framework </vt:lpstr>
      <vt:lpstr>Conceptual framework   </vt:lpstr>
      <vt:lpstr>Conceptual framework </vt:lpstr>
      <vt:lpstr>Implementation plan</vt:lpstr>
      <vt:lpstr>Issues</vt:lpstr>
      <vt:lpstr>Issues:  Treatment arms are limited</vt:lpstr>
      <vt:lpstr>Questions</vt:lpstr>
      <vt:lpstr>Additional queries</vt:lpstr>
    </vt:vector>
  </TitlesOfParts>
  <Company>VT College of Agriculture and Life Sciences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assessment of technological innovation and dissemination under the Consortium for Unfavourable Rice Environments (CURE) in Southeast Asia (SEA)</dc:title>
  <dc:creator>reviewer</dc:creator>
  <cp:lastModifiedBy>Alwang, Jeffrey</cp:lastModifiedBy>
  <cp:revision>39</cp:revision>
  <cp:lastPrinted>2018-01-19T16:12:08Z</cp:lastPrinted>
  <dcterms:created xsi:type="dcterms:W3CDTF">2018-01-11T15:33:31Z</dcterms:created>
  <dcterms:modified xsi:type="dcterms:W3CDTF">2018-01-21T07:18:02Z</dcterms:modified>
</cp:coreProperties>
</file>