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1" r:id="rId2"/>
    <p:sldId id="257" r:id="rId3"/>
    <p:sldId id="259" r:id="rId4"/>
    <p:sldId id="258" r:id="rId5"/>
    <p:sldId id="262" r:id="rId6"/>
    <p:sldId id="256" r:id="rId7"/>
    <p:sldId id="263" r:id="rId8"/>
    <p:sldId id="266" r:id="rId9"/>
    <p:sldId id="267" r:id="rId10"/>
    <p:sldId id="268" r:id="rId11"/>
    <p:sldId id="269" r:id="rId12"/>
    <p:sldId id="260" r:id="rId13"/>
    <p:sldId id="271" r:id="rId14"/>
    <p:sldId id="272" r:id="rId15"/>
    <p:sldId id="270" r:id="rId16"/>
    <p:sldId id="274" r:id="rId17"/>
    <p:sldId id="27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424" y="3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AD72A7-8329-8349-AB85-710A6ABC0551}" type="datetimeFigureOut">
              <a:rPr lang="en-US" smtClean="0"/>
              <a:t>4/18/13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5B38B5-3604-CD41-9CA7-2A2996C06B34}" type="slidenum">
              <a:rPr lang="en-US" smtClean="0"/>
              <a:t>‹#›</a:t>
            </a:fld>
            <a:endParaRPr lang="en-US"/>
          </a:p>
        </p:txBody>
      </p:sp>
    </p:spTree>
    <p:extLst>
      <p:ext uri="{BB962C8B-B14F-4D97-AF65-F5344CB8AC3E}">
        <p14:creationId xmlns:p14="http://schemas.microsoft.com/office/powerpoint/2010/main" val="1373014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03A791-7B8B-1C42-AD68-F279AFED9A40}" type="slidenum">
              <a:rPr lang="en-US"/>
              <a:pPr/>
              <a:t>2</a:t>
            </a:fld>
            <a:endParaRPr lang="en-US"/>
          </a:p>
        </p:txBody>
      </p:sp>
      <p:sp>
        <p:nvSpPr>
          <p:cNvPr id="194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94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5B38B5-3604-CD41-9CA7-2A2996C06B34}" type="slidenum">
              <a:rPr lang="en-US" smtClean="0"/>
              <a:t>6</a:t>
            </a:fld>
            <a:endParaRPr lang="en-US"/>
          </a:p>
        </p:txBody>
      </p:sp>
    </p:spTree>
    <p:extLst>
      <p:ext uri="{BB962C8B-B14F-4D97-AF65-F5344CB8AC3E}">
        <p14:creationId xmlns:p14="http://schemas.microsoft.com/office/powerpoint/2010/main" val="699615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www.warriorwriters.org</a:t>
            </a:r>
            <a:r>
              <a:rPr lang="en-US" dirty="0" smtClean="0"/>
              <a:t>/Artists/</a:t>
            </a:r>
            <a:r>
              <a:rPr lang="en-US" dirty="0" err="1" smtClean="0"/>
              <a:t>JenH.html</a:t>
            </a:r>
            <a:endParaRPr lang="en-US" dirty="0"/>
          </a:p>
        </p:txBody>
      </p:sp>
      <p:sp>
        <p:nvSpPr>
          <p:cNvPr id="4" name="Slide Number Placeholder 3"/>
          <p:cNvSpPr>
            <a:spLocks noGrp="1"/>
          </p:cNvSpPr>
          <p:nvPr>
            <p:ph type="sldNum" sz="quarter" idx="10"/>
          </p:nvPr>
        </p:nvSpPr>
        <p:spPr/>
        <p:txBody>
          <a:bodyPr/>
          <a:lstStyle/>
          <a:p>
            <a:fld id="{055B38B5-3604-CD41-9CA7-2A2996C06B34}" type="slidenum">
              <a:rPr lang="en-US" smtClean="0"/>
              <a:t>11</a:t>
            </a:fld>
            <a:endParaRPr lang="en-US"/>
          </a:p>
        </p:txBody>
      </p:sp>
    </p:spTree>
    <p:extLst>
      <p:ext uri="{BB962C8B-B14F-4D97-AF65-F5344CB8AC3E}">
        <p14:creationId xmlns:p14="http://schemas.microsoft.com/office/powerpoint/2010/main" val="3667883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http://www.youtube.com/</a:t>
            </a:r>
            <a:r>
              <a:rPr lang="pl-PL" dirty="0" err="1" smtClean="0"/>
              <a:t>watch?v</a:t>
            </a:r>
            <a:r>
              <a:rPr lang="pl-PL" smtClean="0"/>
              <a:t>=56AB-VnC_Eo</a:t>
            </a:r>
          </a:p>
          <a:p>
            <a:endParaRPr lang="en-US" dirty="0"/>
          </a:p>
        </p:txBody>
      </p:sp>
      <p:sp>
        <p:nvSpPr>
          <p:cNvPr id="4" name="Slide Number Placeholder 3"/>
          <p:cNvSpPr>
            <a:spLocks noGrp="1"/>
          </p:cNvSpPr>
          <p:nvPr>
            <p:ph type="sldNum" sz="quarter" idx="10"/>
          </p:nvPr>
        </p:nvSpPr>
        <p:spPr/>
        <p:txBody>
          <a:bodyPr/>
          <a:lstStyle/>
          <a:p>
            <a:fld id="{055B38B5-3604-CD41-9CA7-2A2996C06B34}" type="slidenum">
              <a:rPr lang="en-US" smtClean="0"/>
              <a:t>12</a:t>
            </a:fld>
            <a:endParaRPr lang="en-US"/>
          </a:p>
        </p:txBody>
      </p:sp>
    </p:spTree>
    <p:extLst>
      <p:ext uri="{BB962C8B-B14F-4D97-AF65-F5344CB8AC3E}">
        <p14:creationId xmlns:p14="http://schemas.microsoft.com/office/powerpoint/2010/main" val="2516472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18D611-124B-704F-A201-00D3ECF6882A}" type="slidenum">
              <a:rPr lang="en-US" smtClean="0"/>
              <a:t>14</a:t>
            </a:fld>
            <a:endParaRPr lang="en-US"/>
          </a:p>
        </p:txBody>
      </p:sp>
    </p:spTree>
    <p:extLst>
      <p:ext uri="{BB962C8B-B14F-4D97-AF65-F5344CB8AC3E}">
        <p14:creationId xmlns:p14="http://schemas.microsoft.com/office/powerpoint/2010/main" val="2630247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7D2191-B276-3041-B11A-1706EC40381A}"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3805946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7D2191-B276-3041-B11A-1706EC40381A}"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122926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7D2191-B276-3041-B11A-1706EC40381A}"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877566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7D2191-B276-3041-B11A-1706EC40381A}"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825681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7D2191-B276-3041-B11A-1706EC40381A}" type="datetimeFigureOut">
              <a:rPr lang="en-US" smtClean="0"/>
              <a:t>4/18/13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860832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7D2191-B276-3041-B11A-1706EC40381A}"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1305861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7D2191-B276-3041-B11A-1706EC40381A}" type="datetimeFigureOut">
              <a:rPr lang="en-US" smtClean="0"/>
              <a:t>4/18/13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1286399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7D2191-B276-3041-B11A-1706EC40381A}" type="datetimeFigureOut">
              <a:rPr lang="en-US" smtClean="0"/>
              <a:t>4/18/13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377407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D2191-B276-3041-B11A-1706EC40381A}" type="datetimeFigureOut">
              <a:rPr lang="en-US" smtClean="0"/>
              <a:t>4/18/13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3593467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7D2191-B276-3041-B11A-1706EC40381A}"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3157099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7D2191-B276-3041-B11A-1706EC40381A}" type="datetimeFigureOut">
              <a:rPr lang="en-US" smtClean="0"/>
              <a:t>4/18/13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6B447-1703-4745-B98C-7202C825F387}" type="slidenum">
              <a:rPr lang="en-US" smtClean="0"/>
              <a:t>‹#›</a:t>
            </a:fld>
            <a:endParaRPr lang="en-US"/>
          </a:p>
        </p:txBody>
      </p:sp>
    </p:spTree>
    <p:extLst>
      <p:ext uri="{BB962C8B-B14F-4D97-AF65-F5344CB8AC3E}">
        <p14:creationId xmlns:p14="http://schemas.microsoft.com/office/powerpoint/2010/main" val="18424746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7D2191-B276-3041-B11A-1706EC40381A}" type="datetimeFigureOut">
              <a:rPr lang="en-US" smtClean="0"/>
              <a:t>4/18/13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6B447-1703-4745-B98C-7202C825F387}" type="slidenum">
              <a:rPr lang="en-US" smtClean="0"/>
              <a:t>‹#›</a:t>
            </a:fld>
            <a:endParaRPr lang="en-US"/>
          </a:p>
        </p:txBody>
      </p:sp>
    </p:spTree>
    <p:extLst>
      <p:ext uri="{BB962C8B-B14F-4D97-AF65-F5344CB8AC3E}">
        <p14:creationId xmlns:p14="http://schemas.microsoft.com/office/powerpoint/2010/main" val="2767388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1" Type="http://schemas.openxmlformats.org/officeDocument/2006/relationships/image" Target="../media/image26.png"/><Relationship Id="rId12" Type="http://schemas.openxmlformats.org/officeDocument/2006/relationships/image" Target="../media/image27.png"/><Relationship Id="rId13"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9.xml"/><Relationship Id="rId2" Type="http://schemas.openxmlformats.org/officeDocument/2006/relationships/image" Target="../media/image3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g"/><Relationship Id="rId3"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r>
              <a:rPr lang="en-US" sz="3100" dirty="0" smtClean="0"/>
              <a:t/>
            </a:r>
            <a:br>
              <a:rPr lang="en-US" sz="3100" dirty="0" smtClean="0"/>
            </a:br>
            <a:r>
              <a:rPr lang="en-US" sz="3100" i="1" dirty="0" smtClean="0">
                <a:solidFill>
                  <a:srgbClr val="008000"/>
                </a:solidFill>
                <a:latin typeface="American Typewriter"/>
                <a:cs typeface="American Typewriter"/>
              </a:rPr>
              <a:t>Hate speech   </a:t>
            </a:r>
            <a:r>
              <a:rPr lang="en-US" sz="3100" dirty="0" smtClean="0">
                <a:solidFill>
                  <a:srgbClr val="008000"/>
                </a:solidFill>
                <a:latin typeface="American Typewriter"/>
                <a:cs typeface="American Typewriter"/>
              </a:rPr>
              <a:t>any </a:t>
            </a:r>
            <a:r>
              <a:rPr lang="en-US" sz="3100" dirty="0">
                <a:solidFill>
                  <a:srgbClr val="008000"/>
                </a:solidFill>
                <a:latin typeface="American Typewriter"/>
                <a:cs typeface="American Typewriter"/>
              </a:rPr>
              <a:t>derogatory or unkind </a:t>
            </a:r>
            <a:r>
              <a:rPr lang="en-US" sz="3100" dirty="0" smtClean="0">
                <a:solidFill>
                  <a:srgbClr val="008000"/>
                </a:solidFill>
                <a:latin typeface="American Typewriter"/>
                <a:cs typeface="American Typewriter"/>
              </a:rPr>
              <a:t/>
            </a:r>
            <a:br>
              <a:rPr lang="en-US" sz="3100" dirty="0" smtClean="0">
                <a:solidFill>
                  <a:srgbClr val="008000"/>
                </a:solidFill>
                <a:latin typeface="American Typewriter"/>
                <a:cs typeface="American Typewriter"/>
              </a:rPr>
            </a:br>
            <a:r>
              <a:rPr lang="en-US" sz="3100" dirty="0" smtClean="0">
                <a:solidFill>
                  <a:srgbClr val="008000"/>
                </a:solidFill>
                <a:latin typeface="American Typewriter"/>
                <a:cs typeface="American Typewriter"/>
              </a:rPr>
              <a:t>word</a:t>
            </a:r>
            <a:r>
              <a:rPr lang="en-US" sz="3100" dirty="0">
                <a:solidFill>
                  <a:srgbClr val="008000"/>
                </a:solidFill>
                <a:latin typeface="American Typewriter"/>
                <a:cs typeface="American Typewriter"/>
              </a:rPr>
              <a:t>(s) used to refer one’s race, color, class, gender, sex, or sexual orientation.</a:t>
            </a:r>
            <a:r>
              <a:rPr lang="en-US" dirty="0"/>
              <a:t/>
            </a:r>
            <a:br>
              <a:rPr lang="en-US" dirty="0"/>
            </a:br>
            <a:endParaRPr lang="en-US" dirty="0">
              <a:latin typeface="American Typewriter"/>
              <a:cs typeface="American Typewriter"/>
            </a:endParaRPr>
          </a:p>
        </p:txBody>
      </p:sp>
      <p:pic>
        <p:nvPicPr>
          <p:cNvPr id="4" name="Content Placeholder 3" descr="kubrick.jpeg"/>
          <p:cNvPicPr>
            <a:picLocks noGrp="1" noChangeAspect="1"/>
          </p:cNvPicPr>
          <p:nvPr>
            <p:ph idx="1"/>
          </p:nvPr>
        </p:nvPicPr>
        <p:blipFill>
          <a:blip r:embed="rId2">
            <a:extLst>
              <a:ext uri="{28A0092B-C50C-407E-A947-70E740481C1C}">
                <a14:useLocalDpi xmlns:a14="http://schemas.microsoft.com/office/drawing/2010/main" val="0"/>
              </a:ext>
            </a:extLst>
          </a:blip>
          <a:srcRect l="816" r="816"/>
          <a:stretch>
            <a:fillRect/>
          </a:stretch>
        </p:blipFill>
        <p:spPr>
          <a:xfrm>
            <a:off x="2019300" y="1979283"/>
            <a:ext cx="5105401" cy="3432835"/>
          </a:xfrm>
        </p:spPr>
      </p:pic>
    </p:spTree>
    <p:extLst>
      <p:ext uri="{BB962C8B-B14F-4D97-AF65-F5344CB8AC3E}">
        <p14:creationId xmlns:p14="http://schemas.microsoft.com/office/powerpoint/2010/main" val="23921880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0" y="63500"/>
            <a:ext cx="8494713" cy="2273301"/>
          </a:xfrm>
        </p:spPr>
        <p:txBody>
          <a:bodyPr>
            <a:normAutofit fontScale="77500" lnSpcReduction="20000"/>
          </a:bodyPr>
          <a:lstStyle/>
          <a:p>
            <a:r>
              <a:rPr lang="en-US" sz="3400" dirty="0" smtClean="0">
                <a:solidFill>
                  <a:srgbClr val="008000"/>
                </a:solidFill>
                <a:latin typeface="American Typewriter"/>
                <a:cs typeface="American Typewriter"/>
              </a:rPr>
              <a:t>“Women’s </a:t>
            </a:r>
            <a:r>
              <a:rPr lang="en-US" sz="3400" dirty="0">
                <a:solidFill>
                  <a:srgbClr val="008000"/>
                </a:solidFill>
                <a:latin typeface="American Typewriter"/>
                <a:cs typeface="American Typewriter"/>
              </a:rPr>
              <a:t>sexuality, is socially, a thing to be stolen, sold, bought, bartered, or exchanged by others…women never own or possess it, and men never treat it…with the solicitude with which they treat property. To be property would be an </a:t>
            </a:r>
            <a:r>
              <a:rPr lang="en-US" sz="3400" dirty="0" smtClean="0">
                <a:solidFill>
                  <a:srgbClr val="008000"/>
                </a:solidFill>
                <a:latin typeface="American Typewriter"/>
                <a:cs typeface="American Typewriter"/>
              </a:rPr>
              <a:t>improvement” (Catherine MacKinnon) </a:t>
            </a:r>
            <a:endParaRPr lang="en-US" sz="3400" dirty="0">
              <a:solidFill>
                <a:srgbClr val="008000"/>
              </a:solidFill>
              <a:latin typeface="American Typewriter"/>
              <a:cs typeface="American Typewriter"/>
            </a:endParaRPr>
          </a:p>
          <a:p>
            <a:endParaRPr lang="en-US" dirty="0"/>
          </a:p>
        </p:txBody>
      </p:sp>
      <p:sp>
        <p:nvSpPr>
          <p:cNvPr id="2" name="TextBox 1"/>
          <p:cNvSpPr txBox="1"/>
          <p:nvPr/>
        </p:nvSpPr>
        <p:spPr>
          <a:xfrm>
            <a:off x="1906587" y="4953001"/>
            <a:ext cx="7237413" cy="1200328"/>
          </a:xfrm>
          <a:prstGeom prst="rect">
            <a:avLst/>
          </a:prstGeom>
          <a:noFill/>
        </p:spPr>
        <p:txBody>
          <a:bodyPr wrap="square" rtlCol="0">
            <a:spAutoFit/>
          </a:bodyPr>
          <a:lstStyle/>
          <a:p>
            <a:pPr algn="r"/>
            <a:r>
              <a:rPr lang="en-US" sz="2400" dirty="0" smtClean="0">
                <a:solidFill>
                  <a:srgbClr val="008000"/>
                </a:solidFill>
                <a:latin typeface="American Typewriter"/>
                <a:cs typeface="American Typewriter"/>
              </a:rPr>
              <a:t>“We </a:t>
            </a:r>
            <a:r>
              <a:rPr lang="en-US" sz="2400" dirty="0">
                <a:solidFill>
                  <a:srgbClr val="008000"/>
                </a:solidFill>
                <a:latin typeface="American Typewriter"/>
                <a:cs typeface="American Typewriter"/>
              </a:rPr>
              <a:t>cannot hope to transform rape culture without committing ourselves fully to resisting and eradicating patriarchy" </a:t>
            </a:r>
            <a:r>
              <a:rPr lang="en-US" sz="2400" dirty="0" smtClean="0">
                <a:solidFill>
                  <a:srgbClr val="008000"/>
                </a:solidFill>
                <a:latin typeface="American Typewriter"/>
                <a:cs typeface="American Typewriter"/>
              </a:rPr>
              <a:t>(bell hooks). </a:t>
            </a:r>
            <a:endParaRPr lang="en-US" sz="2400" dirty="0">
              <a:solidFill>
                <a:srgbClr val="008000"/>
              </a:solidFill>
              <a:latin typeface="American Typewriter"/>
              <a:cs typeface="American Typewriter"/>
            </a:endParaRPr>
          </a:p>
        </p:txBody>
      </p:sp>
      <p:pic>
        <p:nvPicPr>
          <p:cNvPr id="3" name="Picture 2" descr="img_2476-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250" y="2171702"/>
            <a:ext cx="7683500" cy="2781299"/>
          </a:xfrm>
          <a:prstGeom prst="rect">
            <a:avLst/>
          </a:prstGeom>
        </p:spPr>
      </p:pic>
    </p:spTree>
    <p:extLst>
      <p:ext uri="{BB962C8B-B14F-4D97-AF65-F5344CB8AC3E}">
        <p14:creationId xmlns:p14="http://schemas.microsoft.com/office/powerpoint/2010/main" val="4151702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6999"/>
            <a:ext cx="4273550" cy="2849033"/>
          </a:xfrm>
          <a:prstGeom prst="rect">
            <a:avLst/>
          </a:prstGeom>
        </p:spPr>
      </p:pic>
      <p:sp>
        <p:nvSpPr>
          <p:cNvPr id="6" name="TextBox 5"/>
          <p:cNvSpPr txBox="1"/>
          <p:nvPr/>
        </p:nvSpPr>
        <p:spPr>
          <a:xfrm>
            <a:off x="368300" y="2976032"/>
            <a:ext cx="3340100" cy="1200329"/>
          </a:xfrm>
          <a:prstGeom prst="rect">
            <a:avLst/>
          </a:prstGeom>
          <a:noFill/>
        </p:spPr>
        <p:txBody>
          <a:bodyPr wrap="square" rtlCol="0">
            <a:spAutoFit/>
          </a:bodyPr>
          <a:lstStyle/>
          <a:p>
            <a:r>
              <a:rPr lang="en-US" dirty="0">
                <a:solidFill>
                  <a:srgbClr val="008000"/>
                </a:solidFill>
                <a:latin typeface="American Typewriter"/>
                <a:cs typeface="American Typewriter"/>
              </a:rPr>
              <a:t>'Momma and poppa were lying in bed, poppa rolled over and this is what he said, 'Give me some! PT!</a:t>
            </a:r>
            <a:r>
              <a:rPr lang="en-US" dirty="0"/>
              <a:t>' </a:t>
            </a:r>
          </a:p>
        </p:txBody>
      </p:sp>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4949507" y="648334"/>
            <a:ext cx="3203893" cy="2145665"/>
          </a:xfrm>
          <a:prstGeom prst="rect">
            <a:avLst/>
          </a:prstGeom>
        </p:spPr>
      </p:pic>
      <p:sp>
        <p:nvSpPr>
          <p:cNvPr id="9" name="TextBox 8"/>
          <p:cNvSpPr txBox="1"/>
          <p:nvPr/>
        </p:nvSpPr>
        <p:spPr>
          <a:xfrm>
            <a:off x="4949507" y="2793999"/>
            <a:ext cx="3848100" cy="1754327"/>
          </a:xfrm>
          <a:prstGeom prst="rect">
            <a:avLst/>
          </a:prstGeom>
          <a:noFill/>
        </p:spPr>
        <p:txBody>
          <a:bodyPr wrap="square" rtlCol="0">
            <a:spAutoFit/>
          </a:bodyPr>
          <a:lstStyle/>
          <a:p>
            <a:r>
              <a:rPr lang="en-US" dirty="0">
                <a:solidFill>
                  <a:srgbClr val="008000"/>
                </a:solidFill>
                <a:latin typeface="American Typewriter"/>
                <a:cs typeface="American Typewriter"/>
              </a:rPr>
              <a:t>War</a:t>
            </a:r>
          </a:p>
          <a:p>
            <a:r>
              <a:rPr lang="en-US" dirty="0">
                <a:solidFill>
                  <a:srgbClr val="008000"/>
                </a:solidFill>
                <a:latin typeface="American Typewriter"/>
                <a:cs typeface="American Typewriter"/>
              </a:rPr>
              <a:t>Is it a place young men, targets in uniform, fight in a far off land</a:t>
            </a:r>
          </a:p>
          <a:p>
            <a:r>
              <a:rPr lang="en-US" dirty="0">
                <a:solidFill>
                  <a:srgbClr val="008000"/>
                </a:solidFill>
                <a:latin typeface="American Typewriter"/>
                <a:cs typeface="American Typewriter"/>
              </a:rPr>
              <a:t>Or is it my walk home at night, womanhood my uniform and target. </a:t>
            </a:r>
          </a:p>
        </p:txBody>
      </p:sp>
    </p:spTree>
    <p:extLst>
      <p:ext uri="{BB962C8B-B14F-4D97-AF65-F5344CB8AC3E}">
        <p14:creationId xmlns:p14="http://schemas.microsoft.com/office/powerpoint/2010/main" val="1128300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3-04-14 at 5.02.46 PM.png"/>
          <p:cNvPicPr>
            <a:picLocks noGrp="1" noChangeAspect="1"/>
          </p:cNvPicPr>
          <p:nvPr>
            <p:ph idx="1"/>
          </p:nvPr>
        </p:nvPicPr>
        <p:blipFill>
          <a:blip r:embed="rId3">
            <a:extLst>
              <a:ext uri="{28A0092B-C50C-407E-A947-70E740481C1C}">
                <a14:useLocalDpi xmlns:a14="http://schemas.microsoft.com/office/drawing/2010/main" val="0"/>
              </a:ext>
            </a:extLst>
          </a:blip>
          <a:srcRect t="12605" b="12605"/>
          <a:stretch>
            <a:fillRect/>
          </a:stretch>
        </p:blipFill>
        <p:spPr>
          <a:xfrm>
            <a:off x="457200" y="469900"/>
            <a:ext cx="8229600" cy="4737100"/>
          </a:xfrm>
        </p:spPr>
      </p:pic>
    </p:spTree>
    <p:extLst>
      <p:ext uri="{BB962C8B-B14F-4D97-AF65-F5344CB8AC3E}">
        <p14:creationId xmlns:p14="http://schemas.microsoft.com/office/powerpoint/2010/main" val="255671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3-11 at 11.02.1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3278"/>
            <a:ext cx="4851248" cy="937290"/>
          </a:xfrm>
          <a:prstGeom prst="rect">
            <a:avLst/>
          </a:prstGeom>
        </p:spPr>
      </p:pic>
      <p:pic>
        <p:nvPicPr>
          <p:cNvPr id="7" name="Picture 6" descr="Screen shot 2013-03-11 at 11.03.0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7" y="-27960"/>
            <a:ext cx="2508250" cy="1239371"/>
          </a:xfrm>
          <a:prstGeom prst="rect">
            <a:avLst/>
          </a:prstGeom>
        </p:spPr>
      </p:pic>
      <p:pic>
        <p:nvPicPr>
          <p:cNvPr id="8" name="Picture 7" descr="Screen shot 2013-03-11 at 11.03.5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1300" y="-27960"/>
            <a:ext cx="5765800" cy="1297960"/>
          </a:xfrm>
          <a:prstGeom prst="rect">
            <a:avLst/>
          </a:prstGeom>
        </p:spPr>
      </p:pic>
      <p:pic>
        <p:nvPicPr>
          <p:cNvPr id="9" name="Picture 8" descr="Screen shot 2013-03-11 at 11.05.0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00" y="4747405"/>
            <a:ext cx="7620000" cy="1235740"/>
          </a:xfrm>
          <a:prstGeom prst="rect">
            <a:avLst/>
          </a:prstGeom>
        </p:spPr>
      </p:pic>
      <p:pic>
        <p:nvPicPr>
          <p:cNvPr id="11" name="Picture 10" descr="Screen shot 2013-03-11 at 11.06.45 AM.png"/>
          <p:cNvPicPr>
            <a:picLocks noChangeAspect="1"/>
          </p:cNvPicPr>
          <p:nvPr/>
        </p:nvPicPr>
        <p:blipFill rotWithShape="1">
          <a:blip r:embed="rId6">
            <a:extLst>
              <a:ext uri="{28A0092B-C50C-407E-A947-70E740481C1C}">
                <a14:useLocalDpi xmlns:a14="http://schemas.microsoft.com/office/drawing/2010/main" val="0"/>
              </a:ext>
            </a:extLst>
          </a:blip>
          <a:srcRect b="44876"/>
          <a:stretch/>
        </p:blipFill>
        <p:spPr>
          <a:xfrm>
            <a:off x="0" y="2352010"/>
            <a:ext cx="3911600" cy="1232747"/>
          </a:xfrm>
          <a:prstGeom prst="rect">
            <a:avLst/>
          </a:prstGeom>
        </p:spPr>
      </p:pic>
      <p:pic>
        <p:nvPicPr>
          <p:cNvPr id="14" name="Picture 13" descr="Screen shot 2013-03-11 at 11.14.09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3000" y="1270000"/>
            <a:ext cx="2921000" cy="1232747"/>
          </a:xfrm>
          <a:prstGeom prst="rect">
            <a:avLst/>
          </a:prstGeom>
        </p:spPr>
      </p:pic>
      <p:pic>
        <p:nvPicPr>
          <p:cNvPr id="15" name="Picture 14" descr="Screen shot 2013-03-11 at 11.12.42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10000" y="2194705"/>
            <a:ext cx="3238500" cy="1282700"/>
          </a:xfrm>
          <a:prstGeom prst="rect">
            <a:avLst/>
          </a:prstGeom>
        </p:spPr>
      </p:pic>
      <p:pic>
        <p:nvPicPr>
          <p:cNvPr id="16" name="Picture 15" descr="Screen shot 2013-03-11 at 11.16.55 A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57900" y="3768060"/>
            <a:ext cx="3086100" cy="1117600"/>
          </a:xfrm>
          <a:prstGeom prst="rect">
            <a:avLst/>
          </a:prstGeom>
        </p:spPr>
      </p:pic>
      <p:pic>
        <p:nvPicPr>
          <p:cNvPr id="2" name="Picture 1" descr="Screen shot 2013-04-05 at 9.07.14 A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3800" y="5854700"/>
            <a:ext cx="7734300" cy="1003300"/>
          </a:xfrm>
          <a:prstGeom prst="rect">
            <a:avLst/>
          </a:prstGeom>
        </p:spPr>
      </p:pic>
      <p:pic>
        <p:nvPicPr>
          <p:cNvPr id="3" name="Picture 2" descr="Screen shot 2013-04-05 at 9.06.22 A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191000" y="3477405"/>
            <a:ext cx="2032000" cy="1270000"/>
          </a:xfrm>
          <a:prstGeom prst="rect">
            <a:avLst/>
          </a:prstGeom>
        </p:spPr>
      </p:pic>
      <p:pic>
        <p:nvPicPr>
          <p:cNvPr id="4" name="Picture 3" descr="Screen shot 2013-04-05 at 9.05.24 AM.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700" y="3700720"/>
            <a:ext cx="3937000" cy="974543"/>
          </a:xfrm>
          <a:prstGeom prst="rect">
            <a:avLst/>
          </a:prstGeom>
        </p:spPr>
      </p:pic>
      <p:pic>
        <p:nvPicPr>
          <p:cNvPr id="6" name="Picture 5" descr="Screen shot 2013-04-05 at 9.11.30 AM.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277100" y="3071004"/>
            <a:ext cx="1651000" cy="629715"/>
          </a:xfrm>
          <a:prstGeom prst="rect">
            <a:avLst/>
          </a:prstGeom>
        </p:spPr>
      </p:pic>
    </p:spTree>
    <p:extLst>
      <p:ext uri="{BB962C8B-B14F-4D97-AF65-F5344CB8AC3E}">
        <p14:creationId xmlns:p14="http://schemas.microsoft.com/office/powerpoint/2010/main" val="25429217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3"/>
                </a:solidFill>
                <a:latin typeface="American Typewriter"/>
                <a:cs typeface="American Typewriter"/>
              </a:rPr>
              <a:t/>
            </a:r>
            <a:br>
              <a:rPr lang="en-US" dirty="0" smtClean="0">
                <a:solidFill>
                  <a:schemeClr val="accent3"/>
                </a:solidFill>
                <a:latin typeface="American Typewriter"/>
                <a:cs typeface="American Typewriter"/>
              </a:rPr>
            </a:br>
            <a:r>
              <a:rPr lang="en-US" sz="3600" dirty="0" smtClean="0">
                <a:solidFill>
                  <a:srgbClr val="77933C"/>
                </a:solidFill>
                <a:latin typeface="American Typewriter"/>
                <a:cs typeface="American Typewriter"/>
              </a:rPr>
              <a:t>Armed Services Subcommittee (SH-216) </a:t>
            </a:r>
            <a:br>
              <a:rPr lang="en-US" sz="3600" dirty="0" smtClean="0">
                <a:solidFill>
                  <a:srgbClr val="77933C"/>
                </a:solidFill>
                <a:latin typeface="American Typewriter"/>
                <a:cs typeface="American Typewriter"/>
              </a:rPr>
            </a:br>
            <a:r>
              <a:rPr lang="en-US" sz="3600" dirty="0" smtClean="0">
                <a:solidFill>
                  <a:srgbClr val="77933C"/>
                </a:solidFill>
                <a:latin typeface="American Typewriter"/>
                <a:cs typeface="American Typewriter"/>
              </a:rPr>
              <a:t>Senate, Capital Hill, Washington D.C. </a:t>
            </a:r>
            <a:r>
              <a:rPr lang="en-US" dirty="0" smtClean="0">
                <a:solidFill>
                  <a:srgbClr val="77933C"/>
                </a:solidFill>
                <a:cs typeface="Times New Roman"/>
              </a:rPr>
              <a:t/>
            </a:r>
            <a:br>
              <a:rPr lang="en-US" dirty="0" smtClean="0">
                <a:solidFill>
                  <a:srgbClr val="77933C"/>
                </a:solidFill>
                <a:cs typeface="Times New Roman"/>
              </a:rPr>
            </a:br>
            <a:r>
              <a:rPr lang="en-US" dirty="0" smtClean="0">
                <a:solidFill>
                  <a:srgbClr val="77933C"/>
                </a:solidFill>
                <a:cs typeface="Times New Roman"/>
              </a:rPr>
              <a:t>																															</a:t>
            </a:r>
            <a:r>
              <a:rPr lang="en-US" sz="1600" dirty="0" smtClean="0">
                <a:solidFill>
                  <a:srgbClr val="77933C"/>
                </a:solidFill>
                <a:cs typeface="Times New Roman"/>
              </a:rPr>
              <a:t>03-13-2013</a:t>
            </a:r>
            <a:br>
              <a:rPr lang="en-US" sz="1600" dirty="0" smtClean="0">
                <a:solidFill>
                  <a:srgbClr val="77933C"/>
                </a:solidFill>
                <a:cs typeface="Times New Roman"/>
              </a:rPr>
            </a:br>
            <a:endParaRPr lang="en-US" sz="1600" dirty="0">
              <a:solidFill>
                <a:srgbClr val="77933C"/>
              </a:solidFill>
            </a:endParaRPr>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48862" y="1845334"/>
            <a:ext cx="7650072" cy="4352265"/>
          </a:xfrm>
          <a:prstGeom prst="rect">
            <a:avLst/>
          </a:prstGeom>
        </p:spPr>
      </p:pic>
    </p:spTree>
    <p:extLst>
      <p:ext uri="{BB962C8B-B14F-4D97-AF65-F5344CB8AC3E}">
        <p14:creationId xmlns:p14="http://schemas.microsoft.com/office/powerpoint/2010/main" val="23238390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verlooked-looked-over.jpg"/>
          <p:cNvPicPr>
            <a:picLocks noGrp="1" noChangeAspect="1"/>
          </p:cNvPicPr>
          <p:nvPr>
            <p:ph type="pic" idx="1"/>
          </p:nvPr>
        </p:nvPicPr>
        <p:blipFill>
          <a:blip r:embed="rId2">
            <a:extLst>
              <a:ext uri="{28A0092B-C50C-407E-A947-70E740481C1C}">
                <a14:useLocalDpi xmlns:a14="http://schemas.microsoft.com/office/drawing/2010/main" val="0"/>
              </a:ext>
            </a:extLst>
          </a:blip>
          <a:srcRect t="6708" b="6708"/>
          <a:stretch>
            <a:fillRect/>
          </a:stretch>
        </p:blipFill>
        <p:spPr/>
      </p:pic>
      <p:pic>
        <p:nvPicPr>
          <p:cNvPr id="8" name="Picture 7" descr="Screen shot 2013-04-14 at 11.17.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9300" y="5346700"/>
            <a:ext cx="2044700" cy="1511300"/>
          </a:xfrm>
          <a:prstGeom prst="rect">
            <a:avLst/>
          </a:prstGeom>
        </p:spPr>
      </p:pic>
      <p:pic>
        <p:nvPicPr>
          <p:cNvPr id="9" name="Picture 8" descr="Screen shot 2013-04-14 at 11.19.3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207000"/>
            <a:ext cx="4991100" cy="1651000"/>
          </a:xfrm>
          <a:prstGeom prst="rect">
            <a:avLst/>
          </a:prstGeom>
        </p:spPr>
      </p:pic>
    </p:spTree>
    <p:extLst>
      <p:ext uri="{BB962C8B-B14F-4D97-AF65-F5344CB8AC3E}">
        <p14:creationId xmlns:p14="http://schemas.microsoft.com/office/powerpoint/2010/main" val="2985505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8000"/>
                </a:solidFill>
                <a:latin typeface="American Typewriter"/>
                <a:cs typeface="American Typewriter"/>
              </a:rPr>
              <a:t>Implications</a:t>
            </a:r>
            <a:r>
              <a:rPr lang="en-US" dirty="0" smtClean="0">
                <a:latin typeface="American Typewriter"/>
                <a:cs typeface="American Typewriter"/>
              </a:rPr>
              <a:t> </a:t>
            </a:r>
            <a:endParaRPr lang="en-US" dirty="0">
              <a:latin typeface="American Typewriter"/>
              <a:cs typeface="American Typewriter"/>
            </a:endParaRPr>
          </a:p>
        </p:txBody>
      </p:sp>
      <p:sp>
        <p:nvSpPr>
          <p:cNvPr id="5" name="Content Placeholder 4"/>
          <p:cNvSpPr>
            <a:spLocks noGrp="1"/>
          </p:cNvSpPr>
          <p:nvPr>
            <p:ph idx="1"/>
          </p:nvPr>
        </p:nvSpPr>
        <p:spPr/>
        <p:txBody>
          <a:bodyPr>
            <a:normAutofit fontScale="62500" lnSpcReduction="20000"/>
          </a:bodyPr>
          <a:lstStyle/>
          <a:p>
            <a:pPr marL="0" indent="0">
              <a:buNone/>
            </a:pPr>
            <a:r>
              <a:rPr lang="en-US" dirty="0" smtClean="0">
                <a:latin typeface="American Typewriter"/>
                <a:cs typeface="American Typewriter"/>
              </a:rPr>
              <a:t>1. </a:t>
            </a:r>
            <a:r>
              <a:rPr lang="en-US" dirty="0" smtClean="0">
                <a:solidFill>
                  <a:srgbClr val="008000"/>
                </a:solidFill>
                <a:latin typeface="American Typewriter"/>
                <a:cs typeface="American Typewriter"/>
              </a:rPr>
              <a:t>Speak </a:t>
            </a:r>
            <a:r>
              <a:rPr lang="en-US" dirty="0">
                <a:solidFill>
                  <a:srgbClr val="008000"/>
                </a:solidFill>
                <a:latin typeface="American Typewriter"/>
                <a:cs typeface="American Typewriter"/>
              </a:rPr>
              <a:t>up</a:t>
            </a:r>
            <a:r>
              <a:rPr lang="en-US" dirty="0">
                <a:latin typeface="American Typewriter"/>
                <a:cs typeface="American Typewriter"/>
              </a:rPr>
              <a:t>: Our silence about rape and hate speech is also our acceptance of these forms of violence. We cannot remain silent if we want such violence to cease</a:t>
            </a:r>
            <a:r>
              <a:rPr lang="en-US" dirty="0" smtClean="0">
                <a:latin typeface="American Typewriter"/>
                <a:cs typeface="American Typewriter"/>
              </a:rPr>
              <a:t>.</a:t>
            </a:r>
            <a:r>
              <a:rPr lang="en-US" dirty="0">
                <a:latin typeface="American Typewriter"/>
                <a:cs typeface="American Typewriter"/>
              </a:rPr>
              <a:t> </a:t>
            </a:r>
            <a:endParaRPr lang="en-US" dirty="0" smtClean="0">
              <a:latin typeface="American Typewriter"/>
              <a:cs typeface="American Typewriter"/>
            </a:endParaRPr>
          </a:p>
          <a:p>
            <a:pPr marL="0" indent="0">
              <a:buNone/>
            </a:pPr>
            <a:endParaRPr lang="en-US" dirty="0">
              <a:latin typeface="American Typewriter"/>
              <a:cs typeface="American Typewriter"/>
            </a:endParaRPr>
          </a:p>
          <a:p>
            <a:pPr marL="0" indent="0">
              <a:buNone/>
            </a:pPr>
            <a:r>
              <a:rPr lang="en-US" dirty="0">
                <a:latin typeface="American Typewriter"/>
                <a:cs typeface="American Typewriter"/>
              </a:rPr>
              <a:t>2. </a:t>
            </a:r>
            <a:r>
              <a:rPr lang="en-US" dirty="0">
                <a:solidFill>
                  <a:srgbClr val="008000"/>
                </a:solidFill>
                <a:latin typeface="American Typewriter"/>
                <a:cs typeface="American Typewriter"/>
              </a:rPr>
              <a:t>Share</a:t>
            </a:r>
            <a:r>
              <a:rPr lang="en-US" dirty="0">
                <a:latin typeface="American Typewriter"/>
                <a:cs typeface="American Typewriter"/>
              </a:rPr>
              <a:t>: Transitioning veterans cannot be expected to know about the various resources available to them for support and other services. Share information about resources with veterans; suggest a wide variety of platforms for services and outreach—not just face-to-face—but also online—not just traditional medicine—but various kinds of approaches for health and human services.</a:t>
            </a:r>
          </a:p>
          <a:p>
            <a:pPr marL="0" indent="0">
              <a:buNone/>
            </a:pPr>
            <a:endParaRPr lang="en-US" dirty="0">
              <a:latin typeface="American Typewriter"/>
              <a:cs typeface="American Typewriter"/>
            </a:endParaRPr>
          </a:p>
          <a:p>
            <a:pPr marL="0" indent="0">
              <a:buNone/>
            </a:pPr>
            <a:r>
              <a:rPr lang="en-US" dirty="0">
                <a:latin typeface="American Typewriter"/>
                <a:cs typeface="American Typewriter"/>
              </a:rPr>
              <a:t>3. </a:t>
            </a:r>
            <a:r>
              <a:rPr lang="en-US" dirty="0">
                <a:solidFill>
                  <a:srgbClr val="008000"/>
                </a:solidFill>
                <a:latin typeface="American Typewriter"/>
                <a:cs typeface="American Typewriter"/>
              </a:rPr>
              <a:t>Listen</a:t>
            </a:r>
            <a:r>
              <a:rPr lang="en-US" dirty="0">
                <a:latin typeface="American Typewriter"/>
                <a:cs typeface="American Typewriter"/>
              </a:rPr>
              <a:t>: The best favor we can do to any one, especially our female veterans is to listen to them. Many servicewomen admit to feeling silenced during the military careers. We cannot permit their continued silence; we must invite them to speak, while we listen attentively and without judgment. Listening is a powerful act of personal and social change. </a:t>
            </a:r>
          </a:p>
          <a:p>
            <a:pPr marL="0" indent="0">
              <a:buNone/>
            </a:pPr>
            <a:endParaRPr lang="en-US" dirty="0"/>
          </a:p>
        </p:txBody>
      </p:sp>
    </p:spTree>
    <p:extLst>
      <p:ext uri="{BB962C8B-B14F-4D97-AF65-F5344CB8AC3E}">
        <p14:creationId xmlns:p14="http://schemas.microsoft.com/office/powerpoint/2010/main" val="208148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5400" dirty="0" smtClean="0">
                <a:solidFill>
                  <a:srgbClr val="008000"/>
                </a:solidFill>
                <a:latin typeface="American Typewriter"/>
                <a:cs typeface="American Typewriter"/>
              </a:rPr>
              <a:t>Thank you </a:t>
            </a:r>
            <a:endParaRPr lang="en-US" sz="5400" dirty="0">
              <a:solidFill>
                <a:srgbClr val="008000"/>
              </a:solidFill>
              <a:latin typeface="American Typewriter"/>
              <a:cs typeface="American Typewriter"/>
            </a:endParaRPr>
          </a:p>
        </p:txBody>
      </p:sp>
    </p:spTree>
    <p:extLst>
      <p:ext uri="{BB962C8B-B14F-4D97-AF65-F5344CB8AC3E}">
        <p14:creationId xmlns:p14="http://schemas.microsoft.com/office/powerpoint/2010/main" val="2216925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1000" y="1295400"/>
            <a:ext cx="2138363" cy="4425950"/>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73363" y="1295400"/>
            <a:ext cx="2462212" cy="5310188"/>
          </a:xfrm>
          <a:prstGeom prst="rect">
            <a:avLst/>
          </a:prstGeom>
          <a:noFill/>
          <a:extLst>
            <a:ext uri="{909E8E84-426E-40dd-AFC4-6F175D3DCCD1}">
              <a14:hiddenFill xmlns:a14="http://schemas.microsoft.com/office/drawing/2010/main">
                <a:solidFill>
                  <a:srgbClr val="FFFFFF"/>
                </a:solidFill>
              </a14:hiddenFill>
            </a:ext>
          </a:extLst>
        </p:spPr>
      </p:pic>
      <p:pic>
        <p:nvPicPr>
          <p:cNvPr id="13317" name="Picture 5" descr="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89575" y="1295400"/>
            <a:ext cx="3273425" cy="4364038"/>
          </a:xfrm>
          <a:prstGeom prst="rect">
            <a:avLst/>
          </a:prstGeom>
          <a:noFill/>
          <a:extLst>
            <a:ext uri="{909E8E84-426E-40dd-AFC4-6F175D3DCCD1}">
              <a14:hiddenFill xmlns:a14="http://schemas.microsoft.com/office/drawing/2010/main">
                <a:solidFill>
                  <a:srgbClr val="FFFFFF"/>
                </a:solidFill>
              </a14:hiddenFill>
            </a:ext>
          </a:extLst>
        </p:spPr>
      </p:pic>
      <p:sp>
        <p:nvSpPr>
          <p:cNvPr id="13321" name="Text Box 9"/>
          <p:cNvSpPr txBox="1">
            <a:spLocks noChangeArrowheads="1"/>
          </p:cNvSpPr>
          <p:nvPr/>
        </p:nvSpPr>
        <p:spPr bwMode="auto">
          <a:xfrm>
            <a:off x="304800" y="228600"/>
            <a:ext cx="8534400" cy="584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en-US" sz="3200" dirty="0">
                <a:solidFill>
                  <a:srgbClr val="008000"/>
                </a:solidFill>
                <a:latin typeface="American Typewriter"/>
                <a:cs typeface="American Typewriter"/>
              </a:rPr>
              <a:t>Female Representation </a:t>
            </a:r>
            <a:r>
              <a:rPr lang="en-US" sz="3200" dirty="0" smtClean="0">
                <a:solidFill>
                  <a:srgbClr val="008000"/>
                </a:solidFill>
                <a:latin typeface="American Typewriter"/>
                <a:cs typeface="American Typewriter"/>
              </a:rPr>
              <a:t>in </a:t>
            </a:r>
            <a:r>
              <a:rPr lang="en-US" sz="3200" dirty="0">
                <a:solidFill>
                  <a:srgbClr val="008000"/>
                </a:solidFill>
                <a:latin typeface="American Typewriter"/>
                <a:cs typeface="American Typewriter"/>
              </a:rPr>
              <a:t>the Military</a:t>
            </a:r>
          </a:p>
        </p:txBody>
      </p:sp>
      <p:sp>
        <p:nvSpPr>
          <p:cNvPr id="4" name="TextBox 3"/>
          <p:cNvSpPr txBox="1"/>
          <p:nvPr/>
        </p:nvSpPr>
        <p:spPr>
          <a:xfrm>
            <a:off x="5489575" y="5721351"/>
            <a:ext cx="3654425" cy="1200329"/>
          </a:xfrm>
          <a:prstGeom prst="rect">
            <a:avLst/>
          </a:prstGeom>
          <a:noFill/>
        </p:spPr>
        <p:txBody>
          <a:bodyPr wrap="square" rtlCol="0">
            <a:spAutoFit/>
          </a:bodyPr>
          <a:lstStyle/>
          <a:p>
            <a:r>
              <a:rPr lang="en-US" dirty="0" smtClean="0">
                <a:solidFill>
                  <a:srgbClr val="008000"/>
                </a:solidFill>
                <a:latin typeface="American Typewriter Condensed"/>
                <a:cs typeface="American Typewriter Condensed"/>
              </a:rPr>
              <a:t>Women make up 15% of the military, serving in all military branches (“Background”).</a:t>
            </a:r>
          </a:p>
          <a:p>
            <a:endParaRPr lang="en-US" dirty="0">
              <a:latin typeface="American Typewriter"/>
              <a:cs typeface="American Typewriter"/>
            </a:endParaRPr>
          </a:p>
        </p:txBody>
      </p:sp>
    </p:spTree>
    <p:extLst>
      <p:ext uri="{BB962C8B-B14F-4D97-AF65-F5344CB8AC3E}">
        <p14:creationId xmlns:p14="http://schemas.microsoft.com/office/powerpoint/2010/main" val="34737803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41362"/>
          </a:xfrm>
        </p:spPr>
        <p:txBody>
          <a:bodyPr>
            <a:normAutofit fontScale="90000"/>
          </a:bodyPr>
          <a:lstStyle/>
          <a:p>
            <a:r>
              <a:rPr lang="en-US" dirty="0" smtClean="0">
                <a:latin typeface="American Typewriter"/>
                <a:cs typeface="American Typewriter"/>
              </a:rPr>
              <a:t>Statistics </a:t>
            </a:r>
            <a:endParaRPr lang="en-US" dirty="0">
              <a:latin typeface="American Typewriter"/>
              <a:cs typeface="American Typewriter"/>
            </a:endParaRPr>
          </a:p>
        </p:txBody>
      </p:sp>
      <p:sp>
        <p:nvSpPr>
          <p:cNvPr id="5" name="Content Placeholder 4"/>
          <p:cNvSpPr>
            <a:spLocks noGrp="1"/>
          </p:cNvSpPr>
          <p:nvPr>
            <p:ph idx="1"/>
          </p:nvPr>
        </p:nvSpPr>
        <p:spPr>
          <a:xfrm>
            <a:off x="457200" y="1143000"/>
            <a:ext cx="8229600" cy="4079875"/>
          </a:xfrm>
        </p:spPr>
        <p:txBody>
          <a:bodyPr>
            <a:normAutofit lnSpcReduction="10000"/>
          </a:bodyPr>
          <a:lstStyle/>
          <a:p>
            <a:r>
              <a:rPr lang="en-US" dirty="0" smtClean="0">
                <a:solidFill>
                  <a:srgbClr val="000000"/>
                </a:solidFill>
                <a:latin typeface="American Typewriter"/>
                <a:cs typeface="American Typewriter"/>
              </a:rPr>
              <a:t>Women make up 1.8 million </a:t>
            </a:r>
            <a:br>
              <a:rPr lang="en-US" dirty="0" smtClean="0">
                <a:solidFill>
                  <a:srgbClr val="000000"/>
                </a:solidFill>
                <a:latin typeface="American Typewriter"/>
                <a:cs typeface="American Typewriter"/>
              </a:rPr>
            </a:br>
            <a:r>
              <a:rPr lang="en-US" dirty="0" smtClean="0">
                <a:solidFill>
                  <a:srgbClr val="000000"/>
                </a:solidFill>
                <a:latin typeface="American Typewriter"/>
                <a:cs typeface="American Typewriter"/>
              </a:rPr>
              <a:t>(8 percent) of the 22 million U.S. veterans [nationwide]. </a:t>
            </a:r>
          </a:p>
          <a:p>
            <a:pPr lvl="1"/>
            <a:r>
              <a:rPr lang="en-US" dirty="0" smtClean="0">
                <a:solidFill>
                  <a:srgbClr val="000000"/>
                </a:solidFill>
                <a:latin typeface="American Typewriter"/>
                <a:cs typeface="American Typewriter"/>
              </a:rPr>
              <a:t>The male veteran population is expected to decrease by 4 million by 2020,</a:t>
            </a:r>
          </a:p>
          <a:p>
            <a:pPr lvl="1"/>
            <a:r>
              <a:rPr lang="en-US" dirty="0" smtClean="0">
                <a:solidFill>
                  <a:srgbClr val="000000"/>
                </a:solidFill>
                <a:latin typeface="American Typewriter"/>
                <a:cs typeface="American Typewriter"/>
              </a:rPr>
              <a:t> Women veterans are projected to </a:t>
            </a:r>
            <a:r>
              <a:rPr lang="en-US" dirty="0" smtClean="0">
                <a:solidFill>
                  <a:srgbClr val="008000"/>
                </a:solidFill>
                <a:latin typeface="American Typewriter"/>
                <a:cs typeface="American Typewriter"/>
              </a:rPr>
              <a:t>grow</a:t>
            </a:r>
            <a:r>
              <a:rPr lang="en-US" dirty="0" smtClean="0">
                <a:solidFill>
                  <a:srgbClr val="000000"/>
                </a:solidFill>
                <a:latin typeface="American Typewriter"/>
                <a:cs typeface="American Typewriter"/>
              </a:rPr>
              <a:t> by 2.7 percent, making them </a:t>
            </a:r>
            <a:r>
              <a:rPr lang="en-US" dirty="0" smtClean="0">
                <a:solidFill>
                  <a:srgbClr val="008000"/>
                </a:solidFill>
                <a:latin typeface="American Typewriter"/>
                <a:cs typeface="American Typewriter"/>
              </a:rPr>
              <a:t>10.7 percent </a:t>
            </a:r>
            <a:r>
              <a:rPr lang="en-US" dirty="0" smtClean="0">
                <a:solidFill>
                  <a:srgbClr val="000000"/>
                </a:solidFill>
                <a:latin typeface="American Typewriter"/>
                <a:cs typeface="American Typewriter"/>
              </a:rPr>
              <a:t>of the veteran population by </a:t>
            </a:r>
            <a:r>
              <a:rPr lang="en-US" dirty="0" smtClean="0">
                <a:solidFill>
                  <a:srgbClr val="008000"/>
                </a:solidFill>
                <a:latin typeface="American Typewriter"/>
                <a:cs typeface="American Typewriter"/>
              </a:rPr>
              <a:t>2020</a:t>
            </a:r>
            <a:r>
              <a:rPr lang="en-US" dirty="0" smtClean="0">
                <a:solidFill>
                  <a:srgbClr val="000000"/>
                </a:solidFill>
                <a:latin typeface="American Typewriter"/>
                <a:cs typeface="American Typewriter"/>
              </a:rPr>
              <a:t> (</a:t>
            </a:r>
            <a:r>
              <a:rPr lang="en-US" dirty="0" err="1" smtClean="0">
                <a:solidFill>
                  <a:srgbClr val="000000"/>
                </a:solidFill>
                <a:latin typeface="American Typewriter"/>
                <a:cs typeface="American Typewriter"/>
              </a:rPr>
              <a:t>Biank</a:t>
            </a:r>
            <a:r>
              <a:rPr lang="en-US" dirty="0" smtClean="0">
                <a:solidFill>
                  <a:srgbClr val="000000"/>
                </a:solidFill>
                <a:latin typeface="American Typewriter"/>
                <a:cs typeface="American Typewriter"/>
              </a:rPr>
              <a:t> 330). </a:t>
            </a:r>
            <a:endParaRPr lang="en-US" dirty="0">
              <a:solidFill>
                <a:srgbClr val="000000"/>
              </a:solidFill>
              <a:latin typeface="American Typewriter"/>
              <a:cs typeface="American Typewriter"/>
            </a:endParaRPr>
          </a:p>
          <a:p>
            <a:endParaRPr lang="en-US" dirty="0"/>
          </a:p>
        </p:txBody>
      </p:sp>
      <p:pic>
        <p:nvPicPr>
          <p:cNvPr id="2" name="Picture 1" descr="w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9559" y="4637749"/>
            <a:ext cx="4558503" cy="2078329"/>
          </a:xfrm>
          <a:prstGeom prst="rect">
            <a:avLst/>
          </a:prstGeom>
        </p:spPr>
      </p:pic>
    </p:spTree>
    <p:extLst>
      <p:ext uri="{BB962C8B-B14F-4D97-AF65-F5344CB8AC3E}">
        <p14:creationId xmlns:p14="http://schemas.microsoft.com/office/powerpoint/2010/main" val="12692864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ai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2999" y="4233630"/>
            <a:ext cx="6896101" cy="2624370"/>
          </a:xfrm>
          <a:prstGeom prst="rect">
            <a:avLst/>
          </a:prstGeom>
        </p:spPr>
      </p:pic>
      <p:sp>
        <p:nvSpPr>
          <p:cNvPr id="4" name="Title 3"/>
          <p:cNvSpPr>
            <a:spLocks noGrp="1"/>
          </p:cNvSpPr>
          <p:nvPr>
            <p:ph type="title"/>
          </p:nvPr>
        </p:nvSpPr>
        <p:spPr>
          <a:xfrm>
            <a:off x="457200" y="274638"/>
            <a:ext cx="8229600" cy="783770"/>
          </a:xfrm>
        </p:spPr>
        <p:txBody>
          <a:bodyPr/>
          <a:lstStyle/>
          <a:p>
            <a:r>
              <a:rPr lang="en-US" dirty="0" smtClean="0">
                <a:latin typeface="American Typewriter"/>
                <a:cs typeface="American Typewriter"/>
              </a:rPr>
              <a:t>Statistics</a:t>
            </a:r>
            <a:r>
              <a:rPr lang="en-US" dirty="0" smtClean="0">
                <a:latin typeface="American Typewriter Light"/>
                <a:cs typeface="American Typewriter Light"/>
              </a:rPr>
              <a:t> </a:t>
            </a:r>
            <a:endParaRPr lang="en-US" dirty="0">
              <a:latin typeface="American Typewriter Light"/>
              <a:cs typeface="American Typewriter Light"/>
            </a:endParaRPr>
          </a:p>
        </p:txBody>
      </p:sp>
      <p:sp>
        <p:nvSpPr>
          <p:cNvPr id="5" name="Content Placeholder 4"/>
          <p:cNvSpPr>
            <a:spLocks noGrp="1"/>
          </p:cNvSpPr>
          <p:nvPr>
            <p:ph idx="1"/>
          </p:nvPr>
        </p:nvSpPr>
        <p:spPr>
          <a:xfrm>
            <a:off x="457200" y="1058408"/>
            <a:ext cx="8229600" cy="4137411"/>
          </a:xfrm>
        </p:spPr>
        <p:txBody>
          <a:bodyPr>
            <a:normAutofit/>
          </a:bodyPr>
          <a:lstStyle/>
          <a:p>
            <a:r>
              <a:rPr lang="en-US" sz="2400" dirty="0">
                <a:solidFill>
                  <a:srgbClr val="000000"/>
                </a:solidFill>
                <a:latin typeface="American Typewriter"/>
                <a:cs typeface="American Typewriter"/>
              </a:rPr>
              <a:t>A servicewoman is 180x more likely to be raped than to have died while deployed during the last 11 years of combat in Iraq &amp; Afghanistan</a:t>
            </a:r>
            <a:r>
              <a:rPr lang="en-US" sz="2400" dirty="0" smtClean="0">
                <a:solidFill>
                  <a:srgbClr val="000000"/>
                </a:solidFill>
                <a:latin typeface="American Typewriter"/>
                <a:cs typeface="American Typewriter"/>
              </a:rPr>
              <a:t>.</a:t>
            </a:r>
          </a:p>
          <a:p>
            <a:r>
              <a:rPr lang="en-US" sz="2400" dirty="0" smtClean="0">
                <a:solidFill>
                  <a:srgbClr val="000000"/>
                </a:solidFill>
                <a:latin typeface="American Typewriter"/>
                <a:cs typeface="American Typewriter"/>
              </a:rPr>
              <a:t>The </a:t>
            </a:r>
            <a:r>
              <a:rPr lang="en-US" sz="2400" dirty="0">
                <a:solidFill>
                  <a:srgbClr val="000000"/>
                </a:solidFill>
                <a:latin typeface="American Typewriter"/>
                <a:cs typeface="American Typewriter"/>
              </a:rPr>
              <a:t>Pentagon </a:t>
            </a:r>
            <a:r>
              <a:rPr lang="en-US" sz="2400" dirty="0" smtClean="0">
                <a:solidFill>
                  <a:srgbClr val="000000"/>
                </a:solidFill>
                <a:latin typeface="American Typewriter"/>
                <a:cs typeface="American Typewriter"/>
              </a:rPr>
              <a:t>estimates </a:t>
            </a:r>
            <a:r>
              <a:rPr lang="en-US" sz="2400" dirty="0">
                <a:solidFill>
                  <a:srgbClr val="000000"/>
                </a:solidFill>
                <a:latin typeface="American Typewriter"/>
                <a:cs typeface="American Typewriter"/>
              </a:rPr>
              <a:t>the number of MST occurring annually in all branches of the U.S. Armed forces </a:t>
            </a:r>
            <a:r>
              <a:rPr lang="en-US" sz="2400" dirty="0" smtClean="0">
                <a:solidFill>
                  <a:srgbClr val="000000"/>
                </a:solidFill>
                <a:latin typeface="American Typewriter"/>
                <a:cs typeface="American Typewriter"/>
              </a:rPr>
              <a:t>@ </a:t>
            </a:r>
            <a:r>
              <a:rPr lang="en-US" sz="2400" dirty="0">
                <a:solidFill>
                  <a:srgbClr val="000000"/>
                </a:solidFill>
                <a:latin typeface="American Typewriter"/>
                <a:cs typeface="American Typewriter"/>
              </a:rPr>
              <a:t>19,000. </a:t>
            </a:r>
          </a:p>
          <a:p>
            <a:pPr lvl="1"/>
            <a:r>
              <a:rPr lang="en-US" sz="2400" dirty="0" smtClean="0">
                <a:solidFill>
                  <a:srgbClr val="000000"/>
                </a:solidFill>
                <a:latin typeface="American Typewriter"/>
                <a:cs typeface="American Typewriter"/>
              </a:rPr>
              <a:t>3,158 </a:t>
            </a:r>
            <a:r>
              <a:rPr lang="en-US" sz="2400" dirty="0">
                <a:solidFill>
                  <a:srgbClr val="000000"/>
                </a:solidFill>
                <a:latin typeface="American Typewriter"/>
                <a:cs typeface="American Typewriter"/>
              </a:rPr>
              <a:t>cases were reported in </a:t>
            </a:r>
            <a:r>
              <a:rPr lang="en-US" sz="2400" dirty="0" smtClean="0">
                <a:solidFill>
                  <a:srgbClr val="000000"/>
                </a:solidFill>
                <a:latin typeface="American Typewriter"/>
                <a:cs typeface="American Typewriter"/>
              </a:rPr>
              <a:t>2010</a:t>
            </a:r>
          </a:p>
          <a:p>
            <a:pPr lvl="1"/>
            <a:r>
              <a:rPr lang="en-US" sz="2400" dirty="0" smtClean="0">
                <a:solidFill>
                  <a:srgbClr val="000000"/>
                </a:solidFill>
                <a:latin typeface="American Typewriter"/>
                <a:cs typeface="American Typewriter"/>
              </a:rPr>
              <a:t>15</a:t>
            </a:r>
            <a:r>
              <a:rPr lang="en-US" sz="2400" dirty="0">
                <a:solidFill>
                  <a:srgbClr val="000000"/>
                </a:solidFill>
                <a:latin typeface="American Typewriter"/>
                <a:cs typeface="American Typewriter"/>
              </a:rPr>
              <a:t>, 842 sexual assaults went unreported. </a:t>
            </a:r>
          </a:p>
          <a:p>
            <a:pPr marL="0" indent="0">
              <a:buNone/>
            </a:pPr>
            <a:endParaRPr lang="en-US" dirty="0">
              <a:solidFill>
                <a:schemeClr val="accent3">
                  <a:lumMod val="75000"/>
                </a:schemeClr>
              </a:solidFill>
              <a:cs typeface="Times New Roman"/>
            </a:endParaRPr>
          </a:p>
        </p:txBody>
      </p:sp>
    </p:spTree>
    <p:extLst>
      <p:ext uri="{BB962C8B-B14F-4D97-AF65-F5344CB8AC3E}">
        <p14:creationId xmlns:p14="http://schemas.microsoft.com/office/powerpoint/2010/main" val="32296668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42900" y="581028"/>
            <a:ext cx="4040188" cy="639762"/>
          </a:xfrm>
        </p:spPr>
        <p:txBody>
          <a:bodyPr>
            <a:normAutofit/>
          </a:bodyPr>
          <a:lstStyle/>
          <a:p>
            <a:pPr algn="ctr"/>
            <a:r>
              <a:rPr lang="en-US" dirty="0" smtClean="0"/>
              <a:t>Verbal Imagery</a:t>
            </a:r>
            <a:endParaRPr lang="en-US" dirty="0"/>
          </a:p>
        </p:txBody>
      </p:sp>
      <p:sp>
        <p:nvSpPr>
          <p:cNvPr id="7" name="Content Placeholder 6"/>
          <p:cNvSpPr>
            <a:spLocks noGrp="1"/>
          </p:cNvSpPr>
          <p:nvPr>
            <p:ph sz="half" idx="2"/>
          </p:nvPr>
        </p:nvSpPr>
        <p:spPr>
          <a:xfrm>
            <a:off x="342900" y="1316045"/>
            <a:ext cx="4040188" cy="3951288"/>
          </a:xfrm>
        </p:spPr>
        <p:txBody>
          <a:bodyPr/>
          <a:lstStyle/>
          <a:p>
            <a:pPr marL="0" indent="0" algn="ctr">
              <a:buNone/>
            </a:pPr>
            <a:r>
              <a:rPr lang="en-US" dirty="0" smtClean="0">
                <a:latin typeface="American Typewriter"/>
                <a:cs typeface="American Typewriter"/>
              </a:rPr>
              <a:t>Mary Sheridan-</a:t>
            </a:r>
            <a:r>
              <a:rPr lang="en-US" dirty="0" err="1" smtClean="0">
                <a:latin typeface="American Typewriter"/>
                <a:cs typeface="American Typewriter"/>
              </a:rPr>
              <a:t>Rabideau</a:t>
            </a:r>
            <a:endParaRPr lang="en-US" dirty="0" smtClean="0">
              <a:latin typeface="American Typewriter"/>
              <a:cs typeface="American Typewriter"/>
            </a:endParaRPr>
          </a:p>
          <a:p>
            <a:pPr algn="ctr"/>
            <a:endParaRPr lang="en-US" dirty="0">
              <a:latin typeface="American Typewriter"/>
              <a:cs typeface="American Typewriter"/>
            </a:endParaRPr>
          </a:p>
          <a:p>
            <a:pPr marL="0" indent="0" algn="ctr">
              <a:buNone/>
            </a:pPr>
            <a:r>
              <a:rPr lang="en-US" dirty="0" smtClean="0">
                <a:latin typeface="American Typewriter"/>
                <a:cs typeface="American Typewriter"/>
              </a:rPr>
              <a:t>“verbal </a:t>
            </a:r>
            <a:r>
              <a:rPr lang="en-US" dirty="0">
                <a:latin typeface="American Typewriter"/>
                <a:cs typeface="American Typewriter"/>
              </a:rPr>
              <a:t>images of students as deficient or gifted or as active or passive clearly impact the learning and learners of the </a:t>
            </a:r>
            <a:r>
              <a:rPr lang="en-US" dirty="0" smtClean="0">
                <a:latin typeface="American Typewriter"/>
                <a:cs typeface="American Typewriter"/>
              </a:rPr>
              <a:t>classroom” </a:t>
            </a:r>
            <a:r>
              <a:rPr lang="en-US" dirty="0">
                <a:latin typeface="American Typewriter"/>
                <a:cs typeface="American Typewriter"/>
              </a:rPr>
              <a:t>(106). </a:t>
            </a:r>
          </a:p>
        </p:txBody>
      </p:sp>
      <p:sp>
        <p:nvSpPr>
          <p:cNvPr id="8" name="Text Placeholder 7"/>
          <p:cNvSpPr>
            <a:spLocks noGrp="1"/>
          </p:cNvSpPr>
          <p:nvPr>
            <p:ph type="body" sz="quarter" idx="3"/>
          </p:nvPr>
        </p:nvSpPr>
        <p:spPr>
          <a:xfrm>
            <a:off x="4645025" y="618337"/>
            <a:ext cx="4041775" cy="639762"/>
          </a:xfrm>
        </p:spPr>
        <p:txBody>
          <a:bodyPr/>
          <a:lstStyle/>
          <a:p>
            <a:pPr algn="ctr"/>
            <a:r>
              <a:rPr lang="en-US" dirty="0" smtClean="0"/>
              <a:t>Visual Imagery </a:t>
            </a:r>
            <a:endParaRPr lang="en-US" dirty="0"/>
          </a:p>
        </p:txBody>
      </p:sp>
      <p:sp>
        <p:nvSpPr>
          <p:cNvPr id="9" name="Content Placeholder 8"/>
          <p:cNvSpPr>
            <a:spLocks noGrp="1"/>
          </p:cNvSpPr>
          <p:nvPr>
            <p:ph sz="quarter" idx="4"/>
          </p:nvPr>
        </p:nvSpPr>
        <p:spPr>
          <a:xfrm>
            <a:off x="4645025" y="1303345"/>
            <a:ext cx="4041775" cy="3951288"/>
          </a:xfrm>
        </p:spPr>
        <p:txBody>
          <a:bodyPr/>
          <a:lstStyle/>
          <a:p>
            <a:pPr marL="0" indent="0" algn="ctr">
              <a:buNone/>
            </a:pPr>
            <a:r>
              <a:rPr lang="en-US" dirty="0" smtClean="0">
                <a:latin typeface="American Typewriter"/>
                <a:cs typeface="American Typewriter"/>
              </a:rPr>
              <a:t>Kristie Fleckenstein</a:t>
            </a:r>
          </a:p>
          <a:p>
            <a:pPr marL="0" indent="0" algn="ctr">
              <a:buNone/>
            </a:pPr>
            <a:endParaRPr lang="en-US" dirty="0">
              <a:latin typeface="American Typewriter"/>
              <a:cs typeface="American Typewriter"/>
            </a:endParaRPr>
          </a:p>
          <a:p>
            <a:pPr marL="0" indent="0" algn="ctr">
              <a:buNone/>
            </a:pPr>
            <a:r>
              <a:rPr lang="en-US" dirty="0" smtClean="0"/>
              <a:t>“static </a:t>
            </a:r>
            <a:r>
              <a:rPr lang="en-US" dirty="0"/>
              <a:t>mental </a:t>
            </a:r>
            <a:r>
              <a:rPr lang="en-US" dirty="0" smtClean="0"/>
              <a:t>snapshots[which] </a:t>
            </a:r>
            <a:r>
              <a:rPr lang="en-US" dirty="0"/>
              <a:t>orient” us </a:t>
            </a:r>
            <a:r>
              <a:rPr lang="en-US" dirty="0" smtClean="0"/>
              <a:t>within culture </a:t>
            </a:r>
            <a:r>
              <a:rPr lang="en-US" dirty="0"/>
              <a:t>(917). </a:t>
            </a:r>
            <a:endParaRPr lang="en-US" dirty="0">
              <a:latin typeface="American Typewriter"/>
              <a:cs typeface="American Typewriter"/>
            </a:endParaRPr>
          </a:p>
        </p:txBody>
      </p:sp>
      <p:pic>
        <p:nvPicPr>
          <p:cNvPr id="10" name="Picture 9" descr="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9748" y="3789272"/>
            <a:ext cx="5031352" cy="2956121"/>
          </a:xfrm>
          <a:prstGeom prst="rect">
            <a:avLst/>
          </a:prstGeom>
        </p:spPr>
      </p:pic>
    </p:spTree>
    <p:extLst>
      <p:ext uri="{BB962C8B-B14F-4D97-AF65-F5344CB8AC3E}">
        <p14:creationId xmlns:p14="http://schemas.microsoft.com/office/powerpoint/2010/main" val="19943913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919104747-0001.pdf"/>
          <p:cNvPicPr>
            <a:picLocks noChangeAspect="1"/>
          </p:cNvPicPr>
          <p:nvPr/>
        </p:nvPicPr>
        <p:blipFill rotWithShape="1">
          <a:blip r:embed="rId3">
            <a:extLst>
              <a:ext uri="{28A0092B-C50C-407E-A947-70E740481C1C}">
                <a14:useLocalDpi xmlns:a14="http://schemas.microsoft.com/office/drawing/2010/main" val="0"/>
              </a:ext>
            </a:extLst>
          </a:blip>
          <a:srcRect l="1666" t="2598"/>
          <a:stretch/>
        </p:blipFill>
        <p:spPr>
          <a:xfrm>
            <a:off x="152400" y="1333500"/>
            <a:ext cx="8991600" cy="4285327"/>
          </a:xfrm>
          <a:prstGeom prst="rect">
            <a:avLst/>
          </a:prstGeom>
        </p:spPr>
      </p:pic>
      <p:sp>
        <p:nvSpPr>
          <p:cNvPr id="2" name="Title 1"/>
          <p:cNvSpPr>
            <a:spLocks noGrp="1"/>
          </p:cNvSpPr>
          <p:nvPr>
            <p:ph type="ctrTitle"/>
          </p:nvPr>
        </p:nvSpPr>
        <p:spPr>
          <a:xfrm>
            <a:off x="685800" y="307899"/>
            <a:ext cx="7772400" cy="1789671"/>
          </a:xfrm>
        </p:spPr>
        <p:txBody>
          <a:bodyPr>
            <a:noAutofit/>
          </a:bodyPr>
          <a:lstStyle/>
          <a:p>
            <a:r>
              <a:rPr lang="en-US" sz="2800" i="1" dirty="0" smtClean="0">
                <a:solidFill>
                  <a:srgbClr val="008000"/>
                </a:solidFill>
                <a:latin typeface="American Typewriter"/>
                <a:cs typeface="American Typewriter"/>
              </a:rPr>
              <a:t>Moving Words</a:t>
            </a:r>
            <a:r>
              <a:rPr lang="en-US" sz="2800" dirty="0" smtClean="0">
                <a:solidFill>
                  <a:srgbClr val="008000"/>
                </a:solidFill>
                <a:latin typeface="American Typewriter"/>
                <a:cs typeface="American Typewriter"/>
              </a:rPr>
              <a:t>/Words that </a:t>
            </a:r>
            <a:r>
              <a:rPr lang="en-US" sz="2800" i="1" dirty="0" smtClean="0">
                <a:solidFill>
                  <a:srgbClr val="008000"/>
                </a:solidFill>
                <a:latin typeface="American Typewriter"/>
                <a:cs typeface="American Typewriter"/>
              </a:rPr>
              <a:t>Move</a:t>
            </a:r>
            <a:r>
              <a:rPr lang="en-US" sz="2800" dirty="0" smtClean="0">
                <a:solidFill>
                  <a:srgbClr val="008000"/>
                </a:solidFill>
                <a:latin typeface="American Typewriter"/>
                <a:cs typeface="American Typewriter"/>
              </a:rPr>
              <a:t>:</a:t>
            </a:r>
            <a:br>
              <a:rPr lang="en-US" sz="2800" dirty="0" smtClean="0">
                <a:solidFill>
                  <a:srgbClr val="008000"/>
                </a:solidFill>
                <a:latin typeface="American Typewriter"/>
                <a:cs typeface="American Typewriter"/>
              </a:rPr>
            </a:br>
            <a:r>
              <a:rPr lang="en-US" sz="2800" dirty="0" smtClean="0">
                <a:solidFill>
                  <a:srgbClr val="008000"/>
                </a:solidFill>
                <a:latin typeface="American Typewriter"/>
                <a:cs typeface="American Typewriter"/>
              </a:rPr>
              <a:t> An Analysis of the Discursive Practices Plaguing U.S. Service Women</a:t>
            </a:r>
            <a:endParaRPr lang="en-US" sz="2800" dirty="0">
              <a:solidFill>
                <a:srgbClr val="008000"/>
              </a:solidFill>
              <a:latin typeface="American Typewriter"/>
              <a:cs typeface="American Typewriter"/>
            </a:endParaRPr>
          </a:p>
        </p:txBody>
      </p:sp>
      <p:sp>
        <p:nvSpPr>
          <p:cNvPr id="3" name="Subtitle 2"/>
          <p:cNvSpPr>
            <a:spLocks noGrp="1"/>
          </p:cNvSpPr>
          <p:nvPr>
            <p:ph type="subTitle" idx="1"/>
          </p:nvPr>
        </p:nvSpPr>
        <p:spPr>
          <a:xfrm>
            <a:off x="2025774" y="5413675"/>
            <a:ext cx="6055194" cy="1444325"/>
          </a:xfrm>
        </p:spPr>
        <p:txBody>
          <a:bodyPr>
            <a:normAutofit/>
          </a:bodyPr>
          <a:lstStyle/>
          <a:p>
            <a:pPr eaLnBrk="0" hangingPunct="0">
              <a:lnSpc>
                <a:spcPct val="70000"/>
              </a:lnSpc>
              <a:spcBef>
                <a:spcPct val="50000"/>
              </a:spcBef>
            </a:pPr>
            <a:r>
              <a:rPr lang="en-US" sz="2600" dirty="0" smtClean="0">
                <a:solidFill>
                  <a:schemeClr val="tx2"/>
                </a:solidFill>
                <a:latin typeface="American Typewriter"/>
                <a:cs typeface="American Typewriter"/>
              </a:rPr>
              <a:t>Mariana </a:t>
            </a:r>
            <a:r>
              <a:rPr lang="en-US" sz="2600" dirty="0" err="1" smtClean="0">
                <a:solidFill>
                  <a:schemeClr val="tx2"/>
                </a:solidFill>
                <a:latin typeface="American Typewriter"/>
                <a:cs typeface="American Typewriter"/>
              </a:rPr>
              <a:t>Grohowski</a:t>
            </a:r>
            <a:endParaRPr lang="en-US" sz="2600" dirty="0" smtClean="0">
              <a:solidFill>
                <a:schemeClr val="tx2"/>
              </a:solidFill>
              <a:latin typeface="American Typewriter"/>
              <a:cs typeface="American Typewriter"/>
            </a:endParaRPr>
          </a:p>
          <a:p>
            <a:pPr eaLnBrk="0" hangingPunct="0">
              <a:lnSpc>
                <a:spcPct val="70000"/>
              </a:lnSpc>
              <a:spcBef>
                <a:spcPct val="50000"/>
              </a:spcBef>
            </a:pPr>
            <a:r>
              <a:rPr lang="en-US" sz="2600" dirty="0" smtClean="0">
                <a:solidFill>
                  <a:schemeClr val="tx2"/>
                </a:solidFill>
                <a:latin typeface="American Typewriter"/>
                <a:cs typeface="American Typewriter"/>
              </a:rPr>
              <a:t>Bowling Green State University</a:t>
            </a:r>
          </a:p>
          <a:p>
            <a:pPr eaLnBrk="0" hangingPunct="0">
              <a:lnSpc>
                <a:spcPct val="70000"/>
              </a:lnSpc>
              <a:spcBef>
                <a:spcPct val="50000"/>
              </a:spcBef>
            </a:pPr>
            <a:r>
              <a:rPr lang="en-US" sz="2600" dirty="0" err="1" smtClean="0">
                <a:solidFill>
                  <a:schemeClr val="tx2"/>
                </a:solidFill>
                <a:latin typeface="American Typewriter"/>
                <a:cs typeface="American Typewriter"/>
              </a:rPr>
              <a:t>mgrohow@bgsu.edu</a:t>
            </a:r>
            <a:endParaRPr lang="en-US" sz="2600" dirty="0" smtClean="0">
              <a:solidFill>
                <a:schemeClr val="tx2"/>
              </a:solidFill>
              <a:latin typeface="American Typewriter"/>
              <a:cs typeface="American Typewriter"/>
            </a:endParaRPr>
          </a:p>
          <a:p>
            <a:endParaRPr lang="en-US" dirty="0"/>
          </a:p>
        </p:txBody>
      </p:sp>
    </p:spTree>
    <p:extLst>
      <p:ext uri="{BB962C8B-B14F-4D97-AF65-F5344CB8AC3E}">
        <p14:creationId xmlns:p14="http://schemas.microsoft.com/office/powerpoint/2010/main" val="28362448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4-14 at 10.42.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 y="685800"/>
            <a:ext cx="8864600" cy="5575300"/>
          </a:xfrm>
          <a:prstGeom prst="rect">
            <a:avLst/>
          </a:prstGeom>
        </p:spPr>
      </p:pic>
    </p:spTree>
    <p:extLst>
      <p:ext uri="{BB962C8B-B14F-4D97-AF65-F5344CB8AC3E}">
        <p14:creationId xmlns:p14="http://schemas.microsoft.com/office/powerpoint/2010/main" val="4206878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normAutofit fontScale="77500" lnSpcReduction="20000"/>
          </a:bodyPr>
          <a:lstStyle/>
          <a:p>
            <a:pPr algn="ctr"/>
            <a:r>
              <a:rPr lang="en-US" b="0" dirty="0" smtClean="0">
                <a:solidFill>
                  <a:srgbClr val="008000"/>
                </a:solidFill>
                <a:latin typeface="American Typewriter"/>
                <a:cs typeface="American Typewriter"/>
              </a:rPr>
              <a:t>Shade It Black </a:t>
            </a:r>
          </a:p>
          <a:p>
            <a:pPr algn="ctr"/>
            <a:r>
              <a:rPr lang="en-US" b="0" dirty="0" smtClean="0">
                <a:solidFill>
                  <a:srgbClr val="008000"/>
                </a:solidFill>
                <a:latin typeface="American Typewriter"/>
                <a:cs typeface="American Typewriter"/>
              </a:rPr>
              <a:t>Jess </a:t>
            </a:r>
            <a:r>
              <a:rPr lang="en-US" b="0" dirty="0" err="1" smtClean="0">
                <a:solidFill>
                  <a:srgbClr val="008000"/>
                </a:solidFill>
                <a:latin typeface="American Typewriter"/>
                <a:cs typeface="American Typewriter"/>
              </a:rPr>
              <a:t>Goddell</a:t>
            </a:r>
            <a:r>
              <a:rPr lang="en-US" b="0" dirty="0" smtClean="0">
                <a:latin typeface="American Typewriter"/>
                <a:cs typeface="American Typewriter"/>
              </a:rPr>
              <a:t>	</a:t>
            </a:r>
            <a:endParaRPr lang="en-US" b="0" dirty="0">
              <a:latin typeface="American Typewriter"/>
              <a:cs typeface="American Typewriter"/>
            </a:endParaRPr>
          </a:p>
        </p:txBody>
      </p:sp>
      <p:pic>
        <p:nvPicPr>
          <p:cNvPr id="7" name="Content Placeholder 6" descr="s.jpg"/>
          <p:cNvPicPr>
            <a:picLocks noGrp="1" noChangeAspect="1"/>
          </p:cNvPicPr>
          <p:nvPr>
            <p:ph sz="half" idx="2"/>
          </p:nvPr>
        </p:nvPicPr>
        <p:blipFill>
          <a:blip r:embed="rId2">
            <a:extLst>
              <a:ext uri="{28A0092B-C50C-407E-A947-70E740481C1C}">
                <a14:useLocalDpi xmlns:a14="http://schemas.microsoft.com/office/drawing/2010/main" val="0"/>
              </a:ext>
            </a:extLst>
          </a:blip>
          <a:srcRect l="-27388" r="-27388"/>
          <a:stretch>
            <a:fillRect/>
          </a:stretch>
        </p:blipFill>
        <p:spPr>
          <a:xfrm>
            <a:off x="604838" y="2178050"/>
            <a:ext cx="4040187" cy="3951288"/>
          </a:xfrm>
        </p:spPr>
      </p:pic>
      <p:sp>
        <p:nvSpPr>
          <p:cNvPr id="5" name="Text Placeholder 4"/>
          <p:cNvSpPr>
            <a:spLocks noGrp="1"/>
          </p:cNvSpPr>
          <p:nvPr>
            <p:ph type="body" sz="quarter" idx="3"/>
          </p:nvPr>
        </p:nvSpPr>
        <p:spPr/>
        <p:txBody>
          <a:bodyPr>
            <a:normAutofit fontScale="77500" lnSpcReduction="20000"/>
          </a:bodyPr>
          <a:lstStyle/>
          <a:p>
            <a:pPr algn="ctr"/>
            <a:r>
              <a:rPr lang="en-US" b="0" dirty="0" smtClean="0">
                <a:solidFill>
                  <a:srgbClr val="008000"/>
                </a:solidFill>
                <a:latin typeface="American Typewriter"/>
                <a:cs typeface="American Typewriter"/>
              </a:rPr>
              <a:t>Love My Rifle More Than You</a:t>
            </a:r>
          </a:p>
          <a:p>
            <a:pPr algn="ctr"/>
            <a:r>
              <a:rPr lang="en-US" b="0" dirty="0" smtClean="0">
                <a:solidFill>
                  <a:srgbClr val="008000"/>
                </a:solidFill>
                <a:latin typeface="American Typewriter"/>
                <a:cs typeface="American Typewriter"/>
              </a:rPr>
              <a:t>Kayla Williams </a:t>
            </a:r>
            <a:endParaRPr lang="en-US" b="0" dirty="0">
              <a:solidFill>
                <a:srgbClr val="008000"/>
              </a:solidFill>
              <a:latin typeface="American Typewriter"/>
              <a:cs typeface="American Typewriter"/>
            </a:endParaRPr>
          </a:p>
        </p:txBody>
      </p:sp>
      <p:pic>
        <p:nvPicPr>
          <p:cNvPr id="8" name="Content Placeholder 7" descr="k.jpeg"/>
          <p:cNvPicPr>
            <a:picLocks noGrp="1" noChangeAspect="1"/>
          </p:cNvPicPr>
          <p:nvPr>
            <p:ph sz="quarter" idx="4"/>
          </p:nvPr>
        </p:nvPicPr>
        <p:blipFill>
          <a:blip r:embed="rId3">
            <a:extLst>
              <a:ext uri="{28A0092B-C50C-407E-A947-70E740481C1C}">
                <a14:useLocalDpi xmlns:a14="http://schemas.microsoft.com/office/drawing/2010/main" val="0"/>
              </a:ext>
            </a:extLst>
          </a:blip>
          <a:srcRect l="-26718" r="-26718"/>
          <a:stretch>
            <a:fillRect/>
          </a:stretch>
        </p:blipFill>
        <p:spPr/>
      </p:pic>
    </p:spTree>
    <p:extLst>
      <p:ext uri="{BB962C8B-B14F-4D97-AF65-F5344CB8AC3E}">
        <p14:creationId xmlns:p14="http://schemas.microsoft.com/office/powerpoint/2010/main" val="827879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olider.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00" y="812800"/>
            <a:ext cx="7493000" cy="5219700"/>
          </a:xfrm>
          <a:prstGeom prst="rect">
            <a:avLst/>
          </a:prstGeom>
        </p:spPr>
      </p:pic>
    </p:spTree>
    <p:extLst>
      <p:ext uri="{BB962C8B-B14F-4D97-AF65-F5344CB8AC3E}">
        <p14:creationId xmlns:p14="http://schemas.microsoft.com/office/powerpoint/2010/main" val="453217348"/>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2001</TotalTime>
  <Words>382</Words>
  <Application>Microsoft Macintosh PowerPoint</Application>
  <PresentationFormat>On-screen Show (4:3)</PresentationFormat>
  <Paragraphs>49</Paragraphs>
  <Slides>17</Slides>
  <Notes>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  Hate speech   any derogatory or unkind  word(s) used to refer one’s race, color, class, gender, sex, or sexual orientation. </vt:lpstr>
      <vt:lpstr>PowerPoint Presentation</vt:lpstr>
      <vt:lpstr>Statistics </vt:lpstr>
      <vt:lpstr>Statistics </vt:lpstr>
      <vt:lpstr>PowerPoint Presentation</vt:lpstr>
      <vt:lpstr>Moving Words/Words that Move:  An Analysis of the Discursive Practices Plaguing U.S. Service Women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Armed Services Subcommittee (SH-216)  Senate, Capital Hill, Washington D.C.                                 03-13-2013 </vt:lpstr>
      <vt:lpstr>PowerPoint Presentation</vt:lpstr>
      <vt:lpstr>Implications </vt:lpstr>
      <vt:lpstr>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Words/Words that Move:  An Analysis of Discursive Practices Plaguing U.S. Service Women</dc:title>
  <dc:creator>CCLI Lab</dc:creator>
  <cp:lastModifiedBy>CCLI Lab</cp:lastModifiedBy>
  <cp:revision>26</cp:revision>
  <dcterms:created xsi:type="dcterms:W3CDTF">2013-04-14T00:39:08Z</dcterms:created>
  <dcterms:modified xsi:type="dcterms:W3CDTF">2013-04-18T18:38:52Z</dcterms:modified>
</cp:coreProperties>
</file>