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4" r:id="rId2"/>
    <p:sldId id="302" r:id="rId3"/>
    <p:sldId id="256" r:id="rId4"/>
    <p:sldId id="295" r:id="rId5"/>
    <p:sldId id="292" r:id="rId6"/>
    <p:sldId id="293" r:id="rId7"/>
    <p:sldId id="299" r:id="rId8"/>
    <p:sldId id="303" r:id="rId9"/>
    <p:sldId id="259" r:id="rId10"/>
    <p:sldId id="262" r:id="rId11"/>
    <p:sldId id="261" r:id="rId12"/>
    <p:sldId id="263" r:id="rId13"/>
    <p:sldId id="301" r:id="rId14"/>
    <p:sldId id="264" r:id="rId15"/>
    <p:sldId id="265" r:id="rId16"/>
    <p:sldId id="266" r:id="rId17"/>
    <p:sldId id="267" r:id="rId18"/>
    <p:sldId id="269" r:id="rId19"/>
    <p:sldId id="296" r:id="rId20"/>
    <p:sldId id="287" r:id="rId21"/>
    <p:sldId id="288" r:id="rId22"/>
    <p:sldId id="291" r:id="rId23"/>
    <p:sldId id="289" r:id="rId24"/>
    <p:sldId id="285" r:id="rId25"/>
    <p:sldId id="273" r:id="rId26"/>
    <p:sldId id="274" r:id="rId27"/>
    <p:sldId id="300" r:id="rId28"/>
    <p:sldId id="297" r:id="rId29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40">
          <p15:clr>
            <a:srgbClr val="A4A3A4"/>
          </p15:clr>
        </p15:guide>
        <p15:guide id="2" pos="36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4" autoAdjust="0"/>
    <p:restoredTop sz="87420" autoAdjust="0"/>
  </p:normalViewPr>
  <p:slideViewPr>
    <p:cSldViewPr showGuides="1">
      <p:cViewPr varScale="1">
        <p:scale>
          <a:sx n="94" d="100"/>
          <a:sy n="94" d="100"/>
        </p:scale>
        <p:origin x="1184" y="184"/>
      </p:cViewPr>
      <p:guideLst>
        <p:guide orient="horz" pos="2640"/>
        <p:guide pos="36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45DD6-543C-42AD-B790-B1D5D3FCDFD0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B1F04-F3AD-47EA-942D-8EB811C30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69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3557E-90C7-4BF5-84AA-F32225408EBD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085"/>
            <a:ext cx="5486400" cy="4191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55A7D-2E02-469F-A60C-CB281C086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91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55A7D-2E02-469F-A60C-CB281C086D0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28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9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12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8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39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13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16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2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4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1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87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D28EE-B8BD-469F-8413-62FC37953C0C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6F83B-F8B4-4FAB-B69D-CFA7C3C6B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2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381000"/>
            <a:ext cx="7162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Applying Learning Theories of Meaningful Reception Learning and Schema in</a:t>
            </a:r>
          </a:p>
          <a:p>
            <a:pPr algn="ctr"/>
            <a:r>
              <a:rPr lang="en-US" sz="4000" dirty="0" smtClean="0"/>
              <a:t> Identifying Essential </a:t>
            </a:r>
            <a:r>
              <a:rPr lang="en-US" sz="4000" dirty="0"/>
              <a:t>I</a:t>
            </a:r>
            <a:r>
              <a:rPr lang="en-US" sz="4000" dirty="0" smtClean="0"/>
              <a:t>nformation on the Front, Back and on the Inside of a Sewing </a:t>
            </a:r>
            <a:r>
              <a:rPr lang="en-US" sz="4000" dirty="0"/>
              <a:t>P</a:t>
            </a:r>
            <a:r>
              <a:rPr lang="en-US" sz="4000" dirty="0" smtClean="0"/>
              <a:t>aper Pattern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4953000"/>
            <a:ext cx="632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Instructor: </a:t>
            </a:r>
            <a:r>
              <a:rPr lang="en-US" sz="3600" b="1" dirty="0" err="1" smtClean="0"/>
              <a:t>Titilola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Obilade</a:t>
            </a:r>
            <a:endParaRPr lang="en-US" sz="3600" b="1" dirty="0" smtClean="0"/>
          </a:p>
          <a:p>
            <a:pPr algn="ctr"/>
            <a:r>
              <a:rPr lang="en-US" sz="3600" b="1" dirty="0" smtClean="0"/>
              <a:t>12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December, 2012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5686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534400" cy="609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 smtClean="0"/>
              <a:t>Outside Paper Pattern Envelope</a:t>
            </a:r>
            <a:endParaRPr lang="en-US" sz="2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199300"/>
              </p:ext>
            </p:extLst>
          </p:nvPr>
        </p:nvGraphicFramePr>
        <p:xfrm>
          <a:off x="533400" y="762000"/>
          <a:ext cx="8001000" cy="5475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3962400"/>
              </a:tblGrid>
              <a:tr h="96471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Front of Paper</a:t>
                      </a:r>
                      <a:r>
                        <a:rPr lang="en-US" sz="2400" b="1" baseline="0" dirty="0" smtClean="0"/>
                        <a:t> Pattern Envelope</a:t>
                      </a:r>
                      <a:endParaRPr lang="en-US" sz="2400" b="1" dirty="0"/>
                    </a:p>
                  </a:txBody>
                  <a:tcPr marL="88013" marR="88013" marT="44006" marB="440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Back </a:t>
                      </a:r>
                      <a:r>
                        <a:rPr lang="en-US" sz="2400" b="1" baseline="0" dirty="0" smtClean="0"/>
                        <a:t> of Paper Pattern Envelope</a:t>
                      </a:r>
                      <a:endParaRPr lang="en-US" sz="3600" dirty="0"/>
                    </a:p>
                  </a:txBody>
                  <a:tcPr marL="88013" marR="88013" marT="44006" marB="44006"/>
                </a:tc>
              </a:tr>
              <a:tr h="4068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Pattern Number</a:t>
                      </a:r>
                    </a:p>
                  </a:txBody>
                  <a:tcPr marL="66010" marR="66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Pattern Information</a:t>
                      </a:r>
                    </a:p>
                  </a:txBody>
                  <a:tcPr marL="66010" marR="66010" marT="0" marB="0"/>
                </a:tc>
              </a:tr>
              <a:tr h="5076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The Price [on the flap of the pattern envelope]</a:t>
                      </a: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010" marR="66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Back views</a:t>
                      </a:r>
                    </a:p>
                  </a:txBody>
                  <a:tcPr marL="66010" marR="66010" marT="0" marB="0"/>
                </a:tc>
              </a:tr>
              <a:tr h="6347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The Size range of the pattern style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010" marR="66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Fabrics that best fit style on pattern envelope</a:t>
                      </a:r>
                    </a:p>
                  </a:txBody>
                  <a:tcPr marL="66010" marR="66010" marT="0" marB="0"/>
                </a:tc>
              </a:tr>
              <a:tr h="469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The UPC Code</a:t>
                      </a:r>
                    </a:p>
                    <a:p>
                      <a:endParaRPr lang="en-US" sz="1600" dirty="0">
                        <a:latin typeface="+mn-lt"/>
                      </a:endParaRPr>
                    </a:p>
                  </a:txBody>
                  <a:tcPr marL="66010" marR="66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Notions</a:t>
                      </a:r>
                    </a:p>
                  </a:txBody>
                  <a:tcPr marL="66010" marR="66010" marT="0" marB="0"/>
                </a:tc>
              </a:tr>
              <a:tr h="5930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Photographs of all the styles possible from the pattern</a:t>
                      </a: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010" marR="66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Body Measurements in inches</a:t>
                      </a:r>
                    </a:p>
                  </a:txBody>
                  <a:tcPr marL="66010" marR="66010" marT="0" marB="0"/>
                </a:tc>
              </a:tr>
              <a:tr h="4885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The time it would take to complete the style</a:t>
                      </a:r>
                    </a:p>
                    <a:p>
                      <a:endParaRPr lang="en-US" sz="1600" dirty="0">
                        <a:latin typeface="+mn-lt"/>
                      </a:endParaRPr>
                    </a:p>
                  </a:txBody>
                  <a:tcPr marL="66010" marR="66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Sizes in XXS to XL</a:t>
                      </a:r>
                    </a:p>
                  </a:txBody>
                  <a:tcPr marL="66010" marR="66010" marT="0" marB="0"/>
                </a:tc>
              </a:tr>
              <a:tr h="5397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010" marR="66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Yardage required for style on pattern envelope</a:t>
                      </a:r>
                    </a:p>
                  </a:txBody>
                  <a:tcPr marL="66010" marR="66010" marT="0" marB="0"/>
                </a:tc>
              </a:tr>
              <a:tr h="3173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010" marR="66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Completed garment measurements</a:t>
                      </a:r>
                    </a:p>
                  </a:txBody>
                  <a:tcPr marL="66010" marR="66010" marT="0" marB="0"/>
                </a:tc>
              </a:tr>
              <a:tr h="5135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10" marR="66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French and Spanish translation</a:t>
                      </a:r>
                    </a:p>
                  </a:txBody>
                  <a:tcPr marL="66010" marR="6601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104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itilola\Front of Envelop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78046" y="1756999"/>
            <a:ext cx="6553200" cy="364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7000" y="833899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Front of Pattern Envelope</a:t>
            </a:r>
            <a:endParaRPr lang="en-US" sz="32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74153" y="2057400"/>
            <a:ext cx="721247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871452" y="990600"/>
            <a:ext cx="1462548" cy="2242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871452" y="2379196"/>
            <a:ext cx="1462548" cy="1537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581400" y="629265"/>
            <a:ext cx="1219200" cy="361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657600" y="3886200"/>
            <a:ext cx="22098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248400" y="3886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867400" y="3609201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Photos of completed styles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05400" y="2209800"/>
            <a:ext cx="1714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taken to complete style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334000" y="83389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</a:t>
            </a:r>
            <a:endParaRPr lang="en-US" dirty="0"/>
          </a:p>
        </p:txBody>
      </p:sp>
      <p:sp>
        <p:nvSpPr>
          <p:cNvPr id="1024" name="TextBox 1023"/>
          <p:cNvSpPr txBox="1"/>
          <p:nvPr/>
        </p:nvSpPr>
        <p:spPr>
          <a:xfrm>
            <a:off x="4800600" y="304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UPC Code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93153" y="259933"/>
            <a:ext cx="1102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Pattern Number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934776" y="489466"/>
            <a:ext cx="435595" cy="364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1" name="TextBox 1030"/>
          <p:cNvSpPr txBox="1"/>
          <p:nvPr/>
        </p:nvSpPr>
        <p:spPr>
          <a:xfrm>
            <a:off x="1" y="1904999"/>
            <a:ext cx="744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Sizes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84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Titilola\Back of Envelop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6646" y="921458"/>
            <a:ext cx="8733012" cy="524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105697" y="2716161"/>
            <a:ext cx="457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111477" y="1003312"/>
            <a:ext cx="174523" cy="5093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86697" y="762000"/>
            <a:ext cx="245806" cy="1109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943600" y="598292"/>
            <a:ext cx="609600" cy="1078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486400" y="196645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French and Spanish Translation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4297" y="196645"/>
            <a:ext cx="1570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Pattern Information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54277" y="275127"/>
            <a:ext cx="1263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Fabrics  </a:t>
            </a:r>
            <a:r>
              <a:rPr lang="en-US" dirty="0"/>
              <a:t>F</a:t>
            </a:r>
            <a:r>
              <a:rPr lang="en-US" dirty="0" smtClean="0"/>
              <a:t>itting Style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233" y="3429000"/>
            <a:ext cx="785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Views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48500" y="1851965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Back of Pattern Envelope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81400" y="275127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Body Measurements in Inches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124200" y="842976"/>
            <a:ext cx="1394706" cy="1608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884047" y="4713970"/>
            <a:ext cx="1394706" cy="1534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78753" y="6019800"/>
            <a:ext cx="2388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Completed Garment Measurements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1654277" y="3810000"/>
            <a:ext cx="789039" cy="1999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2051"/>
          <p:cNvSpPr txBox="1"/>
          <p:nvPr/>
        </p:nvSpPr>
        <p:spPr>
          <a:xfrm>
            <a:off x="1778410" y="5925234"/>
            <a:ext cx="125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Yardage Required 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1221043" y="3276600"/>
            <a:ext cx="203405" cy="697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TextBox 2057"/>
          <p:cNvSpPr txBox="1"/>
          <p:nvPr/>
        </p:nvSpPr>
        <p:spPr>
          <a:xfrm>
            <a:off x="791497" y="3821979"/>
            <a:ext cx="63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Sizes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1524000" y="2133600"/>
            <a:ext cx="459658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2" name="TextBox 2061"/>
          <p:cNvSpPr txBox="1"/>
          <p:nvPr/>
        </p:nvSpPr>
        <p:spPr>
          <a:xfrm>
            <a:off x="1942485" y="1948934"/>
            <a:ext cx="1001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23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4572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NOTIONS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57300" y="567585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Notions are items like the threads, buttons, zippers and applique </a:t>
            </a:r>
            <a:endParaRPr lang="en-US" dirty="0"/>
          </a:p>
        </p:txBody>
      </p:sp>
      <p:pic>
        <p:nvPicPr>
          <p:cNvPr id="2" name="Picture 1" descr="Notion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143000"/>
            <a:ext cx="5184648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3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582548"/>
              </p:ext>
            </p:extLst>
          </p:nvPr>
        </p:nvGraphicFramePr>
        <p:xfrm>
          <a:off x="838200" y="914399"/>
          <a:ext cx="74676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75258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Instruction Sheet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Tissue Pattern</a:t>
                      </a:r>
                      <a:endParaRPr lang="en-US" sz="2800" dirty="0"/>
                    </a:p>
                  </a:txBody>
                  <a:tcPr/>
                </a:tc>
              </a:tr>
              <a:tr h="7525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Line drawings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General  Information</a:t>
                      </a:r>
                    </a:p>
                  </a:txBody>
                  <a:tcPr marL="68580" marR="68580" marT="0" marB="0"/>
                </a:tc>
              </a:tr>
              <a:tr h="7525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Pattern Pieces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Written Directions</a:t>
                      </a:r>
                    </a:p>
                  </a:txBody>
                  <a:tcPr marL="68580" marR="68580" marT="0" marB="0"/>
                </a:tc>
              </a:tr>
              <a:tr h="7525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Contact Information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Symbols</a:t>
                      </a:r>
                    </a:p>
                  </a:txBody>
                  <a:tcPr marL="68580" marR="68580" marT="0" marB="0"/>
                </a:tc>
              </a:tr>
              <a:tr h="7525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General Directions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25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Cutting Layout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422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Sewing Directions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304800"/>
            <a:ext cx="6705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Inside the Paper Pattern Envelope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61809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Titilola\ Page 1 of Completed Paper Patte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3" y="0"/>
            <a:ext cx="89659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4200" y="11430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 Sheet Page 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762000"/>
            <a:ext cx="133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 drawings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3886200"/>
            <a:ext cx="87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Cutting Layout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10400" y="914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 Directions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228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597932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Pattern Pieces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42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BACK OF INSTRUCTION SHE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2485" y="505649"/>
            <a:ext cx="8814887" cy="561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29000" y="1676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2 of Instruction sheet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038600" y="2045732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Sewing Directions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46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Titilola\Tissue Pattern 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21509" y="152400"/>
            <a:ext cx="4407891" cy="627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91400" y="533401"/>
            <a:ext cx="152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Part of one Tissue Pattern Piece</a:t>
            </a:r>
            <a:endParaRPr lang="en-US" sz="32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219200" y="914400"/>
            <a:ext cx="1676400" cy="2469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038600" y="914400"/>
            <a:ext cx="1676400" cy="733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038600" y="2514600"/>
            <a:ext cx="2133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676400" y="3962400"/>
            <a:ext cx="1828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1000" y="103788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Notch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40767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Straight grain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715000" y="83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Pattern Size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72200" y="228600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Pattern for back view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4038600" y="2971801"/>
            <a:ext cx="2590800" cy="457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29400" y="3301245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 to cut 2 pieces of this pattern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89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82000" cy="9144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175047" y="1796534"/>
            <a:ext cx="173682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419724" y="1600200"/>
            <a:ext cx="17874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Grain Lines</a:t>
            </a:r>
            <a:endParaRPr lang="en-US" sz="2400" b="1" dirty="0"/>
          </a:p>
        </p:txBody>
      </p:sp>
      <p:sp>
        <p:nvSpPr>
          <p:cNvPr id="10" name="Left Bracket 9"/>
          <p:cNvSpPr/>
          <p:nvPr/>
        </p:nvSpPr>
        <p:spPr>
          <a:xfrm rot="16200000">
            <a:off x="1971126" y="2465014"/>
            <a:ext cx="304800" cy="822960"/>
          </a:xfrm>
          <a:prstGeom prst="leftBracket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Extract 12"/>
          <p:cNvSpPr/>
          <p:nvPr/>
        </p:nvSpPr>
        <p:spPr>
          <a:xfrm>
            <a:off x="2407426" y="2341872"/>
            <a:ext cx="261306" cy="392537"/>
          </a:xfrm>
          <a:prstGeom prst="flowChartExtra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450752" y="2628784"/>
            <a:ext cx="18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Fold Line</a:t>
            </a:r>
            <a:endParaRPr lang="en-US" sz="2400" b="1" dirty="0"/>
          </a:p>
        </p:txBody>
      </p:sp>
      <p:sp>
        <p:nvSpPr>
          <p:cNvPr id="24" name="Oval 23"/>
          <p:cNvSpPr/>
          <p:nvPr/>
        </p:nvSpPr>
        <p:spPr>
          <a:xfrm>
            <a:off x="2093956" y="4127049"/>
            <a:ext cx="217677" cy="2225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787562" y="4110312"/>
            <a:ext cx="217677" cy="2225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60266" y="3887770"/>
            <a:ext cx="217677" cy="2225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704495" y="4457624"/>
            <a:ext cx="217677" cy="2225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177943" y="4457624"/>
            <a:ext cx="217677" cy="2225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428468" y="4102021"/>
            <a:ext cx="158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Dart Line</a:t>
            </a:r>
            <a:endParaRPr lang="en-US" sz="2400" b="1" dirty="0"/>
          </a:p>
        </p:txBody>
      </p:sp>
      <p:sp>
        <p:nvSpPr>
          <p:cNvPr id="33" name="TextBox 32"/>
          <p:cNvSpPr txBox="1"/>
          <p:nvPr/>
        </p:nvSpPr>
        <p:spPr>
          <a:xfrm rot="10800000" flipV="1">
            <a:off x="4450752" y="4680166"/>
            <a:ext cx="4540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Center Front or Back of Garment</a:t>
            </a:r>
            <a:endParaRPr lang="en-US" sz="2400" b="1" dirty="0"/>
          </a:p>
        </p:txBody>
      </p:sp>
      <p:sp>
        <p:nvSpPr>
          <p:cNvPr id="8" name="Diamond 7"/>
          <p:cNvSpPr/>
          <p:nvPr/>
        </p:nvSpPr>
        <p:spPr>
          <a:xfrm>
            <a:off x="1960266" y="5638800"/>
            <a:ext cx="326520" cy="465716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mond 20"/>
          <p:cNvSpPr/>
          <p:nvPr/>
        </p:nvSpPr>
        <p:spPr>
          <a:xfrm>
            <a:off x="2342212" y="5638800"/>
            <a:ext cx="326520" cy="465716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iamond 22"/>
          <p:cNvSpPr/>
          <p:nvPr/>
        </p:nvSpPr>
        <p:spPr>
          <a:xfrm>
            <a:off x="3274404" y="5638799"/>
            <a:ext cx="320694" cy="459403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21" idx="3"/>
            <a:endCxn id="23" idx="1"/>
          </p:cNvCxnSpPr>
          <p:nvPr/>
        </p:nvCxnSpPr>
        <p:spPr>
          <a:xfrm flipV="1">
            <a:off x="2668732" y="5868501"/>
            <a:ext cx="605672" cy="31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Extract 12"/>
          <p:cNvSpPr/>
          <p:nvPr/>
        </p:nvSpPr>
        <p:spPr>
          <a:xfrm>
            <a:off x="1573842" y="2341872"/>
            <a:ext cx="261306" cy="392537"/>
          </a:xfrm>
          <a:prstGeom prst="flowChartExtra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428468" y="5586188"/>
            <a:ext cx="275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Matching Edges</a:t>
            </a:r>
            <a:endParaRPr lang="en-US" sz="2400" b="1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993923" y="5257004"/>
            <a:ext cx="36224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137425" y="5257004"/>
            <a:ext cx="36224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766261" y="5220309"/>
            <a:ext cx="504444" cy="52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lowchart: Connector 45"/>
          <p:cNvSpPr/>
          <p:nvPr/>
        </p:nvSpPr>
        <p:spPr>
          <a:xfrm flipH="1">
            <a:off x="2431302" y="5158746"/>
            <a:ext cx="148339" cy="144023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Connector 46"/>
          <p:cNvSpPr/>
          <p:nvPr/>
        </p:nvSpPr>
        <p:spPr>
          <a:xfrm flipH="1">
            <a:off x="1533779" y="5179759"/>
            <a:ext cx="148339" cy="144023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1782337" y="5209244"/>
            <a:ext cx="504444" cy="52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" y="457200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Symbols and Meanings that can be found on </a:t>
            </a:r>
            <a:r>
              <a:rPr lang="en-US" sz="2800" b="1" dirty="0" smtClean="0"/>
              <a:t>the Instruction Sheet </a:t>
            </a:r>
            <a:r>
              <a:rPr lang="en-US" sz="2800" b="1" dirty="0"/>
              <a:t>and Tissue Pattern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871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RECALL: Parts of a Paper Pattern</a:t>
            </a:r>
            <a:endParaRPr lang="en-US" sz="4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403827"/>
              </p:ext>
            </p:extLst>
          </p:nvPr>
        </p:nvGraphicFramePr>
        <p:xfrm>
          <a:off x="304800" y="1371600"/>
          <a:ext cx="8534400" cy="4983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1672088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Inside Paper</a:t>
                      </a:r>
                      <a:r>
                        <a:rPr lang="en-US" sz="4000" baseline="0" dirty="0" smtClean="0"/>
                        <a:t> Pattern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Outside  Paper Pattern</a:t>
                      </a:r>
                      <a:endParaRPr lang="en-US" sz="4000" dirty="0"/>
                    </a:p>
                  </a:txBody>
                  <a:tcPr/>
                </a:tc>
              </a:tr>
              <a:tr h="1672088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Instruction Sheet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Front of Paper</a:t>
                      </a:r>
                      <a:r>
                        <a:rPr lang="en-US" sz="3600" b="1" baseline="0" dirty="0" smtClean="0"/>
                        <a:t> Pattern</a:t>
                      </a:r>
                      <a:endParaRPr lang="en-US" sz="3600" b="1" dirty="0"/>
                    </a:p>
                  </a:txBody>
                  <a:tcPr/>
                </a:tc>
              </a:tr>
              <a:tr h="16393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/>
                        <a:t>Tissue Pattern</a:t>
                      </a:r>
                    </a:p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Back </a:t>
                      </a:r>
                      <a:r>
                        <a:rPr lang="en-US" sz="3600" b="1" baseline="0" dirty="0" smtClean="0"/>
                        <a:t> of Paper Pattern</a:t>
                      </a:r>
                      <a:endParaRPr lang="en-US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20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3308" y="609600"/>
            <a:ext cx="78486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OUTLINE</a:t>
            </a:r>
            <a:endParaRPr lang="en-US" sz="4000" b="1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Introduction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Information on the outside of a sewing paper pattern envelope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Information inside a sewing paper pattern envelope; instruction sheet and pattern pieces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Summary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3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27404" t="22051" r="25963" b="17088"/>
          <a:stretch/>
        </p:blipFill>
        <p:spPr bwMode="auto">
          <a:xfrm>
            <a:off x="533400" y="228600"/>
            <a:ext cx="7924800" cy="61650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195943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26763" t="21949" r="25641" b="7355"/>
          <a:stretch/>
        </p:blipFill>
        <p:spPr bwMode="auto">
          <a:xfrm>
            <a:off x="762000" y="609600"/>
            <a:ext cx="7391400" cy="5486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24521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22275" t="21380" r="21635" b="15052"/>
          <a:stretch/>
        </p:blipFill>
        <p:spPr bwMode="auto">
          <a:xfrm>
            <a:off x="-152400" y="0"/>
            <a:ext cx="8762999" cy="647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307612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6072042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Conceptual Map of Front of </a:t>
            </a:r>
            <a:r>
              <a:rPr lang="en-US" b="1" dirty="0"/>
              <a:t>P</a:t>
            </a:r>
            <a:r>
              <a:rPr lang="en-US" b="1" dirty="0" smtClean="0"/>
              <a:t>attern Envelope</a:t>
            </a:r>
            <a:endParaRPr lang="en-US" b="1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26443" t="23660" r="25961" b="8211"/>
          <a:stretch/>
        </p:blipFill>
        <p:spPr bwMode="auto">
          <a:xfrm>
            <a:off x="1" y="609601"/>
            <a:ext cx="8763000" cy="5105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87774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PRACTICE: Parts of a Paper Pattern </a:t>
            </a:r>
          </a:p>
          <a:p>
            <a:pPr marL="0" indent="0">
              <a:buNone/>
            </a:pPr>
            <a:r>
              <a:rPr lang="en-US" sz="3600" b="1" dirty="0" smtClean="0"/>
              <a:t>Fill in the blanks </a:t>
            </a:r>
            <a:endParaRPr lang="en-US" sz="3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565194"/>
              </p:ext>
            </p:extLst>
          </p:nvPr>
        </p:nvGraphicFramePr>
        <p:xfrm>
          <a:off x="304800" y="2133600"/>
          <a:ext cx="8534400" cy="4221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1416417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Inside Paper</a:t>
                      </a:r>
                      <a:r>
                        <a:rPr lang="en-US" sz="3200" baseline="0" dirty="0" smtClean="0"/>
                        <a:t> Pattern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Outside  Paper Pattern</a:t>
                      </a:r>
                      <a:endParaRPr lang="en-US" sz="3200" dirty="0"/>
                    </a:p>
                  </a:txBody>
                  <a:tcPr/>
                </a:tc>
              </a:tr>
              <a:tr h="1416417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1.___________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/>
                        <a:t>3.</a:t>
                      </a:r>
                      <a:r>
                        <a:rPr lang="en-US" sz="3200" b="1" dirty="0" smtClean="0"/>
                        <a:t>______________</a:t>
                      </a:r>
                      <a:endParaRPr lang="en-US" sz="3200" b="1" dirty="0"/>
                    </a:p>
                  </a:txBody>
                  <a:tcPr/>
                </a:tc>
              </a:tr>
              <a:tr h="138864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2._________________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/>
                        <a:t>4. </a:t>
                      </a:r>
                      <a:r>
                        <a:rPr lang="en-US" sz="3200" b="1" dirty="0" smtClean="0"/>
                        <a:t>_______________</a:t>
                      </a:r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88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361" y="59434"/>
            <a:ext cx="88392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ASSESSMENT</a:t>
            </a:r>
          </a:p>
          <a:p>
            <a:r>
              <a:rPr lang="en-US" b="1" dirty="0"/>
              <a:t>EF= Envelope Front </a:t>
            </a:r>
            <a:r>
              <a:rPr lang="en-US" b="1" dirty="0" smtClean="0"/>
              <a:t>  EB=Envelope Back   </a:t>
            </a:r>
            <a:r>
              <a:rPr lang="en-US" b="1" dirty="0"/>
              <a:t>IE= Inside </a:t>
            </a:r>
            <a:r>
              <a:rPr lang="en-US" b="1" dirty="0" smtClean="0"/>
              <a:t>Envelope  </a:t>
            </a:r>
            <a:r>
              <a:rPr lang="en-US" dirty="0" smtClean="0"/>
              <a:t>You can check for the answers in slides 18 and 20.</a:t>
            </a:r>
          </a:p>
          <a:p>
            <a:endParaRPr lang="en-US" dirty="0" smtClean="0"/>
          </a:p>
          <a:p>
            <a:r>
              <a:rPr lang="en-US" dirty="0" smtClean="0"/>
              <a:t>Place EF beside an item found on the front of the envelope </a:t>
            </a:r>
          </a:p>
          <a:p>
            <a:r>
              <a:rPr lang="en-US" dirty="0" smtClean="0"/>
              <a:t>Place EB beside an item found on the back of the envelope </a:t>
            </a:r>
          </a:p>
          <a:p>
            <a:r>
              <a:rPr lang="en-US" dirty="0" smtClean="0"/>
              <a:t>Place IE beside an item found inside the envelope</a:t>
            </a:r>
          </a:p>
          <a:p>
            <a:endParaRPr lang="en-US" dirty="0"/>
          </a:p>
          <a:p>
            <a:r>
              <a:rPr lang="en-US" b="1" dirty="0" smtClean="0"/>
              <a:t>Questions:</a:t>
            </a:r>
            <a:endParaRPr lang="en-US" b="1" dirty="0"/>
          </a:p>
          <a:p>
            <a:pPr marL="342900" indent="-342900">
              <a:buAutoNum type="arabicPeriod"/>
            </a:pPr>
            <a:r>
              <a:rPr lang="en-US" dirty="0" smtClean="0"/>
              <a:t>Fabric types best for style</a:t>
            </a:r>
          </a:p>
          <a:p>
            <a:pPr marL="342900" indent="-342900">
              <a:buAutoNum type="arabicPeriod"/>
            </a:pPr>
            <a:r>
              <a:rPr lang="en-US" dirty="0" smtClean="0"/>
              <a:t>Cutting Layout</a:t>
            </a:r>
          </a:p>
          <a:p>
            <a:pPr marL="342900" indent="-342900">
              <a:buAutoNum type="arabicPeriod"/>
            </a:pPr>
            <a:r>
              <a:rPr lang="en-US" dirty="0" smtClean="0"/>
              <a:t>Yardage Chart</a:t>
            </a:r>
          </a:p>
          <a:p>
            <a:pPr marL="342900" indent="-342900">
              <a:buAutoNum type="arabicPeriod"/>
            </a:pPr>
            <a:r>
              <a:rPr lang="en-US" dirty="0" smtClean="0"/>
              <a:t>Line Drawings</a:t>
            </a:r>
          </a:p>
          <a:p>
            <a:pPr marL="342900" indent="-342900">
              <a:buAutoNum type="arabicPeriod"/>
            </a:pPr>
            <a:r>
              <a:rPr lang="en-US" dirty="0" smtClean="0"/>
              <a:t>Photos of all the completed styles for pattern</a:t>
            </a:r>
          </a:p>
          <a:p>
            <a:pPr marL="342900" indent="-342900">
              <a:buAutoNum type="arabicPeriod"/>
            </a:pPr>
            <a:r>
              <a:rPr lang="en-US" dirty="0" smtClean="0"/>
              <a:t>Finished garment measurements</a:t>
            </a:r>
          </a:p>
          <a:p>
            <a:pPr marL="342900" indent="-342900">
              <a:buAutoNum type="arabicPeriod"/>
            </a:pPr>
            <a:r>
              <a:rPr lang="en-US" dirty="0" smtClean="0"/>
              <a:t>Pattern Number</a:t>
            </a:r>
          </a:p>
          <a:p>
            <a:pPr marL="342900" indent="-342900">
              <a:buAutoNum type="arabicPeriod"/>
            </a:pPr>
            <a:r>
              <a:rPr lang="en-US" dirty="0" smtClean="0"/>
              <a:t>Pattern Pieces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Size Range</a:t>
            </a:r>
          </a:p>
          <a:p>
            <a:pPr marL="342900" indent="-342900">
              <a:buAutoNum type="arabicPeriod"/>
            </a:pPr>
            <a:r>
              <a:rPr lang="en-US" dirty="0" smtClean="0"/>
              <a:t>Standard Body Measurements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Price of the Pattern</a:t>
            </a:r>
          </a:p>
          <a:p>
            <a:pPr marL="342900" indent="-342900">
              <a:buAutoNum type="arabicPeriod"/>
            </a:pPr>
            <a:r>
              <a:rPr lang="en-US" dirty="0" smtClean="0"/>
              <a:t>Notions</a:t>
            </a:r>
          </a:p>
          <a:p>
            <a:pPr marL="342900" indent="-342900">
              <a:buAutoNum type="arabicPeriod"/>
            </a:pPr>
            <a:r>
              <a:rPr lang="en-US" dirty="0" smtClean="0"/>
              <a:t>Clip art of back view of style</a:t>
            </a:r>
          </a:p>
          <a:p>
            <a:pPr marL="342900" indent="-342900">
              <a:buAutoNum type="arabicPeriod"/>
            </a:pPr>
            <a:r>
              <a:rPr lang="en-US" dirty="0" smtClean="0"/>
              <a:t>Sewing Directions</a:t>
            </a:r>
          </a:p>
          <a:p>
            <a:pPr marL="342900" indent="-342900">
              <a:buAutoNum type="arabicPeriod"/>
            </a:pPr>
            <a:r>
              <a:rPr lang="en-US" dirty="0" smtClean="0"/>
              <a:t> 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990600" y="6705600"/>
            <a:ext cx="173682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62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943136"/>
              </p:ext>
            </p:extLst>
          </p:nvPr>
        </p:nvGraphicFramePr>
        <p:xfrm>
          <a:off x="228600" y="838200"/>
          <a:ext cx="8686800" cy="5760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8374"/>
                <a:gridCol w="4868426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Video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Means/Methods</a:t>
                      </a:r>
                      <a:endParaRPr lang="en-US" sz="20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2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Activates schema</a:t>
                      </a:r>
                      <a:endParaRPr lang="en-US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to 12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minute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Advanced</a:t>
                      </a:r>
                      <a:r>
                        <a:rPr lang="en-US" baseline="0" dirty="0" smtClean="0"/>
                        <a:t> organizers, use of verbal and visual information, anchoring of ideas.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Slides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Makes materials meaningful, makes comparative organizers for ease of understanding, organization of materials. The presentation</a:t>
                      </a:r>
                      <a:r>
                        <a:rPr lang="en-US" baseline="0" dirty="0" smtClean="0"/>
                        <a:t> of materials is done through the use of tables, overall layout and hierarchical organization.</a:t>
                      </a:r>
                      <a:endParaRPr lang="en-US" dirty="0" smtClean="0"/>
                    </a:p>
                    <a:p>
                      <a:endParaRPr lang="en-US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560320">
                <a:tc>
                  <a:txBody>
                    <a:bodyPr/>
                    <a:lstStyle/>
                    <a:p>
                      <a:r>
                        <a:rPr lang="en-US" dirty="0" smtClean="0"/>
                        <a:t>Motivation according to Schema</a:t>
                      </a:r>
                      <a:r>
                        <a:rPr lang="en-US" baseline="0" dirty="0" smtClean="0"/>
                        <a:t> and Meaningful Reception Learning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Generates curiosity, Music at the 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slide,</a:t>
                      </a:r>
                      <a:r>
                        <a:rPr lang="en-US" baseline="0" dirty="0" smtClean="0"/>
                        <a:t> v</a:t>
                      </a:r>
                      <a:r>
                        <a:rPr lang="en-US" dirty="0" smtClean="0"/>
                        <a:t>arious presentation styles, various pictures, various fonts, Learning goals, vicarious experience {photos of completed jumpers by instructor}, Self-efficacy;</a:t>
                      </a:r>
                      <a:r>
                        <a:rPr lang="en-US" baseline="0" dirty="0" smtClean="0"/>
                        <a:t> Recalls that learners cut coupons, and have cut paper decorations in the past. Satisfies expectations; outcome expectation and efficacy expectations.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47800" y="2286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Meaningful Reception Learning and Schema Theory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2803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990600"/>
            <a:ext cx="78486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SUMMARY</a:t>
            </a:r>
          </a:p>
          <a:p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	At the end of this presentation, you should be familiar with a sewing paper pattern, the essential information on the front and back of a paper pattern envelope.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	You should be familiar with the essential information inside the paper pattern envelope and the meanings of the common symbols found on a sewing paper pattern.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255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914400"/>
            <a:ext cx="63246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 smtClean="0"/>
              <a:t>THANK YOU!!!!!</a:t>
            </a:r>
            <a:endParaRPr lang="en-US" sz="11500" b="1" dirty="0"/>
          </a:p>
        </p:txBody>
      </p:sp>
    </p:spTree>
    <p:extLst>
      <p:ext uri="{BB962C8B-B14F-4D97-AF65-F5344CB8AC3E}">
        <p14:creationId xmlns:p14="http://schemas.microsoft.com/office/powerpoint/2010/main" val="42492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5062"/>
            <a:ext cx="7239000" cy="2057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Identify Essential Information on a Sewing Paper </a:t>
            </a:r>
            <a:r>
              <a:rPr lang="en-US" dirty="0"/>
              <a:t>P</a:t>
            </a:r>
            <a:r>
              <a:rPr lang="en-US" dirty="0" smtClean="0"/>
              <a:t>attern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8800" y="2314574"/>
            <a:ext cx="828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lesson should take about 20-30 minutes to complete.</a:t>
            </a:r>
          </a:p>
        </p:txBody>
      </p:sp>
      <p:pic>
        <p:nvPicPr>
          <p:cNvPr id="6" name="Picture 5" descr="Many Patterns 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542386"/>
            <a:ext cx="5006871" cy="281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76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At the end of this lesson the learner should be able to identify the essential information on the: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1.) Front and Back of a Paper Pattern Envelope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2.) Inside of a Paper Pattern Envelope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69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395834" y="5449163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UPC Code</a:t>
            </a:r>
            <a:endParaRPr lang="en-US" b="1" dirty="0"/>
          </a:p>
        </p:txBody>
      </p:sp>
      <p:pic>
        <p:nvPicPr>
          <p:cNvPr id="4" name="Picture 3" descr="Michaels Store Coup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514600"/>
            <a:ext cx="5431536" cy="27523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00200" y="2514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Store Coupon</a:t>
            </a:r>
            <a:endParaRPr lang="en-US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557634" y="4614338"/>
            <a:ext cx="838200" cy="1066800"/>
          </a:xfrm>
          <a:prstGeom prst="straightConnector1">
            <a:avLst/>
          </a:prstGeom>
          <a:ln w="762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38201" y="1143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Remember that when you are cutting out a coupon, you have to read the instructions and  be careful not to cut the UPC code  otherwise, the coupon is no longer useful.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933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444680" cy="14478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	Also, remember that in elementary school, you have cut paper into shapes and we usually follow the directions.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486400"/>
            <a:ext cx="7949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	Similarly, when you are cutting a paper pattern, you read the directions but first; you need to identify the essential information on and inside the paper pattern envelope.</a:t>
            </a:r>
            <a:endParaRPr lang="en-US" sz="2400" dirty="0"/>
          </a:p>
        </p:txBody>
      </p:sp>
      <p:pic>
        <p:nvPicPr>
          <p:cNvPr id="4" name="Picture 3" descr="me cutting gingerbead boy 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057400"/>
            <a:ext cx="2529840" cy="254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3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 Patterns</a:t>
            </a:r>
            <a:endParaRPr lang="en-US" dirty="0"/>
          </a:p>
        </p:txBody>
      </p:sp>
      <p:pic>
        <p:nvPicPr>
          <p:cNvPr id="5" name="Picture 4" descr="Many Patterns 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371600"/>
            <a:ext cx="6835671" cy="38416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5213247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	Paper patterns are not just for making garments to wear. They can be used to make bags, teddy bears and other stuffed animals.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6260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Garments Completed from </a:t>
            </a:r>
            <a:r>
              <a:rPr lang="en-US" dirty="0"/>
              <a:t>P</a:t>
            </a:r>
            <a:r>
              <a:rPr lang="en-US" dirty="0" smtClean="0"/>
              <a:t>aper Patterns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76400"/>
            <a:ext cx="464820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88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3820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Parts of a Paper Pattern</a:t>
            </a:r>
            <a:endParaRPr lang="en-US" sz="48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490920"/>
              </p:ext>
            </p:extLst>
          </p:nvPr>
        </p:nvGraphicFramePr>
        <p:xfrm>
          <a:off x="533400" y="1143000"/>
          <a:ext cx="83820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2022828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Inside Paper</a:t>
                      </a:r>
                      <a:r>
                        <a:rPr lang="en-US" sz="4400" baseline="0" dirty="0" smtClean="0"/>
                        <a:t> Pattern Envelope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Outside  Paper Pattern Envelope</a:t>
                      </a:r>
                      <a:endParaRPr lang="en-US" sz="4400" dirty="0"/>
                    </a:p>
                  </a:txBody>
                  <a:tcPr/>
                </a:tc>
              </a:tr>
              <a:tr h="1479591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Instruction Sheet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Front of Paper</a:t>
                      </a:r>
                      <a:r>
                        <a:rPr lang="en-US" sz="3600" b="1" baseline="0" dirty="0" smtClean="0"/>
                        <a:t> Pattern Envelope</a:t>
                      </a:r>
                      <a:endParaRPr lang="en-US" sz="3600" b="1" dirty="0"/>
                    </a:p>
                  </a:txBody>
                  <a:tcPr/>
                </a:tc>
              </a:tr>
              <a:tr h="14505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/>
                        <a:t>Tissue Pattern</a:t>
                      </a:r>
                    </a:p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Back </a:t>
                      </a:r>
                      <a:r>
                        <a:rPr lang="en-US" sz="3600" b="1" baseline="0" dirty="0" smtClean="0"/>
                        <a:t> of Paper Pattern Envelope</a:t>
                      </a:r>
                      <a:endParaRPr lang="en-US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31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</TotalTime>
  <Words>741</Words>
  <Application>Microsoft Macintosh PowerPoint</Application>
  <PresentationFormat>On-screen Show (4:3)</PresentationFormat>
  <Paragraphs>161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How to Identify Essential Information on a Sewing Paper Pattern</vt:lpstr>
      <vt:lpstr>Objectives </vt:lpstr>
      <vt:lpstr>PowerPoint Presentation</vt:lpstr>
      <vt:lpstr> Also, remember that in elementary school, you have cut paper into shapes and we usually follow the directions.</vt:lpstr>
      <vt:lpstr>Paper Patterns</vt:lpstr>
      <vt:lpstr>Garments Completed from Paper Patterns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Schema and Meaningful reception learning</dc:title>
  <dc:creator>Dr. Titilola Obilade</dc:creator>
  <cp:lastModifiedBy>Lohrey, Melissa</cp:lastModifiedBy>
  <cp:revision>167</cp:revision>
  <cp:lastPrinted>2012-11-16T04:35:19Z</cp:lastPrinted>
  <dcterms:created xsi:type="dcterms:W3CDTF">2012-11-06T05:43:22Z</dcterms:created>
  <dcterms:modified xsi:type="dcterms:W3CDTF">2015-10-28T17:32:48Z</dcterms:modified>
</cp:coreProperties>
</file>