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x="6858000" cy="9144000"/>
  <p:embeddedFontLst>
    <p:embeddedFont>
      <p:font typeface="Roboto"/>
      <p:regular r:id="rId28"/>
      <p:bold r:id="rId29"/>
      <p:italic r:id="rId30"/>
      <p:boldItalic r:id="rId31"/>
    </p:embeddedFont>
    <p:embeddedFont>
      <p:font typeface="Lato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Roboto-regular.fntdata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oboto-boldItalic.fntdata"/><Relationship Id="rId30" Type="http://schemas.openxmlformats.org/officeDocument/2006/relationships/font" Target="fonts/Roboto-italic.fntdata"/><Relationship Id="rId11" Type="http://schemas.openxmlformats.org/officeDocument/2006/relationships/slide" Target="slides/slide6.xml"/><Relationship Id="rId33" Type="http://schemas.openxmlformats.org/officeDocument/2006/relationships/font" Target="fonts/Lato-bold.fntdata"/><Relationship Id="rId10" Type="http://schemas.openxmlformats.org/officeDocument/2006/relationships/slide" Target="slides/slide5.xml"/><Relationship Id="rId32" Type="http://schemas.openxmlformats.org/officeDocument/2006/relationships/font" Target="fonts/Lato-regular.fntdata"/><Relationship Id="rId13" Type="http://schemas.openxmlformats.org/officeDocument/2006/relationships/slide" Target="slides/slide8.xml"/><Relationship Id="rId35" Type="http://schemas.openxmlformats.org/officeDocument/2006/relationships/font" Target="fonts/Lato-boldItalic.fntdata"/><Relationship Id="rId12" Type="http://schemas.openxmlformats.org/officeDocument/2006/relationships/slide" Target="slides/slide7.xml"/><Relationship Id="rId34" Type="http://schemas.openxmlformats.org/officeDocument/2006/relationships/font" Target="fonts/Lato-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6f9544c1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6f9544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2d712dc9fe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2d712dc9fe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List of keywords – filter tweets that contain keywords. Get sentiment score of those tweets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1d1196d6db_0_8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21d1196d6db_0_8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have created a script to preview subsets of data that we have filtered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23e16b2eb76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23e16b2eb76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have created a script to preview subsets of data that we have filtered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1dba906cab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21dba906cab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 sentiment analysis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Geoplot lib - geog data, location of tweeters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Plotly - interactive, web-compatible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Topic modeling: analyzes text data to determine cluster words for a set of documents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Topic modeling is something they emphasized we really needed compared to other type of visualizations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22d63b03fa8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22d63b03fa8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2d63b03fa8_0_4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22d63b03fa8_0_4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22d6d0ec00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22d6d0ec00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22d6d0ec006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22d6d0ec006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22d6d0ec006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22d6d0ec00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22d712dc9fe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22d712dc9fe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 sentiment analysis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Geoplot lib - geog data, location of tweeters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Plotly - interactive, web-compatible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Topic modeling: analyzes text data to determine cluster words for a set of documents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Topic modeling is something they emphasized we really needed compared to other type of visualizations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1b585e3fe8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1b585e3fe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The second slide should be Outline, with a list of key headings of the sections of the presentation that follow.</a:t>
            </a:r>
            <a:endParaRPr sz="120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200">
                <a:solidFill>
                  <a:srgbClr val="222222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Client, Problem, Motivation, Deliverables, Approach, Plan, Timeline/Milestones, OKRs, Acknowledgements (covering the client, any grants or sponsor details), References (books, papers, URLs with associated title/author/year information, other resources)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3e16b2eb76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23e16b2eb76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 sentiment analysis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Geoplot lib - geog data, location of tweeters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Plotly - interactive, web-compatible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Topic modeling: analyzes text data to determine cluster words for a set of documents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Topic modeling is something they emphasized we really needed compared to other type of visualizations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21b585e3fe8_0_6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21b585e3fe8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2d63b03fa8_0_4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22d63b03fa8_0_4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d63b03fa8_0_3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d63b03fa8_0_3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Tory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2d63b03fa8_0_26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2d63b03fa8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3e16b2eb76_3_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3e16b2eb76_3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2d712dc9fe_0_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2d712dc9fe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1d0e37e4ba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1d0e37e4ba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424242"/>
                </a:solidFill>
                <a:latin typeface="Roboto"/>
                <a:ea typeface="Roboto"/>
                <a:cs typeface="Roboto"/>
                <a:sym typeface="Roboto"/>
              </a:rPr>
              <a:t>Archive of Previous Twitter Data</a:t>
            </a:r>
            <a:endParaRPr sz="1800">
              <a:solidFill>
                <a:srgbClr val="42424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500"/>
              <a:buFont typeface="Roboto"/>
              <a:buChar char="○"/>
            </a:pPr>
            <a:r>
              <a:rPr lang="en" sz="15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Consolidate data into one library</a:t>
            </a:r>
            <a:endParaRPr sz="15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500"/>
              <a:buFont typeface="Roboto"/>
              <a:buChar char="○"/>
            </a:pPr>
            <a:r>
              <a:rPr lang="en" sz="15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Coordination with previous researchers/contributors</a:t>
            </a:r>
            <a:endParaRPr sz="15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424242"/>
                </a:solidFill>
                <a:latin typeface="Roboto"/>
                <a:ea typeface="Roboto"/>
                <a:cs typeface="Roboto"/>
                <a:sym typeface="Roboto"/>
              </a:rPr>
              <a:t>Analysis of Tunisia Twitter Data</a:t>
            </a:r>
            <a:endParaRPr sz="1800">
              <a:solidFill>
                <a:srgbClr val="42424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500"/>
              <a:buFont typeface="Roboto"/>
              <a:buChar char="○"/>
            </a:pPr>
            <a:r>
              <a:rPr lang="en" sz="15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Produce new data trends</a:t>
            </a:r>
            <a:endParaRPr sz="15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500"/>
              <a:buFont typeface="Roboto"/>
              <a:buChar char="○"/>
            </a:pPr>
            <a:r>
              <a:rPr lang="en" sz="15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Add trends to existing research</a:t>
            </a:r>
            <a:endParaRPr sz="15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424242"/>
                </a:solidFill>
                <a:latin typeface="Roboto"/>
                <a:ea typeface="Roboto"/>
                <a:cs typeface="Roboto"/>
                <a:sym typeface="Roboto"/>
              </a:rPr>
              <a:t>Real-Time Import of New Twitter Data</a:t>
            </a:r>
            <a:endParaRPr sz="1800">
              <a:solidFill>
                <a:srgbClr val="42424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500"/>
              <a:buFont typeface="Roboto"/>
              <a:buChar char="○"/>
            </a:pPr>
            <a:r>
              <a:rPr lang="en" sz="15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Utilize SFM framework for incoming data </a:t>
            </a:r>
            <a:endParaRPr sz="15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500"/>
              <a:buFont typeface="Roboto"/>
              <a:buChar char="○"/>
            </a:pPr>
            <a:r>
              <a:rPr lang="en" sz="15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Standardize format of imported twitter data</a:t>
            </a:r>
            <a:endParaRPr sz="15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6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424242"/>
                </a:solidFill>
                <a:latin typeface="Roboto"/>
                <a:ea typeface="Roboto"/>
                <a:cs typeface="Roboto"/>
                <a:sym typeface="Roboto"/>
              </a:rPr>
              <a:t>Visualization of Analysis</a:t>
            </a:r>
            <a:endParaRPr sz="1800">
              <a:solidFill>
                <a:srgbClr val="42424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500"/>
              <a:buFont typeface="Roboto"/>
              <a:buChar char="○"/>
            </a:pPr>
            <a:r>
              <a:rPr lang="en" sz="15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Single platform to view data trends</a:t>
            </a:r>
            <a:endParaRPr sz="15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500"/>
              <a:buFont typeface="Roboto"/>
              <a:buChar char="○"/>
            </a:pPr>
            <a:r>
              <a:rPr lang="en" sz="15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Compare the old and new data</a:t>
            </a:r>
            <a:endParaRPr sz="15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6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424242"/>
                </a:solidFill>
                <a:latin typeface="Roboto"/>
                <a:ea typeface="Roboto"/>
                <a:cs typeface="Roboto"/>
                <a:sym typeface="Roboto"/>
              </a:rPr>
              <a:t>Improvement of Data Filtering Methods</a:t>
            </a:r>
            <a:endParaRPr sz="1800">
              <a:solidFill>
                <a:srgbClr val="42424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500"/>
              <a:buFont typeface="Roboto"/>
              <a:buChar char="○"/>
            </a:pPr>
            <a:r>
              <a:rPr lang="en" sz="15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Reduce collection of short, uninformative tweets</a:t>
            </a:r>
            <a:endParaRPr sz="15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500"/>
              <a:buFont typeface="Roboto"/>
              <a:buChar char="○"/>
            </a:pPr>
            <a:r>
              <a:rPr lang="en" sz="1500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rPr>
              <a:t>Reduce collection of spam twitter data</a:t>
            </a:r>
            <a:endParaRPr sz="1500"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1d1196d6db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21d1196d6d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2d63b03fa8_0_19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22d63b03fa8_0_1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The second slide should be Outline, with a list of key headings of the sections of the presentation that follow.</a:t>
            </a:r>
            <a:endParaRPr sz="120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22222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Client, Problem, Motivation, Deliverables, Approach, Plan, Timeline/Milestones, OKRs, Acknowledgements (covering the client, any grants or sponsor details), References (books, papers, URLs with associated title/author/year information, other resources)</a:t>
            </a:r>
            <a:endParaRPr sz="120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rgbClr val="1DA1F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5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Relationship Id="rId4" Type="http://schemas.openxmlformats.org/officeDocument/2006/relationships/image" Target="../media/image19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jpg"/><Relationship Id="rId4" Type="http://schemas.openxmlformats.org/officeDocument/2006/relationships/image" Target="../media/image19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jpg"/><Relationship Id="rId4" Type="http://schemas.openxmlformats.org/officeDocument/2006/relationships/image" Target="../media/image17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14.png"/><Relationship Id="rId6" Type="http://schemas.openxmlformats.org/officeDocument/2006/relationships/image" Target="../media/image2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Relationship Id="rId4" Type="http://schemas.openxmlformats.org/officeDocument/2006/relationships/image" Target="../media/image15.png"/><Relationship Id="rId5" Type="http://schemas.openxmlformats.org/officeDocument/2006/relationships/image" Target="../media/image2.jpg"/><Relationship Id="rId6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460950" y="1339988"/>
            <a:ext cx="8222100" cy="83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/>
              <a:t>Tunisia Twitter Data </a:t>
            </a:r>
            <a:endParaRPr sz="4500"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460950" y="2929238"/>
            <a:ext cx="8151600" cy="10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5DEF4"/>
                </a:solidFill>
              </a:rPr>
              <a:t>CS 4624: Multimedia, Hypertext, and Information Access Capstone</a:t>
            </a:r>
            <a:endParaRPr>
              <a:solidFill>
                <a:srgbClr val="C5DEF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5DEF4"/>
                </a:solidFill>
              </a:rPr>
              <a:t>Dr. Edward Fox</a:t>
            </a:r>
            <a:endParaRPr>
              <a:solidFill>
                <a:srgbClr val="C5DEF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C5DEF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5DEF4"/>
                </a:solidFill>
              </a:rPr>
              <a:t>Virginia Tech, Blacksburg VA 24061</a:t>
            </a:r>
            <a:endParaRPr>
              <a:solidFill>
                <a:srgbClr val="C5DEF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C5DEF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5DEF4"/>
                </a:solidFill>
              </a:rPr>
              <a:t>May 11</a:t>
            </a:r>
            <a:r>
              <a:rPr lang="en">
                <a:solidFill>
                  <a:srgbClr val="C5DEF4"/>
                </a:solidFill>
              </a:rPr>
              <a:t>, 2023</a:t>
            </a:r>
            <a:endParaRPr>
              <a:solidFill>
                <a:srgbClr val="C5DEF4"/>
              </a:solidFill>
            </a:endParaRPr>
          </a:p>
        </p:txBody>
      </p:sp>
      <p:sp>
        <p:nvSpPr>
          <p:cNvPr id="69" name="Google Shape;69;p13"/>
          <p:cNvSpPr txBox="1"/>
          <p:nvPr>
            <p:ph idx="1" type="subTitle"/>
          </p:nvPr>
        </p:nvSpPr>
        <p:spPr>
          <a:xfrm>
            <a:off x="460950" y="2380014"/>
            <a:ext cx="8222100" cy="8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Ryan Gniadek, Victoria Hardy, Sraavya Gudavalli, Steven Ruckert</a:t>
            </a:r>
            <a:endParaRPr sz="2000"/>
          </a:p>
        </p:txBody>
      </p:sp>
      <p:pic>
        <p:nvPicPr>
          <p:cNvPr id="70" name="Google Shape;7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80000" y="1134862"/>
            <a:ext cx="1245150" cy="124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2"/>
          <p:cNvSpPr txBox="1"/>
          <p:nvPr>
            <p:ph type="title"/>
          </p:nvPr>
        </p:nvSpPr>
        <p:spPr>
          <a:xfrm>
            <a:off x="98250" y="16350"/>
            <a:ext cx="8826600" cy="68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Data Filtering and Sentiment Analysis</a:t>
            </a:r>
            <a:endParaRPr sz="3200"/>
          </a:p>
        </p:txBody>
      </p:sp>
      <p:pic>
        <p:nvPicPr>
          <p:cNvPr id="248" name="Google Shape;248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10413" y="2717092"/>
            <a:ext cx="2228250" cy="144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70774" y="945598"/>
            <a:ext cx="3116899" cy="3186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10387" y="945588"/>
            <a:ext cx="2228251" cy="1671188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22"/>
          <p:cNvSpPr/>
          <p:nvPr/>
        </p:nvSpPr>
        <p:spPr>
          <a:xfrm>
            <a:off x="5373792" y="2346092"/>
            <a:ext cx="516900" cy="162600"/>
          </a:xfrm>
          <a:prstGeom prst="rect">
            <a:avLst/>
          </a:prstGeom>
          <a:solidFill>
            <a:srgbClr val="1DA1F2">
              <a:alpha val="37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2"/>
          <p:cNvSpPr/>
          <p:nvPr/>
        </p:nvSpPr>
        <p:spPr>
          <a:xfrm>
            <a:off x="3314607" y="2853788"/>
            <a:ext cx="516900" cy="162600"/>
          </a:xfrm>
          <a:prstGeom prst="rect">
            <a:avLst/>
          </a:prstGeom>
          <a:solidFill>
            <a:srgbClr val="1DA1F2">
              <a:alpha val="37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2"/>
          <p:cNvSpPr txBox="1"/>
          <p:nvPr/>
        </p:nvSpPr>
        <p:spPr>
          <a:xfrm>
            <a:off x="605338" y="945600"/>
            <a:ext cx="2342700" cy="3186300"/>
          </a:xfrm>
          <a:prstGeom prst="rect">
            <a:avLst/>
          </a:prstGeom>
          <a:solidFill>
            <a:srgbClr val="1DA1F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#Tunisia 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#Saied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#25juillet 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#July25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#Referendum 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#TnElec2019 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#TnElection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#TunisiaVotes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#TunisiaDecides 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#Tunisie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#kaisSaid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#constitutionélections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#législatives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54" name="Google Shape;254;p22"/>
          <p:cNvCxnSpPr/>
          <p:nvPr/>
        </p:nvCxnSpPr>
        <p:spPr>
          <a:xfrm>
            <a:off x="706425" y="4402275"/>
            <a:ext cx="5442600" cy="228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255" name="Google Shape;255;p22"/>
          <p:cNvCxnSpPr/>
          <p:nvPr/>
        </p:nvCxnSpPr>
        <p:spPr>
          <a:xfrm>
            <a:off x="3010775" y="4695450"/>
            <a:ext cx="5442600" cy="228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256" name="Google Shape;256;p22"/>
          <p:cNvSpPr txBox="1"/>
          <p:nvPr>
            <p:ph idx="4294967295" type="body"/>
          </p:nvPr>
        </p:nvSpPr>
        <p:spPr>
          <a:xfrm>
            <a:off x="2707175" y="4217325"/>
            <a:ext cx="986700" cy="392700"/>
          </a:xfrm>
          <a:prstGeom prst="rect">
            <a:avLst/>
          </a:prstGeom>
          <a:solidFill>
            <a:schemeClr val="accent4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2"/>
                </a:solidFill>
              </a:rPr>
              <a:t>Filtering</a:t>
            </a:r>
            <a:endParaRPr sz="17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257" name="Google Shape;257;p22"/>
          <p:cNvSpPr txBox="1"/>
          <p:nvPr>
            <p:ph idx="4294967295" type="body"/>
          </p:nvPr>
        </p:nvSpPr>
        <p:spPr>
          <a:xfrm>
            <a:off x="4673775" y="4510500"/>
            <a:ext cx="2062800" cy="392700"/>
          </a:xfrm>
          <a:prstGeom prst="rect">
            <a:avLst/>
          </a:prstGeom>
          <a:solidFill>
            <a:schemeClr val="accent4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2"/>
                </a:solidFill>
              </a:rPr>
              <a:t>Sentiment Analysis</a:t>
            </a:r>
            <a:endParaRPr sz="17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258" name="Google Shape;258;p22"/>
          <p:cNvSpPr/>
          <p:nvPr/>
        </p:nvSpPr>
        <p:spPr>
          <a:xfrm>
            <a:off x="3542117" y="1896829"/>
            <a:ext cx="516900" cy="162600"/>
          </a:xfrm>
          <a:prstGeom prst="rect">
            <a:avLst/>
          </a:prstGeom>
          <a:solidFill>
            <a:srgbClr val="0F9D58">
              <a:alpha val="2940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2"/>
          <p:cNvSpPr/>
          <p:nvPr/>
        </p:nvSpPr>
        <p:spPr>
          <a:xfrm>
            <a:off x="4184704" y="1896825"/>
            <a:ext cx="771600" cy="162600"/>
          </a:xfrm>
          <a:prstGeom prst="rect">
            <a:avLst/>
          </a:prstGeom>
          <a:solidFill>
            <a:srgbClr val="F4B400">
              <a:alpha val="29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2"/>
          <p:cNvSpPr/>
          <p:nvPr/>
        </p:nvSpPr>
        <p:spPr>
          <a:xfrm>
            <a:off x="5003527" y="2135875"/>
            <a:ext cx="587700" cy="162600"/>
          </a:xfrm>
          <a:prstGeom prst="rect">
            <a:avLst/>
          </a:prstGeom>
          <a:solidFill>
            <a:srgbClr val="DB4437">
              <a:alpha val="29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22"/>
          <p:cNvSpPr/>
          <p:nvPr/>
        </p:nvSpPr>
        <p:spPr>
          <a:xfrm>
            <a:off x="3693875" y="2375325"/>
            <a:ext cx="516900" cy="162600"/>
          </a:xfrm>
          <a:prstGeom prst="rect">
            <a:avLst/>
          </a:prstGeom>
          <a:solidFill>
            <a:srgbClr val="DB4437">
              <a:alpha val="29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22"/>
          <p:cNvSpPr/>
          <p:nvPr/>
        </p:nvSpPr>
        <p:spPr>
          <a:xfrm>
            <a:off x="4253100" y="2571750"/>
            <a:ext cx="820800" cy="162600"/>
          </a:xfrm>
          <a:prstGeom prst="rect">
            <a:avLst/>
          </a:prstGeom>
          <a:solidFill>
            <a:srgbClr val="DB4437">
              <a:alpha val="29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22"/>
          <p:cNvSpPr/>
          <p:nvPr/>
        </p:nvSpPr>
        <p:spPr>
          <a:xfrm>
            <a:off x="4439400" y="3073100"/>
            <a:ext cx="634500" cy="162600"/>
          </a:xfrm>
          <a:prstGeom prst="rect">
            <a:avLst/>
          </a:prstGeom>
          <a:solidFill>
            <a:srgbClr val="DB4437">
              <a:alpha val="29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22"/>
          <p:cNvSpPr/>
          <p:nvPr/>
        </p:nvSpPr>
        <p:spPr>
          <a:xfrm>
            <a:off x="5246454" y="3073100"/>
            <a:ext cx="771600" cy="162600"/>
          </a:xfrm>
          <a:prstGeom prst="rect">
            <a:avLst/>
          </a:prstGeom>
          <a:solidFill>
            <a:srgbClr val="F4B400">
              <a:alpha val="29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3"/>
          <p:cNvSpPr txBox="1"/>
          <p:nvPr>
            <p:ph type="title"/>
          </p:nvPr>
        </p:nvSpPr>
        <p:spPr>
          <a:xfrm>
            <a:off x="98250" y="16350"/>
            <a:ext cx="8826600" cy="68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Data Filtering and Sentiment Analysis</a:t>
            </a:r>
            <a:endParaRPr sz="3200"/>
          </a:p>
        </p:txBody>
      </p:sp>
      <p:pic>
        <p:nvPicPr>
          <p:cNvPr id="270" name="Google Shape;270;p23"/>
          <p:cNvPicPr preferRelativeResize="0"/>
          <p:nvPr/>
        </p:nvPicPr>
        <p:blipFill rotWithShape="1">
          <a:blip r:embed="rId3">
            <a:alphaModFix/>
          </a:blip>
          <a:srcRect b="9015" l="7870" r="7777" t="9907"/>
          <a:stretch/>
        </p:blipFill>
        <p:spPr>
          <a:xfrm>
            <a:off x="1276650" y="701550"/>
            <a:ext cx="6469801" cy="444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4"/>
          <p:cNvSpPr txBox="1"/>
          <p:nvPr>
            <p:ph type="title"/>
          </p:nvPr>
        </p:nvSpPr>
        <p:spPr>
          <a:xfrm>
            <a:off x="98250" y="16350"/>
            <a:ext cx="8826600" cy="68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Data Filtering and Sentiment Analysis</a:t>
            </a:r>
            <a:endParaRPr sz="3200"/>
          </a:p>
        </p:txBody>
      </p:sp>
      <p:sp>
        <p:nvSpPr>
          <p:cNvPr id="276" name="Google Shape;276;p24"/>
          <p:cNvSpPr txBox="1"/>
          <p:nvPr>
            <p:ph idx="4294967295" type="body"/>
          </p:nvPr>
        </p:nvSpPr>
        <p:spPr>
          <a:xfrm>
            <a:off x="422850" y="854900"/>
            <a:ext cx="8502000" cy="4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      </a:t>
            </a:r>
            <a:r>
              <a:rPr lang="en" sz="1600">
                <a:solidFill>
                  <a:schemeClr val="dk2"/>
                </a:solidFill>
              </a:rPr>
              <a:t>  FOR each </a:t>
            </a:r>
            <a:r>
              <a:rPr lang="en" sz="1600">
                <a:solidFill>
                  <a:schemeClr val="dk2"/>
                </a:solidFill>
              </a:rPr>
              <a:t>line of </a:t>
            </a:r>
            <a:r>
              <a:rPr lang="en" sz="1600">
                <a:solidFill>
                  <a:schemeClr val="dk2"/>
                </a:solidFill>
              </a:rPr>
              <a:t>tweet</a:t>
            </a:r>
            <a:r>
              <a:rPr lang="en" sz="1600">
                <a:solidFill>
                  <a:schemeClr val="dk2"/>
                </a:solidFill>
              </a:rPr>
              <a:t>s in</a:t>
            </a:r>
            <a:r>
              <a:rPr lang="en" sz="1600">
                <a:solidFill>
                  <a:schemeClr val="dk2"/>
                </a:solidFill>
              </a:rPr>
              <a:t> JSONL file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            </a:t>
            </a:r>
            <a:r>
              <a:rPr lang="en" sz="1600">
                <a:solidFill>
                  <a:srgbClr val="E9950C"/>
                </a:solidFill>
              </a:rPr>
              <a:t>TRY:</a:t>
            </a:r>
            <a:endParaRPr sz="1600">
              <a:solidFill>
                <a:srgbClr val="E9950C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              </a:t>
            </a:r>
            <a:r>
              <a:rPr lang="en" sz="1600">
                <a:solidFill>
                  <a:schemeClr val="dk2"/>
                </a:solidFill>
              </a:rPr>
              <a:t>  </a:t>
            </a:r>
            <a:r>
              <a:rPr lang="en" sz="1600">
                <a:solidFill>
                  <a:schemeClr val="dk2"/>
                </a:solidFill>
              </a:rPr>
              <a:t>FOR </a:t>
            </a:r>
            <a:r>
              <a:rPr lang="en" sz="1600">
                <a:solidFill>
                  <a:schemeClr val="dk2"/>
                </a:solidFill>
              </a:rPr>
              <a:t>each tweet in the line 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                  	  Get the language of the tweet as ‘lang’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                    </a:t>
            </a:r>
            <a:r>
              <a:rPr lang="en" sz="1600">
                <a:solidFill>
                  <a:srgbClr val="00A67D"/>
                </a:solidFill>
              </a:rPr>
              <a:t>IF: </a:t>
            </a:r>
            <a:r>
              <a:rPr lang="en" sz="1600">
                <a:solidFill>
                  <a:schemeClr val="dk2"/>
                </a:solidFill>
              </a:rPr>
              <a:t>Lang is 'en':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                        </a:t>
            </a:r>
            <a:r>
              <a:rPr lang="en" sz="1600">
                <a:solidFill>
                  <a:srgbClr val="2E95D3"/>
                </a:solidFill>
              </a:rPr>
              <a:t>TRY:</a:t>
            </a:r>
            <a:endParaRPr sz="1600">
              <a:solidFill>
                <a:srgbClr val="2E95D3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                            Ca</a:t>
            </a:r>
            <a:r>
              <a:rPr lang="en" sz="1600">
                <a:solidFill>
                  <a:schemeClr val="dk2"/>
                </a:solidFill>
              </a:rPr>
              <a:t>lculate sentiment of tweet's text &amp; add to ‘sentiment’ attribute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                           </a:t>
            </a:r>
            <a:r>
              <a:rPr lang="en" sz="1600">
                <a:solidFill>
                  <a:schemeClr val="dk2"/>
                </a:solidFill>
              </a:rPr>
              <a:t> Write tweet as JSON string to </a:t>
            </a:r>
            <a:r>
              <a:rPr lang="en" sz="1600">
                <a:solidFill>
                  <a:schemeClr val="dk2"/>
                </a:solidFill>
              </a:rPr>
              <a:t>output_filename</a:t>
            </a:r>
            <a:r>
              <a:rPr lang="en" sz="1600">
                <a:solidFill>
                  <a:schemeClr val="dk2"/>
                </a:solidFill>
              </a:rPr>
              <a:t> 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                        </a:t>
            </a:r>
            <a:r>
              <a:rPr lang="en" sz="1600">
                <a:solidFill>
                  <a:srgbClr val="2E95D3"/>
                </a:solidFill>
              </a:rPr>
              <a:t>EXCEPT:</a:t>
            </a:r>
            <a:r>
              <a:rPr lang="en" sz="1600">
                <a:solidFill>
                  <a:schemeClr val="dk2"/>
                </a:solidFill>
              </a:rPr>
              <a:t> </a:t>
            </a:r>
            <a:r>
              <a:rPr lang="en" sz="1600">
                <a:solidFill>
                  <a:schemeClr val="dk2"/>
                </a:solidFill>
              </a:rPr>
              <a:t>Print "Skipped tweet - No Sentiment Score" 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                  </a:t>
            </a:r>
            <a:r>
              <a:rPr lang="en" sz="1600">
                <a:solidFill>
                  <a:srgbClr val="00A67D"/>
                </a:solidFill>
              </a:rPr>
              <a:t>  ELSE:</a:t>
            </a:r>
            <a:r>
              <a:rPr lang="en" sz="1600">
                <a:solidFill>
                  <a:schemeClr val="dk2"/>
                </a:solidFill>
              </a:rPr>
              <a:t> </a:t>
            </a:r>
            <a:r>
              <a:rPr lang="en" sz="1600">
                <a:solidFill>
                  <a:schemeClr val="dk2"/>
                </a:solidFill>
              </a:rPr>
              <a:t>P</a:t>
            </a:r>
            <a:r>
              <a:rPr lang="en" sz="1600">
                <a:solidFill>
                  <a:schemeClr val="dk2"/>
                </a:solidFill>
              </a:rPr>
              <a:t>rint "Skipped tweet - Not in English" 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            </a:t>
            </a:r>
            <a:r>
              <a:rPr lang="en" sz="1600">
                <a:solidFill>
                  <a:srgbClr val="E9950C"/>
                </a:solidFill>
              </a:rPr>
              <a:t>EXCEPT:</a:t>
            </a:r>
            <a:r>
              <a:rPr lang="en" sz="1600">
                <a:solidFill>
                  <a:schemeClr val="dk2"/>
                </a:solidFill>
              </a:rPr>
              <a:t> P</a:t>
            </a:r>
            <a:r>
              <a:rPr lang="en" sz="1600">
                <a:solidFill>
                  <a:schemeClr val="dk2"/>
                </a:solidFill>
              </a:rPr>
              <a:t>rint "Skipped line" </a:t>
            </a:r>
            <a:endParaRPr sz="1600">
              <a:solidFill>
                <a:schemeClr val="dk2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277" name="Google Shape;277;p24"/>
          <p:cNvSpPr/>
          <p:nvPr/>
        </p:nvSpPr>
        <p:spPr>
          <a:xfrm>
            <a:off x="978575" y="1382025"/>
            <a:ext cx="67200" cy="3354900"/>
          </a:xfrm>
          <a:prstGeom prst="leftBracket">
            <a:avLst>
              <a:gd fmla="val 8333" name="adj"/>
            </a:avLst>
          </a:prstGeom>
          <a:noFill/>
          <a:ln cap="flat" cmpd="sng" w="28575">
            <a:solidFill>
              <a:srgbClr val="E9950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24"/>
          <p:cNvSpPr/>
          <p:nvPr/>
        </p:nvSpPr>
        <p:spPr>
          <a:xfrm>
            <a:off x="1380175" y="2521675"/>
            <a:ext cx="67200" cy="1872600"/>
          </a:xfrm>
          <a:prstGeom prst="leftBracket">
            <a:avLst>
              <a:gd fmla="val 8333" name="adj"/>
            </a:avLst>
          </a:prstGeom>
          <a:noFill/>
          <a:ln cap="flat" cmpd="sng" w="28575">
            <a:solidFill>
              <a:srgbClr val="00A6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24"/>
          <p:cNvSpPr/>
          <p:nvPr/>
        </p:nvSpPr>
        <p:spPr>
          <a:xfrm>
            <a:off x="1561350" y="2864325"/>
            <a:ext cx="67200" cy="1175400"/>
          </a:xfrm>
          <a:prstGeom prst="leftBracket">
            <a:avLst>
              <a:gd fmla="val 8333" name="adj"/>
            </a:avLst>
          </a:prstGeom>
          <a:noFill/>
          <a:ln cap="flat" cmpd="sng" w="28575">
            <a:solidFill>
              <a:srgbClr val="2E95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5"/>
          <p:cNvSpPr txBox="1"/>
          <p:nvPr>
            <p:ph idx="4294967295" type="body"/>
          </p:nvPr>
        </p:nvSpPr>
        <p:spPr>
          <a:xfrm>
            <a:off x="423000" y="1315750"/>
            <a:ext cx="4844100" cy="340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Created for</a:t>
            </a:r>
            <a:r>
              <a:rPr lang="en" sz="1700">
                <a:solidFill>
                  <a:schemeClr val="dk2"/>
                </a:solidFill>
              </a:rPr>
              <a:t> tweet data filtered by keyword</a:t>
            </a:r>
            <a:endParaRPr sz="1700">
              <a:solidFill>
                <a:schemeClr val="dk2"/>
              </a:solidFill>
            </a:endParaRPr>
          </a:p>
          <a:p>
            <a:pPr indent="-3365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</a:pPr>
            <a:r>
              <a:rPr lang="en" sz="1700">
                <a:solidFill>
                  <a:schemeClr val="dk2"/>
                </a:solidFill>
              </a:rPr>
              <a:t>Keyword-in-tweet volume</a:t>
            </a:r>
            <a:endParaRPr sz="1700">
              <a:solidFill>
                <a:schemeClr val="dk2"/>
              </a:solidFill>
            </a:endParaRPr>
          </a:p>
          <a:p>
            <a:pPr indent="-3365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</a:pPr>
            <a:r>
              <a:rPr lang="en" sz="1700">
                <a:solidFill>
                  <a:schemeClr val="dk2"/>
                </a:solidFill>
              </a:rPr>
              <a:t>Tweet sentiment trend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Analysed with respect to Tunisian political events between 2019-2023</a:t>
            </a:r>
            <a:endParaRPr sz="17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285" name="Google Shape;285;p25"/>
          <p:cNvSpPr txBox="1"/>
          <p:nvPr>
            <p:ph type="title"/>
          </p:nvPr>
        </p:nvSpPr>
        <p:spPr>
          <a:xfrm>
            <a:off x="98250" y="16350"/>
            <a:ext cx="8826600" cy="68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Visualizations</a:t>
            </a:r>
            <a:endParaRPr sz="3200"/>
          </a:p>
        </p:txBody>
      </p:sp>
      <p:pic>
        <p:nvPicPr>
          <p:cNvPr id="286" name="Google Shape;286;p25"/>
          <p:cNvPicPr preferRelativeResize="0"/>
          <p:nvPr/>
        </p:nvPicPr>
        <p:blipFill rotWithShape="1">
          <a:blip r:embed="rId3">
            <a:alphaModFix/>
          </a:blip>
          <a:srcRect b="0" l="0" r="39375" t="0"/>
          <a:stretch/>
        </p:blipFill>
        <p:spPr>
          <a:xfrm>
            <a:off x="5625050" y="1166800"/>
            <a:ext cx="3243274" cy="340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6"/>
          <p:cNvSpPr/>
          <p:nvPr/>
        </p:nvSpPr>
        <p:spPr>
          <a:xfrm>
            <a:off x="6441025" y="1850725"/>
            <a:ext cx="1998000" cy="927900"/>
          </a:xfrm>
          <a:prstGeom prst="bracketPair">
            <a:avLst/>
          </a:prstGeom>
          <a:noFill/>
          <a:ln cap="flat" cmpd="sng" w="28575">
            <a:solidFill>
              <a:srgbClr val="1DA1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26"/>
          <p:cNvSpPr/>
          <p:nvPr/>
        </p:nvSpPr>
        <p:spPr>
          <a:xfrm>
            <a:off x="6467363" y="828250"/>
            <a:ext cx="2243100" cy="927900"/>
          </a:xfrm>
          <a:prstGeom prst="bracketPair">
            <a:avLst/>
          </a:prstGeom>
          <a:noFill/>
          <a:ln cap="flat" cmpd="sng" w="28575">
            <a:solidFill>
              <a:srgbClr val="1DA1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2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“Tnelec2019” Keyword Visualization</a:t>
            </a:r>
            <a:endParaRPr sz="3200"/>
          </a:p>
        </p:txBody>
      </p:sp>
      <p:pic>
        <p:nvPicPr>
          <p:cNvPr id="294" name="Google Shape;294;p26"/>
          <p:cNvPicPr preferRelativeResize="0"/>
          <p:nvPr/>
        </p:nvPicPr>
        <p:blipFill rotWithShape="1">
          <a:blip r:embed="rId3">
            <a:alphaModFix/>
          </a:blip>
          <a:srcRect b="0" l="0" r="14148" t="0"/>
          <a:stretch/>
        </p:blipFill>
        <p:spPr>
          <a:xfrm>
            <a:off x="154625" y="1729275"/>
            <a:ext cx="5610824" cy="32563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26"/>
          <p:cNvSpPr txBox="1"/>
          <p:nvPr/>
        </p:nvSpPr>
        <p:spPr>
          <a:xfrm>
            <a:off x="6567725" y="828250"/>
            <a:ext cx="20817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September 15, 2019</a:t>
            </a:r>
            <a:endParaRPr sz="16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Presidential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elections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October 6, 2019</a:t>
            </a:r>
            <a:endParaRPr sz="16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Parliamentary 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elections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October 13, 2019</a:t>
            </a:r>
            <a:endParaRPr sz="16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Presidential run-off 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96" name="Google Shape;296;p26"/>
          <p:cNvPicPr preferRelativeResize="0"/>
          <p:nvPr/>
        </p:nvPicPr>
        <p:blipFill rotWithShape="1">
          <a:blip r:embed="rId4">
            <a:alphaModFix/>
          </a:blip>
          <a:srcRect b="84682" l="86395" r="0" t="0"/>
          <a:stretch/>
        </p:blipFill>
        <p:spPr>
          <a:xfrm>
            <a:off x="774448" y="2013325"/>
            <a:ext cx="1148929" cy="602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7" name="Google Shape;297;p26"/>
          <p:cNvCxnSpPr/>
          <p:nvPr/>
        </p:nvCxnSpPr>
        <p:spPr>
          <a:xfrm flipH="1">
            <a:off x="2366675" y="1438675"/>
            <a:ext cx="4100700" cy="84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98" name="Google Shape;298;p26"/>
          <p:cNvCxnSpPr/>
          <p:nvPr/>
        </p:nvCxnSpPr>
        <p:spPr>
          <a:xfrm flipH="1">
            <a:off x="2357975" y="1438675"/>
            <a:ext cx="8700" cy="27780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99" name="Google Shape;299;p26"/>
          <p:cNvCxnSpPr/>
          <p:nvPr/>
        </p:nvCxnSpPr>
        <p:spPr>
          <a:xfrm flipH="1">
            <a:off x="2813500" y="1938125"/>
            <a:ext cx="3618900" cy="87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00" name="Google Shape;300;p26"/>
          <p:cNvCxnSpPr/>
          <p:nvPr/>
        </p:nvCxnSpPr>
        <p:spPr>
          <a:xfrm flipH="1">
            <a:off x="2801275" y="1938125"/>
            <a:ext cx="3600" cy="5331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01" name="Google Shape;301;p26"/>
          <p:cNvCxnSpPr/>
          <p:nvPr/>
        </p:nvCxnSpPr>
        <p:spPr>
          <a:xfrm flipH="1">
            <a:off x="5118050" y="1927675"/>
            <a:ext cx="6900" cy="12546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02" name="Google Shape;302;p26"/>
          <p:cNvCxnSpPr/>
          <p:nvPr/>
        </p:nvCxnSpPr>
        <p:spPr>
          <a:xfrm rot="10800000">
            <a:off x="5118050" y="3182275"/>
            <a:ext cx="1340700" cy="87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303" name="Google Shape;303;p26"/>
          <p:cNvSpPr/>
          <p:nvPr/>
        </p:nvSpPr>
        <p:spPr>
          <a:xfrm>
            <a:off x="6451925" y="2893475"/>
            <a:ext cx="2162400" cy="927900"/>
          </a:xfrm>
          <a:prstGeom prst="bracketPair">
            <a:avLst/>
          </a:prstGeom>
          <a:noFill/>
          <a:ln cap="flat" cmpd="sng" w="28575">
            <a:solidFill>
              <a:srgbClr val="1DA1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26"/>
          <p:cNvSpPr txBox="1"/>
          <p:nvPr/>
        </p:nvSpPr>
        <p:spPr>
          <a:xfrm>
            <a:off x="5865125" y="4010300"/>
            <a:ext cx="27843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“Tunisiavotes”, “tunisiadecides”, &amp; “tnelec2019” have the most tweets in 2019. </a:t>
            </a:r>
            <a:endParaRPr sz="15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7"/>
          <p:cNvSpPr/>
          <p:nvPr/>
        </p:nvSpPr>
        <p:spPr>
          <a:xfrm>
            <a:off x="6677725" y="781913"/>
            <a:ext cx="2211000" cy="841200"/>
          </a:xfrm>
          <a:prstGeom prst="bracketPair">
            <a:avLst/>
          </a:prstGeom>
          <a:noFill/>
          <a:ln cap="flat" cmpd="sng" w="28575">
            <a:solidFill>
              <a:srgbClr val="1DA1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7"/>
          <p:cNvSpPr/>
          <p:nvPr/>
        </p:nvSpPr>
        <p:spPr>
          <a:xfrm>
            <a:off x="6677725" y="1854363"/>
            <a:ext cx="2211000" cy="1382700"/>
          </a:xfrm>
          <a:prstGeom prst="bracketPair">
            <a:avLst/>
          </a:prstGeom>
          <a:noFill/>
          <a:ln cap="flat" cmpd="sng" w="28575">
            <a:solidFill>
              <a:srgbClr val="1DA1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2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“Tunisia” </a:t>
            </a:r>
            <a:r>
              <a:rPr lang="en" sz="3200"/>
              <a:t>Keyword </a:t>
            </a:r>
            <a:r>
              <a:rPr lang="en" sz="3200"/>
              <a:t>Visualization </a:t>
            </a:r>
            <a:endParaRPr sz="3200"/>
          </a:p>
        </p:txBody>
      </p:sp>
      <p:pic>
        <p:nvPicPr>
          <p:cNvPr id="312" name="Google Shape;312;p27"/>
          <p:cNvPicPr preferRelativeResize="0"/>
          <p:nvPr/>
        </p:nvPicPr>
        <p:blipFill rotWithShape="1">
          <a:blip r:embed="rId3">
            <a:alphaModFix/>
          </a:blip>
          <a:srcRect b="0" l="0" r="14008" t="5979"/>
          <a:stretch/>
        </p:blipFill>
        <p:spPr>
          <a:xfrm>
            <a:off x="98250" y="1465725"/>
            <a:ext cx="6345651" cy="3442849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27"/>
          <p:cNvSpPr txBox="1"/>
          <p:nvPr/>
        </p:nvSpPr>
        <p:spPr>
          <a:xfrm>
            <a:off x="6747825" y="619050"/>
            <a:ext cx="22695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July 25, 2021 </a:t>
            </a:r>
            <a:endParaRPr sz="16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President Saied coup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July 25, 2022</a:t>
            </a:r>
            <a:endParaRPr sz="16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Tunisians go to polls to vote on a 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referendum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on a new 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constitution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.  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14" name="Google Shape;314;p27"/>
          <p:cNvPicPr preferRelativeResize="0"/>
          <p:nvPr/>
        </p:nvPicPr>
        <p:blipFill rotWithShape="1">
          <a:blip r:embed="rId3">
            <a:alphaModFix/>
          </a:blip>
          <a:srcRect b="74946" l="85990" r="0" t="0"/>
          <a:stretch/>
        </p:blipFill>
        <p:spPr>
          <a:xfrm>
            <a:off x="842426" y="1598525"/>
            <a:ext cx="926198" cy="8219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5" name="Google Shape;315;p27"/>
          <p:cNvCxnSpPr/>
          <p:nvPr/>
        </p:nvCxnSpPr>
        <p:spPr>
          <a:xfrm rot="10800000">
            <a:off x="4206700" y="1176263"/>
            <a:ext cx="2479800" cy="87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16" name="Google Shape;316;p27"/>
          <p:cNvCxnSpPr/>
          <p:nvPr/>
        </p:nvCxnSpPr>
        <p:spPr>
          <a:xfrm>
            <a:off x="4206700" y="1176263"/>
            <a:ext cx="0" cy="24354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17" name="Google Shape;317;p27"/>
          <p:cNvCxnSpPr/>
          <p:nvPr/>
        </p:nvCxnSpPr>
        <p:spPr>
          <a:xfrm rot="10800000">
            <a:off x="5485975" y="1946900"/>
            <a:ext cx="1253100" cy="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18" name="Google Shape;318;p27"/>
          <p:cNvCxnSpPr/>
          <p:nvPr/>
        </p:nvCxnSpPr>
        <p:spPr>
          <a:xfrm flipH="1">
            <a:off x="5486150" y="1944438"/>
            <a:ext cx="3300" cy="2652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" name="Google Shape;323;p28"/>
          <p:cNvPicPr preferRelativeResize="0"/>
          <p:nvPr/>
        </p:nvPicPr>
        <p:blipFill rotWithShape="1">
          <a:blip r:embed="rId3">
            <a:alphaModFix/>
          </a:blip>
          <a:srcRect b="1143" l="44081" r="29731" t="6665"/>
          <a:stretch/>
        </p:blipFill>
        <p:spPr>
          <a:xfrm>
            <a:off x="3164187" y="1156500"/>
            <a:ext cx="2054902" cy="3526725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2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“Tnelection” </a:t>
            </a:r>
            <a:r>
              <a:rPr lang="en" sz="3200"/>
              <a:t>Keyword </a:t>
            </a:r>
            <a:r>
              <a:rPr lang="en" sz="3200"/>
              <a:t>Visualization</a:t>
            </a:r>
            <a:endParaRPr sz="3200"/>
          </a:p>
        </p:txBody>
      </p:sp>
      <p:pic>
        <p:nvPicPr>
          <p:cNvPr id="325" name="Google Shape;325;p28"/>
          <p:cNvPicPr preferRelativeResize="0"/>
          <p:nvPr/>
        </p:nvPicPr>
        <p:blipFill rotWithShape="1">
          <a:blip r:embed="rId3">
            <a:alphaModFix/>
          </a:blip>
          <a:srcRect b="1145" l="34288" r="44336" t="93762"/>
          <a:stretch/>
        </p:blipFill>
        <p:spPr>
          <a:xfrm>
            <a:off x="3164188" y="4488451"/>
            <a:ext cx="1677251" cy="194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28"/>
          <p:cNvPicPr preferRelativeResize="0"/>
          <p:nvPr/>
        </p:nvPicPr>
        <p:blipFill rotWithShape="1">
          <a:blip r:embed="rId3">
            <a:alphaModFix/>
          </a:blip>
          <a:srcRect b="75422" l="86515" r="-670" t="0"/>
          <a:stretch/>
        </p:blipFill>
        <p:spPr>
          <a:xfrm>
            <a:off x="1240237" y="1156500"/>
            <a:ext cx="1352627" cy="1144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28"/>
          <p:cNvPicPr preferRelativeResize="0"/>
          <p:nvPr/>
        </p:nvPicPr>
        <p:blipFill rotWithShape="1">
          <a:blip r:embed="rId3">
            <a:alphaModFix/>
          </a:blip>
          <a:srcRect b="1143" l="0" r="92719" t="6665"/>
          <a:stretch/>
        </p:blipFill>
        <p:spPr>
          <a:xfrm>
            <a:off x="2592863" y="1156500"/>
            <a:ext cx="571325" cy="3526725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28"/>
          <p:cNvSpPr/>
          <p:nvPr/>
        </p:nvSpPr>
        <p:spPr>
          <a:xfrm>
            <a:off x="5660663" y="1430925"/>
            <a:ext cx="2243100" cy="927900"/>
          </a:xfrm>
          <a:prstGeom prst="bracketPair">
            <a:avLst/>
          </a:prstGeom>
          <a:noFill/>
          <a:ln cap="flat" cmpd="sng" w="28575">
            <a:solidFill>
              <a:srgbClr val="1DA1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July 25, 2021 </a:t>
            </a:r>
            <a:endParaRPr sz="16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President Saied coup</a:t>
            </a:r>
            <a:endParaRPr/>
          </a:p>
        </p:txBody>
      </p:sp>
      <p:cxnSp>
        <p:nvCxnSpPr>
          <p:cNvPr id="329" name="Google Shape;329;p28"/>
          <p:cNvCxnSpPr/>
          <p:nvPr/>
        </p:nvCxnSpPr>
        <p:spPr>
          <a:xfrm rot="10800000">
            <a:off x="4355063" y="1825200"/>
            <a:ext cx="1305600" cy="78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9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“Kassaid” &amp; “25juillet” Keyword Visualizations</a:t>
            </a:r>
            <a:endParaRPr sz="3200"/>
          </a:p>
        </p:txBody>
      </p:sp>
      <p:pic>
        <p:nvPicPr>
          <p:cNvPr id="335" name="Google Shape;335;p29"/>
          <p:cNvPicPr preferRelativeResize="0"/>
          <p:nvPr/>
        </p:nvPicPr>
        <p:blipFill rotWithShape="1">
          <a:blip r:embed="rId3">
            <a:alphaModFix/>
          </a:blip>
          <a:srcRect b="0" l="0" r="13502" t="0"/>
          <a:stretch/>
        </p:blipFill>
        <p:spPr>
          <a:xfrm>
            <a:off x="4947975" y="2349175"/>
            <a:ext cx="3989650" cy="247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29"/>
          <p:cNvPicPr preferRelativeResize="0"/>
          <p:nvPr/>
        </p:nvPicPr>
        <p:blipFill rotWithShape="1">
          <a:blip r:embed="rId4">
            <a:alphaModFix/>
          </a:blip>
          <a:srcRect b="0" l="0" r="14089" t="0"/>
          <a:stretch/>
        </p:blipFill>
        <p:spPr>
          <a:xfrm>
            <a:off x="206375" y="2349175"/>
            <a:ext cx="4572046" cy="247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29"/>
          <p:cNvPicPr preferRelativeResize="0"/>
          <p:nvPr/>
        </p:nvPicPr>
        <p:blipFill rotWithShape="1">
          <a:blip r:embed="rId4">
            <a:alphaModFix/>
          </a:blip>
          <a:srcRect b="84682" l="86395" r="0" t="0"/>
          <a:stretch/>
        </p:blipFill>
        <p:spPr>
          <a:xfrm>
            <a:off x="3815925" y="2430325"/>
            <a:ext cx="849125" cy="445425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29"/>
          <p:cNvSpPr/>
          <p:nvPr/>
        </p:nvSpPr>
        <p:spPr>
          <a:xfrm>
            <a:off x="4103238" y="1097050"/>
            <a:ext cx="2243100" cy="927900"/>
          </a:xfrm>
          <a:prstGeom prst="bracketPair">
            <a:avLst/>
          </a:prstGeom>
          <a:noFill/>
          <a:ln cap="flat" cmpd="sng" w="28575">
            <a:solidFill>
              <a:srgbClr val="1DA1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July 25, 2021 </a:t>
            </a:r>
            <a:endParaRPr sz="16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President Saied coup</a:t>
            </a:r>
            <a:endParaRPr/>
          </a:p>
        </p:txBody>
      </p:sp>
      <p:cxnSp>
        <p:nvCxnSpPr>
          <p:cNvPr id="339" name="Google Shape;339;p29"/>
          <p:cNvCxnSpPr/>
          <p:nvPr/>
        </p:nvCxnSpPr>
        <p:spPr>
          <a:xfrm rot="10800000">
            <a:off x="2797638" y="1491325"/>
            <a:ext cx="1305600" cy="78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40" name="Google Shape;340;p29"/>
          <p:cNvCxnSpPr/>
          <p:nvPr/>
        </p:nvCxnSpPr>
        <p:spPr>
          <a:xfrm flipH="1">
            <a:off x="2813600" y="1491250"/>
            <a:ext cx="8700" cy="10428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41" name="Google Shape;341;p29"/>
          <p:cNvCxnSpPr/>
          <p:nvPr/>
        </p:nvCxnSpPr>
        <p:spPr>
          <a:xfrm rot="10800000">
            <a:off x="6346425" y="1490700"/>
            <a:ext cx="734400" cy="93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42" name="Google Shape;342;p29"/>
          <p:cNvCxnSpPr/>
          <p:nvPr/>
        </p:nvCxnSpPr>
        <p:spPr>
          <a:xfrm flipH="1">
            <a:off x="7072050" y="1491250"/>
            <a:ext cx="8700" cy="10428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0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“Saied” &amp; “Referendum” Keyword Visualizations</a:t>
            </a:r>
            <a:endParaRPr sz="3200"/>
          </a:p>
        </p:txBody>
      </p:sp>
      <p:pic>
        <p:nvPicPr>
          <p:cNvPr id="348" name="Google Shape;348;p30"/>
          <p:cNvPicPr preferRelativeResize="0"/>
          <p:nvPr/>
        </p:nvPicPr>
        <p:blipFill rotWithShape="1">
          <a:blip r:embed="rId3">
            <a:alphaModFix/>
          </a:blip>
          <a:srcRect b="0" l="0" r="13941" t="-2019"/>
          <a:stretch/>
        </p:blipFill>
        <p:spPr>
          <a:xfrm>
            <a:off x="74050" y="2171050"/>
            <a:ext cx="4473750" cy="285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30"/>
          <p:cNvPicPr preferRelativeResize="0"/>
          <p:nvPr/>
        </p:nvPicPr>
        <p:blipFill rotWithShape="1">
          <a:blip r:embed="rId4">
            <a:alphaModFix/>
          </a:blip>
          <a:srcRect b="0" l="0" r="14207" t="0"/>
          <a:stretch/>
        </p:blipFill>
        <p:spPr>
          <a:xfrm>
            <a:off x="4605700" y="2194257"/>
            <a:ext cx="4464250" cy="2808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30"/>
          <p:cNvPicPr preferRelativeResize="0"/>
          <p:nvPr/>
        </p:nvPicPr>
        <p:blipFill rotWithShape="1">
          <a:blip r:embed="rId4">
            <a:alphaModFix/>
          </a:blip>
          <a:srcRect b="84136" l="86374" r="0" t="0"/>
          <a:stretch/>
        </p:blipFill>
        <p:spPr>
          <a:xfrm>
            <a:off x="660574" y="2509498"/>
            <a:ext cx="959157" cy="602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1" name="Google Shape;351;p30"/>
          <p:cNvCxnSpPr/>
          <p:nvPr/>
        </p:nvCxnSpPr>
        <p:spPr>
          <a:xfrm rot="10800000">
            <a:off x="3742500" y="1359750"/>
            <a:ext cx="1083600" cy="60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52" name="Google Shape;352;p30"/>
          <p:cNvCxnSpPr/>
          <p:nvPr/>
        </p:nvCxnSpPr>
        <p:spPr>
          <a:xfrm flipH="1">
            <a:off x="3742400" y="2351775"/>
            <a:ext cx="8700" cy="10428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353" name="Google Shape;353;p30"/>
          <p:cNvSpPr/>
          <p:nvPr/>
        </p:nvSpPr>
        <p:spPr>
          <a:xfrm>
            <a:off x="4830513" y="1021563"/>
            <a:ext cx="2243100" cy="927900"/>
          </a:xfrm>
          <a:prstGeom prst="bracketPair">
            <a:avLst/>
          </a:prstGeom>
          <a:noFill/>
          <a:ln cap="flat" cmpd="sng" w="28575">
            <a:solidFill>
              <a:srgbClr val="1DA1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December 17, 2022</a:t>
            </a:r>
            <a:endParaRPr sz="16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Lower Parliament elections are held</a:t>
            </a:r>
            <a:endParaRPr/>
          </a:p>
        </p:txBody>
      </p:sp>
      <p:cxnSp>
        <p:nvCxnSpPr>
          <p:cNvPr id="354" name="Google Shape;354;p30"/>
          <p:cNvCxnSpPr/>
          <p:nvPr/>
        </p:nvCxnSpPr>
        <p:spPr>
          <a:xfrm rot="10800000">
            <a:off x="7073500" y="1381300"/>
            <a:ext cx="1339200" cy="48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55" name="Google Shape;355;p30"/>
          <p:cNvCxnSpPr/>
          <p:nvPr/>
        </p:nvCxnSpPr>
        <p:spPr>
          <a:xfrm flipH="1">
            <a:off x="8395175" y="1377350"/>
            <a:ext cx="8700" cy="10428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56" name="Google Shape;356;p30"/>
          <p:cNvCxnSpPr/>
          <p:nvPr/>
        </p:nvCxnSpPr>
        <p:spPr>
          <a:xfrm flipH="1">
            <a:off x="3742400" y="1377425"/>
            <a:ext cx="8700" cy="10428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357" name="Google Shape;357;p30"/>
          <p:cNvSpPr/>
          <p:nvPr/>
        </p:nvSpPr>
        <p:spPr>
          <a:xfrm>
            <a:off x="298750" y="877900"/>
            <a:ext cx="2243100" cy="1278600"/>
          </a:xfrm>
          <a:prstGeom prst="bracketPair">
            <a:avLst/>
          </a:prstGeom>
          <a:noFill/>
          <a:ln cap="flat" cmpd="sng" w="28575">
            <a:solidFill>
              <a:srgbClr val="1DA1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8" name="Google Shape;358;p30"/>
          <p:cNvSpPr txBox="1"/>
          <p:nvPr/>
        </p:nvSpPr>
        <p:spPr>
          <a:xfrm>
            <a:off x="394300" y="847600"/>
            <a:ext cx="2314200" cy="1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October 15, 2022</a:t>
            </a:r>
            <a:endParaRPr sz="15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404040"/>
                </a:solidFill>
                <a:latin typeface="Roboto"/>
                <a:ea typeface="Roboto"/>
                <a:cs typeface="Roboto"/>
                <a:sym typeface="Roboto"/>
              </a:rPr>
              <a:t>Islamist Ennahda and Free Constitutional Parties held parallel rallies against Saied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59" name="Google Shape;359;p30"/>
          <p:cNvCxnSpPr/>
          <p:nvPr/>
        </p:nvCxnSpPr>
        <p:spPr>
          <a:xfrm flipH="1">
            <a:off x="2843325" y="1466700"/>
            <a:ext cx="8700" cy="10428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60" name="Google Shape;360;p30"/>
          <p:cNvCxnSpPr/>
          <p:nvPr/>
        </p:nvCxnSpPr>
        <p:spPr>
          <a:xfrm rot="10800000">
            <a:off x="2542000" y="1471025"/>
            <a:ext cx="306600" cy="270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1"/>
          <p:cNvSpPr txBox="1"/>
          <p:nvPr>
            <p:ph idx="4294967295" type="body"/>
          </p:nvPr>
        </p:nvSpPr>
        <p:spPr>
          <a:xfrm>
            <a:off x="423000" y="1315750"/>
            <a:ext cx="8454000" cy="340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Tweet sentiment was always more negative than positive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Spikes frequently occurred around major elections and protest dates</a:t>
            </a:r>
            <a:endParaRPr sz="1700">
              <a:solidFill>
                <a:schemeClr val="dk2"/>
              </a:solidFill>
            </a:endParaRPr>
          </a:p>
          <a:p>
            <a:pPr indent="-3365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</a:pPr>
            <a:r>
              <a:rPr lang="en" sz="1700">
                <a:solidFill>
                  <a:schemeClr val="dk2"/>
                </a:solidFill>
              </a:rPr>
              <a:t>September 2019: </a:t>
            </a:r>
            <a:r>
              <a:rPr lang="en" sz="1700"/>
              <a:t>Presidential elections </a:t>
            </a:r>
            <a:endParaRPr sz="1700"/>
          </a:p>
          <a:p>
            <a:pPr indent="-3365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</a:pPr>
            <a:r>
              <a:rPr lang="en" sz="1700">
                <a:solidFill>
                  <a:schemeClr val="dk2"/>
                </a:solidFill>
              </a:rPr>
              <a:t>October 2019: </a:t>
            </a:r>
            <a:r>
              <a:rPr lang="en" sz="1700"/>
              <a:t>Parliamentary elections and Saied’s presidential run-offs</a:t>
            </a:r>
            <a:endParaRPr sz="1700"/>
          </a:p>
          <a:p>
            <a:pPr indent="-3365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</a:pPr>
            <a:r>
              <a:rPr lang="en" sz="1700">
                <a:solidFill>
                  <a:schemeClr val="dk2"/>
                </a:solidFill>
              </a:rPr>
              <a:t>July 2021: </a:t>
            </a:r>
            <a:r>
              <a:rPr lang="en" sz="1700"/>
              <a:t>President Saied’s coup, dismissal of parliament, enforced curfew</a:t>
            </a:r>
            <a:endParaRPr sz="1700"/>
          </a:p>
          <a:p>
            <a:pPr indent="-3365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</a:pPr>
            <a:r>
              <a:rPr lang="en" sz="1700">
                <a:solidFill>
                  <a:schemeClr val="dk2"/>
                </a:solidFill>
              </a:rPr>
              <a:t>July 2022: </a:t>
            </a:r>
            <a:r>
              <a:rPr lang="en" sz="1700"/>
              <a:t>Tunisians vote for a referendum </a:t>
            </a:r>
            <a:endParaRPr sz="1700"/>
          </a:p>
          <a:p>
            <a:pPr indent="-3365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</a:pPr>
            <a:r>
              <a:rPr lang="en" sz="1700">
                <a:solidFill>
                  <a:schemeClr val="dk2"/>
                </a:solidFill>
              </a:rPr>
              <a:t>October 2022: </a:t>
            </a:r>
            <a:r>
              <a:rPr lang="en" sz="1700"/>
              <a:t>Major anti-Saied protests</a:t>
            </a:r>
            <a:endParaRPr sz="1700"/>
          </a:p>
          <a:p>
            <a:pPr indent="-3365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</a:pPr>
            <a:r>
              <a:rPr lang="en" sz="1700">
                <a:solidFill>
                  <a:schemeClr val="dk2"/>
                </a:solidFill>
              </a:rPr>
              <a:t>December 2022: </a:t>
            </a:r>
            <a:r>
              <a:rPr lang="en" sz="1700"/>
              <a:t>Lower Parliament elections</a:t>
            </a:r>
            <a:endParaRPr sz="17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366" name="Google Shape;366;p31"/>
          <p:cNvSpPr txBox="1"/>
          <p:nvPr>
            <p:ph type="title"/>
          </p:nvPr>
        </p:nvSpPr>
        <p:spPr>
          <a:xfrm>
            <a:off x="98250" y="16350"/>
            <a:ext cx="8826600" cy="68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Visualization Analysis Takeaways</a:t>
            </a:r>
            <a:endParaRPr sz="3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>
            <p:ph type="title"/>
          </p:nvPr>
        </p:nvSpPr>
        <p:spPr>
          <a:xfrm>
            <a:off x="265500" y="1678650"/>
            <a:ext cx="4045200" cy="178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76" name="Google Shape;76;p1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Motivation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Project Plan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OKRs and Approach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Data Filtering and Sentiment Analysis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Visualizations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Acknowledgements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References</a:t>
            </a:r>
            <a:endParaRPr sz="21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2"/>
          <p:cNvSpPr txBox="1"/>
          <p:nvPr>
            <p:ph type="title"/>
          </p:nvPr>
        </p:nvSpPr>
        <p:spPr>
          <a:xfrm>
            <a:off x="98250" y="16350"/>
            <a:ext cx="8826600" cy="68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Project Takeaways</a:t>
            </a:r>
            <a:endParaRPr sz="3200"/>
          </a:p>
        </p:txBody>
      </p:sp>
      <p:grpSp>
        <p:nvGrpSpPr>
          <p:cNvPr id="372" name="Google Shape;372;p32"/>
          <p:cNvGrpSpPr/>
          <p:nvPr/>
        </p:nvGrpSpPr>
        <p:grpSpPr>
          <a:xfrm>
            <a:off x="2663926" y="1221928"/>
            <a:ext cx="2865563" cy="3344033"/>
            <a:chOff x="3071457" y="2013875"/>
            <a:chExt cx="1944600" cy="1569600"/>
          </a:xfrm>
        </p:grpSpPr>
        <p:sp>
          <p:nvSpPr>
            <p:cNvPr id="373" name="Google Shape;373;p32"/>
            <p:cNvSpPr/>
            <p:nvPr/>
          </p:nvSpPr>
          <p:spPr>
            <a:xfrm flipH="1" rot="10800000">
              <a:off x="3071457" y="2013875"/>
              <a:ext cx="19446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1DA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32"/>
            <p:cNvSpPr txBox="1"/>
            <p:nvPr/>
          </p:nvSpPr>
          <p:spPr>
            <a:xfrm>
              <a:off x="3317852" y="2121827"/>
              <a:ext cx="1451700" cy="459900"/>
            </a:xfrm>
            <a:prstGeom prst="rect">
              <a:avLst/>
            </a:prstGeom>
            <a:solidFill>
              <a:srgbClr val="1DA1F2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Successes</a:t>
              </a:r>
              <a:endParaRPr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75" name="Google Shape;375;p32"/>
            <p:cNvSpPr txBox="1"/>
            <p:nvPr/>
          </p:nvSpPr>
          <p:spPr>
            <a:xfrm>
              <a:off x="3316097" y="2428979"/>
              <a:ext cx="1451700" cy="799800"/>
            </a:xfrm>
            <a:prstGeom prst="rect">
              <a:avLst/>
            </a:prstGeom>
            <a:solidFill>
              <a:srgbClr val="1DA1F2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Use of sentiment analysis</a:t>
              </a:r>
              <a:endParaRPr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Learned Tableau for visualizations</a:t>
              </a:r>
              <a:endParaRPr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Added as authors to research paper</a:t>
              </a:r>
              <a:endParaRPr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76" name="Google Shape;376;p32"/>
          <p:cNvGrpSpPr/>
          <p:nvPr/>
        </p:nvGrpSpPr>
        <p:grpSpPr>
          <a:xfrm>
            <a:off x="194491" y="1221947"/>
            <a:ext cx="2472559" cy="3344033"/>
            <a:chOff x="1126863" y="2013875"/>
            <a:chExt cx="1944600" cy="1569600"/>
          </a:xfrm>
        </p:grpSpPr>
        <p:sp>
          <p:nvSpPr>
            <p:cNvPr id="377" name="Google Shape;377;p32"/>
            <p:cNvSpPr/>
            <p:nvPr/>
          </p:nvSpPr>
          <p:spPr>
            <a:xfrm>
              <a:off x="1126863" y="2013875"/>
              <a:ext cx="19446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7EBB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32"/>
            <p:cNvSpPr txBox="1"/>
            <p:nvPr/>
          </p:nvSpPr>
          <p:spPr>
            <a:xfrm>
              <a:off x="1373314" y="2135287"/>
              <a:ext cx="1451700" cy="459900"/>
            </a:xfrm>
            <a:prstGeom prst="rect">
              <a:avLst/>
            </a:prstGeom>
            <a:solidFill>
              <a:srgbClr val="7EBBF0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Challenges</a:t>
              </a:r>
              <a:endParaRPr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79" name="Google Shape;379;p32"/>
            <p:cNvSpPr txBox="1"/>
            <p:nvPr/>
          </p:nvSpPr>
          <p:spPr>
            <a:xfrm>
              <a:off x="1351624" y="2435614"/>
              <a:ext cx="1451700" cy="793200"/>
            </a:xfrm>
            <a:prstGeom prst="rect">
              <a:avLst/>
            </a:prstGeom>
            <a:solidFill>
              <a:srgbClr val="7EBBF0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Bias from English-only tweets</a:t>
              </a:r>
              <a:endParaRPr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80" name="Google Shape;380;p32"/>
          <p:cNvGrpSpPr/>
          <p:nvPr/>
        </p:nvGrpSpPr>
        <p:grpSpPr>
          <a:xfrm>
            <a:off x="5529639" y="1221928"/>
            <a:ext cx="3419867" cy="3344033"/>
            <a:chOff x="5015938" y="2013875"/>
            <a:chExt cx="3001200" cy="1569600"/>
          </a:xfrm>
        </p:grpSpPr>
        <p:sp>
          <p:nvSpPr>
            <p:cNvPr id="381" name="Google Shape;381;p32"/>
            <p:cNvSpPr/>
            <p:nvPr/>
          </p:nvSpPr>
          <p:spPr>
            <a:xfrm>
              <a:off x="5015938" y="2013875"/>
              <a:ext cx="30012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32"/>
            <p:cNvSpPr txBox="1"/>
            <p:nvPr/>
          </p:nvSpPr>
          <p:spPr>
            <a:xfrm>
              <a:off x="5498857" y="2108394"/>
              <a:ext cx="2278500" cy="4599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Future Work</a:t>
              </a:r>
              <a:endParaRPr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83" name="Google Shape;383;p32"/>
          <p:cNvGrpSpPr/>
          <p:nvPr/>
        </p:nvGrpSpPr>
        <p:grpSpPr>
          <a:xfrm>
            <a:off x="5210921" y="2697983"/>
            <a:ext cx="573867" cy="554746"/>
            <a:chOff x="4858109" y="2631368"/>
            <a:chExt cx="316442" cy="315000"/>
          </a:xfrm>
        </p:grpSpPr>
        <p:sp>
          <p:nvSpPr>
            <p:cNvPr id="384" name="Google Shape;384;p32"/>
            <p:cNvSpPr/>
            <p:nvPr/>
          </p:nvSpPr>
          <p:spPr>
            <a:xfrm>
              <a:off x="4859551" y="2631368"/>
              <a:ext cx="315000" cy="315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32"/>
            <p:cNvSpPr/>
            <p:nvPr/>
          </p:nvSpPr>
          <p:spPr>
            <a:xfrm>
              <a:off x="4858109" y="2739300"/>
              <a:ext cx="239100" cy="99000"/>
            </a:xfrm>
            <a:prstGeom prst="rightArrow">
              <a:avLst>
                <a:gd fmla="val 32020" name="adj1"/>
                <a:gd fmla="val 66970" name="adj2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br>
                <a:rPr lang="en"/>
              </a:br>
              <a:endParaRPr/>
            </a:p>
          </p:txBody>
        </p:sp>
      </p:grpSp>
      <p:grpSp>
        <p:nvGrpSpPr>
          <p:cNvPr id="386" name="Google Shape;386;p32"/>
          <p:cNvGrpSpPr/>
          <p:nvPr/>
        </p:nvGrpSpPr>
        <p:grpSpPr>
          <a:xfrm>
            <a:off x="2347713" y="2697986"/>
            <a:ext cx="573888" cy="554743"/>
            <a:chOff x="3157188" y="909150"/>
            <a:chExt cx="470400" cy="470400"/>
          </a:xfrm>
        </p:grpSpPr>
        <p:sp>
          <p:nvSpPr>
            <p:cNvPr id="387" name="Google Shape;387;p32"/>
            <p:cNvSpPr/>
            <p:nvPr/>
          </p:nvSpPr>
          <p:spPr>
            <a:xfrm>
              <a:off x="3157188" y="909150"/>
              <a:ext cx="470400" cy="470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32"/>
            <p:cNvSpPr/>
            <p:nvPr/>
          </p:nvSpPr>
          <p:spPr>
            <a:xfrm>
              <a:off x="3243138" y="995100"/>
              <a:ext cx="298500" cy="298500"/>
            </a:xfrm>
            <a:prstGeom prst="mathPlus">
              <a:avLst>
                <a:gd fmla="val 9900" name="adj1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9" name="Google Shape;389;p32"/>
          <p:cNvSpPr txBox="1"/>
          <p:nvPr/>
        </p:nvSpPr>
        <p:spPr>
          <a:xfrm>
            <a:off x="6079925" y="2123363"/>
            <a:ext cx="2530800" cy="17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Create sentiment algorithm for non-English tweets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Create visualizations for non-English tweets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 </a:t>
            </a:r>
            <a:endParaRPr/>
          </a:p>
        </p:txBody>
      </p:sp>
      <p:sp>
        <p:nvSpPr>
          <p:cNvPr id="395" name="Google Shape;395;p3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>
                <a:solidFill>
                  <a:schemeClr val="dk2"/>
                </a:solidFill>
              </a:rPr>
              <a:t>We’d like to thank Dr. Fox and the CS 4624 Teaching Team for supporting us throughout our Capstone project.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523"/>
              <a:buNone/>
            </a:pPr>
            <a:r>
              <a:rPr lang="en">
                <a:solidFill>
                  <a:schemeClr val="dk2"/>
                </a:solidFill>
              </a:rPr>
              <a:t>We’d also like to thank our clients Dr. Kavanaugh, Dr. Sheets, the Data Collection team, and VT University Libraries for advising our Tunisia Twitter Data project.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401" name="Google Shape;401;p34"/>
          <p:cNvSpPr txBox="1"/>
          <p:nvPr>
            <p:ph idx="1" type="body"/>
          </p:nvPr>
        </p:nvSpPr>
        <p:spPr>
          <a:xfrm>
            <a:off x="176075" y="1815450"/>
            <a:ext cx="8967900" cy="326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AutoNum type="arabicPeriod"/>
            </a:pPr>
            <a:r>
              <a:rPr lang="en" sz="900">
                <a:solidFill>
                  <a:srgbClr val="000000"/>
                </a:solidFill>
              </a:rPr>
              <a:t>Sun, A. (2023, February 15). “What happened at the second round of Tunisian parliamentary elections?</a:t>
            </a:r>
            <a:r>
              <a:rPr lang="en" sz="900">
                <a:solidFill>
                  <a:srgbClr val="000000"/>
                </a:solidFill>
              </a:rPr>
              <a:t>” </a:t>
            </a:r>
            <a:r>
              <a:rPr i="1" lang="en" sz="900">
                <a:solidFill>
                  <a:srgbClr val="000000"/>
                </a:solidFill>
              </a:rPr>
              <a:t>The Boar</a:t>
            </a:r>
            <a:r>
              <a:rPr lang="en" sz="900">
                <a:solidFill>
                  <a:srgbClr val="000000"/>
                </a:solidFill>
              </a:rPr>
              <a:t>. https://theboar.org/2023/02/what-happened-at-the-second-round-of-tunisian-parliamentary-elections/</a:t>
            </a:r>
            <a:endParaRPr sz="900">
              <a:solidFill>
                <a:srgbClr val="000000"/>
              </a:solidFill>
            </a:endParaRPr>
          </a:p>
          <a:p>
            <a:pPr indent="-28575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AutoNum type="arabicPeriod"/>
            </a:pPr>
            <a:r>
              <a:rPr lang="en" sz="900">
                <a:solidFill>
                  <a:srgbClr val="000000"/>
                </a:solidFill>
              </a:rPr>
              <a:t>Roth, K. (2022, January 13). “World Report 2022: Rights Trends in Tunisia.” </a:t>
            </a:r>
            <a:r>
              <a:rPr i="1" lang="en" sz="900">
                <a:solidFill>
                  <a:srgbClr val="000000"/>
                </a:solidFill>
              </a:rPr>
              <a:t>Human Rights Watch</a:t>
            </a:r>
            <a:r>
              <a:rPr lang="en" sz="900">
                <a:solidFill>
                  <a:srgbClr val="000000"/>
                </a:solidFill>
              </a:rPr>
              <a:t>, https://www.hrw.org/world-report/2022/country-chapters/tunisia.</a:t>
            </a:r>
            <a:endParaRPr sz="900">
              <a:solidFill>
                <a:srgbClr val="000000"/>
              </a:solidFill>
            </a:endParaRPr>
          </a:p>
          <a:p>
            <a:pPr indent="-28575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AutoNum type="arabicPeriod"/>
            </a:pPr>
            <a:r>
              <a:rPr lang="en" sz="900">
                <a:solidFill>
                  <a:srgbClr val="000000"/>
                </a:solidFill>
              </a:rPr>
              <a:t>Yerkes, S.; Alhomoud, M. (2022, July 22).</a:t>
            </a:r>
            <a:r>
              <a:rPr i="1" lang="en" sz="900">
                <a:solidFill>
                  <a:srgbClr val="000000"/>
                </a:solidFill>
              </a:rPr>
              <a:t> “</a:t>
            </a:r>
            <a:r>
              <a:rPr lang="en" sz="900">
                <a:solidFill>
                  <a:srgbClr val="000000"/>
                </a:solidFill>
              </a:rPr>
              <a:t>One Year Later, Tunisia’s President Has Reversed Nearly a Decade of Democratic Gains.” </a:t>
            </a:r>
            <a:r>
              <a:rPr i="1" lang="en" sz="900">
                <a:solidFill>
                  <a:srgbClr val="000000"/>
                </a:solidFill>
              </a:rPr>
              <a:t>Carnegie</a:t>
            </a:r>
            <a:r>
              <a:rPr i="1" lang="en" sz="900">
                <a:solidFill>
                  <a:srgbClr val="000000"/>
                </a:solidFill>
              </a:rPr>
              <a:t> Endownent For International Peace. </a:t>
            </a:r>
            <a:r>
              <a:rPr lang="en" sz="900">
                <a:solidFill>
                  <a:srgbClr val="000000"/>
                </a:solidFill>
              </a:rPr>
              <a:t>https://carnegieendowment.org/2022/07/22/one-year-later-tunisia-s-president-has-reversed-nearly-decade-of-democratic-gains-pub-8755</a:t>
            </a:r>
            <a:r>
              <a:rPr lang="en" sz="900">
                <a:solidFill>
                  <a:srgbClr val="000000"/>
                </a:solidFill>
              </a:rPr>
              <a:t>5</a:t>
            </a:r>
            <a:endParaRPr sz="900">
              <a:solidFill>
                <a:srgbClr val="000000"/>
              </a:solidFill>
            </a:endParaRPr>
          </a:p>
          <a:p>
            <a:pPr indent="-28575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AutoNum type="arabicPeriod"/>
            </a:pPr>
            <a:r>
              <a:rPr lang="en" sz="900">
                <a:solidFill>
                  <a:srgbClr val="000000"/>
                </a:solidFill>
              </a:rPr>
              <a:t>Amara, T. (2022, October 15). “Thousands from Rival Tunisian Parties Protest against President.”  </a:t>
            </a:r>
            <a:r>
              <a:rPr i="1" lang="en" sz="900">
                <a:solidFill>
                  <a:srgbClr val="000000"/>
                </a:solidFill>
              </a:rPr>
              <a:t>Reuters</a:t>
            </a:r>
            <a:r>
              <a:rPr lang="en" sz="900">
                <a:solidFill>
                  <a:srgbClr val="000000"/>
                </a:solidFill>
              </a:rPr>
              <a:t>. https://www.reuters.com/world/africa/thousands-rival-tunisian-parties-protest-against-president-2022-10-15/</a:t>
            </a:r>
            <a:endParaRPr sz="900">
              <a:solidFill>
                <a:srgbClr val="000000"/>
              </a:solidFill>
            </a:endParaRPr>
          </a:p>
          <a:p>
            <a:pPr indent="-28575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AutoNum type="arabicPeriod"/>
            </a:pPr>
            <a:r>
              <a:rPr lang="en" sz="900">
                <a:solidFill>
                  <a:srgbClr val="000000"/>
                </a:solidFill>
              </a:rPr>
              <a:t>Chrisafis, A., Black, I. (2011, January 15). “Zine al-Abidine Ben Ali forced to flee Tunisia as protesters claim victory.” </a:t>
            </a:r>
            <a:r>
              <a:rPr i="1" lang="en" sz="900">
                <a:solidFill>
                  <a:srgbClr val="000000"/>
                </a:solidFill>
              </a:rPr>
              <a:t>The Guardian</a:t>
            </a:r>
            <a:r>
              <a:rPr lang="en" sz="900">
                <a:solidFill>
                  <a:srgbClr val="000000"/>
                </a:solidFill>
              </a:rPr>
              <a:t>. https://www.theguardian.com/world/2011/jan/14/tunisian-president-flees-country-protests</a:t>
            </a:r>
            <a:endParaRPr sz="900">
              <a:solidFill>
                <a:srgbClr val="000000"/>
              </a:solidFill>
            </a:endParaRPr>
          </a:p>
          <a:p>
            <a:pPr indent="-28575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AutoNum type="arabicPeriod"/>
            </a:pPr>
            <a:r>
              <a:rPr lang="en" sz="900">
                <a:solidFill>
                  <a:srgbClr val="000000"/>
                </a:solidFill>
              </a:rPr>
              <a:t>Domingues, D., Rosatzin, M. (2013, January 6). “Tweeting the Revolution: Egypt in the Arab Spring. Kantonsschule Zürcher Unterland.” </a:t>
            </a:r>
            <a:r>
              <a:rPr i="1" lang="en" sz="900">
                <a:solidFill>
                  <a:srgbClr val="000000"/>
                </a:solidFill>
              </a:rPr>
              <a:t>Cultural Diplomacy.</a:t>
            </a:r>
            <a:r>
              <a:rPr lang="en" sz="900">
                <a:solidFill>
                  <a:srgbClr val="000000"/>
                </a:solidFill>
              </a:rPr>
              <a:t> https://www.culturaldiplomacy.org/pdf/case-studies/daniel_domingues_-_tweeting_the_revolution.pdf </a:t>
            </a:r>
            <a:endParaRPr sz="900">
              <a:solidFill>
                <a:srgbClr val="000000"/>
              </a:solidFill>
            </a:endParaRPr>
          </a:p>
          <a:p>
            <a:pPr indent="-28575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AutoNum type="arabicPeriod"/>
            </a:pPr>
            <a:r>
              <a:rPr lang="en" sz="900">
                <a:solidFill>
                  <a:srgbClr val="000000"/>
                </a:solidFill>
              </a:rPr>
              <a:t>Kavanaugh, A.; Song, Z.; Li, L.; Fox, E. (2019, June). “Communication Behavior in an Emerging Democracy.” </a:t>
            </a:r>
            <a:r>
              <a:rPr i="1" lang="en" sz="900">
                <a:solidFill>
                  <a:srgbClr val="000000"/>
                </a:solidFill>
              </a:rPr>
              <a:t>Association for Computing Machinery</a:t>
            </a:r>
            <a:r>
              <a:rPr lang="en" sz="900">
                <a:solidFill>
                  <a:srgbClr val="000000"/>
                </a:solidFill>
              </a:rPr>
              <a:t>.  https://doi.org/10.1145/3325112.3325263</a:t>
            </a:r>
            <a:endParaRPr sz="900">
              <a:solidFill>
                <a:srgbClr val="000000"/>
              </a:solidFill>
            </a:endParaRPr>
          </a:p>
          <a:p>
            <a:pPr indent="-285750" lvl="0" marL="228600" rtl="0" algn="l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buClr>
                <a:srgbClr val="000000"/>
              </a:buClr>
              <a:buSzPts val="900"/>
              <a:buAutoNum type="arabicPeriod"/>
            </a:pPr>
            <a:r>
              <a:rPr lang="en" sz="900">
                <a:solidFill>
                  <a:srgbClr val="000000"/>
                </a:solidFill>
              </a:rPr>
              <a:t>Tsotsis, A. (2011, January 17). “A Twitter snapshot of the Tunisian Revolution: Over 196K mentions of Tunisia, reaching over 26m users.” </a:t>
            </a:r>
            <a:r>
              <a:rPr i="1" lang="en" sz="900">
                <a:solidFill>
                  <a:srgbClr val="000000"/>
                </a:solidFill>
              </a:rPr>
              <a:t>TechCrunch</a:t>
            </a:r>
            <a:r>
              <a:rPr lang="en" sz="900">
                <a:solidFill>
                  <a:srgbClr val="000000"/>
                </a:solidFill>
              </a:rPr>
              <a:t>. https://techcrunch.com/2011/01/16/tunisia-2/</a:t>
            </a:r>
            <a:endParaRPr sz="9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</a:t>
            </a:r>
            <a:endParaRPr/>
          </a:p>
        </p:txBody>
      </p:sp>
      <p:sp>
        <p:nvSpPr>
          <p:cNvPr id="82" name="Google Shape;82;p15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C5DEF4"/>
                </a:solidFill>
              </a:rPr>
              <a:t>After the 2011 Arab Spring, Tunisia underwent a democratic revolution.</a:t>
            </a:r>
            <a:endParaRPr sz="1800">
              <a:solidFill>
                <a:srgbClr val="C5DEF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C5DEF4"/>
                </a:solidFill>
              </a:rPr>
              <a:t>Political Twitter usage increased as the population exercised freedom of expression.</a:t>
            </a:r>
            <a:endParaRPr sz="1800"/>
          </a:p>
        </p:txBody>
      </p:sp>
      <p:pic>
        <p:nvPicPr>
          <p:cNvPr id="83" name="Google Shape;8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82300" y="2657084"/>
            <a:ext cx="2204550" cy="2225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 rotWithShape="1">
          <a:blip r:embed="rId4">
            <a:alphaModFix/>
          </a:blip>
          <a:srcRect b="18791" l="16025" r="15574" t="13636"/>
          <a:stretch/>
        </p:blipFill>
        <p:spPr>
          <a:xfrm>
            <a:off x="3998550" y="340462"/>
            <a:ext cx="2231649" cy="220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82301" y="340450"/>
            <a:ext cx="2204550" cy="220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5"/>
          <p:cNvPicPr preferRelativeResize="0"/>
          <p:nvPr/>
        </p:nvPicPr>
        <p:blipFill rotWithShape="1">
          <a:blip r:embed="rId6">
            <a:alphaModFix/>
          </a:blip>
          <a:srcRect b="15803" l="8532" r="17398" t="0"/>
          <a:stretch/>
        </p:blipFill>
        <p:spPr>
          <a:xfrm>
            <a:off x="3981225" y="2667425"/>
            <a:ext cx="2266301" cy="2204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Plan</a:t>
            </a:r>
            <a:endParaRPr/>
          </a:p>
        </p:txBody>
      </p:sp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217325" y="1919075"/>
            <a:ext cx="30480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Subtasks based on each team member’s skill set/ background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Collaboration on all aspects of the project</a:t>
            </a:r>
            <a:endParaRPr>
              <a:solidFill>
                <a:schemeClr val="dk2"/>
              </a:solidFill>
            </a:endParaRPr>
          </a:p>
          <a:p>
            <a:pPr indent="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One team member heads one aspect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1200"/>
              </a:spcAft>
              <a:buSzPts val="523"/>
              <a:buNone/>
            </a:pPr>
            <a:r>
              <a:t/>
            </a:r>
            <a:endParaRPr sz="1455"/>
          </a:p>
        </p:txBody>
      </p:sp>
      <p:sp>
        <p:nvSpPr>
          <p:cNvPr id="93" name="Google Shape;93;p16"/>
          <p:cNvSpPr txBox="1"/>
          <p:nvPr>
            <p:ph idx="1" type="body"/>
          </p:nvPr>
        </p:nvSpPr>
        <p:spPr>
          <a:xfrm>
            <a:off x="4606535" y="1786300"/>
            <a:ext cx="4209300" cy="290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2000">
                <a:solidFill>
                  <a:schemeClr val="dk2"/>
                </a:solidFill>
              </a:rPr>
              <a:t>Ryan Gniadek</a:t>
            </a:r>
            <a:endParaRPr sz="2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1600">
                <a:solidFill>
                  <a:schemeClr val="dk2"/>
                </a:solidFill>
              </a:rPr>
              <a:t>Back-End &amp; Data Management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145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2000">
                <a:solidFill>
                  <a:schemeClr val="dk2"/>
                </a:solidFill>
              </a:rPr>
              <a:t>Sraavya Gudavalli</a:t>
            </a:r>
            <a:endParaRPr sz="2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1600">
                <a:solidFill>
                  <a:schemeClr val="dk2"/>
                </a:solidFill>
              </a:rPr>
              <a:t>Documentation &amp; Visualizations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2000">
                <a:solidFill>
                  <a:schemeClr val="dk2"/>
                </a:solidFill>
              </a:rPr>
              <a:t>Victoria Hardy</a:t>
            </a:r>
            <a:endParaRPr sz="2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1600">
                <a:solidFill>
                  <a:schemeClr val="dk2"/>
                </a:solidFill>
              </a:rPr>
              <a:t>Documentation &amp; Visualizations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2000">
                <a:solidFill>
                  <a:schemeClr val="dk2"/>
                </a:solidFill>
              </a:rPr>
              <a:t>Steven Ruckert</a:t>
            </a:r>
            <a:endParaRPr sz="2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1600">
                <a:solidFill>
                  <a:schemeClr val="dk2"/>
                </a:solidFill>
              </a:rPr>
              <a:t>Back-End &amp; Data Management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94" name="Google Shape;94;p16"/>
          <p:cNvPicPr preferRelativeResize="0"/>
          <p:nvPr/>
        </p:nvPicPr>
        <p:blipFill rotWithShape="1">
          <a:blip r:embed="rId3">
            <a:alphaModFix/>
          </a:blip>
          <a:srcRect b="0" l="0" r="0" t="8617"/>
          <a:stretch/>
        </p:blipFill>
        <p:spPr>
          <a:xfrm>
            <a:off x="3680925" y="3466800"/>
            <a:ext cx="675300" cy="6642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95" name="Google Shape;9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80937" y="1841150"/>
            <a:ext cx="675300" cy="6753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96" name="Google Shape;96;p16"/>
          <p:cNvPicPr preferRelativeResize="0"/>
          <p:nvPr/>
        </p:nvPicPr>
        <p:blipFill rotWithShape="1">
          <a:blip r:embed="rId5">
            <a:alphaModFix/>
          </a:blip>
          <a:srcRect b="29518" l="0" r="8424" t="8322"/>
          <a:stretch/>
        </p:blipFill>
        <p:spPr>
          <a:xfrm>
            <a:off x="3680926" y="4286850"/>
            <a:ext cx="675300" cy="6753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97" name="Google Shape;97;p16"/>
          <p:cNvPicPr preferRelativeResize="0"/>
          <p:nvPr/>
        </p:nvPicPr>
        <p:blipFill rotWithShape="1">
          <a:blip r:embed="rId6">
            <a:alphaModFix/>
          </a:blip>
          <a:srcRect b="17928" l="9751" r="9727" t="25172"/>
          <a:stretch/>
        </p:blipFill>
        <p:spPr>
          <a:xfrm>
            <a:off x="3680925" y="2633575"/>
            <a:ext cx="675300" cy="7161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OKRs</a:t>
            </a:r>
            <a:endParaRPr/>
          </a:p>
        </p:txBody>
      </p:sp>
      <p:sp>
        <p:nvSpPr>
          <p:cNvPr id="103" name="Google Shape;103;p17"/>
          <p:cNvSpPr txBox="1"/>
          <p:nvPr>
            <p:ph idx="1" type="body"/>
          </p:nvPr>
        </p:nvSpPr>
        <p:spPr>
          <a:xfrm>
            <a:off x="124700" y="1781050"/>
            <a:ext cx="6578400" cy="34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104" name="Google Shape;104;p17"/>
          <p:cNvSpPr txBox="1"/>
          <p:nvPr/>
        </p:nvSpPr>
        <p:spPr>
          <a:xfrm>
            <a:off x="471900" y="1824325"/>
            <a:ext cx="7065600" cy="303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Archive of Previous Twitter Data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</a:pPr>
            <a:r>
              <a:rPr lang="en"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Consolidate data into one library</a:t>
            </a:r>
            <a:endParaRPr sz="1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</a:pPr>
            <a:r>
              <a:rPr lang="en"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Coordination with previous researchers/contributors</a:t>
            </a:r>
            <a:endParaRPr sz="1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Import of Live Twitter Data *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</a:pPr>
            <a:r>
              <a:rPr lang="en"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Utilize SFM framework for incoming data </a:t>
            </a:r>
            <a:endParaRPr sz="1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</a:pPr>
            <a:r>
              <a:rPr lang="en"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Standardize format of imported twitter data</a:t>
            </a:r>
            <a:endParaRPr sz="1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Improvement of Data Filtering Methods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</a:pPr>
            <a:r>
              <a:rPr lang="en"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Reduce collection of short, uninformative tweets</a:t>
            </a:r>
            <a:endParaRPr sz="1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</a:pPr>
            <a:r>
              <a:rPr lang="en"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Reduce collection of spam Twitter data</a:t>
            </a:r>
            <a:endParaRPr sz="1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OKRs</a:t>
            </a:r>
            <a:endParaRPr/>
          </a:p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71900" y="1763750"/>
            <a:ext cx="7730100" cy="34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Analysis of Tunisia Twitter Data</a:t>
            </a:r>
            <a:endParaRPr>
              <a:solidFill>
                <a:schemeClr val="dk2"/>
              </a:solidFill>
            </a:endParaRPr>
          </a:p>
          <a:p>
            <a:pPr indent="-3302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</a:pPr>
            <a:r>
              <a:rPr lang="en" sz="1600">
                <a:solidFill>
                  <a:schemeClr val="dk2"/>
                </a:solidFill>
              </a:rPr>
              <a:t>Produce new data trends</a:t>
            </a:r>
            <a:endParaRPr sz="1600">
              <a:solidFill>
                <a:schemeClr val="dk2"/>
              </a:solidFill>
            </a:endParaRPr>
          </a:p>
          <a:p>
            <a:pPr indent="-3302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</a:pPr>
            <a:r>
              <a:rPr lang="en" sz="1600">
                <a:solidFill>
                  <a:schemeClr val="dk2"/>
                </a:solidFill>
              </a:rPr>
              <a:t>Add trends to existing research</a:t>
            </a:r>
            <a:endParaRPr sz="1600">
              <a:solidFill>
                <a:schemeClr val="dk2"/>
              </a:solidFill>
            </a:endParaRPr>
          </a:p>
          <a:p>
            <a:pPr indent="0" lvl="0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Visualization of Analysis</a:t>
            </a:r>
            <a:endParaRPr>
              <a:solidFill>
                <a:schemeClr val="dk2"/>
              </a:solidFill>
            </a:endParaRPr>
          </a:p>
          <a:p>
            <a:pPr indent="-3302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</a:pPr>
            <a:r>
              <a:rPr lang="en" sz="1600">
                <a:solidFill>
                  <a:schemeClr val="dk2"/>
                </a:solidFill>
              </a:rPr>
              <a:t>Single platform to view data trends</a:t>
            </a:r>
            <a:endParaRPr sz="1600">
              <a:solidFill>
                <a:schemeClr val="dk2"/>
              </a:solidFill>
            </a:endParaRPr>
          </a:p>
          <a:p>
            <a:pPr indent="-3302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</a:pPr>
            <a:r>
              <a:rPr lang="en" sz="1600">
                <a:solidFill>
                  <a:schemeClr val="dk2"/>
                </a:solidFill>
              </a:rPr>
              <a:t>Compare the old and new data</a:t>
            </a:r>
            <a:endParaRPr sz="1600">
              <a:solidFill>
                <a:schemeClr val="dk2"/>
              </a:solidFill>
            </a:endParaRPr>
          </a:p>
          <a:p>
            <a:pPr indent="0" lvl="0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Development and Demonstration of Professional Work Skills</a:t>
            </a:r>
            <a:endParaRPr>
              <a:solidFill>
                <a:schemeClr val="dk2"/>
              </a:solidFill>
            </a:endParaRPr>
          </a:p>
          <a:p>
            <a:pPr indent="-3302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</a:pPr>
            <a:r>
              <a:rPr lang="en" sz="1600">
                <a:solidFill>
                  <a:schemeClr val="dk2"/>
                </a:solidFill>
              </a:rPr>
              <a:t>High attendance </a:t>
            </a:r>
            <a:endParaRPr sz="1600">
              <a:solidFill>
                <a:schemeClr val="dk2"/>
              </a:solidFill>
            </a:endParaRPr>
          </a:p>
          <a:p>
            <a:pPr indent="-3302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</a:pPr>
            <a:r>
              <a:rPr lang="en" sz="1600">
                <a:solidFill>
                  <a:schemeClr val="dk2"/>
                </a:solidFill>
              </a:rPr>
              <a:t>Fair work distribution</a:t>
            </a:r>
            <a:endParaRPr b="1" sz="1600">
              <a:solidFill>
                <a:schemeClr val="dk2"/>
              </a:solidFill>
            </a:endParaRPr>
          </a:p>
          <a:p>
            <a:pPr indent="0" lvl="0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/>
          <p:nvPr/>
        </p:nvSpPr>
        <p:spPr>
          <a:xfrm>
            <a:off x="6114175" y="1071650"/>
            <a:ext cx="2640900" cy="39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Improvement of Data Filtering Methods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Analysis of Tunisia Twitter Data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Visualization of Analysis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9"/>
          <p:cNvSpPr txBox="1"/>
          <p:nvPr>
            <p:ph idx="4294967295" type="body"/>
          </p:nvPr>
        </p:nvSpPr>
        <p:spPr>
          <a:xfrm>
            <a:off x="1966450" y="1154175"/>
            <a:ext cx="2173200" cy="310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Archive of Previous Twitter Data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Real-Time Import of New Twitter Data</a:t>
            </a:r>
            <a:endParaRPr sz="1500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117" name="Google Shape;117;p19"/>
          <p:cNvSpPr txBox="1"/>
          <p:nvPr>
            <p:ph type="title"/>
          </p:nvPr>
        </p:nvSpPr>
        <p:spPr>
          <a:xfrm>
            <a:off x="98250" y="16350"/>
            <a:ext cx="8826600" cy="68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OKR Overview: Progress</a:t>
            </a:r>
            <a:endParaRPr sz="3200"/>
          </a:p>
        </p:txBody>
      </p:sp>
      <p:grpSp>
        <p:nvGrpSpPr>
          <p:cNvPr id="118" name="Google Shape;118;p19"/>
          <p:cNvGrpSpPr/>
          <p:nvPr/>
        </p:nvGrpSpPr>
        <p:grpSpPr>
          <a:xfrm>
            <a:off x="4504636" y="2144497"/>
            <a:ext cx="1537685" cy="1540010"/>
            <a:chOff x="2675582" y="676586"/>
            <a:chExt cx="3793942" cy="3790328"/>
          </a:xfrm>
        </p:grpSpPr>
        <p:sp>
          <p:nvSpPr>
            <p:cNvPr id="119" name="Google Shape;119;p19"/>
            <p:cNvSpPr/>
            <p:nvPr/>
          </p:nvSpPr>
          <p:spPr>
            <a:xfrm rot="-7199815">
              <a:off x="3183352" y="1184485"/>
              <a:ext cx="2774659" cy="2774659"/>
            </a:xfrm>
            <a:prstGeom prst="blockArc">
              <a:avLst>
                <a:gd fmla="val 12622480" name="adj1"/>
                <a:gd fmla="val 18176457" name="adj2"/>
                <a:gd fmla="val 20786" name="adj3"/>
              </a:avLst>
            </a:prstGeom>
            <a:solidFill>
              <a:srgbClr val="7EBB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9"/>
            <p:cNvSpPr/>
            <p:nvPr/>
          </p:nvSpPr>
          <p:spPr>
            <a:xfrm rot="-1799815">
              <a:off x="3183352" y="1184357"/>
              <a:ext cx="2774659" cy="2774659"/>
            </a:xfrm>
            <a:prstGeom prst="blockArc">
              <a:avLst>
                <a:gd fmla="val 12622480" name="adj1"/>
                <a:gd fmla="val 18176457" name="adj2"/>
                <a:gd fmla="val 20786" name="adj3"/>
              </a:avLst>
            </a:prstGeom>
            <a:solidFill>
              <a:srgbClr val="C5DE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9"/>
            <p:cNvSpPr/>
            <p:nvPr/>
          </p:nvSpPr>
          <p:spPr>
            <a:xfrm rot="3600185">
              <a:off x="3187094" y="1184439"/>
              <a:ext cx="2774659" cy="2774659"/>
            </a:xfrm>
            <a:prstGeom prst="blockArc">
              <a:avLst>
                <a:gd fmla="val 12564381" name="adj1"/>
                <a:gd fmla="val 18346131" name="adj2"/>
                <a:gd fmla="val 20844" name="adj3"/>
              </a:avLst>
            </a:prstGeom>
            <a:solidFill>
              <a:srgbClr val="1DA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9"/>
            <p:cNvSpPr/>
            <p:nvPr/>
          </p:nvSpPr>
          <p:spPr>
            <a:xfrm rot="9000185">
              <a:off x="3185977" y="1184485"/>
              <a:ext cx="2774659" cy="2774659"/>
            </a:xfrm>
            <a:prstGeom prst="blockArc">
              <a:avLst>
                <a:gd fmla="val 12622480" name="adj1"/>
                <a:gd fmla="val 18081133" name="adj2"/>
                <a:gd fmla="val 20809" name="adj3"/>
              </a:avLst>
            </a:prstGeom>
            <a:solidFill>
              <a:srgbClr val="3E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23" name="Google Shape;123;p19"/>
            <p:cNvGrpSpPr/>
            <p:nvPr/>
          </p:nvGrpSpPr>
          <p:grpSpPr>
            <a:xfrm rot="5400000">
              <a:off x="5379663" y="2278951"/>
              <a:ext cx="585001" cy="585472"/>
              <a:chOff x="1967628" y="812211"/>
              <a:chExt cx="588000" cy="588000"/>
            </a:xfrm>
          </p:grpSpPr>
          <p:sp>
            <p:nvSpPr>
              <p:cNvPr id="124" name="Google Shape;124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3EAFF4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3EAFF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6" name="Google Shape;126;p19"/>
            <p:cNvGrpSpPr/>
            <p:nvPr/>
          </p:nvGrpSpPr>
          <p:grpSpPr>
            <a:xfrm rot="10800000">
              <a:off x="4280709" y="3378529"/>
              <a:ext cx="585001" cy="585472"/>
              <a:chOff x="1967628" y="812211"/>
              <a:chExt cx="588000" cy="588000"/>
            </a:xfrm>
          </p:grpSpPr>
          <p:sp>
            <p:nvSpPr>
              <p:cNvPr id="127" name="Google Shape;127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7EBBF0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" name="Google Shape;128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7EBBF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9" name="Google Shape;129;p19"/>
            <p:cNvGrpSpPr/>
            <p:nvPr/>
          </p:nvGrpSpPr>
          <p:grpSpPr>
            <a:xfrm rot="-5400000">
              <a:off x="3179922" y="2281478"/>
              <a:ext cx="585001" cy="585472"/>
              <a:chOff x="1967628" y="812211"/>
              <a:chExt cx="588000" cy="588000"/>
            </a:xfrm>
          </p:grpSpPr>
          <p:sp>
            <p:nvSpPr>
              <p:cNvPr id="130" name="Google Shape;130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C5DEF4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" name="Google Shape;131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C5DEF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2" name="Google Shape;132;p19"/>
            <p:cNvGrpSpPr/>
            <p:nvPr/>
          </p:nvGrpSpPr>
          <p:grpSpPr>
            <a:xfrm>
              <a:off x="4261689" y="1180926"/>
              <a:ext cx="585001" cy="585530"/>
              <a:chOff x="1967628" y="812211"/>
              <a:chExt cx="588000" cy="588000"/>
            </a:xfrm>
          </p:grpSpPr>
          <p:sp>
            <p:nvSpPr>
              <p:cNvPr id="133" name="Google Shape;133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1DA1F2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" name="Google Shape;134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1DA1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35" name="Google Shape;135;p19"/>
          <p:cNvSpPr txBox="1"/>
          <p:nvPr>
            <p:ph idx="4294967295" type="body"/>
          </p:nvPr>
        </p:nvSpPr>
        <p:spPr>
          <a:xfrm>
            <a:off x="929275" y="1640675"/>
            <a:ext cx="761700" cy="47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100%</a:t>
            </a:r>
            <a:endParaRPr/>
          </a:p>
        </p:txBody>
      </p:sp>
      <p:sp>
        <p:nvSpPr>
          <p:cNvPr id="136" name="Google Shape;136;p19"/>
          <p:cNvSpPr txBox="1"/>
          <p:nvPr>
            <p:ph idx="4294967295" type="body"/>
          </p:nvPr>
        </p:nvSpPr>
        <p:spPr>
          <a:xfrm>
            <a:off x="858425" y="3587400"/>
            <a:ext cx="825600" cy="47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100</a:t>
            </a:r>
            <a:r>
              <a:rPr b="1" lang="en">
                <a:solidFill>
                  <a:schemeClr val="dk2"/>
                </a:solidFill>
              </a:rPr>
              <a:t>%</a:t>
            </a:r>
            <a:endParaRPr/>
          </a:p>
        </p:txBody>
      </p:sp>
      <p:sp>
        <p:nvSpPr>
          <p:cNvPr id="137" name="Google Shape;137;p19"/>
          <p:cNvSpPr txBox="1"/>
          <p:nvPr>
            <p:ph idx="4294967295" type="body"/>
          </p:nvPr>
        </p:nvSpPr>
        <p:spPr>
          <a:xfrm>
            <a:off x="4933400" y="1233950"/>
            <a:ext cx="658200" cy="77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2"/>
                </a:solidFill>
              </a:rPr>
              <a:t>10</a:t>
            </a:r>
            <a:r>
              <a:rPr b="1" lang="en" sz="1500">
                <a:solidFill>
                  <a:schemeClr val="dk2"/>
                </a:solidFill>
              </a:rPr>
              <a:t>0%</a:t>
            </a:r>
            <a:endParaRPr sz="1500"/>
          </a:p>
        </p:txBody>
      </p:sp>
      <p:grpSp>
        <p:nvGrpSpPr>
          <p:cNvPr id="138" name="Google Shape;138;p19"/>
          <p:cNvGrpSpPr/>
          <p:nvPr/>
        </p:nvGrpSpPr>
        <p:grpSpPr>
          <a:xfrm>
            <a:off x="4482686" y="3587410"/>
            <a:ext cx="1537685" cy="1540010"/>
            <a:chOff x="2675582" y="676586"/>
            <a:chExt cx="3793942" cy="3790328"/>
          </a:xfrm>
        </p:grpSpPr>
        <p:sp>
          <p:nvSpPr>
            <p:cNvPr id="139" name="Google Shape;139;p19"/>
            <p:cNvSpPr/>
            <p:nvPr/>
          </p:nvSpPr>
          <p:spPr>
            <a:xfrm rot="-7199815">
              <a:off x="3183352" y="1184485"/>
              <a:ext cx="2774659" cy="2774659"/>
            </a:xfrm>
            <a:prstGeom prst="blockArc">
              <a:avLst>
                <a:gd fmla="val 12622480" name="adj1"/>
                <a:gd fmla="val 18176457" name="adj2"/>
                <a:gd fmla="val 20786" name="adj3"/>
              </a:avLst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19"/>
            <p:cNvSpPr/>
            <p:nvPr/>
          </p:nvSpPr>
          <p:spPr>
            <a:xfrm rot="-1799815">
              <a:off x="3183352" y="1184357"/>
              <a:ext cx="2774659" cy="2774659"/>
            </a:xfrm>
            <a:prstGeom prst="blockArc">
              <a:avLst>
                <a:gd fmla="val 12622480" name="adj1"/>
                <a:gd fmla="val 18176457" name="adj2"/>
                <a:gd fmla="val 20786" name="adj3"/>
              </a:avLst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9"/>
            <p:cNvSpPr/>
            <p:nvPr/>
          </p:nvSpPr>
          <p:spPr>
            <a:xfrm rot="3600185">
              <a:off x="3187094" y="1184439"/>
              <a:ext cx="2774659" cy="2774659"/>
            </a:xfrm>
            <a:prstGeom prst="blockArc">
              <a:avLst>
                <a:gd fmla="val 12564381" name="adj1"/>
                <a:gd fmla="val 18346131" name="adj2"/>
                <a:gd fmla="val 20844" name="adj3"/>
              </a:avLst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19"/>
            <p:cNvSpPr/>
            <p:nvPr/>
          </p:nvSpPr>
          <p:spPr>
            <a:xfrm rot="9000185">
              <a:off x="3185977" y="1184485"/>
              <a:ext cx="2774659" cy="2774659"/>
            </a:xfrm>
            <a:prstGeom prst="blockArc">
              <a:avLst>
                <a:gd fmla="val 12622480" name="adj1"/>
                <a:gd fmla="val 18081133" name="adj2"/>
                <a:gd fmla="val 20809" name="adj3"/>
              </a:avLst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19"/>
            <p:cNvSpPr/>
            <p:nvPr/>
          </p:nvSpPr>
          <p:spPr>
            <a:xfrm rot="10800000">
              <a:off x="4264920" y="1184227"/>
              <a:ext cx="578435" cy="578958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4" name="Google Shape;144;p19"/>
          <p:cNvSpPr txBox="1"/>
          <p:nvPr>
            <p:ph idx="4294967295" type="body"/>
          </p:nvPr>
        </p:nvSpPr>
        <p:spPr>
          <a:xfrm>
            <a:off x="4829800" y="4119825"/>
            <a:ext cx="761700" cy="47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100</a:t>
            </a:r>
            <a:r>
              <a:rPr b="1" lang="en">
                <a:solidFill>
                  <a:schemeClr val="dk2"/>
                </a:solidFill>
              </a:rPr>
              <a:t>%</a:t>
            </a:r>
            <a:endParaRPr/>
          </a:p>
        </p:txBody>
      </p:sp>
      <p:grpSp>
        <p:nvGrpSpPr>
          <p:cNvPr id="145" name="Google Shape;145;p19"/>
          <p:cNvGrpSpPr/>
          <p:nvPr/>
        </p:nvGrpSpPr>
        <p:grpSpPr>
          <a:xfrm>
            <a:off x="409836" y="3054997"/>
            <a:ext cx="1537685" cy="1540010"/>
            <a:chOff x="2675582" y="676586"/>
            <a:chExt cx="3793942" cy="3790328"/>
          </a:xfrm>
        </p:grpSpPr>
        <p:sp>
          <p:nvSpPr>
            <p:cNvPr id="146" name="Google Shape;146;p19"/>
            <p:cNvSpPr/>
            <p:nvPr/>
          </p:nvSpPr>
          <p:spPr>
            <a:xfrm rot="-7199815">
              <a:off x="3183352" y="1184485"/>
              <a:ext cx="2774659" cy="2774659"/>
            </a:xfrm>
            <a:prstGeom prst="blockArc">
              <a:avLst>
                <a:gd fmla="val 12622480" name="adj1"/>
                <a:gd fmla="val 18176457" name="adj2"/>
                <a:gd fmla="val 20786" name="adj3"/>
              </a:avLst>
            </a:prstGeom>
            <a:solidFill>
              <a:srgbClr val="7EBB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9"/>
            <p:cNvSpPr/>
            <p:nvPr/>
          </p:nvSpPr>
          <p:spPr>
            <a:xfrm rot="-1799815">
              <a:off x="3183352" y="1184357"/>
              <a:ext cx="2774659" cy="2774659"/>
            </a:xfrm>
            <a:prstGeom prst="blockArc">
              <a:avLst>
                <a:gd fmla="val 12622480" name="adj1"/>
                <a:gd fmla="val 18176457" name="adj2"/>
                <a:gd fmla="val 20786" name="adj3"/>
              </a:avLst>
            </a:prstGeom>
            <a:solidFill>
              <a:srgbClr val="C5DE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19"/>
            <p:cNvSpPr/>
            <p:nvPr/>
          </p:nvSpPr>
          <p:spPr>
            <a:xfrm rot="3600185">
              <a:off x="3187094" y="1184439"/>
              <a:ext cx="2774659" cy="2774659"/>
            </a:xfrm>
            <a:prstGeom prst="blockArc">
              <a:avLst>
                <a:gd fmla="val 12564381" name="adj1"/>
                <a:gd fmla="val 18346131" name="adj2"/>
                <a:gd fmla="val 20844" name="adj3"/>
              </a:avLst>
            </a:prstGeom>
            <a:solidFill>
              <a:srgbClr val="1DA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19"/>
            <p:cNvSpPr/>
            <p:nvPr/>
          </p:nvSpPr>
          <p:spPr>
            <a:xfrm rot="9000185">
              <a:off x="3185977" y="1184485"/>
              <a:ext cx="2774659" cy="2774659"/>
            </a:xfrm>
            <a:prstGeom prst="blockArc">
              <a:avLst>
                <a:gd fmla="val 12622480" name="adj1"/>
                <a:gd fmla="val 18081133" name="adj2"/>
                <a:gd fmla="val 20809" name="adj3"/>
              </a:avLst>
            </a:prstGeom>
            <a:solidFill>
              <a:srgbClr val="3E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0" name="Google Shape;150;p19"/>
            <p:cNvGrpSpPr/>
            <p:nvPr/>
          </p:nvGrpSpPr>
          <p:grpSpPr>
            <a:xfrm rot="5400000">
              <a:off x="5379663" y="2278951"/>
              <a:ext cx="585001" cy="585472"/>
              <a:chOff x="1967628" y="812211"/>
              <a:chExt cx="588000" cy="588000"/>
            </a:xfrm>
          </p:grpSpPr>
          <p:sp>
            <p:nvSpPr>
              <p:cNvPr id="151" name="Google Shape;151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3EAFF4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3EAFF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3" name="Google Shape;153;p19"/>
            <p:cNvGrpSpPr/>
            <p:nvPr/>
          </p:nvGrpSpPr>
          <p:grpSpPr>
            <a:xfrm rot="10800000">
              <a:off x="4280709" y="3378529"/>
              <a:ext cx="585001" cy="585472"/>
              <a:chOff x="1967628" y="812211"/>
              <a:chExt cx="588000" cy="588000"/>
            </a:xfrm>
          </p:grpSpPr>
          <p:sp>
            <p:nvSpPr>
              <p:cNvPr id="154" name="Google Shape;154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7EBBF0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" name="Google Shape;155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7EBBF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6" name="Google Shape;156;p19"/>
            <p:cNvGrpSpPr/>
            <p:nvPr/>
          </p:nvGrpSpPr>
          <p:grpSpPr>
            <a:xfrm rot="-5400000">
              <a:off x="3179922" y="2281478"/>
              <a:ext cx="585001" cy="585472"/>
              <a:chOff x="1967628" y="812211"/>
              <a:chExt cx="588000" cy="588000"/>
            </a:xfrm>
          </p:grpSpPr>
          <p:sp>
            <p:nvSpPr>
              <p:cNvPr id="157" name="Google Shape;157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C5DEF4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C5DEF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9"/>
            <p:cNvGrpSpPr/>
            <p:nvPr/>
          </p:nvGrpSpPr>
          <p:grpSpPr>
            <a:xfrm>
              <a:off x="4261689" y="1180926"/>
              <a:ext cx="585001" cy="585530"/>
              <a:chOff x="1967628" y="812211"/>
              <a:chExt cx="588000" cy="588000"/>
            </a:xfrm>
          </p:grpSpPr>
          <p:sp>
            <p:nvSpPr>
              <p:cNvPr id="160" name="Google Shape;160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1DA1F2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1DA1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62" name="Google Shape;162;p19"/>
          <p:cNvGrpSpPr/>
          <p:nvPr/>
        </p:nvGrpSpPr>
        <p:grpSpPr>
          <a:xfrm>
            <a:off x="4504636" y="701597"/>
            <a:ext cx="1537685" cy="1540010"/>
            <a:chOff x="2675582" y="676586"/>
            <a:chExt cx="3793942" cy="3790328"/>
          </a:xfrm>
        </p:grpSpPr>
        <p:sp>
          <p:nvSpPr>
            <p:cNvPr id="163" name="Google Shape;163;p19"/>
            <p:cNvSpPr/>
            <p:nvPr/>
          </p:nvSpPr>
          <p:spPr>
            <a:xfrm rot="-7199815">
              <a:off x="3183352" y="1184485"/>
              <a:ext cx="2774659" cy="2774659"/>
            </a:xfrm>
            <a:prstGeom prst="blockArc">
              <a:avLst>
                <a:gd fmla="val 12622480" name="adj1"/>
                <a:gd fmla="val 18176457" name="adj2"/>
                <a:gd fmla="val 20786" name="adj3"/>
              </a:avLst>
            </a:prstGeom>
            <a:solidFill>
              <a:srgbClr val="7EBB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19"/>
            <p:cNvSpPr/>
            <p:nvPr/>
          </p:nvSpPr>
          <p:spPr>
            <a:xfrm rot="-1799815">
              <a:off x="3183352" y="1184357"/>
              <a:ext cx="2774659" cy="2774659"/>
            </a:xfrm>
            <a:prstGeom prst="blockArc">
              <a:avLst>
                <a:gd fmla="val 12622480" name="adj1"/>
                <a:gd fmla="val 18176457" name="adj2"/>
                <a:gd fmla="val 20786" name="adj3"/>
              </a:avLst>
            </a:prstGeom>
            <a:solidFill>
              <a:srgbClr val="C5DE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19"/>
            <p:cNvSpPr/>
            <p:nvPr/>
          </p:nvSpPr>
          <p:spPr>
            <a:xfrm rot="3600185">
              <a:off x="3187094" y="1184439"/>
              <a:ext cx="2774659" cy="2774659"/>
            </a:xfrm>
            <a:prstGeom prst="blockArc">
              <a:avLst>
                <a:gd fmla="val 12564381" name="adj1"/>
                <a:gd fmla="val 18346131" name="adj2"/>
                <a:gd fmla="val 20844" name="adj3"/>
              </a:avLst>
            </a:prstGeom>
            <a:solidFill>
              <a:srgbClr val="1DA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19"/>
            <p:cNvSpPr/>
            <p:nvPr/>
          </p:nvSpPr>
          <p:spPr>
            <a:xfrm rot="9000185">
              <a:off x="3185977" y="1184485"/>
              <a:ext cx="2774659" cy="2774659"/>
            </a:xfrm>
            <a:prstGeom prst="blockArc">
              <a:avLst>
                <a:gd fmla="val 12622480" name="adj1"/>
                <a:gd fmla="val 18081133" name="adj2"/>
                <a:gd fmla="val 20809" name="adj3"/>
              </a:avLst>
            </a:prstGeom>
            <a:solidFill>
              <a:srgbClr val="3E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67" name="Google Shape;167;p19"/>
            <p:cNvGrpSpPr/>
            <p:nvPr/>
          </p:nvGrpSpPr>
          <p:grpSpPr>
            <a:xfrm rot="5400000">
              <a:off x="5379663" y="2278951"/>
              <a:ext cx="585001" cy="585472"/>
              <a:chOff x="1967628" y="812211"/>
              <a:chExt cx="588000" cy="588000"/>
            </a:xfrm>
          </p:grpSpPr>
          <p:sp>
            <p:nvSpPr>
              <p:cNvPr id="168" name="Google Shape;168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3EAFF4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" name="Google Shape;169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3EAFF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0" name="Google Shape;170;p19"/>
            <p:cNvGrpSpPr/>
            <p:nvPr/>
          </p:nvGrpSpPr>
          <p:grpSpPr>
            <a:xfrm rot="10800000">
              <a:off x="4280709" y="3378529"/>
              <a:ext cx="585001" cy="585472"/>
              <a:chOff x="1967628" y="812211"/>
              <a:chExt cx="588000" cy="588000"/>
            </a:xfrm>
          </p:grpSpPr>
          <p:sp>
            <p:nvSpPr>
              <p:cNvPr id="171" name="Google Shape;171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7EBBF0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7EBBF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3" name="Google Shape;173;p19"/>
            <p:cNvGrpSpPr/>
            <p:nvPr/>
          </p:nvGrpSpPr>
          <p:grpSpPr>
            <a:xfrm rot="-5400000">
              <a:off x="3179922" y="2281478"/>
              <a:ext cx="585001" cy="585472"/>
              <a:chOff x="1967628" y="812211"/>
              <a:chExt cx="588000" cy="588000"/>
            </a:xfrm>
          </p:grpSpPr>
          <p:sp>
            <p:nvSpPr>
              <p:cNvPr id="174" name="Google Shape;174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C5DEF4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" name="Google Shape;175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C5DEF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6" name="Google Shape;176;p19"/>
            <p:cNvGrpSpPr/>
            <p:nvPr/>
          </p:nvGrpSpPr>
          <p:grpSpPr>
            <a:xfrm>
              <a:off x="4261689" y="1180926"/>
              <a:ext cx="585001" cy="585530"/>
              <a:chOff x="1967628" y="812211"/>
              <a:chExt cx="588000" cy="588000"/>
            </a:xfrm>
          </p:grpSpPr>
          <p:sp>
            <p:nvSpPr>
              <p:cNvPr id="177" name="Google Shape;177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1DA1F2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" name="Google Shape;178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1DA1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79" name="Google Shape;179;p19"/>
          <p:cNvGrpSpPr/>
          <p:nvPr/>
        </p:nvGrpSpPr>
        <p:grpSpPr>
          <a:xfrm>
            <a:off x="541286" y="1108272"/>
            <a:ext cx="1537685" cy="1540010"/>
            <a:chOff x="2675582" y="676586"/>
            <a:chExt cx="3793942" cy="3790328"/>
          </a:xfrm>
        </p:grpSpPr>
        <p:sp>
          <p:nvSpPr>
            <p:cNvPr id="180" name="Google Shape;180;p19"/>
            <p:cNvSpPr/>
            <p:nvPr/>
          </p:nvSpPr>
          <p:spPr>
            <a:xfrm rot="-7199815">
              <a:off x="3183352" y="1184485"/>
              <a:ext cx="2774659" cy="2774659"/>
            </a:xfrm>
            <a:prstGeom prst="blockArc">
              <a:avLst>
                <a:gd fmla="val 12622480" name="adj1"/>
                <a:gd fmla="val 18176457" name="adj2"/>
                <a:gd fmla="val 20786" name="adj3"/>
              </a:avLst>
            </a:prstGeom>
            <a:solidFill>
              <a:srgbClr val="7EBB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19"/>
            <p:cNvSpPr/>
            <p:nvPr/>
          </p:nvSpPr>
          <p:spPr>
            <a:xfrm rot="-1799815">
              <a:off x="3183352" y="1184357"/>
              <a:ext cx="2774659" cy="2774659"/>
            </a:xfrm>
            <a:prstGeom prst="blockArc">
              <a:avLst>
                <a:gd fmla="val 12622480" name="adj1"/>
                <a:gd fmla="val 18176457" name="adj2"/>
                <a:gd fmla="val 20786" name="adj3"/>
              </a:avLst>
            </a:prstGeom>
            <a:solidFill>
              <a:srgbClr val="C5DE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19"/>
            <p:cNvSpPr/>
            <p:nvPr/>
          </p:nvSpPr>
          <p:spPr>
            <a:xfrm rot="3600185">
              <a:off x="3187094" y="1184439"/>
              <a:ext cx="2774659" cy="2774659"/>
            </a:xfrm>
            <a:prstGeom prst="blockArc">
              <a:avLst>
                <a:gd fmla="val 12564381" name="adj1"/>
                <a:gd fmla="val 18346131" name="adj2"/>
                <a:gd fmla="val 20844" name="adj3"/>
              </a:avLst>
            </a:prstGeom>
            <a:solidFill>
              <a:srgbClr val="1DA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19"/>
            <p:cNvSpPr/>
            <p:nvPr/>
          </p:nvSpPr>
          <p:spPr>
            <a:xfrm rot="9000185">
              <a:off x="3185977" y="1184485"/>
              <a:ext cx="2774659" cy="2774659"/>
            </a:xfrm>
            <a:prstGeom prst="blockArc">
              <a:avLst>
                <a:gd fmla="val 12622480" name="adj1"/>
                <a:gd fmla="val 18081133" name="adj2"/>
                <a:gd fmla="val 20809" name="adj3"/>
              </a:avLst>
            </a:prstGeom>
            <a:solidFill>
              <a:srgbClr val="3E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84" name="Google Shape;184;p19"/>
            <p:cNvGrpSpPr/>
            <p:nvPr/>
          </p:nvGrpSpPr>
          <p:grpSpPr>
            <a:xfrm rot="5400000">
              <a:off x="5379663" y="2278951"/>
              <a:ext cx="585001" cy="585472"/>
              <a:chOff x="1967628" y="812211"/>
              <a:chExt cx="588000" cy="588000"/>
            </a:xfrm>
          </p:grpSpPr>
          <p:sp>
            <p:nvSpPr>
              <p:cNvPr id="185" name="Google Shape;185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3EAFF4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3EAFF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7" name="Google Shape;187;p19"/>
            <p:cNvGrpSpPr/>
            <p:nvPr/>
          </p:nvGrpSpPr>
          <p:grpSpPr>
            <a:xfrm rot="10800000">
              <a:off x="4280709" y="3378529"/>
              <a:ext cx="585001" cy="585472"/>
              <a:chOff x="1967628" y="812211"/>
              <a:chExt cx="588000" cy="588000"/>
            </a:xfrm>
          </p:grpSpPr>
          <p:sp>
            <p:nvSpPr>
              <p:cNvPr id="188" name="Google Shape;188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7EBBF0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" name="Google Shape;189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7EBBF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0" name="Google Shape;190;p19"/>
            <p:cNvGrpSpPr/>
            <p:nvPr/>
          </p:nvGrpSpPr>
          <p:grpSpPr>
            <a:xfrm rot="-5400000">
              <a:off x="3179922" y="2281478"/>
              <a:ext cx="585001" cy="585472"/>
              <a:chOff x="1967628" y="812211"/>
              <a:chExt cx="588000" cy="588000"/>
            </a:xfrm>
          </p:grpSpPr>
          <p:sp>
            <p:nvSpPr>
              <p:cNvPr id="191" name="Google Shape;191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C5DEF4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C5DEF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3" name="Google Shape;193;p19"/>
            <p:cNvGrpSpPr/>
            <p:nvPr/>
          </p:nvGrpSpPr>
          <p:grpSpPr>
            <a:xfrm>
              <a:off x="4261689" y="1180926"/>
              <a:ext cx="585001" cy="585530"/>
              <a:chOff x="1967628" y="812211"/>
              <a:chExt cx="588000" cy="588000"/>
            </a:xfrm>
          </p:grpSpPr>
          <p:sp>
            <p:nvSpPr>
              <p:cNvPr id="194" name="Google Shape;194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1DA1F2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" name="Google Shape;195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1DA1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96" name="Google Shape;196;p19"/>
          <p:cNvSpPr txBox="1"/>
          <p:nvPr>
            <p:ph idx="4294967295" type="body"/>
          </p:nvPr>
        </p:nvSpPr>
        <p:spPr>
          <a:xfrm>
            <a:off x="4870675" y="2676900"/>
            <a:ext cx="761700" cy="47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100%</a:t>
            </a:r>
            <a:endParaRPr/>
          </a:p>
        </p:txBody>
      </p:sp>
      <p:grpSp>
        <p:nvGrpSpPr>
          <p:cNvPr id="197" name="Google Shape;197;p19"/>
          <p:cNvGrpSpPr/>
          <p:nvPr/>
        </p:nvGrpSpPr>
        <p:grpSpPr>
          <a:xfrm>
            <a:off x="4482686" y="3587397"/>
            <a:ext cx="1537685" cy="1540010"/>
            <a:chOff x="2675582" y="676586"/>
            <a:chExt cx="3793942" cy="3790328"/>
          </a:xfrm>
        </p:grpSpPr>
        <p:sp>
          <p:nvSpPr>
            <p:cNvPr id="198" name="Google Shape;198;p19"/>
            <p:cNvSpPr/>
            <p:nvPr/>
          </p:nvSpPr>
          <p:spPr>
            <a:xfrm rot="-7199815">
              <a:off x="3183352" y="1184485"/>
              <a:ext cx="2774659" cy="2774659"/>
            </a:xfrm>
            <a:prstGeom prst="blockArc">
              <a:avLst>
                <a:gd fmla="val 12622480" name="adj1"/>
                <a:gd fmla="val 18176457" name="adj2"/>
                <a:gd fmla="val 20786" name="adj3"/>
              </a:avLst>
            </a:prstGeom>
            <a:solidFill>
              <a:srgbClr val="7EBB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 rot="-1799815">
              <a:off x="3183352" y="1184357"/>
              <a:ext cx="2774659" cy="2774659"/>
            </a:xfrm>
            <a:prstGeom prst="blockArc">
              <a:avLst>
                <a:gd fmla="val 12622480" name="adj1"/>
                <a:gd fmla="val 18176457" name="adj2"/>
                <a:gd fmla="val 20786" name="adj3"/>
              </a:avLst>
            </a:prstGeom>
            <a:solidFill>
              <a:srgbClr val="C5DE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 rot="3600185">
              <a:off x="3187094" y="1184439"/>
              <a:ext cx="2774659" cy="2774659"/>
            </a:xfrm>
            <a:prstGeom prst="blockArc">
              <a:avLst>
                <a:gd fmla="val 12564381" name="adj1"/>
                <a:gd fmla="val 18346131" name="adj2"/>
                <a:gd fmla="val 20844" name="adj3"/>
              </a:avLst>
            </a:prstGeom>
            <a:solidFill>
              <a:srgbClr val="1DA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19"/>
            <p:cNvSpPr/>
            <p:nvPr/>
          </p:nvSpPr>
          <p:spPr>
            <a:xfrm rot="9000185">
              <a:off x="3185977" y="1184485"/>
              <a:ext cx="2774659" cy="2774659"/>
            </a:xfrm>
            <a:prstGeom prst="blockArc">
              <a:avLst>
                <a:gd fmla="val 12622480" name="adj1"/>
                <a:gd fmla="val 18081133" name="adj2"/>
                <a:gd fmla="val 20809" name="adj3"/>
              </a:avLst>
            </a:prstGeom>
            <a:solidFill>
              <a:srgbClr val="3E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02" name="Google Shape;202;p19"/>
            <p:cNvGrpSpPr/>
            <p:nvPr/>
          </p:nvGrpSpPr>
          <p:grpSpPr>
            <a:xfrm rot="5400000">
              <a:off x="5379663" y="2278951"/>
              <a:ext cx="585001" cy="585472"/>
              <a:chOff x="1967628" y="812211"/>
              <a:chExt cx="588000" cy="588000"/>
            </a:xfrm>
          </p:grpSpPr>
          <p:sp>
            <p:nvSpPr>
              <p:cNvPr id="203" name="Google Shape;203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3EAFF4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" name="Google Shape;204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3EAFF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5" name="Google Shape;205;p19"/>
            <p:cNvGrpSpPr/>
            <p:nvPr/>
          </p:nvGrpSpPr>
          <p:grpSpPr>
            <a:xfrm rot="10800000">
              <a:off x="4280709" y="3378529"/>
              <a:ext cx="585001" cy="585472"/>
              <a:chOff x="1967628" y="812211"/>
              <a:chExt cx="588000" cy="588000"/>
            </a:xfrm>
          </p:grpSpPr>
          <p:sp>
            <p:nvSpPr>
              <p:cNvPr id="206" name="Google Shape;206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7EBBF0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7EBBF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9"/>
            <p:cNvGrpSpPr/>
            <p:nvPr/>
          </p:nvGrpSpPr>
          <p:grpSpPr>
            <a:xfrm rot="-5400000">
              <a:off x="3179922" y="2281478"/>
              <a:ext cx="585001" cy="585472"/>
              <a:chOff x="1967628" y="812211"/>
              <a:chExt cx="588000" cy="588000"/>
            </a:xfrm>
          </p:grpSpPr>
          <p:sp>
            <p:nvSpPr>
              <p:cNvPr id="209" name="Google Shape;209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C5DEF4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C5DEF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1" name="Google Shape;211;p19"/>
            <p:cNvGrpSpPr/>
            <p:nvPr/>
          </p:nvGrpSpPr>
          <p:grpSpPr>
            <a:xfrm>
              <a:off x="4261689" y="1180926"/>
              <a:ext cx="585001" cy="585530"/>
              <a:chOff x="1967628" y="812211"/>
              <a:chExt cx="588000" cy="588000"/>
            </a:xfrm>
          </p:grpSpPr>
          <p:sp>
            <p:nvSpPr>
              <p:cNvPr id="212" name="Google Shape;212;p19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1DA1F2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9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1DA1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0"/>
          <p:cNvSpPr txBox="1"/>
          <p:nvPr>
            <p:ph type="title"/>
          </p:nvPr>
        </p:nvSpPr>
        <p:spPr>
          <a:xfrm>
            <a:off x="98250" y="16350"/>
            <a:ext cx="8826600" cy="68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OKR Project Approach</a:t>
            </a:r>
            <a:endParaRPr sz="3200"/>
          </a:p>
        </p:txBody>
      </p:sp>
      <p:cxnSp>
        <p:nvCxnSpPr>
          <p:cNvPr id="219" name="Google Shape;219;p20"/>
          <p:cNvCxnSpPr/>
          <p:nvPr/>
        </p:nvCxnSpPr>
        <p:spPr>
          <a:xfrm>
            <a:off x="420075" y="2790116"/>
            <a:ext cx="8336100" cy="0"/>
          </a:xfrm>
          <a:prstGeom prst="straightConnector1">
            <a:avLst/>
          </a:prstGeom>
          <a:noFill/>
          <a:ln cap="flat" cmpd="sng" w="19050">
            <a:solidFill>
              <a:srgbClr val="1DA1F2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220" name="Google Shape;220;p20"/>
          <p:cNvSpPr txBox="1"/>
          <p:nvPr>
            <p:ph idx="4294967295" type="body"/>
          </p:nvPr>
        </p:nvSpPr>
        <p:spPr>
          <a:xfrm>
            <a:off x="823800" y="964925"/>
            <a:ext cx="3196800" cy="18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Collect Twitter Data</a:t>
            </a:r>
            <a:endParaRPr b="1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(</a:t>
            </a:r>
            <a:r>
              <a:rPr b="1" lang="en">
                <a:solidFill>
                  <a:schemeClr val="dk2"/>
                </a:solidFill>
              </a:rPr>
              <a:t>Archived and Real-Time)</a:t>
            </a:r>
            <a:endParaRPr b="1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Social Feed Manager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February 17, 2023</a:t>
            </a:r>
            <a:endParaRPr sz="1600"/>
          </a:p>
        </p:txBody>
      </p:sp>
      <p:grpSp>
        <p:nvGrpSpPr>
          <p:cNvPr id="221" name="Google Shape;221;p20"/>
          <p:cNvGrpSpPr/>
          <p:nvPr/>
        </p:nvGrpSpPr>
        <p:grpSpPr>
          <a:xfrm>
            <a:off x="2864000" y="2674996"/>
            <a:ext cx="196200" cy="1404905"/>
            <a:chOff x="2512925" y="2768371"/>
            <a:chExt cx="196200" cy="1404905"/>
          </a:xfrm>
        </p:grpSpPr>
        <p:cxnSp>
          <p:nvCxnSpPr>
            <p:cNvPr id="222" name="Google Shape;222;p20"/>
            <p:cNvCxnSpPr/>
            <p:nvPr/>
          </p:nvCxnSpPr>
          <p:spPr>
            <a:xfrm>
              <a:off x="2611025" y="2964276"/>
              <a:ext cx="0" cy="1209000"/>
            </a:xfrm>
            <a:prstGeom prst="straightConnector1">
              <a:avLst/>
            </a:prstGeom>
            <a:noFill/>
            <a:ln cap="flat" cmpd="sng" w="19050">
              <a:solidFill>
                <a:schemeClr val="accent5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223" name="Google Shape;223;p20"/>
            <p:cNvSpPr/>
            <p:nvPr/>
          </p:nvSpPr>
          <p:spPr>
            <a:xfrm>
              <a:off x="2512925" y="2768371"/>
              <a:ext cx="196200" cy="195900"/>
            </a:xfrm>
            <a:prstGeom prst="ellipse">
              <a:avLst/>
            </a:prstGeom>
            <a:solidFill>
              <a:srgbClr val="C5DE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4" name="Google Shape;224;p20"/>
          <p:cNvSpPr txBox="1"/>
          <p:nvPr>
            <p:ph idx="4294967295" type="body"/>
          </p:nvPr>
        </p:nvSpPr>
        <p:spPr>
          <a:xfrm>
            <a:off x="3060200" y="3110200"/>
            <a:ext cx="2557200" cy="166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Filter Twitter Data</a:t>
            </a:r>
            <a:endParaRPr b="1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Sentiment, Keyword, and Language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600"/>
              <a:t>March 3, 2023</a:t>
            </a:r>
            <a:endParaRPr sz="1600"/>
          </a:p>
        </p:txBody>
      </p:sp>
      <p:grpSp>
        <p:nvGrpSpPr>
          <p:cNvPr id="225" name="Google Shape;225;p20"/>
          <p:cNvGrpSpPr/>
          <p:nvPr/>
        </p:nvGrpSpPr>
        <p:grpSpPr>
          <a:xfrm>
            <a:off x="4368450" y="1441921"/>
            <a:ext cx="196200" cy="1404900"/>
            <a:chOff x="4279200" y="1559371"/>
            <a:chExt cx="196200" cy="1404900"/>
          </a:xfrm>
        </p:grpSpPr>
        <p:cxnSp>
          <p:nvCxnSpPr>
            <p:cNvPr id="226" name="Google Shape;226;p20"/>
            <p:cNvCxnSpPr>
              <a:stCxn id="227" idx="0"/>
            </p:cNvCxnSpPr>
            <p:nvPr/>
          </p:nvCxnSpPr>
          <p:spPr>
            <a:xfrm rot="10800000">
              <a:off x="4377300" y="1559371"/>
              <a:ext cx="0" cy="1209000"/>
            </a:xfrm>
            <a:prstGeom prst="straightConnector1">
              <a:avLst/>
            </a:prstGeom>
            <a:noFill/>
            <a:ln cap="flat" cmpd="sng" w="19050">
              <a:solidFill>
                <a:schemeClr val="accent5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227" name="Google Shape;227;p20"/>
            <p:cNvSpPr/>
            <p:nvPr/>
          </p:nvSpPr>
          <p:spPr>
            <a:xfrm>
              <a:off x="4279200" y="2768371"/>
              <a:ext cx="196200" cy="195900"/>
            </a:xfrm>
            <a:prstGeom prst="ellipse">
              <a:avLst/>
            </a:prstGeom>
            <a:solidFill>
              <a:srgbClr val="C5DE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8" name="Google Shape;228;p20"/>
          <p:cNvGrpSpPr/>
          <p:nvPr/>
        </p:nvGrpSpPr>
        <p:grpSpPr>
          <a:xfrm>
            <a:off x="6056900" y="2674846"/>
            <a:ext cx="196200" cy="1404905"/>
            <a:chOff x="6045475" y="2768371"/>
            <a:chExt cx="196200" cy="1404905"/>
          </a:xfrm>
        </p:grpSpPr>
        <p:cxnSp>
          <p:nvCxnSpPr>
            <p:cNvPr id="229" name="Google Shape;229;p20"/>
            <p:cNvCxnSpPr/>
            <p:nvPr/>
          </p:nvCxnSpPr>
          <p:spPr>
            <a:xfrm>
              <a:off x="6143575" y="2964276"/>
              <a:ext cx="0" cy="1209000"/>
            </a:xfrm>
            <a:prstGeom prst="straightConnector1">
              <a:avLst/>
            </a:prstGeom>
            <a:noFill/>
            <a:ln cap="flat" cmpd="sng" w="19050">
              <a:solidFill>
                <a:schemeClr val="accent5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230" name="Google Shape;230;p20"/>
            <p:cNvSpPr/>
            <p:nvPr/>
          </p:nvSpPr>
          <p:spPr>
            <a:xfrm>
              <a:off x="6045475" y="2768371"/>
              <a:ext cx="196200" cy="195900"/>
            </a:xfrm>
            <a:prstGeom prst="ellipse">
              <a:avLst/>
            </a:prstGeom>
            <a:solidFill>
              <a:srgbClr val="C5DE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1" name="Google Shape;231;p20"/>
          <p:cNvSpPr txBox="1"/>
          <p:nvPr>
            <p:ph idx="4294967295" type="body"/>
          </p:nvPr>
        </p:nvSpPr>
        <p:spPr>
          <a:xfrm>
            <a:off x="6253100" y="3172750"/>
            <a:ext cx="2767500" cy="158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Visualize Data </a:t>
            </a:r>
            <a:endParaRPr b="1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Trends in keyword frequency and sentiment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/>
              <a:t>April 12, 2023</a:t>
            </a:r>
            <a:endParaRPr sz="1500"/>
          </a:p>
        </p:txBody>
      </p:sp>
      <p:sp>
        <p:nvSpPr>
          <p:cNvPr id="232" name="Google Shape;232;p20"/>
          <p:cNvSpPr txBox="1"/>
          <p:nvPr>
            <p:ph idx="4294967295" type="body"/>
          </p:nvPr>
        </p:nvSpPr>
        <p:spPr>
          <a:xfrm>
            <a:off x="4564650" y="1199450"/>
            <a:ext cx="3322200" cy="14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Analyze Twitter Data</a:t>
            </a:r>
            <a:endParaRPr b="1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Political Events and Protests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600"/>
              <a:t>March 24, 2023</a:t>
            </a:r>
            <a:endParaRPr sz="1600"/>
          </a:p>
        </p:txBody>
      </p:sp>
      <p:grpSp>
        <p:nvGrpSpPr>
          <p:cNvPr id="233" name="Google Shape;233;p20"/>
          <p:cNvGrpSpPr/>
          <p:nvPr/>
        </p:nvGrpSpPr>
        <p:grpSpPr>
          <a:xfrm>
            <a:off x="648675" y="1581271"/>
            <a:ext cx="196200" cy="1306800"/>
            <a:chOff x="648675" y="1657471"/>
            <a:chExt cx="196200" cy="1306800"/>
          </a:xfrm>
        </p:grpSpPr>
        <p:sp>
          <p:nvSpPr>
            <p:cNvPr id="234" name="Google Shape;234;p20"/>
            <p:cNvSpPr/>
            <p:nvPr/>
          </p:nvSpPr>
          <p:spPr>
            <a:xfrm>
              <a:off x="648675" y="2768371"/>
              <a:ext cx="196200" cy="195900"/>
            </a:xfrm>
            <a:prstGeom prst="ellipse">
              <a:avLst/>
            </a:prstGeom>
            <a:solidFill>
              <a:srgbClr val="C5DE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35" name="Google Shape;235;p20"/>
            <p:cNvCxnSpPr>
              <a:stCxn id="234" idx="0"/>
            </p:cNvCxnSpPr>
            <p:nvPr/>
          </p:nvCxnSpPr>
          <p:spPr>
            <a:xfrm rot="10800000">
              <a:off x="746775" y="1657471"/>
              <a:ext cx="0" cy="1110900"/>
            </a:xfrm>
            <a:prstGeom prst="straightConnector1">
              <a:avLst/>
            </a:prstGeom>
            <a:noFill/>
            <a:ln cap="flat" cmpd="sng" w="19050">
              <a:solidFill>
                <a:schemeClr val="accent5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sp>
        <p:nvSpPr>
          <p:cNvPr id="236" name="Google Shape;236;p20"/>
          <p:cNvSpPr/>
          <p:nvPr/>
        </p:nvSpPr>
        <p:spPr>
          <a:xfrm>
            <a:off x="6387225" y="2674846"/>
            <a:ext cx="196200" cy="1959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Approach</a:t>
            </a:r>
            <a:endParaRPr/>
          </a:p>
        </p:txBody>
      </p:sp>
      <p:sp>
        <p:nvSpPr>
          <p:cNvPr id="242" name="Google Shape;242;p21"/>
          <p:cNvSpPr txBox="1"/>
          <p:nvPr>
            <p:ph idx="1" type="body"/>
          </p:nvPr>
        </p:nvSpPr>
        <p:spPr>
          <a:xfrm>
            <a:off x="471900" y="1919075"/>
            <a:ext cx="7884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0042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55"/>
              <a:buChar char="●"/>
            </a:pPr>
            <a:r>
              <a:rPr lang="en" sz="1754">
                <a:solidFill>
                  <a:schemeClr val="dk2"/>
                </a:solidFill>
              </a:rPr>
              <a:t>Using the Social Feed Manager system, Twitter data was collected</a:t>
            </a:r>
            <a:endParaRPr sz="1754">
              <a:solidFill>
                <a:schemeClr val="dk2"/>
              </a:solidFill>
            </a:endParaRPr>
          </a:p>
          <a:p>
            <a:pPr indent="-3302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</a:pPr>
            <a:r>
              <a:rPr lang="en" sz="1600">
                <a:solidFill>
                  <a:schemeClr val="dk2"/>
                </a:solidFill>
              </a:rPr>
              <a:t>Due to uncertainty around Twitter API access, ongoing collection was not  possible. Tweets were added through February 2023</a:t>
            </a:r>
            <a:endParaRPr sz="1600">
              <a:solidFill>
                <a:schemeClr val="dk2"/>
              </a:solidFill>
            </a:endParaRPr>
          </a:p>
          <a:p>
            <a:pPr indent="-340042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55"/>
              <a:buChar char="●"/>
            </a:pPr>
            <a:r>
              <a:rPr lang="en" sz="1754">
                <a:solidFill>
                  <a:schemeClr val="dk2"/>
                </a:solidFill>
              </a:rPr>
              <a:t>Format of existing tweet archive needs to be standardized and consolidated</a:t>
            </a:r>
            <a:endParaRPr sz="1754">
              <a:solidFill>
                <a:schemeClr val="dk2"/>
              </a:solidFill>
            </a:endParaRPr>
          </a:p>
          <a:p>
            <a:pPr indent="-340042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55"/>
              <a:buChar char="●"/>
            </a:pPr>
            <a:r>
              <a:rPr lang="en" sz="1754">
                <a:solidFill>
                  <a:schemeClr val="dk2"/>
                </a:solidFill>
              </a:rPr>
              <a:t>Language and sentiment </a:t>
            </a:r>
            <a:r>
              <a:rPr lang="en" sz="1754">
                <a:solidFill>
                  <a:schemeClr val="dk2"/>
                </a:solidFill>
              </a:rPr>
              <a:t>analysis</a:t>
            </a:r>
            <a:r>
              <a:rPr lang="en" sz="1754">
                <a:solidFill>
                  <a:schemeClr val="dk2"/>
                </a:solidFill>
              </a:rPr>
              <a:t> determined for tweet contents</a:t>
            </a:r>
            <a:endParaRPr sz="1754">
              <a:solidFill>
                <a:schemeClr val="dk2"/>
              </a:solidFill>
            </a:endParaRPr>
          </a:p>
          <a:p>
            <a:pPr indent="-340042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55"/>
              <a:buChar char="●"/>
            </a:pPr>
            <a:r>
              <a:rPr lang="en" sz="1754">
                <a:solidFill>
                  <a:schemeClr val="dk2"/>
                </a:solidFill>
              </a:rPr>
              <a:t>Interactive visualizations of Twitter data using modern web technologies</a:t>
            </a:r>
            <a:endParaRPr sz="1754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523"/>
              <a:buNone/>
            </a:pPr>
            <a:r>
              <a:t/>
            </a:r>
            <a:endParaRPr sz="1455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