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5143500" type="screen16x9"/>
  <p:notesSz cx="6858000" cy="9144000"/>
  <p:embeddedFontLst>
    <p:embeddedFont>
      <p:font typeface="Calibri" panose="020F0502020204030204" pitchFamily="34" charset="0"/>
      <p:regular r:id="rId29"/>
      <p:bold r:id="rId30"/>
      <p:italic r:id="rId31"/>
      <p:boldItalic r:id="rId32"/>
    </p:embeddedFont>
    <p:embeddedFont>
      <p:font typeface="Roboto" panose="02000000000000000000" pitchFamily="2"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75"/>
    <p:restoredTop sz="94709"/>
  </p:normalViewPr>
  <p:slideViewPr>
    <p:cSldViewPr snapToGrid="0">
      <p:cViewPr varScale="1">
        <p:scale>
          <a:sx n="68" d="100"/>
          <a:sy n="68" d="100"/>
        </p:scale>
        <p:origin x="224" y="2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2b9757c79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2b9757c79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22f303f91a5_0_9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22f303f91a5_0_9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 the front end, the user performs a search, then specifies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2f303f91a5_0_9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22f303f91a5_0_9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form results are sent to the backend, where our clustering algorithm is run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2f303f91a5_0_9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22f303f91a5_0_9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After the clusters have been output, we sort each one to retrieve the two nearest documents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22f303f91a5_0_9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22f303f91a5_0_9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Using UMAP, we can perform dimensionality reduction — </a:t>
            </a:r>
            <a:r>
              <a:rPr lang="en" sz="1200">
                <a:solidFill>
                  <a:schemeClr val="dk1"/>
                </a:solidFill>
                <a:latin typeface="Times New Roman"/>
                <a:ea typeface="Times New Roman"/>
                <a:cs typeface="Times New Roman"/>
                <a:sym typeface="Times New Roman"/>
              </a:rPr>
              <a:t> UMAP helps keep the clustering algorithm from overlooking minor aspects of the vectors and  boosts performance. We can improve the accuracy and speed of the system by running UMAP prior to clustering.</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22f303f91a5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22f303f91a5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22f303f91a5_0_9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22f303f91a5_0_9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2f303f91a5_0_9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22f303f91a5_0_9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2f7206d3ef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22f7206d3ef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With the current output, we actually didn’t see a difference between KMeans and DBScan, but honestly that is to be expected since the two nearest chapters are more than likely expected to be in the same cluster. As we add on more chapters, this means there is more of a chance that two documents might be in separate clusters, but even then it is pretty unlikely.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2f303f91a5_0_9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22f303f91a5_0_9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22f303f91a5_0_10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22f303f91a5_0_10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2b9757c79f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2b9757c79f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2f303f91a5_0_10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22f303f91a5_0_1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2f303f91a5_0_10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22f303f91a5_0_10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2b9757c79f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22b9757c79f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long</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22b9757c79f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22b9757c79f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22f303f91a5_0_10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22f303f91a5_0_10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22f303f91a5_0_10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22f303f91a5_0_10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22f303f91a5_0_1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22f303f91a5_0_1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2f303f91a5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2f303f91a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Our client for this project is Satvik Chekuri, a PHD candidate working directly with Professor Fox. Chekuri has guided many of the previous teams who have worked with ETDs. </a:t>
            </a:r>
            <a:endParaRPr/>
          </a:p>
          <a:p>
            <a:pPr marL="0" lvl="0" indent="0" algn="l" rtl="0">
              <a:spcBef>
                <a:spcPts val="0"/>
              </a:spcBef>
              <a:spcAft>
                <a:spcPts val="0"/>
              </a:spcAft>
              <a:buNone/>
            </a:pPr>
            <a:endParaRPr/>
          </a:p>
          <a:p>
            <a:pPr marL="0" lvl="0" indent="0" algn="l" rtl="0">
              <a:spcBef>
                <a:spcPts val="0"/>
              </a:spcBef>
              <a:spcAft>
                <a:spcPts val="0"/>
              </a:spcAft>
              <a:buNone/>
            </a:pPr>
            <a:r>
              <a:rPr lang="en"/>
              <a:t>Our project expands upon a previous recommendation system built by a CS 5604 Team last fall. They polled users on their interests, as shown on the right, then were able to recommend documents that matched those terms by using document abstracts.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2f303f91a5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22f303f91a5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Our project proposes using chapter summaries rather than document abstracts for our recommendation system. Since we are narrowing down our results to be specific chapters within the ETDs, we found that these results were more efficient and accurate than recommending documents as a whole. </a:t>
            </a:r>
            <a:endParaRPr/>
          </a:p>
          <a:p>
            <a:pPr marL="0" lvl="0" indent="0" algn="l" rtl="0">
              <a:spcBef>
                <a:spcPts val="0"/>
              </a:spcBef>
              <a:spcAft>
                <a:spcPts val="0"/>
              </a:spcAft>
              <a:buNone/>
            </a:pPr>
            <a:endParaRPr/>
          </a:p>
          <a:p>
            <a:pPr marL="0" lvl="0" indent="0" algn="l" rtl="0">
              <a:spcBef>
                <a:spcPts val="0"/>
              </a:spcBef>
              <a:spcAft>
                <a:spcPts val="0"/>
              </a:spcAft>
              <a:buNone/>
            </a:pPr>
            <a:r>
              <a:rPr lang="en"/>
              <a:t>A previous team used a chapter summarization tool to generate summaries for over 5000 ETDs, resulting in over 20000 chapter summaries. For proof of concept for our project, we are only using 5000 chapter summaries.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22f303f91a5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22f303f91a5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2f303f91a5_0_3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2f303f91a5_0_3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graphic outlines our general approach to accomplishing our proposed recommendation system</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2f303f91a5_0_8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22f303f91a5_0_8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first step is to retrieve the chapter summaries from the chapter summarization API</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2f303f91a5_0_8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22f303f91a5_0_8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Next, to be able to use textual data in our clustering algorithms, we must create embeddings of the data. This is performed using the sentence-transformers package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22f303f91a5_0_9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22f303f91a5_0_9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Using UMAP, we can perform dimensionality reduction — WHY DO WE INCLUDE THIS (FROM REPORT)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5281/zenodo.6496267"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dirty="0">
                <a:solidFill>
                  <a:srgbClr val="630031"/>
                </a:solidFill>
              </a:rPr>
              <a:t>ETDs (Electronic Theses and Dissertations) Recommendation System</a:t>
            </a:r>
            <a:endParaRPr b="1" dirty="0">
              <a:solidFill>
                <a:srgbClr val="630031"/>
              </a:solidFill>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Talia Blakemore and Long Phan</a:t>
            </a:r>
            <a:endParaRPr/>
          </a:p>
        </p:txBody>
      </p:sp>
      <p:sp>
        <p:nvSpPr>
          <p:cNvPr id="56" name="Google Shape;56;p13"/>
          <p:cNvSpPr txBox="1"/>
          <p:nvPr/>
        </p:nvSpPr>
        <p:spPr>
          <a:xfrm>
            <a:off x="27575" y="4703025"/>
            <a:ext cx="905580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solidFill>
                  <a:schemeClr val="dk2"/>
                </a:solidFill>
              </a:rPr>
              <a:t>CS 4624, Professor Edward A. Fox, Virginia Tech, Blacksburg VA 24061 		</a:t>
            </a:r>
            <a:r>
              <a:rPr lang="en">
                <a:solidFill>
                  <a:schemeClr val="dk2"/>
                </a:solidFill>
              </a:rPr>
              <a:t>           5/17/2023</a:t>
            </a:r>
            <a:endParaRPr dirty="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2"/>
          <p:cNvSpPr/>
          <p:nvPr/>
        </p:nvSpPr>
        <p:spPr>
          <a:xfrm>
            <a:off x="5487525" y="507700"/>
            <a:ext cx="3656400" cy="1262100"/>
          </a:xfrm>
          <a:prstGeom prst="bracePair">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2200" b="1">
                <a:solidFill>
                  <a:srgbClr val="630031"/>
                </a:solidFill>
              </a:rPr>
              <a:t>General Approach</a:t>
            </a:r>
            <a:endParaRPr sz="2200" b="1">
              <a:solidFill>
                <a:srgbClr val="630031"/>
              </a:solidFill>
            </a:endParaRPr>
          </a:p>
        </p:txBody>
      </p:sp>
      <p:sp>
        <p:nvSpPr>
          <p:cNvPr id="163" name="Google Shape;163;p22"/>
          <p:cNvSpPr/>
          <p:nvPr/>
        </p:nvSpPr>
        <p:spPr>
          <a:xfrm>
            <a:off x="1504150"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600" b="1">
                <a:solidFill>
                  <a:srgbClr val="FFFFFF"/>
                </a:solidFill>
                <a:latin typeface="Roboto"/>
                <a:ea typeface="Roboto"/>
                <a:cs typeface="Roboto"/>
                <a:sym typeface="Roboto"/>
              </a:rPr>
              <a:t>BERT</a:t>
            </a:r>
            <a:endParaRPr sz="1600" b="1">
              <a:solidFill>
                <a:srgbClr val="FFFFFF"/>
              </a:solidFill>
              <a:latin typeface="Roboto"/>
              <a:ea typeface="Roboto"/>
              <a:cs typeface="Roboto"/>
              <a:sym typeface="Roboto"/>
            </a:endParaRPr>
          </a:p>
        </p:txBody>
      </p:sp>
      <p:sp>
        <p:nvSpPr>
          <p:cNvPr id="164" name="Google Shape;164;p22"/>
          <p:cNvSpPr/>
          <p:nvPr/>
        </p:nvSpPr>
        <p:spPr>
          <a:xfrm>
            <a:off x="2605365"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UMAP</a:t>
            </a:r>
            <a:endParaRPr sz="1200" b="1">
              <a:solidFill>
                <a:srgbClr val="FFFFFF"/>
              </a:solidFill>
              <a:latin typeface="Roboto"/>
              <a:ea typeface="Roboto"/>
              <a:cs typeface="Roboto"/>
              <a:sym typeface="Roboto"/>
            </a:endParaRPr>
          </a:p>
        </p:txBody>
      </p:sp>
      <p:sp>
        <p:nvSpPr>
          <p:cNvPr id="165" name="Google Shape;165;p22"/>
          <p:cNvSpPr/>
          <p:nvPr/>
        </p:nvSpPr>
        <p:spPr>
          <a:xfrm>
            <a:off x="4813847" y="192560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Clustering Algorithm</a:t>
            </a:r>
            <a:endParaRPr sz="1200" b="1">
              <a:solidFill>
                <a:srgbClr val="FFFFFF"/>
              </a:solidFill>
              <a:latin typeface="Roboto"/>
              <a:ea typeface="Roboto"/>
              <a:cs typeface="Roboto"/>
              <a:sym typeface="Roboto"/>
            </a:endParaRPr>
          </a:p>
        </p:txBody>
      </p:sp>
      <p:sp>
        <p:nvSpPr>
          <p:cNvPr id="166" name="Google Shape;166;p22"/>
          <p:cNvSpPr/>
          <p:nvPr/>
        </p:nvSpPr>
        <p:spPr>
          <a:xfrm>
            <a:off x="3706694" y="1925650"/>
            <a:ext cx="1354200" cy="669000"/>
          </a:xfrm>
          <a:prstGeom prst="chevron">
            <a:avLst>
              <a:gd name="adj" fmla="val 50000"/>
            </a:avLst>
          </a:prstGeom>
          <a:solidFill>
            <a:srgbClr val="CC4125"/>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Search query</a:t>
            </a:r>
            <a:endParaRPr sz="1200" b="1">
              <a:solidFill>
                <a:srgbClr val="FFFFFF"/>
              </a:solidFill>
              <a:latin typeface="Roboto"/>
              <a:ea typeface="Roboto"/>
              <a:cs typeface="Roboto"/>
              <a:sym typeface="Roboto"/>
            </a:endParaRPr>
          </a:p>
        </p:txBody>
      </p:sp>
      <p:sp>
        <p:nvSpPr>
          <p:cNvPr id="167" name="Google Shape;167;p22"/>
          <p:cNvSpPr/>
          <p:nvPr/>
        </p:nvSpPr>
        <p:spPr>
          <a:xfrm>
            <a:off x="51850" y="1925875"/>
            <a:ext cx="1699200" cy="669000"/>
          </a:xfrm>
          <a:prstGeom prst="homePlate">
            <a:avLst>
              <a:gd name="adj" fmla="val 50000"/>
            </a:avLst>
          </a:prstGeom>
          <a:solidFill>
            <a:srgbClr val="630031"/>
          </a:solidFill>
          <a:ln>
            <a:noFill/>
          </a:ln>
        </p:spPr>
        <p:txBody>
          <a:bodyPr spcFirstLastPara="1" wrap="square" lIns="0"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Preprocessing</a:t>
            </a:r>
            <a:endParaRPr sz="1600" b="1" dirty="0">
              <a:solidFill>
                <a:srgbClr val="FFFFFF"/>
              </a:solidFill>
              <a:latin typeface="Roboto"/>
              <a:ea typeface="Roboto"/>
              <a:cs typeface="Roboto"/>
              <a:sym typeface="Roboto"/>
            </a:endParaRPr>
          </a:p>
        </p:txBody>
      </p:sp>
      <p:sp>
        <p:nvSpPr>
          <p:cNvPr id="168" name="Google Shape;168;p22"/>
          <p:cNvSpPr/>
          <p:nvPr/>
        </p:nvSpPr>
        <p:spPr>
          <a:xfrm>
            <a:off x="6174286" y="19255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Sorting Algorithm</a:t>
            </a:r>
            <a:endParaRPr sz="1200" b="1">
              <a:solidFill>
                <a:srgbClr val="FFFFFF"/>
              </a:solidFill>
              <a:latin typeface="Roboto"/>
              <a:ea typeface="Roboto"/>
              <a:cs typeface="Roboto"/>
              <a:sym typeface="Roboto"/>
            </a:endParaRPr>
          </a:p>
        </p:txBody>
      </p:sp>
      <p:sp>
        <p:nvSpPr>
          <p:cNvPr id="169" name="Google Shape;169;p22"/>
          <p:cNvSpPr/>
          <p:nvPr/>
        </p:nvSpPr>
        <p:spPr>
          <a:xfrm>
            <a:off x="7502036" y="19256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dirty="0">
                <a:solidFill>
                  <a:srgbClr val="FFFFFF"/>
                </a:solidFill>
                <a:latin typeface="Roboto"/>
                <a:ea typeface="Roboto"/>
                <a:cs typeface="Roboto"/>
                <a:sym typeface="Roboto"/>
              </a:rPr>
              <a:t>Front-end</a:t>
            </a:r>
            <a:endParaRPr sz="1700" b="1" dirty="0">
              <a:solidFill>
                <a:srgbClr val="FFFFFF"/>
              </a:solidFill>
              <a:latin typeface="Roboto"/>
              <a:ea typeface="Roboto"/>
              <a:cs typeface="Roboto"/>
              <a:sym typeface="Roboto"/>
            </a:endParaRPr>
          </a:p>
        </p:txBody>
      </p:sp>
      <p:sp>
        <p:nvSpPr>
          <p:cNvPr id="170" name="Google Shape;170;p22"/>
          <p:cNvSpPr txBox="1"/>
          <p:nvPr/>
        </p:nvSpPr>
        <p:spPr>
          <a:xfrm>
            <a:off x="1784850" y="881025"/>
            <a:ext cx="73071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User performs a search, specifying</a:t>
            </a:r>
            <a:endParaRPr sz="1800"/>
          </a:p>
        </p:txBody>
      </p:sp>
      <p:cxnSp>
        <p:nvCxnSpPr>
          <p:cNvPr id="171" name="Google Shape;171;p22"/>
          <p:cNvCxnSpPr>
            <a:stCxn id="166" idx="0"/>
            <a:endCxn id="170" idx="1"/>
          </p:cNvCxnSpPr>
          <p:nvPr/>
        </p:nvCxnSpPr>
        <p:spPr>
          <a:xfrm rot="5400000" flipH="1">
            <a:off x="2593694" y="302800"/>
            <a:ext cx="813900" cy="2431800"/>
          </a:xfrm>
          <a:prstGeom prst="bentConnector4">
            <a:avLst>
              <a:gd name="adj1" fmla="val 35811"/>
              <a:gd name="adj2" fmla="val 109788"/>
            </a:avLst>
          </a:prstGeom>
          <a:noFill/>
          <a:ln w="28575" cap="flat" cmpd="sng">
            <a:solidFill>
              <a:schemeClr val="dk2"/>
            </a:solidFill>
            <a:prstDash val="dot"/>
            <a:round/>
            <a:headEnd type="none" w="med" len="med"/>
            <a:tailEnd type="none" w="med" len="med"/>
          </a:ln>
        </p:spPr>
      </p:cxnSp>
      <p:sp>
        <p:nvSpPr>
          <p:cNvPr id="172" name="Google Shape;172;p22"/>
          <p:cNvSpPr txBox="1"/>
          <p:nvPr/>
        </p:nvSpPr>
        <p:spPr>
          <a:xfrm>
            <a:off x="5571425" y="512325"/>
            <a:ext cx="3440100" cy="1262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Clustering algorithm</a:t>
            </a:r>
            <a:endParaRPr/>
          </a:p>
          <a:p>
            <a:pPr marL="0" lvl="0" indent="0" algn="ctr" rtl="0">
              <a:spcBef>
                <a:spcPts val="0"/>
              </a:spcBef>
              <a:spcAft>
                <a:spcPts val="0"/>
              </a:spcAft>
              <a:buNone/>
            </a:pPr>
            <a:r>
              <a:rPr lang="en"/>
              <a:t>Number of documents to cluster, </a:t>
            </a:r>
            <a:r>
              <a:rPr lang="en" i="1"/>
              <a:t>n</a:t>
            </a:r>
            <a:endParaRPr/>
          </a:p>
          <a:p>
            <a:pPr marL="0" lvl="0" indent="0" algn="ctr" rtl="0">
              <a:spcBef>
                <a:spcPts val="0"/>
              </a:spcBef>
              <a:spcAft>
                <a:spcPts val="0"/>
              </a:spcAft>
              <a:buNone/>
            </a:pPr>
            <a:r>
              <a:rPr lang="en"/>
              <a:t>Number of clusters/Minimum Cluster size</a:t>
            </a:r>
            <a:endParaRPr/>
          </a:p>
          <a:p>
            <a:pPr marL="0" lvl="0" indent="0" algn="ctr" rtl="0">
              <a:spcBef>
                <a:spcPts val="0"/>
              </a:spcBef>
              <a:spcAft>
                <a:spcPts val="0"/>
              </a:spcAft>
              <a:buNone/>
            </a:pPr>
            <a:r>
              <a:rPr lang="en"/>
              <a:t>Whether to use PCA</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3"/>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2200" b="1">
                <a:solidFill>
                  <a:srgbClr val="630031"/>
                </a:solidFill>
              </a:rPr>
              <a:t>General Approach</a:t>
            </a:r>
            <a:endParaRPr sz="2200" b="1">
              <a:solidFill>
                <a:srgbClr val="630031"/>
              </a:solidFill>
            </a:endParaRPr>
          </a:p>
        </p:txBody>
      </p:sp>
      <p:sp>
        <p:nvSpPr>
          <p:cNvPr id="178" name="Google Shape;178;p23"/>
          <p:cNvSpPr/>
          <p:nvPr/>
        </p:nvSpPr>
        <p:spPr>
          <a:xfrm>
            <a:off x="1504150"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600" b="1">
                <a:solidFill>
                  <a:srgbClr val="FFFFFF"/>
                </a:solidFill>
                <a:latin typeface="Roboto"/>
                <a:ea typeface="Roboto"/>
                <a:cs typeface="Roboto"/>
                <a:sym typeface="Roboto"/>
              </a:rPr>
              <a:t>BERT</a:t>
            </a:r>
            <a:endParaRPr sz="1600" b="1">
              <a:solidFill>
                <a:srgbClr val="FFFFFF"/>
              </a:solidFill>
              <a:latin typeface="Roboto"/>
              <a:ea typeface="Roboto"/>
              <a:cs typeface="Roboto"/>
              <a:sym typeface="Roboto"/>
            </a:endParaRPr>
          </a:p>
        </p:txBody>
      </p:sp>
      <p:sp>
        <p:nvSpPr>
          <p:cNvPr id="179" name="Google Shape;179;p23"/>
          <p:cNvSpPr/>
          <p:nvPr/>
        </p:nvSpPr>
        <p:spPr>
          <a:xfrm>
            <a:off x="2605365"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UMAP</a:t>
            </a:r>
            <a:endParaRPr sz="1200" b="1" dirty="0">
              <a:solidFill>
                <a:srgbClr val="FFFFFF"/>
              </a:solidFill>
              <a:latin typeface="Roboto"/>
              <a:ea typeface="Roboto"/>
              <a:cs typeface="Roboto"/>
              <a:sym typeface="Roboto"/>
            </a:endParaRPr>
          </a:p>
        </p:txBody>
      </p:sp>
      <p:sp>
        <p:nvSpPr>
          <p:cNvPr id="180" name="Google Shape;180;p23"/>
          <p:cNvSpPr/>
          <p:nvPr/>
        </p:nvSpPr>
        <p:spPr>
          <a:xfrm>
            <a:off x="4813847" y="1925600"/>
            <a:ext cx="1590000" cy="669000"/>
          </a:xfrm>
          <a:prstGeom prst="chevron">
            <a:avLst>
              <a:gd name="adj" fmla="val 50000"/>
            </a:avLst>
          </a:prstGeom>
          <a:solidFill>
            <a:srgbClr val="CC4125"/>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Clustering Algorithm</a:t>
            </a:r>
            <a:endParaRPr sz="1200" b="1">
              <a:solidFill>
                <a:srgbClr val="FFFFFF"/>
              </a:solidFill>
              <a:latin typeface="Roboto"/>
              <a:ea typeface="Roboto"/>
              <a:cs typeface="Roboto"/>
              <a:sym typeface="Roboto"/>
            </a:endParaRPr>
          </a:p>
        </p:txBody>
      </p:sp>
      <p:sp>
        <p:nvSpPr>
          <p:cNvPr id="181" name="Google Shape;181;p23"/>
          <p:cNvSpPr/>
          <p:nvPr/>
        </p:nvSpPr>
        <p:spPr>
          <a:xfrm>
            <a:off x="3706694"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Search query</a:t>
            </a:r>
            <a:endParaRPr sz="1200" b="1">
              <a:solidFill>
                <a:srgbClr val="FFFFFF"/>
              </a:solidFill>
              <a:latin typeface="Roboto"/>
              <a:ea typeface="Roboto"/>
              <a:cs typeface="Roboto"/>
              <a:sym typeface="Roboto"/>
            </a:endParaRPr>
          </a:p>
        </p:txBody>
      </p:sp>
      <p:sp>
        <p:nvSpPr>
          <p:cNvPr id="182" name="Google Shape;182;p23"/>
          <p:cNvSpPr/>
          <p:nvPr/>
        </p:nvSpPr>
        <p:spPr>
          <a:xfrm>
            <a:off x="51850" y="1925875"/>
            <a:ext cx="1699200" cy="669000"/>
          </a:xfrm>
          <a:prstGeom prst="homePlate">
            <a:avLst>
              <a:gd name="adj" fmla="val 50000"/>
            </a:avLst>
          </a:prstGeom>
          <a:solidFill>
            <a:srgbClr val="630031"/>
          </a:solidFill>
          <a:ln>
            <a:noFill/>
          </a:ln>
        </p:spPr>
        <p:txBody>
          <a:bodyPr spcFirstLastPara="1" wrap="square" lIns="0"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Preprocessing</a:t>
            </a:r>
            <a:endParaRPr sz="1600" b="1" dirty="0">
              <a:solidFill>
                <a:srgbClr val="FFFFFF"/>
              </a:solidFill>
              <a:latin typeface="Roboto"/>
              <a:ea typeface="Roboto"/>
              <a:cs typeface="Roboto"/>
              <a:sym typeface="Roboto"/>
            </a:endParaRPr>
          </a:p>
        </p:txBody>
      </p:sp>
      <p:sp>
        <p:nvSpPr>
          <p:cNvPr id="183" name="Google Shape;183;p23"/>
          <p:cNvSpPr/>
          <p:nvPr/>
        </p:nvSpPr>
        <p:spPr>
          <a:xfrm>
            <a:off x="6174286" y="19255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Sorting Algorithm</a:t>
            </a:r>
            <a:endParaRPr sz="1200" b="1">
              <a:solidFill>
                <a:srgbClr val="FFFFFF"/>
              </a:solidFill>
              <a:latin typeface="Roboto"/>
              <a:ea typeface="Roboto"/>
              <a:cs typeface="Roboto"/>
              <a:sym typeface="Roboto"/>
            </a:endParaRPr>
          </a:p>
        </p:txBody>
      </p:sp>
      <p:sp>
        <p:nvSpPr>
          <p:cNvPr id="184" name="Google Shape;184;p23"/>
          <p:cNvSpPr/>
          <p:nvPr/>
        </p:nvSpPr>
        <p:spPr>
          <a:xfrm>
            <a:off x="7502036" y="19256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dirty="0">
                <a:solidFill>
                  <a:srgbClr val="FFFFFF"/>
                </a:solidFill>
                <a:latin typeface="Roboto"/>
                <a:ea typeface="Roboto"/>
                <a:cs typeface="Roboto"/>
                <a:sym typeface="Roboto"/>
              </a:rPr>
              <a:t>Front-end</a:t>
            </a:r>
            <a:endParaRPr sz="1700" b="1" dirty="0">
              <a:solidFill>
                <a:srgbClr val="FFFFFF"/>
              </a:solidFill>
              <a:latin typeface="Roboto"/>
              <a:ea typeface="Roboto"/>
              <a:cs typeface="Roboto"/>
              <a:sym typeface="Roboto"/>
            </a:endParaRPr>
          </a:p>
        </p:txBody>
      </p:sp>
      <p:sp>
        <p:nvSpPr>
          <p:cNvPr id="185" name="Google Shape;185;p23"/>
          <p:cNvSpPr txBox="1"/>
          <p:nvPr/>
        </p:nvSpPr>
        <p:spPr>
          <a:xfrm>
            <a:off x="1784850" y="881025"/>
            <a:ext cx="73071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KMeans, DBScan or HDBScan using user specifications</a:t>
            </a:r>
            <a:endParaRPr sz="1800"/>
          </a:p>
        </p:txBody>
      </p:sp>
      <p:cxnSp>
        <p:nvCxnSpPr>
          <p:cNvPr id="186" name="Google Shape;186;p23"/>
          <p:cNvCxnSpPr>
            <a:stCxn id="180" idx="0"/>
            <a:endCxn id="185" idx="1"/>
          </p:cNvCxnSpPr>
          <p:nvPr/>
        </p:nvCxnSpPr>
        <p:spPr>
          <a:xfrm rot="5400000" flipH="1">
            <a:off x="3206447" y="-309550"/>
            <a:ext cx="813600" cy="3656700"/>
          </a:xfrm>
          <a:prstGeom prst="bentConnector4">
            <a:avLst>
              <a:gd name="adj1" fmla="val 35821"/>
              <a:gd name="adj2" fmla="val 106513"/>
            </a:avLst>
          </a:prstGeom>
          <a:noFill/>
          <a:ln w="28575" cap="flat" cmpd="sng">
            <a:solidFill>
              <a:schemeClr val="dk2"/>
            </a:solidFill>
            <a:prstDash val="dot"/>
            <a:round/>
            <a:headEnd type="none" w="med" len="med"/>
            <a:tailEnd type="none" w="med" len="med"/>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4"/>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2200" b="1">
                <a:solidFill>
                  <a:srgbClr val="630031"/>
                </a:solidFill>
              </a:rPr>
              <a:t>General Approach</a:t>
            </a:r>
            <a:endParaRPr sz="2200" b="1">
              <a:solidFill>
                <a:srgbClr val="630031"/>
              </a:solidFill>
            </a:endParaRPr>
          </a:p>
        </p:txBody>
      </p:sp>
      <p:sp>
        <p:nvSpPr>
          <p:cNvPr id="192" name="Google Shape;192;p24"/>
          <p:cNvSpPr/>
          <p:nvPr/>
        </p:nvSpPr>
        <p:spPr>
          <a:xfrm>
            <a:off x="1504150"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600" b="1">
                <a:solidFill>
                  <a:srgbClr val="FFFFFF"/>
                </a:solidFill>
                <a:latin typeface="Roboto"/>
                <a:ea typeface="Roboto"/>
                <a:cs typeface="Roboto"/>
                <a:sym typeface="Roboto"/>
              </a:rPr>
              <a:t>BERT</a:t>
            </a:r>
            <a:endParaRPr sz="1600" b="1">
              <a:solidFill>
                <a:srgbClr val="FFFFFF"/>
              </a:solidFill>
              <a:latin typeface="Roboto"/>
              <a:ea typeface="Roboto"/>
              <a:cs typeface="Roboto"/>
              <a:sym typeface="Roboto"/>
            </a:endParaRPr>
          </a:p>
        </p:txBody>
      </p:sp>
      <p:sp>
        <p:nvSpPr>
          <p:cNvPr id="193" name="Google Shape;193;p24"/>
          <p:cNvSpPr/>
          <p:nvPr/>
        </p:nvSpPr>
        <p:spPr>
          <a:xfrm>
            <a:off x="2605365"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UMAP</a:t>
            </a:r>
            <a:endParaRPr sz="1200" b="1" dirty="0">
              <a:solidFill>
                <a:srgbClr val="FFFFFF"/>
              </a:solidFill>
              <a:latin typeface="Roboto"/>
              <a:ea typeface="Roboto"/>
              <a:cs typeface="Roboto"/>
              <a:sym typeface="Roboto"/>
            </a:endParaRPr>
          </a:p>
        </p:txBody>
      </p:sp>
      <p:sp>
        <p:nvSpPr>
          <p:cNvPr id="194" name="Google Shape;194;p24"/>
          <p:cNvSpPr/>
          <p:nvPr/>
        </p:nvSpPr>
        <p:spPr>
          <a:xfrm>
            <a:off x="4813847" y="192560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Clustering Algorithm</a:t>
            </a:r>
            <a:endParaRPr sz="1200" b="1">
              <a:solidFill>
                <a:srgbClr val="FFFFFF"/>
              </a:solidFill>
              <a:latin typeface="Roboto"/>
              <a:ea typeface="Roboto"/>
              <a:cs typeface="Roboto"/>
              <a:sym typeface="Roboto"/>
            </a:endParaRPr>
          </a:p>
        </p:txBody>
      </p:sp>
      <p:sp>
        <p:nvSpPr>
          <p:cNvPr id="195" name="Google Shape;195;p24"/>
          <p:cNvSpPr/>
          <p:nvPr/>
        </p:nvSpPr>
        <p:spPr>
          <a:xfrm>
            <a:off x="3706694"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Search query</a:t>
            </a:r>
            <a:endParaRPr sz="1200" b="1">
              <a:solidFill>
                <a:srgbClr val="FFFFFF"/>
              </a:solidFill>
              <a:latin typeface="Roboto"/>
              <a:ea typeface="Roboto"/>
              <a:cs typeface="Roboto"/>
              <a:sym typeface="Roboto"/>
            </a:endParaRPr>
          </a:p>
        </p:txBody>
      </p:sp>
      <p:sp>
        <p:nvSpPr>
          <p:cNvPr id="196" name="Google Shape;196;p24"/>
          <p:cNvSpPr/>
          <p:nvPr/>
        </p:nvSpPr>
        <p:spPr>
          <a:xfrm>
            <a:off x="51850" y="1925875"/>
            <a:ext cx="1699200" cy="669000"/>
          </a:xfrm>
          <a:prstGeom prst="homePlate">
            <a:avLst>
              <a:gd name="adj" fmla="val 50000"/>
            </a:avLst>
          </a:prstGeom>
          <a:solidFill>
            <a:srgbClr val="630031"/>
          </a:solidFill>
          <a:ln>
            <a:noFill/>
          </a:ln>
        </p:spPr>
        <p:txBody>
          <a:bodyPr spcFirstLastPara="1" wrap="square" lIns="0"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Preprocessing</a:t>
            </a:r>
            <a:endParaRPr sz="1600" b="1" dirty="0">
              <a:solidFill>
                <a:srgbClr val="FFFFFF"/>
              </a:solidFill>
              <a:latin typeface="Roboto"/>
              <a:ea typeface="Roboto"/>
              <a:cs typeface="Roboto"/>
              <a:sym typeface="Roboto"/>
            </a:endParaRPr>
          </a:p>
        </p:txBody>
      </p:sp>
      <p:sp>
        <p:nvSpPr>
          <p:cNvPr id="197" name="Google Shape;197;p24"/>
          <p:cNvSpPr/>
          <p:nvPr/>
        </p:nvSpPr>
        <p:spPr>
          <a:xfrm>
            <a:off x="6174286" y="1925550"/>
            <a:ext cx="1590000" cy="669000"/>
          </a:xfrm>
          <a:prstGeom prst="chevron">
            <a:avLst>
              <a:gd name="adj" fmla="val 50000"/>
            </a:avLst>
          </a:prstGeom>
          <a:solidFill>
            <a:srgbClr val="CC4125"/>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Sorting Algorithm</a:t>
            </a:r>
            <a:endParaRPr sz="1200" b="1">
              <a:solidFill>
                <a:srgbClr val="FFFFFF"/>
              </a:solidFill>
              <a:latin typeface="Roboto"/>
              <a:ea typeface="Roboto"/>
              <a:cs typeface="Roboto"/>
              <a:sym typeface="Roboto"/>
            </a:endParaRPr>
          </a:p>
        </p:txBody>
      </p:sp>
      <p:sp>
        <p:nvSpPr>
          <p:cNvPr id="198" name="Google Shape;198;p24"/>
          <p:cNvSpPr/>
          <p:nvPr/>
        </p:nvSpPr>
        <p:spPr>
          <a:xfrm>
            <a:off x="7502036" y="19256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dirty="0">
                <a:solidFill>
                  <a:srgbClr val="FFFFFF"/>
                </a:solidFill>
                <a:latin typeface="Roboto"/>
                <a:ea typeface="Roboto"/>
                <a:cs typeface="Roboto"/>
                <a:sym typeface="Roboto"/>
              </a:rPr>
              <a:t>Front-end</a:t>
            </a:r>
            <a:endParaRPr sz="1700" b="1" dirty="0">
              <a:solidFill>
                <a:srgbClr val="FFFFFF"/>
              </a:solidFill>
              <a:latin typeface="Roboto"/>
              <a:ea typeface="Roboto"/>
              <a:cs typeface="Roboto"/>
              <a:sym typeface="Roboto"/>
            </a:endParaRPr>
          </a:p>
        </p:txBody>
      </p:sp>
      <p:sp>
        <p:nvSpPr>
          <p:cNvPr id="199" name="Google Shape;199;p24"/>
          <p:cNvSpPr txBox="1"/>
          <p:nvPr/>
        </p:nvSpPr>
        <p:spPr>
          <a:xfrm>
            <a:off x="1784850" y="728625"/>
            <a:ext cx="7470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Sort output of each cluster to retrieve two nearest results to first </a:t>
            </a:r>
            <a:r>
              <a:rPr lang="en" sz="1800" i="1"/>
              <a:t>n</a:t>
            </a:r>
            <a:r>
              <a:rPr lang="en" sz="1800"/>
              <a:t> chapters</a:t>
            </a:r>
            <a:endParaRPr sz="1800"/>
          </a:p>
        </p:txBody>
      </p:sp>
      <p:cxnSp>
        <p:nvCxnSpPr>
          <p:cNvPr id="200" name="Google Shape;200;p24"/>
          <p:cNvCxnSpPr>
            <a:stCxn id="197" idx="0"/>
            <a:endCxn id="199" idx="1"/>
          </p:cNvCxnSpPr>
          <p:nvPr/>
        </p:nvCxnSpPr>
        <p:spPr>
          <a:xfrm rot="5400000" flipH="1">
            <a:off x="3879736" y="-996750"/>
            <a:ext cx="827400" cy="5017200"/>
          </a:xfrm>
          <a:prstGeom prst="bentConnector4">
            <a:avLst>
              <a:gd name="adj1" fmla="val 27679"/>
              <a:gd name="adj2" fmla="val 104746"/>
            </a:avLst>
          </a:prstGeom>
          <a:noFill/>
          <a:ln w="28575" cap="flat" cmpd="sng">
            <a:solidFill>
              <a:schemeClr val="dk2"/>
            </a:solidFill>
            <a:prstDash val="dot"/>
            <a:round/>
            <a:headEnd type="none" w="med" len="med"/>
            <a:tailEnd type="non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5"/>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2200" b="1">
                <a:solidFill>
                  <a:srgbClr val="630031"/>
                </a:solidFill>
              </a:rPr>
              <a:t>General Approach</a:t>
            </a:r>
            <a:endParaRPr sz="2200" b="1">
              <a:solidFill>
                <a:srgbClr val="630031"/>
              </a:solidFill>
            </a:endParaRPr>
          </a:p>
        </p:txBody>
      </p:sp>
      <p:sp>
        <p:nvSpPr>
          <p:cNvPr id="206" name="Google Shape;206;p25"/>
          <p:cNvSpPr/>
          <p:nvPr/>
        </p:nvSpPr>
        <p:spPr>
          <a:xfrm>
            <a:off x="1504150"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600" b="1">
                <a:solidFill>
                  <a:srgbClr val="FFFFFF"/>
                </a:solidFill>
                <a:latin typeface="Roboto"/>
                <a:ea typeface="Roboto"/>
                <a:cs typeface="Roboto"/>
                <a:sym typeface="Roboto"/>
              </a:rPr>
              <a:t>BERT</a:t>
            </a:r>
            <a:endParaRPr sz="1600" b="1">
              <a:solidFill>
                <a:srgbClr val="FFFFFF"/>
              </a:solidFill>
              <a:latin typeface="Roboto"/>
              <a:ea typeface="Roboto"/>
              <a:cs typeface="Roboto"/>
              <a:sym typeface="Roboto"/>
            </a:endParaRPr>
          </a:p>
        </p:txBody>
      </p:sp>
      <p:sp>
        <p:nvSpPr>
          <p:cNvPr id="207" name="Google Shape;207;p25"/>
          <p:cNvSpPr/>
          <p:nvPr/>
        </p:nvSpPr>
        <p:spPr>
          <a:xfrm>
            <a:off x="2605365"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UMAP</a:t>
            </a:r>
            <a:endParaRPr sz="1200" b="1">
              <a:solidFill>
                <a:srgbClr val="FFFFFF"/>
              </a:solidFill>
              <a:latin typeface="Roboto"/>
              <a:ea typeface="Roboto"/>
              <a:cs typeface="Roboto"/>
              <a:sym typeface="Roboto"/>
            </a:endParaRPr>
          </a:p>
        </p:txBody>
      </p:sp>
      <p:sp>
        <p:nvSpPr>
          <p:cNvPr id="208" name="Google Shape;208;p25"/>
          <p:cNvSpPr/>
          <p:nvPr/>
        </p:nvSpPr>
        <p:spPr>
          <a:xfrm>
            <a:off x="4813847" y="192560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Clustering Algorithm</a:t>
            </a:r>
            <a:endParaRPr sz="1200" b="1">
              <a:solidFill>
                <a:srgbClr val="FFFFFF"/>
              </a:solidFill>
              <a:latin typeface="Roboto"/>
              <a:ea typeface="Roboto"/>
              <a:cs typeface="Roboto"/>
              <a:sym typeface="Roboto"/>
            </a:endParaRPr>
          </a:p>
        </p:txBody>
      </p:sp>
      <p:sp>
        <p:nvSpPr>
          <p:cNvPr id="209" name="Google Shape;209;p25"/>
          <p:cNvSpPr/>
          <p:nvPr/>
        </p:nvSpPr>
        <p:spPr>
          <a:xfrm>
            <a:off x="3706694"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Search query</a:t>
            </a:r>
            <a:endParaRPr sz="1200" b="1">
              <a:solidFill>
                <a:srgbClr val="FFFFFF"/>
              </a:solidFill>
              <a:latin typeface="Roboto"/>
              <a:ea typeface="Roboto"/>
              <a:cs typeface="Roboto"/>
              <a:sym typeface="Roboto"/>
            </a:endParaRPr>
          </a:p>
        </p:txBody>
      </p:sp>
      <p:sp>
        <p:nvSpPr>
          <p:cNvPr id="210" name="Google Shape;210;p25"/>
          <p:cNvSpPr/>
          <p:nvPr/>
        </p:nvSpPr>
        <p:spPr>
          <a:xfrm>
            <a:off x="51850" y="1925875"/>
            <a:ext cx="1699200" cy="669000"/>
          </a:xfrm>
          <a:prstGeom prst="homePlate">
            <a:avLst>
              <a:gd name="adj" fmla="val 50000"/>
            </a:avLst>
          </a:prstGeom>
          <a:solidFill>
            <a:srgbClr val="630031"/>
          </a:solidFill>
          <a:ln>
            <a:noFill/>
          </a:ln>
        </p:spPr>
        <p:txBody>
          <a:bodyPr spcFirstLastPara="1" wrap="square" lIns="0"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Preprocessing</a:t>
            </a:r>
            <a:endParaRPr sz="1600" b="1" dirty="0">
              <a:solidFill>
                <a:srgbClr val="FFFFFF"/>
              </a:solidFill>
              <a:latin typeface="Roboto"/>
              <a:ea typeface="Roboto"/>
              <a:cs typeface="Roboto"/>
              <a:sym typeface="Roboto"/>
            </a:endParaRPr>
          </a:p>
        </p:txBody>
      </p:sp>
      <p:sp>
        <p:nvSpPr>
          <p:cNvPr id="211" name="Google Shape;211;p25"/>
          <p:cNvSpPr/>
          <p:nvPr/>
        </p:nvSpPr>
        <p:spPr>
          <a:xfrm>
            <a:off x="6174286" y="19255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Sorting Algorithm</a:t>
            </a:r>
            <a:endParaRPr sz="1200" b="1">
              <a:solidFill>
                <a:srgbClr val="FFFFFF"/>
              </a:solidFill>
              <a:latin typeface="Roboto"/>
              <a:ea typeface="Roboto"/>
              <a:cs typeface="Roboto"/>
              <a:sym typeface="Roboto"/>
            </a:endParaRPr>
          </a:p>
        </p:txBody>
      </p:sp>
      <p:sp>
        <p:nvSpPr>
          <p:cNvPr id="212" name="Google Shape;212;p25"/>
          <p:cNvSpPr/>
          <p:nvPr/>
        </p:nvSpPr>
        <p:spPr>
          <a:xfrm>
            <a:off x="7502036" y="1925650"/>
            <a:ext cx="1590000" cy="669000"/>
          </a:xfrm>
          <a:prstGeom prst="chevron">
            <a:avLst>
              <a:gd name="adj" fmla="val 50000"/>
            </a:avLst>
          </a:prstGeom>
          <a:solidFill>
            <a:srgbClr val="CC412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dirty="0">
                <a:solidFill>
                  <a:srgbClr val="FFFFFF"/>
                </a:solidFill>
                <a:latin typeface="Roboto"/>
                <a:ea typeface="Roboto"/>
                <a:cs typeface="Roboto"/>
                <a:sym typeface="Roboto"/>
              </a:rPr>
              <a:t>Front-end</a:t>
            </a:r>
            <a:endParaRPr sz="1700" b="1" dirty="0">
              <a:solidFill>
                <a:srgbClr val="FFFFFF"/>
              </a:solidFill>
              <a:latin typeface="Roboto"/>
              <a:ea typeface="Roboto"/>
              <a:cs typeface="Roboto"/>
              <a:sym typeface="Roboto"/>
            </a:endParaRPr>
          </a:p>
        </p:txBody>
      </p:sp>
      <p:sp>
        <p:nvSpPr>
          <p:cNvPr id="213" name="Google Shape;213;p25"/>
          <p:cNvSpPr txBox="1"/>
          <p:nvPr/>
        </p:nvSpPr>
        <p:spPr>
          <a:xfrm>
            <a:off x="1784850" y="881025"/>
            <a:ext cx="73071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Append two nearest documents to search results</a:t>
            </a:r>
            <a:endParaRPr sz="1800"/>
          </a:p>
        </p:txBody>
      </p:sp>
      <p:cxnSp>
        <p:nvCxnSpPr>
          <p:cNvPr id="214" name="Google Shape;214;p25"/>
          <p:cNvCxnSpPr>
            <a:stCxn id="212" idx="0"/>
            <a:endCxn id="213" idx="1"/>
          </p:cNvCxnSpPr>
          <p:nvPr/>
        </p:nvCxnSpPr>
        <p:spPr>
          <a:xfrm rot="5400000" flipH="1">
            <a:off x="4550336" y="-1653800"/>
            <a:ext cx="813900" cy="6345000"/>
          </a:xfrm>
          <a:prstGeom prst="bentConnector4">
            <a:avLst>
              <a:gd name="adj1" fmla="val 35811"/>
              <a:gd name="adj2" fmla="val 103752"/>
            </a:avLst>
          </a:prstGeom>
          <a:noFill/>
          <a:ln w="28575" cap="flat" cmpd="sng">
            <a:solidFill>
              <a:schemeClr val="dk2"/>
            </a:solidFill>
            <a:prstDash val="dot"/>
            <a:round/>
            <a:headEnd type="none" w="med" len="med"/>
            <a:tailEnd type="none" w="med" len="med"/>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26"/>
          <p:cNvPicPr preferRelativeResize="0"/>
          <p:nvPr/>
        </p:nvPicPr>
        <p:blipFill rotWithShape="1">
          <a:blip r:embed="rId3">
            <a:alphaModFix/>
          </a:blip>
          <a:srcRect l="89" t="2752" r="79"/>
          <a:stretch/>
        </p:blipFill>
        <p:spPr>
          <a:xfrm>
            <a:off x="582550" y="0"/>
            <a:ext cx="8561450" cy="5143500"/>
          </a:xfrm>
          <a:prstGeom prst="rect">
            <a:avLst/>
          </a:prstGeom>
          <a:noFill/>
          <a:ln>
            <a:noFill/>
          </a:ln>
        </p:spPr>
      </p:pic>
      <p:sp>
        <p:nvSpPr>
          <p:cNvPr id="220" name="Google Shape;220;p26"/>
          <p:cNvSpPr txBox="1">
            <a:spLocks noGrp="1"/>
          </p:cNvSpPr>
          <p:nvPr>
            <p:ph type="title"/>
          </p:nvPr>
        </p:nvSpPr>
        <p:spPr>
          <a:xfrm>
            <a:off x="86025" y="4647000"/>
            <a:ext cx="2446500" cy="572700"/>
          </a:xfrm>
          <a:prstGeom prst="rect">
            <a:avLst/>
          </a:prstGeom>
          <a:solidFill>
            <a:schemeClr val="lt1"/>
          </a:solidFill>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Deliverables</a:t>
            </a:r>
            <a:endParaRPr b="1">
              <a:solidFill>
                <a:srgbClr val="63003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pic>
        <p:nvPicPr>
          <p:cNvPr id="225" name="Google Shape;225;p27"/>
          <p:cNvPicPr preferRelativeResize="0"/>
          <p:nvPr/>
        </p:nvPicPr>
        <p:blipFill rotWithShape="1">
          <a:blip r:embed="rId3">
            <a:alphaModFix/>
          </a:blip>
          <a:srcRect t="2557" b="1278"/>
          <a:stretch/>
        </p:blipFill>
        <p:spPr>
          <a:xfrm>
            <a:off x="585250" y="0"/>
            <a:ext cx="8558756" cy="5143501"/>
          </a:xfrm>
          <a:prstGeom prst="rect">
            <a:avLst/>
          </a:prstGeom>
          <a:noFill/>
          <a:ln>
            <a:noFill/>
          </a:ln>
        </p:spPr>
      </p:pic>
      <p:sp>
        <p:nvSpPr>
          <p:cNvPr id="226" name="Google Shape;226;p27"/>
          <p:cNvSpPr txBox="1">
            <a:spLocks noGrp="1"/>
          </p:cNvSpPr>
          <p:nvPr>
            <p:ph type="title"/>
          </p:nvPr>
        </p:nvSpPr>
        <p:spPr>
          <a:xfrm>
            <a:off x="86025" y="45708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Deliverables</a:t>
            </a:r>
            <a:endParaRPr b="1">
              <a:solidFill>
                <a:srgbClr val="630031"/>
              </a:solidFill>
            </a:endParaRPr>
          </a:p>
        </p:txBody>
      </p:sp>
      <p:sp>
        <p:nvSpPr>
          <p:cNvPr id="227" name="Google Shape;227;p27"/>
          <p:cNvSpPr txBox="1">
            <a:spLocks noGrp="1"/>
          </p:cNvSpPr>
          <p:nvPr>
            <p:ph type="title"/>
          </p:nvPr>
        </p:nvSpPr>
        <p:spPr>
          <a:xfrm>
            <a:off x="86025" y="4647000"/>
            <a:ext cx="2446500" cy="572700"/>
          </a:xfrm>
          <a:prstGeom prst="rect">
            <a:avLst/>
          </a:prstGeom>
          <a:solidFill>
            <a:schemeClr val="lt1"/>
          </a:solidFill>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Deliverables</a:t>
            </a:r>
            <a:endParaRPr b="1">
              <a:solidFill>
                <a:srgbClr val="63003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8"/>
          <p:cNvSpPr txBox="1">
            <a:spLocks noGrp="1"/>
          </p:cNvSpPr>
          <p:nvPr>
            <p:ph type="title"/>
          </p:nvPr>
        </p:nvSpPr>
        <p:spPr>
          <a:xfrm>
            <a:off x="86025" y="45708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Deliverables</a:t>
            </a:r>
            <a:endParaRPr b="1">
              <a:solidFill>
                <a:srgbClr val="630031"/>
              </a:solidFill>
            </a:endParaRPr>
          </a:p>
        </p:txBody>
      </p:sp>
      <p:pic>
        <p:nvPicPr>
          <p:cNvPr id="233" name="Google Shape;233;p28"/>
          <p:cNvPicPr preferRelativeResize="0"/>
          <p:nvPr/>
        </p:nvPicPr>
        <p:blipFill rotWithShape="1">
          <a:blip r:embed="rId3">
            <a:alphaModFix/>
          </a:blip>
          <a:srcRect t="2475" b="1213"/>
          <a:stretch/>
        </p:blipFill>
        <p:spPr>
          <a:xfrm>
            <a:off x="623400" y="14446"/>
            <a:ext cx="8520602" cy="5129056"/>
          </a:xfrm>
          <a:prstGeom prst="rect">
            <a:avLst/>
          </a:prstGeom>
          <a:noFill/>
          <a:ln>
            <a:noFill/>
          </a:ln>
        </p:spPr>
      </p:pic>
      <p:sp>
        <p:nvSpPr>
          <p:cNvPr id="234" name="Google Shape;234;p28"/>
          <p:cNvSpPr txBox="1">
            <a:spLocks noGrp="1"/>
          </p:cNvSpPr>
          <p:nvPr>
            <p:ph type="title"/>
          </p:nvPr>
        </p:nvSpPr>
        <p:spPr>
          <a:xfrm>
            <a:off x="86025" y="4647000"/>
            <a:ext cx="3690300" cy="572700"/>
          </a:xfrm>
          <a:prstGeom prst="rect">
            <a:avLst/>
          </a:prstGeom>
          <a:solidFill>
            <a:schemeClr val="lt1"/>
          </a:solidFill>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Deliverables - KMeans</a:t>
            </a:r>
            <a:endParaRPr b="1">
              <a:solidFill>
                <a:srgbClr val="63003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29"/>
          <p:cNvSpPr txBox="1">
            <a:spLocks noGrp="1"/>
          </p:cNvSpPr>
          <p:nvPr>
            <p:ph type="title"/>
          </p:nvPr>
        </p:nvSpPr>
        <p:spPr>
          <a:xfrm>
            <a:off x="86025" y="45708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Deliverables</a:t>
            </a:r>
            <a:endParaRPr b="1">
              <a:solidFill>
                <a:srgbClr val="630031"/>
              </a:solidFill>
            </a:endParaRPr>
          </a:p>
        </p:txBody>
      </p:sp>
      <p:pic>
        <p:nvPicPr>
          <p:cNvPr id="240" name="Google Shape;240;p29"/>
          <p:cNvPicPr preferRelativeResize="0"/>
          <p:nvPr/>
        </p:nvPicPr>
        <p:blipFill rotWithShape="1">
          <a:blip r:embed="rId3">
            <a:alphaModFix/>
          </a:blip>
          <a:srcRect t="2334" b="1215"/>
          <a:stretch/>
        </p:blipFill>
        <p:spPr>
          <a:xfrm>
            <a:off x="623400" y="6995"/>
            <a:ext cx="8520602" cy="5136506"/>
          </a:xfrm>
          <a:prstGeom prst="rect">
            <a:avLst/>
          </a:prstGeom>
          <a:noFill/>
          <a:ln>
            <a:noFill/>
          </a:ln>
        </p:spPr>
      </p:pic>
      <p:sp>
        <p:nvSpPr>
          <p:cNvPr id="241" name="Google Shape;241;p29"/>
          <p:cNvSpPr txBox="1">
            <a:spLocks noGrp="1"/>
          </p:cNvSpPr>
          <p:nvPr>
            <p:ph type="title"/>
          </p:nvPr>
        </p:nvSpPr>
        <p:spPr>
          <a:xfrm>
            <a:off x="86025" y="4647000"/>
            <a:ext cx="3690300" cy="572700"/>
          </a:xfrm>
          <a:prstGeom prst="rect">
            <a:avLst/>
          </a:prstGeom>
          <a:solidFill>
            <a:schemeClr val="lt1"/>
          </a:solidFill>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Deliverables - DBScan</a:t>
            </a:r>
            <a:endParaRPr b="1">
              <a:solidFill>
                <a:srgbClr val="63003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0"/>
          <p:cNvSpPr txBox="1">
            <a:spLocks noGrp="1"/>
          </p:cNvSpPr>
          <p:nvPr>
            <p:ph type="title"/>
          </p:nvPr>
        </p:nvSpPr>
        <p:spPr>
          <a:xfrm rot="-5400000">
            <a:off x="-3973950" y="6362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Testing &amp; Evaluation - KMeans</a:t>
            </a:r>
            <a:endParaRPr b="1">
              <a:solidFill>
                <a:srgbClr val="630031"/>
              </a:solidFill>
            </a:endParaRPr>
          </a:p>
        </p:txBody>
      </p:sp>
      <p:pic>
        <p:nvPicPr>
          <p:cNvPr id="247" name="Google Shape;247;p30"/>
          <p:cNvPicPr preferRelativeResize="0"/>
          <p:nvPr/>
        </p:nvPicPr>
        <p:blipFill>
          <a:blip r:embed="rId3">
            <a:alphaModFix/>
          </a:blip>
          <a:stretch>
            <a:fillRect/>
          </a:stretch>
        </p:blipFill>
        <p:spPr>
          <a:xfrm>
            <a:off x="1550472" y="0"/>
            <a:ext cx="6866329" cy="51435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1"/>
          <p:cNvSpPr txBox="1">
            <a:spLocks noGrp="1"/>
          </p:cNvSpPr>
          <p:nvPr>
            <p:ph type="title"/>
          </p:nvPr>
        </p:nvSpPr>
        <p:spPr>
          <a:xfrm rot="-5400000">
            <a:off x="-3973950" y="6362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Testing &amp; Evaluation - KMeans</a:t>
            </a:r>
            <a:endParaRPr b="1">
              <a:solidFill>
                <a:srgbClr val="630031"/>
              </a:solidFill>
            </a:endParaRPr>
          </a:p>
        </p:txBody>
      </p:sp>
      <p:pic>
        <p:nvPicPr>
          <p:cNvPr id="253" name="Google Shape;253;p31"/>
          <p:cNvPicPr preferRelativeResize="0"/>
          <p:nvPr/>
        </p:nvPicPr>
        <p:blipFill>
          <a:blip r:embed="rId3">
            <a:alphaModFix/>
          </a:blip>
          <a:stretch>
            <a:fillRect/>
          </a:stretch>
        </p:blipFill>
        <p:spPr>
          <a:xfrm>
            <a:off x="1553062" y="0"/>
            <a:ext cx="6838686" cy="51435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Outline</a:t>
            </a:r>
            <a:endParaRPr b="1">
              <a:solidFill>
                <a:srgbClr val="630031"/>
              </a:solidFill>
            </a:endParaRPr>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AutoNum type="arabicPeriod"/>
            </a:pPr>
            <a:r>
              <a:rPr lang="en" sz="2200"/>
              <a:t>Overview of Project</a:t>
            </a:r>
            <a:endParaRPr sz="2200"/>
          </a:p>
          <a:p>
            <a:pPr marL="457200" lvl="0" indent="-368300" algn="l" rtl="0">
              <a:spcBef>
                <a:spcPts val="0"/>
              </a:spcBef>
              <a:spcAft>
                <a:spcPts val="0"/>
              </a:spcAft>
              <a:buSzPts val="2200"/>
              <a:buAutoNum type="arabicPeriod"/>
            </a:pPr>
            <a:r>
              <a:rPr lang="en" sz="2200"/>
              <a:t>Timeline</a:t>
            </a:r>
            <a:endParaRPr sz="2200"/>
          </a:p>
          <a:p>
            <a:pPr marL="457200" lvl="0" indent="-368300" algn="l" rtl="0">
              <a:spcBef>
                <a:spcPts val="0"/>
              </a:spcBef>
              <a:spcAft>
                <a:spcPts val="0"/>
              </a:spcAft>
              <a:buSzPts val="2200"/>
              <a:buAutoNum type="arabicPeriod"/>
            </a:pPr>
            <a:r>
              <a:rPr lang="en" sz="2200"/>
              <a:t>General Approach </a:t>
            </a:r>
            <a:endParaRPr sz="2200"/>
          </a:p>
          <a:p>
            <a:pPr marL="457200" lvl="0" indent="-368300" algn="l" rtl="0">
              <a:spcBef>
                <a:spcPts val="0"/>
              </a:spcBef>
              <a:spcAft>
                <a:spcPts val="0"/>
              </a:spcAft>
              <a:buSzPts val="2200"/>
              <a:buAutoNum type="arabicPeriod"/>
            </a:pPr>
            <a:r>
              <a:rPr lang="en" sz="2200"/>
              <a:t>Deliverables</a:t>
            </a:r>
            <a:endParaRPr sz="2200"/>
          </a:p>
          <a:p>
            <a:pPr marL="457200" lvl="0" indent="-368300" algn="l" rtl="0">
              <a:spcBef>
                <a:spcPts val="0"/>
              </a:spcBef>
              <a:spcAft>
                <a:spcPts val="0"/>
              </a:spcAft>
              <a:buSzPts val="2200"/>
              <a:buAutoNum type="arabicPeriod"/>
            </a:pPr>
            <a:r>
              <a:rPr lang="en" sz="2200"/>
              <a:t>Testing &amp; Evaluation</a:t>
            </a:r>
            <a:endParaRPr sz="2200"/>
          </a:p>
          <a:p>
            <a:pPr marL="457200" lvl="0" indent="-368300" algn="l" rtl="0">
              <a:spcBef>
                <a:spcPts val="0"/>
              </a:spcBef>
              <a:spcAft>
                <a:spcPts val="0"/>
              </a:spcAft>
              <a:buSzPts val="2200"/>
              <a:buAutoNum type="arabicPeriod"/>
            </a:pPr>
            <a:r>
              <a:rPr lang="en" sz="2200"/>
              <a:t>Acknowledgements</a:t>
            </a:r>
            <a:endParaRPr sz="2200"/>
          </a:p>
          <a:p>
            <a:pPr marL="457200" lvl="0" indent="-368300" algn="l" rtl="0">
              <a:spcBef>
                <a:spcPts val="0"/>
              </a:spcBef>
              <a:spcAft>
                <a:spcPts val="0"/>
              </a:spcAft>
              <a:buSzPts val="2200"/>
              <a:buAutoNum type="arabicPeriod"/>
            </a:pPr>
            <a:r>
              <a:rPr lang="en" sz="2200"/>
              <a:t>References</a:t>
            </a:r>
            <a:endParaRPr sz="2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2"/>
          <p:cNvSpPr txBox="1">
            <a:spLocks noGrp="1"/>
          </p:cNvSpPr>
          <p:nvPr>
            <p:ph type="title"/>
          </p:nvPr>
        </p:nvSpPr>
        <p:spPr>
          <a:xfrm rot="-5400000">
            <a:off x="-3973950" y="7124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Testing &amp; Evaluation - DBScan</a:t>
            </a:r>
            <a:endParaRPr b="1">
              <a:solidFill>
                <a:srgbClr val="630031"/>
              </a:solidFill>
            </a:endParaRPr>
          </a:p>
        </p:txBody>
      </p:sp>
      <p:pic>
        <p:nvPicPr>
          <p:cNvPr id="259" name="Google Shape;259;p32"/>
          <p:cNvPicPr preferRelativeResize="0"/>
          <p:nvPr/>
        </p:nvPicPr>
        <p:blipFill>
          <a:blip r:embed="rId3">
            <a:alphaModFix/>
          </a:blip>
          <a:stretch>
            <a:fillRect/>
          </a:stretch>
        </p:blipFill>
        <p:spPr>
          <a:xfrm>
            <a:off x="1650119" y="0"/>
            <a:ext cx="7116506" cy="51435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3"/>
          <p:cNvSpPr txBox="1">
            <a:spLocks noGrp="1"/>
          </p:cNvSpPr>
          <p:nvPr>
            <p:ph type="title"/>
          </p:nvPr>
        </p:nvSpPr>
        <p:spPr>
          <a:xfrm rot="-5400000">
            <a:off x="-3973950" y="7124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Testing &amp; Evaluation - DBScan</a:t>
            </a:r>
            <a:endParaRPr b="1">
              <a:solidFill>
                <a:srgbClr val="630031"/>
              </a:solidFill>
            </a:endParaRPr>
          </a:p>
        </p:txBody>
      </p:sp>
      <p:pic>
        <p:nvPicPr>
          <p:cNvPr id="265" name="Google Shape;265;p33"/>
          <p:cNvPicPr preferRelativeResize="0"/>
          <p:nvPr/>
        </p:nvPicPr>
        <p:blipFill rotWithShape="1">
          <a:blip r:embed="rId3">
            <a:alphaModFix/>
          </a:blip>
          <a:srcRect b="872"/>
          <a:stretch/>
        </p:blipFill>
        <p:spPr>
          <a:xfrm>
            <a:off x="1631425" y="0"/>
            <a:ext cx="7147503" cy="51435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Acknowledgements</a:t>
            </a:r>
            <a:endParaRPr b="1">
              <a:solidFill>
                <a:srgbClr val="630031"/>
              </a:solidFill>
            </a:endParaRPr>
          </a:p>
        </p:txBody>
      </p:sp>
      <p:sp>
        <p:nvSpPr>
          <p:cNvPr id="271" name="Google Shape;271;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55600" algn="l" rtl="0">
              <a:spcBef>
                <a:spcPts val="0"/>
              </a:spcBef>
              <a:spcAft>
                <a:spcPts val="0"/>
              </a:spcAft>
              <a:buSzPts val="2000"/>
              <a:buChar char="●"/>
            </a:pPr>
            <a:r>
              <a:rPr lang="en" sz="2000" dirty="0" err="1"/>
              <a:t>Satvik</a:t>
            </a:r>
            <a:r>
              <a:rPr lang="en" sz="2000" dirty="0"/>
              <a:t> </a:t>
            </a:r>
            <a:r>
              <a:rPr lang="en" sz="2000" dirty="0" err="1"/>
              <a:t>Chekuri</a:t>
            </a:r>
            <a:endParaRPr sz="2000" dirty="0"/>
          </a:p>
          <a:p>
            <a:pPr marL="457200" lvl="0" indent="-355600" algn="l" rtl="0">
              <a:spcBef>
                <a:spcPts val="0"/>
              </a:spcBef>
              <a:spcAft>
                <a:spcPts val="0"/>
              </a:spcAft>
              <a:buSzPts val="2000"/>
              <a:buChar char="●"/>
            </a:pPr>
            <a:r>
              <a:rPr lang="en" sz="2000" dirty="0"/>
              <a:t>Dr. Fox</a:t>
            </a:r>
            <a:endParaRPr sz="2000" dirty="0"/>
          </a:p>
          <a:p>
            <a:pPr marL="457200" lvl="0" indent="-355600" algn="l" rtl="0">
              <a:spcBef>
                <a:spcPts val="0"/>
              </a:spcBef>
              <a:spcAft>
                <a:spcPts val="0"/>
              </a:spcAft>
              <a:buSzPts val="2000"/>
              <a:buChar char="●"/>
            </a:pPr>
            <a:r>
              <a:rPr lang="en" sz="2000" dirty="0"/>
              <a:t>Previous CS 5604 teams</a:t>
            </a:r>
            <a:endParaRPr sz="2000" dirty="0"/>
          </a:p>
          <a:p>
            <a:pPr marL="914400" lvl="1" indent="-330200" algn="l" rtl="0">
              <a:spcBef>
                <a:spcPts val="0"/>
              </a:spcBef>
              <a:spcAft>
                <a:spcPts val="0"/>
              </a:spcAft>
              <a:buSzPts val="1600"/>
              <a:buChar char="○"/>
            </a:pPr>
            <a:r>
              <a:rPr lang="en" sz="1600" dirty="0"/>
              <a:t>Chapter Summarization Model</a:t>
            </a:r>
            <a:endParaRPr sz="1600" dirty="0"/>
          </a:p>
          <a:p>
            <a:pPr marL="914400" lvl="1" indent="-330200" algn="l" rtl="0">
              <a:spcBef>
                <a:spcPts val="0"/>
              </a:spcBef>
              <a:spcAft>
                <a:spcPts val="0"/>
              </a:spcAft>
              <a:buSzPts val="1600"/>
              <a:buChar char="○"/>
            </a:pPr>
            <a:r>
              <a:rPr lang="en" sz="1600" dirty="0"/>
              <a:t>Information Retrieval</a:t>
            </a:r>
            <a:endParaRPr sz="1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References</a:t>
            </a:r>
            <a:endParaRPr b="1">
              <a:solidFill>
                <a:srgbClr val="630031"/>
              </a:solidFill>
            </a:endParaRPr>
          </a:p>
        </p:txBody>
      </p:sp>
      <p:sp>
        <p:nvSpPr>
          <p:cNvPr id="277" name="Google Shape;277;p35"/>
          <p:cNvSpPr txBox="1">
            <a:spLocks noGrp="1"/>
          </p:cNvSpPr>
          <p:nvPr>
            <p:ph type="body" idx="1"/>
          </p:nvPr>
        </p:nvSpPr>
        <p:spPr>
          <a:xfrm>
            <a:off x="311700" y="1152475"/>
            <a:ext cx="8520600" cy="3866700"/>
          </a:xfrm>
          <a:prstGeom prst="rect">
            <a:avLst/>
          </a:prstGeom>
        </p:spPr>
        <p:txBody>
          <a:bodyPr spcFirstLastPara="1" wrap="square" lIns="91425" tIns="91425" rIns="91425" bIns="91425" anchor="t" anchorCtr="0">
            <a:normAutofit fontScale="85000" lnSpcReduction="10000"/>
          </a:bodyPr>
          <a:lstStyle/>
          <a:p>
            <a:pPr marL="457200" lvl="0" indent="-457200" algn="l" rtl="0">
              <a:lnSpc>
                <a:spcPct val="200000"/>
              </a:lnSpc>
              <a:spcBef>
                <a:spcPts val="0"/>
              </a:spcBef>
              <a:spcAft>
                <a:spcPts val="0"/>
              </a:spcAft>
              <a:buClr>
                <a:schemeClr val="dk1"/>
              </a:buClr>
              <a:buSzPct val="91666"/>
              <a:buFont typeface="Arial"/>
              <a:buNone/>
            </a:pPr>
            <a:r>
              <a:rPr lang="en" sz="1200" dirty="0">
                <a:solidFill>
                  <a:schemeClr val="dk1"/>
                </a:solidFill>
                <a:latin typeface="Times New Roman"/>
                <a:ea typeface="Times New Roman"/>
                <a:cs typeface="Times New Roman"/>
                <a:sym typeface="Times New Roman"/>
              </a:rPr>
              <a:t>[1] </a:t>
            </a:r>
            <a:r>
              <a:rPr lang="en" sz="1200" dirty="0" err="1">
                <a:solidFill>
                  <a:schemeClr val="dk1"/>
                </a:solidFill>
                <a:latin typeface="Times New Roman"/>
                <a:ea typeface="Times New Roman"/>
                <a:cs typeface="Times New Roman"/>
                <a:sym typeface="Times New Roman"/>
              </a:rPr>
              <a:t>Bhanja</a:t>
            </a:r>
            <a:r>
              <a:rPr lang="en" sz="1200" dirty="0">
                <a:solidFill>
                  <a:schemeClr val="dk1"/>
                </a:solidFill>
                <a:latin typeface="Times New Roman"/>
                <a:ea typeface="Times New Roman"/>
                <a:cs typeface="Times New Roman"/>
                <a:sym typeface="Times New Roman"/>
              </a:rPr>
              <a:t>, </a:t>
            </a:r>
            <a:r>
              <a:rPr lang="en" sz="1200" dirty="0" err="1">
                <a:solidFill>
                  <a:schemeClr val="dk1"/>
                </a:solidFill>
                <a:latin typeface="Times New Roman"/>
                <a:ea typeface="Times New Roman"/>
                <a:cs typeface="Times New Roman"/>
                <a:sym typeface="Times New Roman"/>
              </a:rPr>
              <a:t>Satyanarayan</a:t>
            </a:r>
            <a:r>
              <a:rPr lang="en" sz="1200" dirty="0">
                <a:solidFill>
                  <a:schemeClr val="dk1"/>
                </a:solidFill>
                <a:latin typeface="Times New Roman"/>
                <a:ea typeface="Times New Roman"/>
                <a:cs typeface="Times New Roman"/>
                <a:sym typeface="Times New Roman"/>
              </a:rPr>
              <a:t>. “How to Cluster Text Documents Using BERT.” </a:t>
            </a:r>
            <a:r>
              <a:rPr lang="en" sz="1200" i="1" dirty="0" err="1">
                <a:solidFill>
                  <a:schemeClr val="dk1"/>
                </a:solidFill>
                <a:latin typeface="Times New Roman"/>
                <a:ea typeface="Times New Roman"/>
                <a:cs typeface="Times New Roman"/>
                <a:sym typeface="Times New Roman"/>
              </a:rPr>
              <a:t>Theaidigest.in</a:t>
            </a:r>
            <a:r>
              <a:rPr lang="en" sz="1200" dirty="0">
                <a:solidFill>
                  <a:schemeClr val="dk1"/>
                </a:solidFill>
                <a:latin typeface="Times New Roman"/>
                <a:ea typeface="Times New Roman"/>
                <a:cs typeface="Times New Roman"/>
                <a:sym typeface="Times New Roman"/>
              </a:rPr>
              <a:t>, 29 Sept. 2020, https://</a:t>
            </a:r>
            <a:r>
              <a:rPr lang="en" sz="1200" dirty="0" err="1">
                <a:solidFill>
                  <a:schemeClr val="dk1"/>
                </a:solidFill>
                <a:latin typeface="Times New Roman"/>
                <a:ea typeface="Times New Roman"/>
                <a:cs typeface="Times New Roman"/>
                <a:sym typeface="Times New Roman"/>
              </a:rPr>
              <a:t>theaidigest.in</a:t>
            </a:r>
            <a:r>
              <a:rPr lang="en" sz="1200" dirty="0">
                <a:solidFill>
                  <a:schemeClr val="dk1"/>
                </a:solidFill>
                <a:latin typeface="Times New Roman"/>
                <a:ea typeface="Times New Roman"/>
                <a:cs typeface="Times New Roman"/>
                <a:sym typeface="Times New Roman"/>
              </a:rPr>
              <a:t>/how-to-cluster-text-documents-using-</a:t>
            </a:r>
            <a:r>
              <a:rPr lang="en" sz="1200" dirty="0" err="1">
                <a:solidFill>
                  <a:schemeClr val="dk1"/>
                </a:solidFill>
                <a:latin typeface="Times New Roman"/>
                <a:ea typeface="Times New Roman"/>
                <a:cs typeface="Times New Roman"/>
                <a:sym typeface="Times New Roman"/>
              </a:rPr>
              <a:t>bert</a:t>
            </a:r>
            <a:r>
              <a:rPr lang="en" sz="1200" dirty="0">
                <a:solidFill>
                  <a:schemeClr val="dk1"/>
                </a:solidFill>
                <a:latin typeface="Times New Roman"/>
                <a:ea typeface="Times New Roman"/>
                <a:cs typeface="Times New Roman"/>
                <a:sym typeface="Times New Roman"/>
              </a:rPr>
              <a:t>/. Accessed 3 Mar. 2023. </a:t>
            </a:r>
            <a:endParaRPr sz="1200" dirty="0">
              <a:solidFill>
                <a:schemeClr val="dk1"/>
              </a:solidFill>
              <a:latin typeface="Calibri"/>
              <a:ea typeface="Calibri"/>
              <a:cs typeface="Calibri"/>
              <a:sym typeface="Calibri"/>
            </a:endParaRPr>
          </a:p>
          <a:p>
            <a:pPr marL="457200" lvl="0" indent="-457200" algn="l" rtl="0">
              <a:lnSpc>
                <a:spcPct val="200000"/>
              </a:lnSpc>
              <a:spcBef>
                <a:spcPts val="0"/>
              </a:spcBef>
              <a:spcAft>
                <a:spcPts val="0"/>
              </a:spcAft>
              <a:buClr>
                <a:schemeClr val="dk1"/>
              </a:buClr>
              <a:buSzPct val="91666"/>
              <a:buFont typeface="Arial"/>
              <a:buNone/>
            </a:pPr>
            <a:r>
              <a:rPr lang="en" sz="1200" dirty="0">
                <a:solidFill>
                  <a:schemeClr val="dk1"/>
                </a:solidFill>
                <a:latin typeface="Times New Roman"/>
                <a:ea typeface="Times New Roman"/>
                <a:cs typeface="Times New Roman"/>
                <a:sym typeface="Times New Roman"/>
              </a:rPr>
              <a:t>[2] </a:t>
            </a:r>
            <a:r>
              <a:rPr lang="en" sz="1200" dirty="0" err="1">
                <a:solidFill>
                  <a:schemeClr val="dk1"/>
                </a:solidFill>
                <a:latin typeface="Times New Roman"/>
                <a:ea typeface="Times New Roman"/>
                <a:cs typeface="Times New Roman"/>
                <a:sym typeface="Times New Roman"/>
              </a:rPr>
              <a:t>Caboom.ai</a:t>
            </a:r>
            <a:r>
              <a:rPr lang="en" sz="1200" dirty="0">
                <a:solidFill>
                  <a:schemeClr val="dk1"/>
                </a:solidFill>
                <a:latin typeface="Times New Roman"/>
                <a:ea typeface="Times New Roman"/>
                <a:cs typeface="Times New Roman"/>
                <a:sym typeface="Times New Roman"/>
              </a:rPr>
              <a:t>. “Speeding up Similarity Search in Recommender Systems Using FAISS.” </a:t>
            </a:r>
            <a:r>
              <a:rPr lang="en" sz="1200" i="1" dirty="0">
                <a:solidFill>
                  <a:schemeClr val="dk1"/>
                </a:solidFill>
                <a:latin typeface="Times New Roman"/>
                <a:ea typeface="Times New Roman"/>
                <a:cs typeface="Times New Roman"/>
                <a:sym typeface="Times New Roman"/>
              </a:rPr>
              <a:t>Medium</a:t>
            </a:r>
            <a:r>
              <a:rPr lang="en" sz="1200" dirty="0">
                <a:solidFill>
                  <a:schemeClr val="dk1"/>
                </a:solidFill>
                <a:latin typeface="Times New Roman"/>
                <a:ea typeface="Times New Roman"/>
                <a:cs typeface="Times New Roman"/>
                <a:sym typeface="Times New Roman"/>
              </a:rPr>
              <a:t>, Artificial Intelligence in Plain English, 13 Aug. 2020, https://</a:t>
            </a:r>
            <a:r>
              <a:rPr lang="en" sz="1200" dirty="0" err="1">
                <a:solidFill>
                  <a:schemeClr val="dk1"/>
                </a:solidFill>
                <a:latin typeface="Times New Roman"/>
                <a:ea typeface="Times New Roman"/>
                <a:cs typeface="Times New Roman"/>
                <a:sym typeface="Times New Roman"/>
              </a:rPr>
              <a:t>ai.plainenglish.io</a:t>
            </a:r>
            <a:r>
              <a:rPr lang="en" sz="1200" dirty="0">
                <a:solidFill>
                  <a:schemeClr val="dk1"/>
                </a:solidFill>
                <a:latin typeface="Times New Roman"/>
                <a:ea typeface="Times New Roman"/>
                <a:cs typeface="Times New Roman"/>
                <a:sym typeface="Times New Roman"/>
              </a:rPr>
              <a:t>/speeding-up-similarity-search-in-recommender-systems-using-faiss-basics-part-i-ec1b5e92c92d. Accessed 14 Feb. 2023. </a:t>
            </a:r>
            <a:endParaRPr sz="1200" dirty="0">
              <a:solidFill>
                <a:schemeClr val="dk1"/>
              </a:solidFill>
              <a:latin typeface="Calibri"/>
              <a:ea typeface="Calibri"/>
              <a:cs typeface="Calibri"/>
              <a:sym typeface="Calibri"/>
            </a:endParaRPr>
          </a:p>
          <a:p>
            <a:pPr marL="457200" lvl="0" indent="-457200" algn="l" rtl="0">
              <a:lnSpc>
                <a:spcPct val="200000"/>
              </a:lnSpc>
              <a:spcBef>
                <a:spcPts val="0"/>
              </a:spcBef>
              <a:spcAft>
                <a:spcPts val="0"/>
              </a:spcAft>
              <a:buClr>
                <a:schemeClr val="dk1"/>
              </a:buClr>
              <a:buSzPct val="91666"/>
              <a:buFont typeface="Arial"/>
              <a:buNone/>
            </a:pPr>
            <a:r>
              <a:rPr lang="en" sz="1200" dirty="0">
                <a:solidFill>
                  <a:schemeClr val="dk1"/>
                </a:solidFill>
                <a:latin typeface="Times New Roman"/>
                <a:ea typeface="Times New Roman"/>
                <a:cs typeface="Times New Roman"/>
                <a:sym typeface="Times New Roman"/>
              </a:rPr>
              <a:t>[3] Erik </a:t>
            </a:r>
            <a:r>
              <a:rPr lang="en" sz="1200" dirty="0" err="1">
                <a:solidFill>
                  <a:schemeClr val="dk1"/>
                </a:solidFill>
                <a:latin typeface="Times New Roman"/>
                <a:ea typeface="Times New Roman"/>
                <a:cs typeface="Times New Roman"/>
                <a:sym typeface="Times New Roman"/>
              </a:rPr>
              <a:t>Bernhardsson</a:t>
            </a:r>
            <a:r>
              <a:rPr lang="en" sz="1200" dirty="0">
                <a:solidFill>
                  <a:schemeClr val="dk1"/>
                </a:solidFill>
                <a:latin typeface="Times New Roman"/>
                <a:ea typeface="Times New Roman"/>
                <a:cs typeface="Times New Roman"/>
                <a:sym typeface="Times New Roman"/>
              </a:rPr>
              <a:t>. “Nearest Neighbors and Vector Models – Part 2 – Algorithms and Data Structures.” </a:t>
            </a:r>
            <a:r>
              <a:rPr lang="en" sz="1200" i="1" dirty="0">
                <a:solidFill>
                  <a:schemeClr val="dk1"/>
                </a:solidFill>
                <a:latin typeface="Times New Roman"/>
                <a:ea typeface="Times New Roman"/>
                <a:cs typeface="Times New Roman"/>
                <a:sym typeface="Times New Roman"/>
              </a:rPr>
              <a:t>Erik </a:t>
            </a:r>
            <a:r>
              <a:rPr lang="en" sz="1200" i="1" dirty="0" err="1">
                <a:solidFill>
                  <a:schemeClr val="dk1"/>
                </a:solidFill>
                <a:latin typeface="Times New Roman"/>
                <a:ea typeface="Times New Roman"/>
                <a:cs typeface="Times New Roman"/>
                <a:sym typeface="Times New Roman"/>
              </a:rPr>
              <a:t>Bernhardsson</a:t>
            </a:r>
            <a:r>
              <a:rPr lang="en" sz="1200" dirty="0">
                <a:solidFill>
                  <a:schemeClr val="dk1"/>
                </a:solidFill>
                <a:latin typeface="Times New Roman"/>
                <a:ea typeface="Times New Roman"/>
                <a:cs typeface="Times New Roman"/>
                <a:sym typeface="Times New Roman"/>
              </a:rPr>
              <a:t>, Erik </a:t>
            </a:r>
            <a:r>
              <a:rPr lang="en" sz="1200" dirty="0" err="1">
                <a:solidFill>
                  <a:schemeClr val="dk1"/>
                </a:solidFill>
                <a:latin typeface="Times New Roman"/>
                <a:ea typeface="Times New Roman"/>
                <a:cs typeface="Times New Roman"/>
                <a:sym typeface="Times New Roman"/>
              </a:rPr>
              <a:t>Bernhardsson</a:t>
            </a:r>
            <a:r>
              <a:rPr lang="en" sz="1200" dirty="0">
                <a:solidFill>
                  <a:schemeClr val="dk1"/>
                </a:solidFill>
                <a:latin typeface="Times New Roman"/>
                <a:ea typeface="Times New Roman"/>
                <a:cs typeface="Times New Roman"/>
                <a:sym typeface="Times New Roman"/>
              </a:rPr>
              <a:t>, 19 Apr. 2020, https://</a:t>
            </a:r>
            <a:r>
              <a:rPr lang="en" sz="1200" dirty="0" err="1">
                <a:solidFill>
                  <a:schemeClr val="dk1"/>
                </a:solidFill>
                <a:latin typeface="Times New Roman"/>
                <a:ea typeface="Times New Roman"/>
                <a:cs typeface="Times New Roman"/>
                <a:sym typeface="Times New Roman"/>
              </a:rPr>
              <a:t>erikbern.com</a:t>
            </a:r>
            <a:r>
              <a:rPr lang="en" sz="1200" dirty="0">
                <a:solidFill>
                  <a:schemeClr val="dk1"/>
                </a:solidFill>
                <a:latin typeface="Times New Roman"/>
                <a:ea typeface="Times New Roman"/>
                <a:cs typeface="Times New Roman"/>
                <a:sym typeface="Times New Roman"/>
              </a:rPr>
              <a:t>/2015/10/01/nearest-neighbors-and-vector-models-part-2-how-to-search-in-high-dimensional-spaces.html. Accessed 14 Feb. 2023. </a:t>
            </a:r>
            <a:endParaRPr sz="1200" dirty="0">
              <a:solidFill>
                <a:schemeClr val="dk1"/>
              </a:solidFill>
              <a:latin typeface="Calibri"/>
              <a:ea typeface="Calibri"/>
              <a:cs typeface="Calibri"/>
              <a:sym typeface="Calibri"/>
            </a:endParaRPr>
          </a:p>
          <a:p>
            <a:pPr marL="457200" lvl="0" indent="-457200" algn="l" rtl="0">
              <a:lnSpc>
                <a:spcPct val="200000"/>
              </a:lnSpc>
              <a:spcBef>
                <a:spcPts val="0"/>
              </a:spcBef>
              <a:spcAft>
                <a:spcPts val="0"/>
              </a:spcAft>
              <a:buClr>
                <a:schemeClr val="dk1"/>
              </a:buClr>
              <a:buSzPct val="91666"/>
              <a:buFont typeface="Arial"/>
              <a:buNone/>
            </a:pPr>
            <a:r>
              <a:rPr lang="en" sz="1200" dirty="0">
                <a:solidFill>
                  <a:schemeClr val="dk1"/>
                </a:solidFill>
                <a:latin typeface="Times New Roman"/>
                <a:ea typeface="Times New Roman"/>
                <a:cs typeface="Times New Roman"/>
                <a:sym typeface="Times New Roman"/>
              </a:rPr>
              <a:t>[4] Frederickson, Ben. “Approximate Nearest </a:t>
            </a:r>
            <a:r>
              <a:rPr lang="en" sz="1200" dirty="0" err="1">
                <a:solidFill>
                  <a:schemeClr val="dk1"/>
                </a:solidFill>
                <a:latin typeface="Times New Roman"/>
                <a:ea typeface="Times New Roman"/>
                <a:cs typeface="Times New Roman"/>
                <a:sym typeface="Times New Roman"/>
              </a:rPr>
              <a:t>Neighbours</a:t>
            </a:r>
            <a:r>
              <a:rPr lang="en" sz="1200" dirty="0">
                <a:solidFill>
                  <a:schemeClr val="dk1"/>
                </a:solidFill>
                <a:latin typeface="Times New Roman"/>
                <a:ea typeface="Times New Roman"/>
                <a:cs typeface="Times New Roman"/>
                <a:sym typeface="Times New Roman"/>
              </a:rPr>
              <a:t> for Recommender Systems.” </a:t>
            </a:r>
            <a:r>
              <a:rPr lang="en" sz="1200" i="1" dirty="0">
                <a:solidFill>
                  <a:schemeClr val="dk1"/>
                </a:solidFill>
                <a:latin typeface="Times New Roman"/>
                <a:ea typeface="Times New Roman"/>
                <a:cs typeface="Times New Roman"/>
                <a:sym typeface="Times New Roman"/>
              </a:rPr>
              <a:t>Ben Frederickson</a:t>
            </a:r>
            <a:r>
              <a:rPr lang="en" sz="1200" dirty="0">
                <a:solidFill>
                  <a:schemeClr val="dk1"/>
                </a:solidFill>
                <a:latin typeface="Times New Roman"/>
                <a:ea typeface="Times New Roman"/>
                <a:cs typeface="Times New Roman"/>
                <a:sym typeface="Times New Roman"/>
              </a:rPr>
              <a:t>, 11 Oct. 2017, https://</a:t>
            </a:r>
            <a:r>
              <a:rPr lang="en" sz="1200" dirty="0" err="1">
                <a:solidFill>
                  <a:schemeClr val="dk1"/>
                </a:solidFill>
                <a:latin typeface="Times New Roman"/>
                <a:ea typeface="Times New Roman"/>
                <a:cs typeface="Times New Roman"/>
                <a:sym typeface="Times New Roman"/>
              </a:rPr>
              <a:t>www.benfrederickson.com</a:t>
            </a:r>
            <a:r>
              <a:rPr lang="en" sz="1200" dirty="0">
                <a:solidFill>
                  <a:schemeClr val="dk1"/>
                </a:solidFill>
                <a:latin typeface="Times New Roman"/>
                <a:ea typeface="Times New Roman"/>
                <a:cs typeface="Times New Roman"/>
                <a:sym typeface="Times New Roman"/>
              </a:rPr>
              <a:t>/approximate-nearest-</a:t>
            </a:r>
            <a:r>
              <a:rPr lang="en" sz="1200" dirty="0" err="1">
                <a:solidFill>
                  <a:schemeClr val="dk1"/>
                </a:solidFill>
                <a:latin typeface="Times New Roman"/>
                <a:ea typeface="Times New Roman"/>
                <a:cs typeface="Times New Roman"/>
                <a:sym typeface="Times New Roman"/>
              </a:rPr>
              <a:t>neighbours</a:t>
            </a:r>
            <a:r>
              <a:rPr lang="en" sz="1200" dirty="0">
                <a:solidFill>
                  <a:schemeClr val="dk1"/>
                </a:solidFill>
                <a:latin typeface="Times New Roman"/>
                <a:ea typeface="Times New Roman"/>
                <a:cs typeface="Times New Roman"/>
                <a:sym typeface="Times New Roman"/>
              </a:rPr>
              <a:t>-for-recommender-systems/. Accessed 14 Feb. 2023. </a:t>
            </a:r>
            <a:endParaRPr sz="1200" dirty="0">
              <a:solidFill>
                <a:schemeClr val="dk1"/>
              </a:solidFill>
              <a:latin typeface="Calibri"/>
              <a:ea typeface="Calibri"/>
              <a:cs typeface="Calibri"/>
              <a:sym typeface="Calibri"/>
            </a:endParaRPr>
          </a:p>
          <a:p>
            <a:pPr marL="457200" lvl="0" indent="-457200" algn="l" rtl="0">
              <a:lnSpc>
                <a:spcPct val="200000"/>
              </a:lnSpc>
              <a:spcBef>
                <a:spcPts val="0"/>
              </a:spcBef>
              <a:spcAft>
                <a:spcPts val="0"/>
              </a:spcAft>
              <a:buClr>
                <a:schemeClr val="dk1"/>
              </a:buClr>
              <a:buSzPct val="91666"/>
              <a:buFont typeface="Arial"/>
              <a:buNone/>
            </a:pPr>
            <a:r>
              <a:rPr lang="en" sz="1200" dirty="0">
                <a:solidFill>
                  <a:schemeClr val="dk1"/>
                </a:solidFill>
                <a:latin typeface="Times New Roman"/>
                <a:ea typeface="Times New Roman"/>
                <a:cs typeface="Times New Roman"/>
                <a:sym typeface="Times New Roman"/>
              </a:rPr>
              <a:t>[5] Ramachandran, </a:t>
            </a:r>
            <a:r>
              <a:rPr lang="en" sz="1200" dirty="0" err="1">
                <a:solidFill>
                  <a:schemeClr val="dk1"/>
                </a:solidFill>
                <a:latin typeface="Times New Roman"/>
                <a:ea typeface="Times New Roman"/>
                <a:cs typeface="Times New Roman"/>
                <a:sym typeface="Times New Roman"/>
              </a:rPr>
              <a:t>Aiswarya</a:t>
            </a:r>
            <a:r>
              <a:rPr lang="en" sz="1200" dirty="0">
                <a:solidFill>
                  <a:schemeClr val="dk1"/>
                </a:solidFill>
                <a:latin typeface="Times New Roman"/>
                <a:ea typeface="Times New Roman"/>
                <a:cs typeface="Times New Roman"/>
                <a:sym typeface="Times New Roman"/>
              </a:rPr>
              <a:t>. “Building a Movie Recommendation Using FAISS.” </a:t>
            </a:r>
            <a:r>
              <a:rPr lang="en" sz="1200" i="1" dirty="0">
                <a:solidFill>
                  <a:schemeClr val="dk1"/>
                </a:solidFill>
                <a:latin typeface="Times New Roman"/>
                <a:ea typeface="Times New Roman"/>
                <a:cs typeface="Times New Roman"/>
                <a:sym typeface="Times New Roman"/>
              </a:rPr>
              <a:t>Medium</a:t>
            </a:r>
            <a:r>
              <a:rPr lang="en" sz="1200" dirty="0">
                <a:solidFill>
                  <a:schemeClr val="dk1"/>
                </a:solidFill>
                <a:latin typeface="Times New Roman"/>
                <a:ea typeface="Times New Roman"/>
                <a:cs typeface="Times New Roman"/>
                <a:sym typeface="Times New Roman"/>
              </a:rPr>
              <a:t>, Analytics Vidhya, 29 Jan. 2021, https://</a:t>
            </a:r>
            <a:r>
              <a:rPr lang="en" sz="1200" dirty="0" err="1">
                <a:solidFill>
                  <a:schemeClr val="dk1"/>
                </a:solidFill>
                <a:latin typeface="Times New Roman"/>
                <a:ea typeface="Times New Roman"/>
                <a:cs typeface="Times New Roman"/>
                <a:sym typeface="Times New Roman"/>
              </a:rPr>
              <a:t>medium.com</a:t>
            </a:r>
            <a:r>
              <a:rPr lang="en" sz="1200" dirty="0">
                <a:solidFill>
                  <a:schemeClr val="dk1"/>
                </a:solidFill>
                <a:latin typeface="Times New Roman"/>
                <a:ea typeface="Times New Roman"/>
                <a:cs typeface="Times New Roman"/>
                <a:sym typeface="Times New Roman"/>
              </a:rPr>
              <a:t>/analytics-</a:t>
            </a:r>
            <a:r>
              <a:rPr lang="en" sz="1200" dirty="0" err="1">
                <a:solidFill>
                  <a:schemeClr val="dk1"/>
                </a:solidFill>
                <a:latin typeface="Times New Roman"/>
                <a:ea typeface="Times New Roman"/>
                <a:cs typeface="Times New Roman"/>
                <a:sym typeface="Times New Roman"/>
              </a:rPr>
              <a:t>vidhya</a:t>
            </a:r>
            <a:r>
              <a:rPr lang="en" sz="1200" dirty="0">
                <a:solidFill>
                  <a:schemeClr val="dk1"/>
                </a:solidFill>
                <a:latin typeface="Times New Roman"/>
                <a:ea typeface="Times New Roman"/>
                <a:cs typeface="Times New Roman"/>
                <a:sym typeface="Times New Roman"/>
              </a:rPr>
              <a:t>/building-a-movie-recommendation-using-faiss-60d65b104dda. Accessed 14 Feb. 2023. </a:t>
            </a:r>
            <a:endParaRPr sz="1200" dirty="0">
              <a:solidFill>
                <a:schemeClr val="dk1"/>
              </a:solidFill>
              <a:latin typeface="Calibri"/>
              <a:ea typeface="Calibri"/>
              <a:cs typeface="Calibri"/>
              <a:sym typeface="Calibri"/>
            </a:endParaRPr>
          </a:p>
          <a:p>
            <a:pPr marL="457200" lvl="0" indent="-457200" algn="l" rtl="0">
              <a:lnSpc>
                <a:spcPct val="200000"/>
              </a:lnSpc>
              <a:spcBef>
                <a:spcPts val="0"/>
              </a:spcBef>
              <a:spcAft>
                <a:spcPts val="0"/>
              </a:spcAft>
              <a:buClr>
                <a:schemeClr val="dk1"/>
              </a:buClr>
              <a:buSzPct val="91666"/>
              <a:buFont typeface="Arial"/>
              <a:buNone/>
            </a:pPr>
            <a:r>
              <a:rPr lang="en" sz="1200" dirty="0">
                <a:solidFill>
                  <a:schemeClr val="dk1"/>
                </a:solidFill>
                <a:latin typeface="Times New Roman"/>
                <a:ea typeface="Times New Roman"/>
                <a:cs typeface="Times New Roman"/>
                <a:sym typeface="Times New Roman"/>
              </a:rPr>
              <a:t>[6] </a:t>
            </a:r>
            <a:r>
              <a:rPr lang="en" sz="1200" dirty="0" err="1">
                <a:solidFill>
                  <a:schemeClr val="dk1"/>
                </a:solidFill>
                <a:latin typeface="Times New Roman"/>
                <a:ea typeface="Times New Roman"/>
                <a:cs typeface="Times New Roman"/>
                <a:sym typeface="Times New Roman"/>
              </a:rPr>
              <a:t>Trabelsi</a:t>
            </a:r>
            <a:r>
              <a:rPr lang="en" sz="1200" dirty="0">
                <a:solidFill>
                  <a:schemeClr val="dk1"/>
                </a:solidFill>
                <a:latin typeface="Times New Roman"/>
                <a:ea typeface="Times New Roman"/>
                <a:cs typeface="Times New Roman"/>
                <a:sym typeface="Times New Roman"/>
              </a:rPr>
              <a:t>, </a:t>
            </a:r>
            <a:r>
              <a:rPr lang="en" sz="1200" dirty="0" err="1">
                <a:solidFill>
                  <a:schemeClr val="dk1"/>
                </a:solidFill>
                <a:latin typeface="Times New Roman"/>
                <a:ea typeface="Times New Roman"/>
                <a:cs typeface="Times New Roman"/>
                <a:sym typeface="Times New Roman"/>
              </a:rPr>
              <a:t>Eyal</a:t>
            </a:r>
            <a:r>
              <a:rPr lang="en" sz="1200" dirty="0">
                <a:solidFill>
                  <a:schemeClr val="dk1"/>
                </a:solidFill>
                <a:latin typeface="Times New Roman"/>
                <a:ea typeface="Times New Roman"/>
                <a:cs typeface="Times New Roman"/>
                <a:sym typeface="Times New Roman"/>
              </a:rPr>
              <a:t>. “Comprehensive Guide to Approximate Nearest Neighbors Algorithms.” </a:t>
            </a:r>
            <a:r>
              <a:rPr lang="en" sz="1200" i="1" dirty="0">
                <a:solidFill>
                  <a:schemeClr val="dk1"/>
                </a:solidFill>
                <a:latin typeface="Times New Roman"/>
                <a:ea typeface="Times New Roman"/>
                <a:cs typeface="Times New Roman"/>
                <a:sym typeface="Times New Roman"/>
              </a:rPr>
              <a:t>Medium</a:t>
            </a:r>
            <a:r>
              <a:rPr lang="en" sz="1200" dirty="0">
                <a:solidFill>
                  <a:schemeClr val="dk1"/>
                </a:solidFill>
                <a:latin typeface="Times New Roman"/>
                <a:ea typeface="Times New Roman"/>
                <a:cs typeface="Times New Roman"/>
                <a:sym typeface="Times New Roman"/>
              </a:rPr>
              <a:t>, Towards Data Science, 8 Sept. 2021, https://</a:t>
            </a:r>
            <a:r>
              <a:rPr lang="en" sz="1200" dirty="0" err="1">
                <a:solidFill>
                  <a:schemeClr val="dk1"/>
                </a:solidFill>
                <a:latin typeface="Times New Roman"/>
                <a:ea typeface="Times New Roman"/>
                <a:cs typeface="Times New Roman"/>
                <a:sym typeface="Times New Roman"/>
              </a:rPr>
              <a:t>towardsdatascience.com</a:t>
            </a:r>
            <a:r>
              <a:rPr lang="en" sz="1200" dirty="0">
                <a:solidFill>
                  <a:schemeClr val="dk1"/>
                </a:solidFill>
                <a:latin typeface="Times New Roman"/>
                <a:ea typeface="Times New Roman"/>
                <a:cs typeface="Times New Roman"/>
                <a:sym typeface="Times New Roman"/>
              </a:rPr>
              <a:t>/comprehensive-guide-to-approximate-nearest-neighbors-algorithms-8b94f057d6b6. Accessed 14 Feb. 2023.</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References</a:t>
            </a:r>
            <a:endParaRPr b="1">
              <a:solidFill>
                <a:srgbClr val="630031"/>
              </a:solidFill>
            </a:endParaRPr>
          </a:p>
        </p:txBody>
      </p:sp>
      <p:sp>
        <p:nvSpPr>
          <p:cNvPr id="283" name="Google Shape;283;p36"/>
          <p:cNvSpPr txBox="1">
            <a:spLocks noGrp="1"/>
          </p:cNvSpPr>
          <p:nvPr>
            <p:ph type="body" idx="1"/>
          </p:nvPr>
        </p:nvSpPr>
        <p:spPr>
          <a:xfrm>
            <a:off x="311700" y="1152474"/>
            <a:ext cx="8520600" cy="3991025"/>
          </a:xfrm>
          <a:prstGeom prst="rect">
            <a:avLst/>
          </a:prstGeom>
        </p:spPr>
        <p:txBody>
          <a:bodyPr spcFirstLastPara="1" wrap="square" lIns="91425" tIns="91425" rIns="91425" bIns="91425" anchor="t" anchorCtr="0">
            <a:normAutofit lnSpcReduction="10000"/>
          </a:bodyPr>
          <a:lstStyle/>
          <a:p>
            <a:pPr indent="-457200">
              <a:lnSpc>
                <a:spcPct val="200000"/>
              </a:lnSpc>
              <a:buClr>
                <a:schemeClr val="dk1"/>
              </a:buClr>
              <a:buSzPct val="91666"/>
              <a:buNone/>
            </a:pPr>
            <a:r>
              <a:rPr lang="en" sz="1000" dirty="0">
                <a:solidFill>
                  <a:schemeClr val="dk1"/>
                </a:solidFill>
                <a:latin typeface="Times New Roman"/>
                <a:ea typeface="Times New Roman"/>
                <a:cs typeface="Times New Roman"/>
                <a:sym typeface="Times New Roman"/>
              </a:rPr>
              <a:t>[7] </a:t>
            </a:r>
            <a:r>
              <a:rPr lang="en-US" sz="1000" dirty="0" err="1">
                <a:solidFill>
                  <a:schemeClr val="dk1"/>
                </a:solidFill>
                <a:latin typeface="Times New Roman"/>
                <a:ea typeface="Times New Roman"/>
                <a:cs typeface="Times New Roman"/>
                <a:sym typeface="Times New Roman"/>
              </a:rPr>
              <a:t>Paidiparthy</a:t>
            </a:r>
            <a:r>
              <a:rPr lang="en-US" sz="1000" dirty="0">
                <a:solidFill>
                  <a:schemeClr val="dk1"/>
                </a:solidFill>
                <a:latin typeface="Times New Roman"/>
                <a:ea typeface="Times New Roman"/>
                <a:cs typeface="Times New Roman"/>
                <a:sym typeface="Times New Roman"/>
              </a:rPr>
              <a:t>, Manoj Prabhakar. Ramanujan, </a:t>
            </a:r>
            <a:r>
              <a:rPr lang="en-US" sz="1000" dirty="0" err="1">
                <a:solidFill>
                  <a:schemeClr val="dk1"/>
                </a:solidFill>
                <a:latin typeface="Times New Roman"/>
                <a:ea typeface="Times New Roman"/>
                <a:cs typeface="Times New Roman"/>
                <a:sym typeface="Times New Roman"/>
              </a:rPr>
              <a:t>Ramaraja</a:t>
            </a:r>
            <a:r>
              <a:rPr lang="en-US" sz="1000" dirty="0">
                <a:solidFill>
                  <a:schemeClr val="dk1"/>
                </a:solidFill>
                <a:latin typeface="Times New Roman"/>
                <a:ea typeface="Times New Roman"/>
                <a:cs typeface="Times New Roman"/>
                <a:sym typeface="Times New Roman"/>
              </a:rPr>
              <a:t>. </a:t>
            </a:r>
            <a:r>
              <a:rPr lang="en-US" sz="1000" dirty="0" err="1">
                <a:solidFill>
                  <a:schemeClr val="dk1"/>
                </a:solidFill>
                <a:latin typeface="Times New Roman"/>
                <a:ea typeface="Times New Roman"/>
                <a:cs typeface="Times New Roman"/>
                <a:sym typeface="Times New Roman"/>
              </a:rPr>
              <a:t>Teegalapally</a:t>
            </a:r>
            <a:r>
              <a:rPr lang="en-US" sz="1000" dirty="0">
                <a:solidFill>
                  <a:schemeClr val="dk1"/>
                </a:solidFill>
                <a:latin typeface="Times New Roman"/>
                <a:ea typeface="Times New Roman"/>
                <a:cs typeface="Times New Roman"/>
                <a:sym typeface="Times New Roman"/>
              </a:rPr>
              <a:t>, </a:t>
            </a:r>
            <a:r>
              <a:rPr lang="en-US" sz="1000" dirty="0" err="1">
                <a:solidFill>
                  <a:schemeClr val="dk1"/>
                </a:solidFill>
                <a:latin typeface="Times New Roman"/>
                <a:ea typeface="Times New Roman"/>
                <a:cs typeface="Times New Roman"/>
                <a:sym typeface="Times New Roman"/>
              </a:rPr>
              <a:t>Akshita</a:t>
            </a:r>
            <a:r>
              <a:rPr lang="en-US" sz="1000" dirty="0">
                <a:solidFill>
                  <a:schemeClr val="dk1"/>
                </a:solidFill>
                <a:latin typeface="Times New Roman"/>
                <a:ea typeface="Times New Roman"/>
                <a:cs typeface="Times New Roman"/>
                <a:sym typeface="Times New Roman"/>
              </a:rPr>
              <a:t>. </a:t>
            </a:r>
            <a:r>
              <a:rPr lang="en-US" sz="1000" dirty="0" err="1">
                <a:solidFill>
                  <a:schemeClr val="dk1"/>
                </a:solidFill>
                <a:latin typeface="Times New Roman"/>
                <a:ea typeface="Times New Roman"/>
                <a:cs typeface="Times New Roman"/>
                <a:sym typeface="Times New Roman"/>
              </a:rPr>
              <a:t>Muralikrishnan</a:t>
            </a:r>
            <a:r>
              <a:rPr lang="en-US" sz="1000" dirty="0">
                <a:solidFill>
                  <a:schemeClr val="dk1"/>
                </a:solidFill>
                <a:latin typeface="Times New Roman"/>
                <a:ea typeface="Times New Roman"/>
                <a:cs typeface="Times New Roman"/>
                <a:sym typeface="Times New Roman"/>
              </a:rPr>
              <a:t>, </a:t>
            </a:r>
            <a:r>
              <a:rPr lang="en-US" sz="1000" dirty="0" err="1">
                <a:solidFill>
                  <a:schemeClr val="dk1"/>
                </a:solidFill>
                <a:latin typeface="Times New Roman"/>
                <a:ea typeface="Times New Roman"/>
                <a:cs typeface="Times New Roman"/>
                <a:sym typeface="Times New Roman"/>
              </a:rPr>
              <a:t>Madhuvanti</a:t>
            </a:r>
            <a:r>
              <a:rPr lang="en-US" sz="1000" dirty="0">
                <a:solidFill>
                  <a:schemeClr val="dk1"/>
                </a:solidFill>
                <a:latin typeface="Times New Roman"/>
                <a:ea typeface="Times New Roman"/>
                <a:cs typeface="Times New Roman"/>
                <a:sym typeface="Times New Roman"/>
              </a:rPr>
              <a:t>. </a:t>
            </a:r>
            <a:r>
              <a:rPr lang="en-US" sz="1000" dirty="0" err="1">
                <a:solidFill>
                  <a:schemeClr val="dk1"/>
                </a:solidFill>
                <a:latin typeface="Times New Roman"/>
                <a:ea typeface="Times New Roman"/>
                <a:cs typeface="Times New Roman"/>
                <a:sym typeface="Times New Roman"/>
              </a:rPr>
              <a:t>Balar</a:t>
            </a:r>
            <a:r>
              <a:rPr lang="en-US" sz="1000" dirty="0">
                <a:solidFill>
                  <a:schemeClr val="dk1"/>
                </a:solidFill>
                <a:latin typeface="Times New Roman"/>
                <a:ea typeface="Times New Roman"/>
                <a:cs typeface="Times New Roman"/>
                <a:sym typeface="Times New Roman"/>
              </a:rPr>
              <a:t>, </a:t>
            </a:r>
            <a:r>
              <a:rPr lang="en-US" sz="1000" dirty="0" err="1">
                <a:solidFill>
                  <a:schemeClr val="dk1"/>
                </a:solidFill>
                <a:latin typeface="Times New Roman"/>
                <a:ea typeface="Times New Roman"/>
                <a:cs typeface="Times New Roman"/>
                <a:sym typeface="Times New Roman"/>
              </a:rPr>
              <a:t>Romil</a:t>
            </a:r>
            <a:r>
              <a:rPr lang="en-US" sz="1000" dirty="0">
                <a:solidFill>
                  <a:schemeClr val="dk1"/>
                </a:solidFill>
                <a:latin typeface="Times New Roman"/>
                <a:ea typeface="Times New Roman"/>
                <a:cs typeface="Times New Roman"/>
                <a:sym typeface="Times New Roman"/>
              </a:rPr>
              <a:t> </a:t>
            </a:r>
            <a:r>
              <a:rPr lang="en-US" sz="1000" dirty="0" err="1">
                <a:solidFill>
                  <a:schemeClr val="dk1"/>
                </a:solidFill>
                <a:latin typeface="Times New Roman"/>
                <a:ea typeface="Times New Roman"/>
                <a:cs typeface="Times New Roman"/>
                <a:sym typeface="Times New Roman"/>
              </a:rPr>
              <a:t>Khimraj</a:t>
            </a:r>
            <a:r>
              <a:rPr lang="en-US" sz="1000" dirty="0">
                <a:solidFill>
                  <a:schemeClr val="dk1"/>
                </a:solidFill>
                <a:latin typeface="Times New Roman"/>
                <a:ea typeface="Times New Roman"/>
                <a:cs typeface="Times New Roman"/>
                <a:sym typeface="Times New Roman"/>
              </a:rPr>
              <a:t>. </a:t>
            </a:r>
            <a:r>
              <a:rPr lang="en-US" sz="1000" dirty="0" err="1">
                <a:solidFill>
                  <a:schemeClr val="dk1"/>
                </a:solidFill>
                <a:latin typeface="Times New Roman"/>
                <a:ea typeface="Times New Roman"/>
                <a:cs typeface="Times New Roman"/>
                <a:sym typeface="Times New Roman"/>
              </a:rPr>
              <a:t>Juvekar</a:t>
            </a:r>
            <a:r>
              <a:rPr lang="en-US" sz="1000" dirty="0">
                <a:solidFill>
                  <a:schemeClr val="dk1"/>
                </a:solidFill>
                <a:latin typeface="Times New Roman"/>
                <a:ea typeface="Times New Roman"/>
                <a:cs typeface="Times New Roman"/>
                <a:sym typeface="Times New Roman"/>
              </a:rPr>
              <a:t>, </a:t>
            </a:r>
            <a:r>
              <a:rPr lang="en-US" sz="1000" dirty="0" err="1">
                <a:solidFill>
                  <a:schemeClr val="dk1"/>
                </a:solidFill>
                <a:latin typeface="Times New Roman"/>
                <a:ea typeface="Times New Roman"/>
                <a:cs typeface="Times New Roman"/>
                <a:sym typeface="Times New Roman"/>
              </a:rPr>
              <a:t>Shaunak</a:t>
            </a:r>
            <a:r>
              <a:rPr lang="en-US" sz="1000" dirty="0">
                <a:solidFill>
                  <a:schemeClr val="dk1"/>
                </a:solidFill>
                <a:latin typeface="Times New Roman"/>
                <a:ea typeface="Times New Roman"/>
                <a:cs typeface="Times New Roman"/>
                <a:sym typeface="Times New Roman"/>
              </a:rPr>
              <a:t>. Murali, Vivek</a:t>
            </a:r>
            <a:r>
              <a:rPr lang="en" sz="1000" dirty="0">
                <a:solidFill>
                  <a:schemeClr val="dk1"/>
                </a:solidFill>
                <a:latin typeface="Times New Roman"/>
                <a:ea typeface="Times New Roman"/>
                <a:cs typeface="Times New Roman"/>
                <a:sym typeface="Times New Roman"/>
              </a:rPr>
              <a:t>. 11 Jan. 2023, </a:t>
            </a:r>
            <a:r>
              <a:rPr lang="en" sz="1000" i="1" dirty="0">
                <a:solidFill>
                  <a:schemeClr val="dk1"/>
                </a:solidFill>
                <a:latin typeface="Times New Roman"/>
                <a:ea typeface="Times New Roman"/>
                <a:cs typeface="Times New Roman"/>
                <a:sym typeface="Times New Roman"/>
              </a:rPr>
              <a:t>CS5604 (Information Retrieval) F2022 End User (EU) Team Project</a:t>
            </a:r>
            <a:r>
              <a:rPr lang="en" sz="1000" dirty="0">
                <a:solidFill>
                  <a:schemeClr val="dk1"/>
                </a:solidFill>
                <a:latin typeface="Times New Roman"/>
                <a:ea typeface="Times New Roman"/>
                <a:cs typeface="Times New Roman"/>
                <a:sym typeface="Times New Roman"/>
              </a:rPr>
              <a:t>, </a:t>
            </a:r>
            <a:r>
              <a:rPr lang="en-US" sz="1000" dirty="0">
                <a:solidFill>
                  <a:schemeClr val="dk1"/>
                </a:solidFill>
                <a:latin typeface="Times New Roman"/>
                <a:ea typeface="Times New Roman"/>
                <a:cs typeface="Times New Roman"/>
                <a:sym typeface="Times New Roman"/>
              </a:rPr>
              <a:t>http://</a:t>
            </a:r>
            <a:r>
              <a:rPr lang="en-US" sz="1000" dirty="0" err="1">
                <a:solidFill>
                  <a:schemeClr val="dk1"/>
                </a:solidFill>
                <a:latin typeface="Times New Roman"/>
                <a:ea typeface="Times New Roman"/>
                <a:cs typeface="Times New Roman"/>
                <a:sym typeface="Times New Roman"/>
              </a:rPr>
              <a:t>hdl.handle.net</a:t>
            </a:r>
            <a:r>
              <a:rPr lang="en-US" sz="1000" dirty="0">
                <a:solidFill>
                  <a:schemeClr val="dk1"/>
                </a:solidFill>
                <a:latin typeface="Times New Roman"/>
                <a:ea typeface="Times New Roman"/>
                <a:cs typeface="Times New Roman"/>
                <a:sym typeface="Times New Roman"/>
              </a:rPr>
              <a:t>/10919/114080</a:t>
            </a:r>
            <a:r>
              <a:rPr lang="en" sz="1000" dirty="0">
                <a:solidFill>
                  <a:schemeClr val="dk1"/>
                </a:solidFill>
                <a:latin typeface="Times New Roman"/>
                <a:ea typeface="Times New Roman"/>
                <a:cs typeface="Times New Roman"/>
                <a:sym typeface="Times New Roman"/>
              </a:rPr>
              <a:t>. Accessed 6 Apr. 2023. </a:t>
            </a:r>
            <a:endParaRPr sz="1000" dirty="0">
              <a:solidFill>
                <a:schemeClr val="dk1"/>
              </a:solidFill>
              <a:latin typeface="Times New Roman"/>
              <a:ea typeface="Times New Roman"/>
              <a:cs typeface="Times New Roman"/>
              <a:sym typeface="Times New Roman"/>
            </a:endParaRPr>
          </a:p>
          <a:p>
            <a:pPr indent="-457200">
              <a:lnSpc>
                <a:spcPct val="200000"/>
              </a:lnSpc>
              <a:buClr>
                <a:schemeClr val="dk1"/>
              </a:buClr>
              <a:buSzPct val="91666"/>
              <a:buNone/>
            </a:pPr>
            <a:r>
              <a:rPr lang="en" sz="1000" dirty="0">
                <a:solidFill>
                  <a:schemeClr val="dk1"/>
                </a:solidFill>
                <a:latin typeface="Times New Roman"/>
                <a:ea typeface="Times New Roman"/>
                <a:cs typeface="Times New Roman"/>
                <a:sym typeface="Times New Roman"/>
              </a:rPr>
              <a:t>[8] </a:t>
            </a:r>
            <a:r>
              <a:rPr lang="en-US" sz="1000" dirty="0">
                <a:solidFill>
                  <a:schemeClr val="dk1"/>
                </a:solidFill>
                <a:latin typeface="Times New Roman"/>
                <a:ea typeface="Times New Roman"/>
                <a:cs typeface="Times New Roman"/>
                <a:sym typeface="Times New Roman"/>
              </a:rPr>
              <a:t>Ganesan, Kaushik. </a:t>
            </a:r>
            <a:r>
              <a:rPr lang="en-US" sz="1000" dirty="0" err="1">
                <a:solidFill>
                  <a:schemeClr val="dk1"/>
                </a:solidFill>
                <a:latin typeface="Times New Roman"/>
                <a:ea typeface="Times New Roman"/>
                <a:cs typeface="Times New Roman"/>
                <a:sym typeface="Times New Roman"/>
              </a:rPr>
              <a:t>Nanjundan</a:t>
            </a:r>
            <a:r>
              <a:rPr lang="en-US" sz="1000" dirty="0">
                <a:solidFill>
                  <a:schemeClr val="dk1"/>
                </a:solidFill>
                <a:latin typeface="Times New Roman"/>
                <a:ea typeface="Times New Roman"/>
                <a:cs typeface="Times New Roman"/>
                <a:sym typeface="Times New Roman"/>
              </a:rPr>
              <a:t>, Deepak. Srivastava, Deval. </a:t>
            </a:r>
            <a:r>
              <a:rPr lang="en-US" sz="1000" dirty="0" err="1">
                <a:solidFill>
                  <a:schemeClr val="dk1"/>
                </a:solidFill>
                <a:latin typeface="Times New Roman"/>
                <a:ea typeface="Times New Roman"/>
                <a:cs typeface="Times New Roman"/>
                <a:sym typeface="Times New Roman"/>
              </a:rPr>
              <a:t>Neog</a:t>
            </a:r>
            <a:r>
              <a:rPr lang="en-US" sz="1000" dirty="0">
                <a:solidFill>
                  <a:schemeClr val="dk1"/>
                </a:solidFill>
                <a:latin typeface="Times New Roman"/>
                <a:ea typeface="Times New Roman"/>
                <a:cs typeface="Times New Roman"/>
                <a:sym typeface="Times New Roman"/>
              </a:rPr>
              <a:t>, Abhilash. Jayaprakash, </a:t>
            </a:r>
            <a:r>
              <a:rPr lang="en-US" sz="1000" dirty="0" err="1">
                <a:solidFill>
                  <a:schemeClr val="dk1"/>
                </a:solidFill>
                <a:latin typeface="Times New Roman"/>
                <a:ea typeface="Times New Roman"/>
                <a:cs typeface="Times New Roman"/>
                <a:sym typeface="Times New Roman"/>
              </a:rPr>
              <a:t>Dharneeshkar</a:t>
            </a:r>
            <a:r>
              <a:rPr lang="en-US" sz="1000" dirty="0">
                <a:solidFill>
                  <a:schemeClr val="dk1"/>
                </a:solidFill>
                <a:latin typeface="Times New Roman"/>
                <a:ea typeface="Times New Roman"/>
                <a:cs typeface="Times New Roman"/>
                <a:sym typeface="Times New Roman"/>
              </a:rPr>
              <a:t>. Shah, Aditya</a:t>
            </a:r>
            <a:r>
              <a:rPr lang="en" sz="1000" dirty="0">
                <a:solidFill>
                  <a:schemeClr val="dk1"/>
                </a:solidFill>
                <a:latin typeface="Times New Roman"/>
                <a:ea typeface="Times New Roman"/>
                <a:cs typeface="Times New Roman"/>
                <a:sym typeface="Times New Roman"/>
              </a:rPr>
              <a:t>. 11 Jan. 2023, </a:t>
            </a:r>
            <a:r>
              <a:rPr lang="en" sz="1000" i="1" dirty="0">
                <a:solidFill>
                  <a:schemeClr val="dk1"/>
                </a:solidFill>
                <a:latin typeface="Times New Roman"/>
                <a:ea typeface="Times New Roman"/>
                <a:cs typeface="Times New Roman"/>
                <a:sym typeface="Times New Roman"/>
              </a:rPr>
              <a:t>CS5604 (Information Retrieval) Language Models, Classification, Summarization &amp; Segmentation</a:t>
            </a:r>
            <a:r>
              <a:rPr lang="en" sz="1000" dirty="0">
                <a:solidFill>
                  <a:schemeClr val="dk1"/>
                </a:solidFill>
                <a:latin typeface="Times New Roman"/>
                <a:ea typeface="Times New Roman"/>
                <a:cs typeface="Times New Roman"/>
                <a:sym typeface="Times New Roman"/>
              </a:rPr>
              <a:t>, </a:t>
            </a:r>
            <a:r>
              <a:rPr lang="en-US" sz="1000" dirty="0">
                <a:solidFill>
                  <a:schemeClr val="dk1"/>
                </a:solidFill>
                <a:latin typeface="Times New Roman"/>
                <a:ea typeface="Times New Roman"/>
                <a:cs typeface="Times New Roman"/>
                <a:sym typeface="Times New Roman"/>
              </a:rPr>
              <a:t>http://</a:t>
            </a:r>
            <a:r>
              <a:rPr lang="en-US" sz="1000" dirty="0" err="1">
                <a:solidFill>
                  <a:schemeClr val="dk1"/>
                </a:solidFill>
                <a:latin typeface="Times New Roman"/>
                <a:ea typeface="Times New Roman"/>
                <a:cs typeface="Times New Roman"/>
                <a:sym typeface="Times New Roman"/>
              </a:rPr>
              <a:t>hdl.handle.net</a:t>
            </a:r>
            <a:r>
              <a:rPr lang="en-US" sz="1000" dirty="0">
                <a:solidFill>
                  <a:schemeClr val="dk1"/>
                </a:solidFill>
                <a:latin typeface="Times New Roman"/>
                <a:ea typeface="Times New Roman"/>
                <a:cs typeface="Times New Roman"/>
                <a:sym typeface="Times New Roman"/>
              </a:rPr>
              <a:t>/10919/114077</a:t>
            </a:r>
            <a:r>
              <a:rPr lang="en" sz="1000" dirty="0">
                <a:solidFill>
                  <a:schemeClr val="dk1"/>
                </a:solidFill>
                <a:latin typeface="Times New Roman"/>
                <a:ea typeface="Times New Roman"/>
                <a:cs typeface="Times New Roman"/>
                <a:sym typeface="Times New Roman"/>
              </a:rPr>
              <a:t>. Accessed 6 Apr. 2023. </a:t>
            </a:r>
            <a:endParaRPr sz="1000" dirty="0">
              <a:solidFill>
                <a:schemeClr val="dk1"/>
              </a:solidFill>
              <a:latin typeface="Times New Roman"/>
              <a:ea typeface="Times New Roman"/>
              <a:cs typeface="Times New Roman"/>
              <a:sym typeface="Times New Roman"/>
            </a:endParaRPr>
          </a:p>
          <a:p>
            <a:pPr marL="457200" lvl="0" indent="-457200" algn="l" rtl="0">
              <a:lnSpc>
                <a:spcPct val="200000"/>
              </a:lnSpc>
              <a:spcBef>
                <a:spcPts val="0"/>
              </a:spcBef>
              <a:spcAft>
                <a:spcPts val="0"/>
              </a:spcAft>
              <a:buClr>
                <a:schemeClr val="dk1"/>
              </a:buClr>
              <a:buSzPct val="91666"/>
              <a:buFont typeface="Arial"/>
              <a:buNone/>
            </a:pPr>
            <a:r>
              <a:rPr lang="en" sz="1000" dirty="0">
                <a:solidFill>
                  <a:schemeClr val="dk1"/>
                </a:solidFill>
                <a:latin typeface="Times New Roman"/>
                <a:ea typeface="Times New Roman"/>
                <a:cs typeface="Times New Roman"/>
                <a:sym typeface="Times New Roman"/>
              </a:rPr>
              <a:t>[9] Devlin, Jacob, et al. ‘BERT: Pre-Training of Deep Bidirectional Transformers for Language Understanding’. </a:t>
            </a:r>
            <a:r>
              <a:rPr lang="en" sz="1000" i="1" dirty="0" err="1">
                <a:solidFill>
                  <a:schemeClr val="dk1"/>
                </a:solidFill>
                <a:latin typeface="Times New Roman"/>
                <a:ea typeface="Times New Roman"/>
                <a:cs typeface="Times New Roman"/>
                <a:sym typeface="Times New Roman"/>
              </a:rPr>
              <a:t>CoRR</a:t>
            </a:r>
            <a:r>
              <a:rPr lang="en" sz="1000" dirty="0">
                <a:solidFill>
                  <a:schemeClr val="dk1"/>
                </a:solidFill>
                <a:latin typeface="Times New Roman"/>
                <a:ea typeface="Times New Roman"/>
                <a:cs typeface="Times New Roman"/>
                <a:sym typeface="Times New Roman"/>
              </a:rPr>
              <a:t>, vol. abs/1810.04805, 2018, http://</a:t>
            </a:r>
            <a:r>
              <a:rPr lang="en" sz="1000" dirty="0" err="1">
                <a:solidFill>
                  <a:schemeClr val="dk1"/>
                </a:solidFill>
                <a:latin typeface="Times New Roman"/>
                <a:ea typeface="Times New Roman"/>
                <a:cs typeface="Times New Roman"/>
                <a:sym typeface="Times New Roman"/>
              </a:rPr>
              <a:t>arxiv.org</a:t>
            </a:r>
            <a:r>
              <a:rPr lang="en" sz="1000" dirty="0">
                <a:solidFill>
                  <a:schemeClr val="dk1"/>
                </a:solidFill>
                <a:latin typeface="Times New Roman"/>
                <a:ea typeface="Times New Roman"/>
                <a:cs typeface="Times New Roman"/>
                <a:sym typeface="Times New Roman"/>
              </a:rPr>
              <a:t>/abs/1810.04805. </a:t>
            </a:r>
            <a:r>
              <a:rPr lang="en" sz="1000" dirty="0" err="1">
                <a:solidFill>
                  <a:schemeClr val="dk1"/>
                </a:solidFill>
                <a:latin typeface="Times New Roman"/>
                <a:ea typeface="Times New Roman"/>
                <a:cs typeface="Times New Roman"/>
                <a:sym typeface="Times New Roman"/>
              </a:rPr>
              <a:t>arXiv</a:t>
            </a:r>
            <a:r>
              <a:rPr lang="en" sz="1000" dirty="0">
                <a:solidFill>
                  <a:schemeClr val="dk1"/>
                </a:solidFill>
                <a:latin typeface="Times New Roman"/>
                <a:ea typeface="Times New Roman"/>
                <a:cs typeface="Times New Roman"/>
                <a:sym typeface="Times New Roman"/>
              </a:rPr>
              <a:t>. Accessed 6 Apr. 2023. </a:t>
            </a:r>
            <a:endParaRPr sz="1000" dirty="0">
              <a:solidFill>
                <a:schemeClr val="dk1"/>
              </a:solidFill>
              <a:latin typeface="Times New Roman"/>
              <a:ea typeface="Times New Roman"/>
              <a:cs typeface="Times New Roman"/>
              <a:sym typeface="Times New Roman"/>
            </a:endParaRPr>
          </a:p>
          <a:p>
            <a:pPr marL="457200" lvl="0" indent="-457200" algn="l" rtl="0">
              <a:lnSpc>
                <a:spcPct val="200000"/>
              </a:lnSpc>
              <a:spcBef>
                <a:spcPts val="0"/>
              </a:spcBef>
              <a:spcAft>
                <a:spcPts val="0"/>
              </a:spcAft>
              <a:buClr>
                <a:schemeClr val="dk1"/>
              </a:buClr>
              <a:buSzPct val="91666"/>
              <a:buFont typeface="Arial"/>
              <a:buNone/>
            </a:pPr>
            <a:r>
              <a:rPr lang="en" sz="1000" dirty="0">
                <a:solidFill>
                  <a:schemeClr val="dk1"/>
                </a:solidFill>
                <a:latin typeface="Times New Roman"/>
                <a:ea typeface="Times New Roman"/>
                <a:cs typeface="Times New Roman"/>
                <a:sym typeface="Times New Roman"/>
              </a:rPr>
              <a:t>[10] McInnes, Leland, et al. ‘UMAP: Uniform Manifold Approximation and Projection’. </a:t>
            </a:r>
            <a:r>
              <a:rPr lang="en" sz="1000" i="1" dirty="0">
                <a:solidFill>
                  <a:schemeClr val="dk1"/>
                </a:solidFill>
                <a:latin typeface="Times New Roman"/>
                <a:ea typeface="Times New Roman"/>
                <a:cs typeface="Times New Roman"/>
                <a:sym typeface="Times New Roman"/>
              </a:rPr>
              <a:t>Journal of Open Source Software</a:t>
            </a:r>
            <a:r>
              <a:rPr lang="en" sz="1000" dirty="0">
                <a:solidFill>
                  <a:schemeClr val="dk1"/>
                </a:solidFill>
                <a:latin typeface="Times New Roman"/>
                <a:ea typeface="Times New Roman"/>
                <a:cs typeface="Times New Roman"/>
                <a:sym typeface="Times New Roman"/>
              </a:rPr>
              <a:t>, vol. 3, no. 29, The Open Journal, 2018, p. 861, https://doi.org10.21105/joss.00861. Accessed 6 Apr. 2023. </a:t>
            </a:r>
            <a:endParaRPr sz="1000" dirty="0">
              <a:solidFill>
                <a:schemeClr val="dk1"/>
              </a:solidFill>
              <a:latin typeface="Times New Roman"/>
              <a:ea typeface="Times New Roman"/>
              <a:cs typeface="Times New Roman"/>
              <a:sym typeface="Times New Roman"/>
            </a:endParaRPr>
          </a:p>
          <a:p>
            <a:pPr marL="0" lvl="0" indent="0" algn="l" rtl="0">
              <a:lnSpc>
                <a:spcPct val="200000"/>
              </a:lnSpc>
              <a:spcBef>
                <a:spcPts val="0"/>
              </a:spcBef>
              <a:spcAft>
                <a:spcPts val="0"/>
              </a:spcAft>
              <a:buClr>
                <a:schemeClr val="dk1"/>
              </a:buClr>
              <a:buSzPct val="91666"/>
              <a:buFont typeface="Arial"/>
              <a:buNone/>
            </a:pPr>
            <a:r>
              <a:rPr lang="en" sz="1000" dirty="0">
                <a:solidFill>
                  <a:schemeClr val="dk1"/>
                </a:solidFill>
                <a:latin typeface="Times New Roman"/>
                <a:ea typeface="Times New Roman"/>
                <a:cs typeface="Times New Roman"/>
                <a:sym typeface="Times New Roman"/>
              </a:rPr>
              <a:t>[11] Meta, Inc. “Welcome to FAISS Documentation.” </a:t>
            </a:r>
            <a:r>
              <a:rPr lang="en" sz="1000" i="1" dirty="0">
                <a:solidFill>
                  <a:schemeClr val="dk1"/>
                </a:solidFill>
                <a:latin typeface="Times New Roman"/>
                <a:ea typeface="Times New Roman"/>
                <a:cs typeface="Times New Roman"/>
                <a:sym typeface="Times New Roman"/>
              </a:rPr>
              <a:t>Welcome to </a:t>
            </a:r>
            <a:r>
              <a:rPr lang="en" sz="1000" i="1" dirty="0" err="1">
                <a:solidFill>
                  <a:schemeClr val="dk1"/>
                </a:solidFill>
                <a:latin typeface="Times New Roman"/>
                <a:ea typeface="Times New Roman"/>
                <a:cs typeface="Times New Roman"/>
                <a:sym typeface="Times New Roman"/>
              </a:rPr>
              <a:t>Faiss</a:t>
            </a:r>
            <a:r>
              <a:rPr lang="en" sz="1000" i="1" dirty="0">
                <a:solidFill>
                  <a:schemeClr val="dk1"/>
                </a:solidFill>
                <a:latin typeface="Times New Roman"/>
                <a:ea typeface="Times New Roman"/>
                <a:cs typeface="Times New Roman"/>
                <a:sym typeface="Times New Roman"/>
              </a:rPr>
              <a:t> Documentation - </a:t>
            </a:r>
            <a:r>
              <a:rPr lang="en" sz="1000" i="1" dirty="0" err="1">
                <a:solidFill>
                  <a:schemeClr val="dk1"/>
                </a:solidFill>
                <a:latin typeface="Times New Roman"/>
                <a:ea typeface="Times New Roman"/>
                <a:cs typeface="Times New Roman"/>
                <a:sym typeface="Times New Roman"/>
              </a:rPr>
              <a:t>Faiss</a:t>
            </a:r>
            <a:r>
              <a:rPr lang="en" sz="1000" i="1" dirty="0">
                <a:solidFill>
                  <a:schemeClr val="dk1"/>
                </a:solidFill>
                <a:latin typeface="Times New Roman"/>
                <a:ea typeface="Times New Roman"/>
                <a:cs typeface="Times New Roman"/>
                <a:sym typeface="Times New Roman"/>
              </a:rPr>
              <a:t> Documentation</a:t>
            </a:r>
            <a:r>
              <a:rPr lang="en" sz="1000" dirty="0">
                <a:solidFill>
                  <a:schemeClr val="dk1"/>
                </a:solidFill>
                <a:latin typeface="Times New Roman"/>
                <a:ea typeface="Times New Roman"/>
                <a:cs typeface="Times New Roman"/>
                <a:sym typeface="Times New Roman"/>
              </a:rPr>
              <a:t>, Meta, Inc, 2015, https://</a:t>
            </a:r>
            <a:r>
              <a:rPr lang="en" sz="1000" dirty="0" err="1">
                <a:solidFill>
                  <a:schemeClr val="dk1"/>
                </a:solidFill>
                <a:latin typeface="Times New Roman"/>
                <a:ea typeface="Times New Roman"/>
                <a:cs typeface="Times New Roman"/>
                <a:sym typeface="Times New Roman"/>
              </a:rPr>
              <a:t>faiss.ai</a:t>
            </a:r>
            <a:r>
              <a:rPr lang="en" sz="1000" dirty="0">
                <a:solidFill>
                  <a:schemeClr val="dk1"/>
                </a:solidFill>
                <a:latin typeface="Times New Roman"/>
                <a:ea typeface="Times New Roman"/>
                <a:cs typeface="Times New Roman"/>
                <a:sym typeface="Times New Roman"/>
              </a:rPr>
              <a:t>/. Accessed 6 Apr. 2023. </a:t>
            </a:r>
            <a:endParaRPr sz="1000" dirty="0">
              <a:solidFill>
                <a:schemeClr val="dk1"/>
              </a:solidFill>
              <a:latin typeface="Times New Roman"/>
              <a:ea typeface="Times New Roman"/>
              <a:cs typeface="Times New Roman"/>
              <a:sym typeface="Times New Roman"/>
            </a:endParaRPr>
          </a:p>
          <a:p>
            <a:pPr indent="-457200">
              <a:lnSpc>
                <a:spcPct val="200000"/>
              </a:lnSpc>
              <a:buClr>
                <a:schemeClr val="dk1"/>
              </a:buClr>
              <a:buSzPct val="91666"/>
              <a:buNone/>
            </a:pPr>
            <a:r>
              <a:rPr lang="en" sz="1000" dirty="0">
                <a:solidFill>
                  <a:schemeClr val="dk1"/>
                </a:solidFill>
                <a:latin typeface="Times New Roman"/>
                <a:ea typeface="Times New Roman"/>
                <a:cs typeface="Times New Roman"/>
                <a:sym typeface="Times New Roman"/>
              </a:rPr>
              <a:t>[12] </a:t>
            </a:r>
            <a:r>
              <a:rPr lang="en-US" sz="1000" dirty="0">
                <a:solidFill>
                  <a:schemeClr val="dk1"/>
                </a:solidFill>
                <a:latin typeface="Times New Roman"/>
                <a:ea typeface="Times New Roman"/>
                <a:cs typeface="Times New Roman"/>
                <a:sym typeface="Times New Roman"/>
              </a:rPr>
              <a:t>Spotify USA, Inc.</a:t>
            </a:r>
            <a:r>
              <a:rPr lang="en" sz="1000" i="1" dirty="0">
                <a:solidFill>
                  <a:schemeClr val="dk1"/>
                </a:solidFill>
                <a:latin typeface="Times New Roman"/>
                <a:ea typeface="Times New Roman"/>
                <a:cs typeface="Times New Roman"/>
                <a:sym typeface="Times New Roman"/>
              </a:rPr>
              <a:t>ANNOY Library</a:t>
            </a:r>
            <a:r>
              <a:rPr lang="en" sz="1000" dirty="0">
                <a:solidFill>
                  <a:schemeClr val="dk1"/>
                </a:solidFill>
                <a:latin typeface="Times New Roman"/>
                <a:ea typeface="Times New Roman"/>
                <a:cs typeface="Times New Roman"/>
                <a:sym typeface="Times New Roman"/>
              </a:rPr>
              <a:t>. 2015, https://github.com/spotify/annoy. Accessed 6 Apr. 2023. </a:t>
            </a:r>
          </a:p>
          <a:p>
            <a:pPr marL="457200" lvl="0" indent="-457200" algn="l" rtl="0">
              <a:lnSpc>
                <a:spcPct val="200000"/>
              </a:lnSpc>
              <a:spcBef>
                <a:spcPts val="0"/>
              </a:spcBef>
              <a:spcAft>
                <a:spcPts val="0"/>
              </a:spcAft>
              <a:buClr>
                <a:schemeClr val="dk1"/>
              </a:buClr>
              <a:buSzPct val="91666"/>
              <a:buFont typeface="Arial"/>
              <a:buNone/>
            </a:pPr>
            <a:r>
              <a:rPr kumimoji="0" lang="en-US" sz="1000" b="0"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[13] Pearson, Karl. ‘LIII. On Lines and Planes of Closest Fit to Systems of Points in Space’. </a:t>
            </a:r>
            <a:r>
              <a:rPr kumimoji="0" lang="en-US" sz="1000" b="0" i="1"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The London, Edinburgh, and Dublin Philosophical Magazine and Journal of Science</a:t>
            </a:r>
            <a:r>
              <a:rPr kumimoji="0" lang="en-US" sz="1000" b="0"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 vol. 2, no. 11, Taylor &amp; Francis, 1901, pp. 559–572, https://doi.org10.1080/14786440109462720. Accessed 8 Apr. 2023.</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References</a:t>
            </a:r>
            <a:endParaRPr b="1">
              <a:solidFill>
                <a:srgbClr val="630031"/>
              </a:solidFill>
            </a:endParaRPr>
          </a:p>
        </p:txBody>
      </p:sp>
      <p:sp>
        <p:nvSpPr>
          <p:cNvPr id="289" name="Google Shape;289;p3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indent="-457200">
              <a:lnSpc>
                <a:spcPct val="200000"/>
              </a:lnSpc>
              <a:buClr>
                <a:schemeClr val="dk1"/>
              </a:buClr>
              <a:buSzPts val="1100"/>
              <a:buNone/>
            </a:pPr>
            <a:r>
              <a:rPr kumimoji="0" lang="en-US" sz="1000" b="0"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[14] </a:t>
            </a:r>
            <a:r>
              <a:rPr kumimoji="0" lang="en-US" sz="1000" b="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Elastic</a:t>
            </a:r>
            <a:r>
              <a:rPr lang="en-US" sz="1000" i="1" dirty="0">
                <a:solidFill>
                  <a:srgbClr val="000000"/>
                </a:solidFill>
                <a:latin typeface="Times New Roman"/>
                <a:ea typeface="Times New Roman"/>
                <a:cs typeface="Times New Roman"/>
                <a:sym typeface="Times New Roman"/>
              </a:rPr>
              <a:t>, “</a:t>
            </a:r>
            <a:r>
              <a:rPr kumimoji="0" lang="en-US" sz="1000" b="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Elasticsearch</a:t>
            </a:r>
            <a:r>
              <a:rPr kumimoji="0" lang="en-US" sz="1000" b="0" i="1"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a:t>
            </a:r>
            <a:r>
              <a:rPr kumimoji="0" lang="en-US" sz="1000" b="0" i="0" u="none" strike="noStrike" kern="0" cap="none" spc="0" normalizeH="0" baseline="0" noProof="0" dirty="0">
                <a:ln>
                  <a:noFill/>
                </a:ln>
                <a:solidFill>
                  <a:srgbClr val="000000"/>
                </a:solidFill>
                <a:effectLst/>
                <a:highlight>
                  <a:srgbClr val="FFFFFF"/>
                </a:highlight>
                <a:uLnTx/>
                <a:uFillTx/>
                <a:latin typeface="Times New Roman"/>
                <a:ea typeface="Times New Roman"/>
                <a:cs typeface="Times New Roman"/>
                <a:sym typeface="Times New Roman"/>
              </a:rPr>
              <a:t>. 2015, https://</a:t>
            </a:r>
            <a:r>
              <a:rPr kumimoji="0" lang="en-US" sz="1000" b="0" i="0" u="none" strike="noStrike" kern="0" cap="none" spc="0" normalizeH="0" baseline="0" noProof="0" dirty="0" err="1">
                <a:ln>
                  <a:noFill/>
                </a:ln>
                <a:solidFill>
                  <a:srgbClr val="000000"/>
                </a:solidFill>
                <a:effectLst/>
                <a:highlight>
                  <a:srgbClr val="FFFFFF"/>
                </a:highlight>
                <a:uLnTx/>
                <a:uFillTx/>
                <a:latin typeface="Times New Roman"/>
                <a:ea typeface="Times New Roman"/>
                <a:cs typeface="Times New Roman"/>
                <a:sym typeface="Times New Roman"/>
              </a:rPr>
              <a:t>github.com</a:t>
            </a:r>
            <a:r>
              <a:rPr kumimoji="0" lang="en-US" sz="1000" b="0" i="0" u="none" strike="noStrike" kern="0" cap="none" spc="0" normalizeH="0" baseline="0" noProof="0" dirty="0">
                <a:ln>
                  <a:noFill/>
                </a:ln>
                <a:solidFill>
                  <a:srgbClr val="000000"/>
                </a:solidFill>
                <a:effectLst/>
                <a:highlight>
                  <a:srgbClr val="FFFFFF"/>
                </a:highlight>
                <a:uLnTx/>
                <a:uFillTx/>
                <a:latin typeface="Times New Roman"/>
                <a:ea typeface="Times New Roman"/>
                <a:cs typeface="Times New Roman"/>
                <a:sym typeface="Times New Roman"/>
              </a:rPr>
              <a:t>/</a:t>
            </a:r>
            <a:r>
              <a:rPr kumimoji="0" lang="en-US" sz="1000" b="0" i="0" u="none" strike="noStrike" kern="0" cap="none" spc="0" normalizeH="0" baseline="0" noProof="0" dirty="0" err="1">
                <a:ln>
                  <a:noFill/>
                </a:ln>
                <a:solidFill>
                  <a:srgbClr val="000000"/>
                </a:solidFill>
                <a:effectLst/>
                <a:highlight>
                  <a:srgbClr val="FFFFFF"/>
                </a:highlight>
                <a:uLnTx/>
                <a:uFillTx/>
                <a:latin typeface="Times New Roman"/>
                <a:ea typeface="Times New Roman"/>
                <a:cs typeface="Times New Roman"/>
                <a:sym typeface="Times New Roman"/>
              </a:rPr>
              <a:t>elasticsearch</a:t>
            </a:r>
            <a:r>
              <a:rPr kumimoji="0" lang="en-US" sz="1000" b="0" i="0" u="none" strike="noStrike" kern="0" cap="none" spc="0" normalizeH="0" baseline="0" noProof="0" dirty="0">
                <a:ln>
                  <a:noFill/>
                </a:ln>
                <a:solidFill>
                  <a:srgbClr val="000000"/>
                </a:solidFill>
                <a:effectLst/>
                <a:highlight>
                  <a:srgbClr val="FFFFFF"/>
                </a:highlight>
                <a:uLnTx/>
                <a:uFillTx/>
                <a:latin typeface="Times New Roman"/>
                <a:ea typeface="Times New Roman"/>
                <a:cs typeface="Times New Roman"/>
                <a:sym typeface="Times New Roman"/>
              </a:rPr>
              <a:t>/</a:t>
            </a:r>
            <a:r>
              <a:rPr kumimoji="0" lang="en-US" sz="1000" b="0" i="0" u="none" strike="noStrike" kern="0" cap="none" spc="0" normalizeH="0" baseline="0" noProof="0" dirty="0" err="1">
                <a:ln>
                  <a:noFill/>
                </a:ln>
                <a:solidFill>
                  <a:srgbClr val="000000"/>
                </a:solidFill>
                <a:effectLst/>
                <a:highlight>
                  <a:srgbClr val="FFFFFF"/>
                </a:highlight>
                <a:uLnTx/>
                <a:uFillTx/>
                <a:latin typeface="Times New Roman"/>
                <a:ea typeface="Times New Roman"/>
                <a:cs typeface="Times New Roman"/>
                <a:sym typeface="Times New Roman"/>
              </a:rPr>
              <a:t>elasticsearch</a:t>
            </a:r>
            <a:r>
              <a:rPr kumimoji="0" lang="en-US" sz="1000" b="0" i="0" u="none" strike="noStrike" kern="0" cap="none" spc="0" normalizeH="0" baseline="0" noProof="0" dirty="0">
                <a:ln>
                  <a:noFill/>
                </a:ln>
                <a:solidFill>
                  <a:srgbClr val="000000"/>
                </a:solidFill>
                <a:effectLst/>
                <a:highlight>
                  <a:srgbClr val="FFFFFF"/>
                </a:highlight>
                <a:uLnTx/>
                <a:uFillTx/>
                <a:latin typeface="Times New Roman"/>
                <a:ea typeface="Times New Roman"/>
                <a:cs typeface="Times New Roman"/>
                <a:sym typeface="Times New Roman"/>
              </a:rPr>
              <a:t>. </a:t>
            </a:r>
            <a:r>
              <a:rPr kumimoji="0" lang="en-US" sz="1000" b="0"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Accessed 8 Apr. 2023. </a:t>
            </a:r>
            <a:endParaRPr lang="en" sz="1000" dirty="0">
              <a:solidFill>
                <a:schemeClr val="dk1"/>
              </a:solidFill>
              <a:highlight>
                <a:srgbClr val="FFFFFF"/>
              </a:highlight>
              <a:latin typeface="Times New Roman"/>
              <a:ea typeface="Times New Roman"/>
              <a:cs typeface="Times New Roman"/>
              <a:sym typeface="Times New Roman"/>
            </a:endParaRPr>
          </a:p>
          <a:p>
            <a:pPr marL="457200" lvl="0" indent="-457200" algn="l" rtl="0">
              <a:lnSpc>
                <a:spcPct val="200000"/>
              </a:lnSpc>
              <a:spcBef>
                <a:spcPts val="0"/>
              </a:spcBef>
              <a:spcAft>
                <a:spcPts val="0"/>
              </a:spcAft>
              <a:buClr>
                <a:schemeClr val="dk1"/>
              </a:buClr>
              <a:buSzPts val="1100"/>
              <a:buFont typeface="Arial"/>
              <a:buNone/>
            </a:pPr>
            <a:r>
              <a:rPr lang="en" sz="1000" dirty="0">
                <a:solidFill>
                  <a:schemeClr val="dk1"/>
                </a:solidFill>
                <a:highlight>
                  <a:srgbClr val="FFFFFF"/>
                </a:highlight>
                <a:latin typeface="Times New Roman"/>
                <a:ea typeface="Times New Roman"/>
                <a:cs typeface="Times New Roman"/>
                <a:sym typeface="Times New Roman"/>
              </a:rPr>
              <a:t>[15] </a:t>
            </a:r>
            <a:r>
              <a:rPr lang="en" sz="1000" dirty="0" err="1">
                <a:solidFill>
                  <a:schemeClr val="dk1"/>
                </a:solidFill>
                <a:highlight>
                  <a:srgbClr val="FFFFFF"/>
                </a:highlight>
                <a:latin typeface="Times New Roman"/>
                <a:ea typeface="Times New Roman"/>
                <a:cs typeface="Times New Roman"/>
                <a:sym typeface="Times New Roman"/>
              </a:rPr>
              <a:t>Dorfer</a:t>
            </a:r>
            <a:r>
              <a:rPr lang="en" sz="1000" dirty="0">
                <a:solidFill>
                  <a:schemeClr val="dk1"/>
                </a:solidFill>
                <a:highlight>
                  <a:srgbClr val="FFFFFF"/>
                </a:highlight>
                <a:latin typeface="Times New Roman"/>
                <a:ea typeface="Times New Roman"/>
                <a:cs typeface="Times New Roman"/>
                <a:sym typeface="Times New Roman"/>
              </a:rPr>
              <a:t>, Thomas A. “Density-Based Clustering: DBSCAN vs. HDBSCAN.” </a:t>
            </a:r>
            <a:r>
              <a:rPr lang="en" sz="1000" i="1" dirty="0">
                <a:solidFill>
                  <a:schemeClr val="dk1"/>
                </a:solidFill>
                <a:highlight>
                  <a:srgbClr val="FFFFFF"/>
                </a:highlight>
                <a:latin typeface="Times New Roman"/>
                <a:ea typeface="Times New Roman"/>
                <a:cs typeface="Times New Roman"/>
                <a:sym typeface="Times New Roman"/>
              </a:rPr>
              <a:t>Medium</a:t>
            </a:r>
            <a:r>
              <a:rPr lang="en" sz="1000" dirty="0">
                <a:solidFill>
                  <a:schemeClr val="dk1"/>
                </a:solidFill>
                <a:highlight>
                  <a:srgbClr val="FFFFFF"/>
                </a:highlight>
                <a:latin typeface="Times New Roman"/>
                <a:ea typeface="Times New Roman"/>
                <a:cs typeface="Times New Roman"/>
                <a:sym typeface="Times New Roman"/>
              </a:rPr>
              <a:t>, Towards Data Science, 6 Dec. 2022, https://</a:t>
            </a:r>
            <a:r>
              <a:rPr lang="en" sz="1000" dirty="0" err="1">
                <a:solidFill>
                  <a:schemeClr val="dk1"/>
                </a:solidFill>
                <a:highlight>
                  <a:srgbClr val="FFFFFF"/>
                </a:highlight>
                <a:latin typeface="Times New Roman"/>
                <a:ea typeface="Times New Roman"/>
                <a:cs typeface="Times New Roman"/>
                <a:sym typeface="Times New Roman"/>
              </a:rPr>
              <a:t>towardsdatascience.com</a:t>
            </a:r>
            <a:r>
              <a:rPr lang="en" sz="1000" dirty="0">
                <a:solidFill>
                  <a:schemeClr val="dk1"/>
                </a:solidFill>
                <a:highlight>
                  <a:srgbClr val="FFFFFF"/>
                </a:highlight>
                <a:latin typeface="Times New Roman"/>
                <a:ea typeface="Times New Roman"/>
                <a:cs typeface="Times New Roman"/>
                <a:sym typeface="Times New Roman"/>
              </a:rPr>
              <a:t>/density-based-clustering-dbscan-vs-hdbscan-39e02af990c7. </a:t>
            </a:r>
            <a:r>
              <a:rPr lang="en" sz="1000" dirty="0">
                <a:solidFill>
                  <a:schemeClr val="dk1"/>
                </a:solidFill>
                <a:latin typeface="Times New Roman"/>
                <a:ea typeface="Times New Roman"/>
                <a:cs typeface="Times New Roman"/>
                <a:sym typeface="Times New Roman"/>
              </a:rPr>
              <a:t>Accessed 8 Apr. 2023. </a:t>
            </a:r>
            <a:endParaRPr sz="1000" dirty="0">
              <a:solidFill>
                <a:schemeClr val="dk1"/>
              </a:solidFill>
              <a:highlight>
                <a:srgbClr val="FFFFFF"/>
              </a:highlight>
              <a:latin typeface="Times New Roman"/>
              <a:ea typeface="Times New Roman"/>
              <a:cs typeface="Times New Roman"/>
              <a:sym typeface="Times New Roman"/>
            </a:endParaRPr>
          </a:p>
          <a:p>
            <a:pPr marL="457200" lvl="0" indent="-457200" algn="l" rtl="0">
              <a:lnSpc>
                <a:spcPct val="200000"/>
              </a:lnSpc>
              <a:spcBef>
                <a:spcPts val="0"/>
              </a:spcBef>
              <a:spcAft>
                <a:spcPts val="0"/>
              </a:spcAft>
              <a:buClr>
                <a:schemeClr val="dk1"/>
              </a:buClr>
              <a:buSzPts val="1100"/>
              <a:buFont typeface="Arial"/>
              <a:buNone/>
            </a:pPr>
            <a:r>
              <a:rPr lang="en" sz="1000" dirty="0">
                <a:solidFill>
                  <a:schemeClr val="dk1"/>
                </a:solidFill>
                <a:highlight>
                  <a:srgbClr val="FFFFFF"/>
                </a:highlight>
                <a:latin typeface="Times New Roman"/>
                <a:ea typeface="Times New Roman"/>
                <a:cs typeface="Times New Roman"/>
                <a:sym typeface="Times New Roman"/>
              </a:rPr>
              <a:t>[16] </a:t>
            </a:r>
            <a:r>
              <a:rPr lang="en" sz="1000" dirty="0" err="1">
                <a:solidFill>
                  <a:schemeClr val="dk1"/>
                </a:solidFill>
                <a:highlight>
                  <a:srgbClr val="FFFFFF"/>
                </a:highlight>
                <a:latin typeface="Times New Roman"/>
                <a:ea typeface="Times New Roman"/>
                <a:cs typeface="Times New Roman"/>
                <a:sym typeface="Times New Roman"/>
              </a:rPr>
              <a:t>Ginni</a:t>
            </a:r>
            <a:r>
              <a:rPr lang="en" sz="1000" dirty="0">
                <a:solidFill>
                  <a:schemeClr val="dk1"/>
                </a:solidFill>
                <a:highlight>
                  <a:srgbClr val="FFFFFF"/>
                </a:highlight>
                <a:latin typeface="Times New Roman"/>
                <a:ea typeface="Times New Roman"/>
                <a:cs typeface="Times New Roman"/>
                <a:sym typeface="Times New Roman"/>
              </a:rPr>
              <a:t>.  “What Is the Difference between K-Means and DBSCAN.” </a:t>
            </a:r>
            <a:r>
              <a:rPr lang="en" sz="1000" i="1" dirty="0">
                <a:solidFill>
                  <a:schemeClr val="dk1"/>
                </a:solidFill>
                <a:highlight>
                  <a:srgbClr val="FFFFFF"/>
                </a:highlight>
                <a:latin typeface="Times New Roman"/>
                <a:ea typeface="Times New Roman"/>
                <a:cs typeface="Times New Roman"/>
                <a:sym typeface="Times New Roman"/>
              </a:rPr>
              <a:t>Tutorials Point</a:t>
            </a:r>
            <a:r>
              <a:rPr lang="en" sz="1000" dirty="0">
                <a:solidFill>
                  <a:schemeClr val="dk1"/>
                </a:solidFill>
                <a:highlight>
                  <a:srgbClr val="FFFFFF"/>
                </a:highlight>
                <a:latin typeface="Times New Roman"/>
                <a:ea typeface="Times New Roman"/>
                <a:cs typeface="Times New Roman"/>
                <a:sym typeface="Times New Roman"/>
              </a:rPr>
              <a:t>, 14 Feb 2022, https://</a:t>
            </a:r>
            <a:r>
              <a:rPr lang="en" sz="1000" dirty="0" err="1">
                <a:solidFill>
                  <a:schemeClr val="dk1"/>
                </a:solidFill>
                <a:highlight>
                  <a:srgbClr val="FFFFFF"/>
                </a:highlight>
                <a:latin typeface="Times New Roman"/>
                <a:ea typeface="Times New Roman"/>
                <a:cs typeface="Times New Roman"/>
                <a:sym typeface="Times New Roman"/>
              </a:rPr>
              <a:t>www.tutorialspoint.com</a:t>
            </a:r>
            <a:r>
              <a:rPr lang="en" sz="1000" dirty="0">
                <a:solidFill>
                  <a:schemeClr val="dk1"/>
                </a:solidFill>
                <a:highlight>
                  <a:srgbClr val="FFFFFF"/>
                </a:highlight>
                <a:latin typeface="Times New Roman"/>
                <a:ea typeface="Times New Roman"/>
                <a:cs typeface="Times New Roman"/>
                <a:sym typeface="Times New Roman"/>
              </a:rPr>
              <a:t>/what-is-the-difference-between-k-means-and-</a:t>
            </a:r>
            <a:r>
              <a:rPr lang="en" sz="1000" dirty="0" err="1">
                <a:solidFill>
                  <a:schemeClr val="dk1"/>
                </a:solidFill>
                <a:highlight>
                  <a:srgbClr val="FFFFFF"/>
                </a:highlight>
                <a:latin typeface="Times New Roman"/>
                <a:ea typeface="Times New Roman"/>
                <a:cs typeface="Times New Roman"/>
                <a:sym typeface="Times New Roman"/>
              </a:rPr>
              <a:t>dbscan</a:t>
            </a:r>
            <a:r>
              <a:rPr lang="en" sz="1000" dirty="0">
                <a:solidFill>
                  <a:schemeClr val="dk1"/>
                </a:solidFill>
                <a:highlight>
                  <a:srgbClr val="FFFFFF"/>
                </a:highlight>
                <a:latin typeface="Times New Roman"/>
                <a:ea typeface="Times New Roman"/>
                <a:cs typeface="Times New Roman"/>
                <a:sym typeface="Times New Roman"/>
              </a:rPr>
              <a:t>. </a:t>
            </a:r>
            <a:r>
              <a:rPr lang="en" sz="1000" dirty="0">
                <a:solidFill>
                  <a:schemeClr val="dk1"/>
                </a:solidFill>
                <a:latin typeface="Times New Roman"/>
                <a:ea typeface="Times New Roman"/>
                <a:cs typeface="Times New Roman"/>
                <a:sym typeface="Times New Roman"/>
              </a:rPr>
              <a:t>Accessed 8 Apr. 2023. </a:t>
            </a:r>
            <a:endParaRPr sz="1000" dirty="0">
              <a:solidFill>
                <a:schemeClr val="dk1"/>
              </a:solidFill>
              <a:highlight>
                <a:srgbClr val="FFFFFF"/>
              </a:highlight>
              <a:latin typeface="Times New Roman"/>
              <a:ea typeface="Times New Roman"/>
              <a:cs typeface="Times New Roman"/>
              <a:sym typeface="Times New Roman"/>
            </a:endParaRPr>
          </a:p>
          <a:p>
            <a:pPr indent="-457200">
              <a:lnSpc>
                <a:spcPct val="200000"/>
              </a:lnSpc>
              <a:buClr>
                <a:schemeClr val="dk1"/>
              </a:buClr>
              <a:buSzPts val="1100"/>
              <a:buNone/>
            </a:pPr>
            <a:r>
              <a:rPr lang="en" sz="1000" dirty="0">
                <a:solidFill>
                  <a:schemeClr val="dk1"/>
                </a:solidFill>
                <a:highlight>
                  <a:srgbClr val="FFFFFF"/>
                </a:highlight>
                <a:latin typeface="Times New Roman"/>
                <a:ea typeface="Times New Roman"/>
                <a:cs typeface="Times New Roman"/>
                <a:sym typeface="Times New Roman"/>
              </a:rPr>
              <a:t>[17] </a:t>
            </a:r>
            <a:r>
              <a:rPr lang="en-US" sz="1000" dirty="0">
                <a:solidFill>
                  <a:schemeClr val="dk1"/>
                </a:solidFill>
                <a:highlight>
                  <a:srgbClr val="FFFFFF"/>
                </a:highlight>
                <a:latin typeface="Times New Roman"/>
                <a:ea typeface="Times New Roman"/>
                <a:cs typeface="Times New Roman"/>
                <a:sym typeface="Times New Roman"/>
              </a:rPr>
              <a:t>McInnes, Leland. Healy, John. </a:t>
            </a:r>
            <a:r>
              <a:rPr lang="en-US" sz="1000" dirty="0" err="1">
                <a:solidFill>
                  <a:schemeClr val="dk1"/>
                </a:solidFill>
                <a:highlight>
                  <a:srgbClr val="FFFFFF"/>
                </a:highlight>
                <a:latin typeface="Times New Roman"/>
                <a:ea typeface="Times New Roman"/>
                <a:cs typeface="Times New Roman"/>
                <a:sym typeface="Times New Roman"/>
              </a:rPr>
              <a:t>Astels</a:t>
            </a:r>
            <a:r>
              <a:rPr lang="en-US" sz="1000" dirty="0">
                <a:solidFill>
                  <a:schemeClr val="dk1"/>
                </a:solidFill>
                <a:highlight>
                  <a:srgbClr val="FFFFFF"/>
                </a:highlight>
                <a:latin typeface="Times New Roman"/>
                <a:ea typeface="Times New Roman"/>
                <a:cs typeface="Times New Roman"/>
                <a:sym typeface="Times New Roman"/>
              </a:rPr>
              <a:t>, Steve. </a:t>
            </a:r>
            <a:r>
              <a:rPr lang="en" sz="1000" dirty="0">
                <a:solidFill>
                  <a:schemeClr val="dk1"/>
                </a:solidFill>
                <a:highlight>
                  <a:srgbClr val="FFFFFF"/>
                </a:highlight>
                <a:latin typeface="Times New Roman"/>
                <a:ea typeface="Times New Roman"/>
                <a:cs typeface="Times New Roman"/>
                <a:sym typeface="Times New Roman"/>
              </a:rPr>
              <a:t>“Comparing Python Clustering Algorithms.” </a:t>
            </a:r>
            <a:r>
              <a:rPr lang="en" sz="1000" i="1" dirty="0">
                <a:solidFill>
                  <a:schemeClr val="dk1"/>
                </a:solidFill>
                <a:highlight>
                  <a:srgbClr val="FFFFFF"/>
                </a:highlight>
                <a:latin typeface="Times New Roman"/>
                <a:ea typeface="Times New Roman"/>
                <a:cs typeface="Times New Roman"/>
                <a:sym typeface="Times New Roman"/>
              </a:rPr>
              <a:t>Comparing Python Clustering Algorithms - </a:t>
            </a:r>
            <a:r>
              <a:rPr lang="en" sz="1000" i="1" dirty="0" err="1">
                <a:solidFill>
                  <a:schemeClr val="dk1"/>
                </a:solidFill>
                <a:highlight>
                  <a:srgbClr val="FFFFFF"/>
                </a:highlight>
                <a:latin typeface="Times New Roman"/>
                <a:ea typeface="Times New Roman"/>
                <a:cs typeface="Times New Roman"/>
                <a:sym typeface="Times New Roman"/>
              </a:rPr>
              <a:t>Hdbscan</a:t>
            </a:r>
            <a:r>
              <a:rPr lang="en" sz="1000" i="1" dirty="0">
                <a:solidFill>
                  <a:schemeClr val="dk1"/>
                </a:solidFill>
                <a:highlight>
                  <a:srgbClr val="FFFFFF"/>
                </a:highlight>
                <a:latin typeface="Times New Roman"/>
                <a:ea typeface="Times New Roman"/>
                <a:cs typeface="Times New Roman"/>
                <a:sym typeface="Times New Roman"/>
              </a:rPr>
              <a:t> 0.8.1 Documentation</a:t>
            </a:r>
            <a:r>
              <a:rPr lang="en" sz="1000" dirty="0">
                <a:solidFill>
                  <a:schemeClr val="dk1"/>
                </a:solidFill>
                <a:highlight>
                  <a:srgbClr val="FFFFFF"/>
                </a:highlight>
                <a:latin typeface="Times New Roman"/>
                <a:ea typeface="Times New Roman"/>
                <a:cs typeface="Times New Roman"/>
                <a:sym typeface="Times New Roman"/>
              </a:rPr>
              <a:t>, 2016,  https://</a:t>
            </a:r>
            <a:r>
              <a:rPr lang="en" sz="1000" dirty="0" err="1">
                <a:solidFill>
                  <a:schemeClr val="dk1"/>
                </a:solidFill>
                <a:highlight>
                  <a:srgbClr val="FFFFFF"/>
                </a:highlight>
                <a:latin typeface="Times New Roman"/>
                <a:ea typeface="Times New Roman"/>
                <a:cs typeface="Times New Roman"/>
                <a:sym typeface="Times New Roman"/>
              </a:rPr>
              <a:t>hdbscan.readthedocs.io</a:t>
            </a:r>
            <a:r>
              <a:rPr lang="en" sz="1000" dirty="0">
                <a:solidFill>
                  <a:schemeClr val="dk1"/>
                </a:solidFill>
                <a:highlight>
                  <a:srgbClr val="FFFFFF"/>
                </a:highlight>
                <a:latin typeface="Times New Roman"/>
                <a:ea typeface="Times New Roman"/>
                <a:cs typeface="Times New Roman"/>
                <a:sym typeface="Times New Roman"/>
              </a:rPr>
              <a:t>/</a:t>
            </a:r>
            <a:r>
              <a:rPr lang="en" sz="1000" dirty="0" err="1">
                <a:solidFill>
                  <a:schemeClr val="dk1"/>
                </a:solidFill>
                <a:highlight>
                  <a:srgbClr val="FFFFFF"/>
                </a:highlight>
                <a:latin typeface="Times New Roman"/>
                <a:ea typeface="Times New Roman"/>
                <a:cs typeface="Times New Roman"/>
                <a:sym typeface="Times New Roman"/>
              </a:rPr>
              <a:t>en</a:t>
            </a:r>
            <a:r>
              <a:rPr lang="en" sz="1000" dirty="0">
                <a:solidFill>
                  <a:schemeClr val="dk1"/>
                </a:solidFill>
                <a:highlight>
                  <a:srgbClr val="FFFFFF"/>
                </a:highlight>
                <a:latin typeface="Times New Roman"/>
                <a:ea typeface="Times New Roman"/>
                <a:cs typeface="Times New Roman"/>
                <a:sym typeface="Times New Roman"/>
              </a:rPr>
              <a:t>/latest/</a:t>
            </a:r>
            <a:r>
              <a:rPr lang="en" sz="1000" dirty="0" err="1">
                <a:solidFill>
                  <a:schemeClr val="dk1"/>
                </a:solidFill>
                <a:highlight>
                  <a:srgbClr val="FFFFFF"/>
                </a:highlight>
                <a:latin typeface="Times New Roman"/>
                <a:ea typeface="Times New Roman"/>
                <a:cs typeface="Times New Roman"/>
                <a:sym typeface="Times New Roman"/>
              </a:rPr>
              <a:t>comparing_clustering_algorithms.html</a:t>
            </a:r>
            <a:r>
              <a:rPr lang="en" sz="1000" dirty="0">
                <a:solidFill>
                  <a:schemeClr val="dk1"/>
                </a:solidFill>
                <a:highlight>
                  <a:srgbClr val="FFFFFF"/>
                </a:highlight>
                <a:latin typeface="Times New Roman"/>
                <a:ea typeface="Times New Roman"/>
                <a:cs typeface="Times New Roman"/>
                <a:sym typeface="Times New Roman"/>
              </a:rPr>
              <a:t>. </a:t>
            </a:r>
            <a:r>
              <a:rPr lang="en" sz="1000" dirty="0">
                <a:solidFill>
                  <a:schemeClr val="dk1"/>
                </a:solidFill>
                <a:latin typeface="Times New Roman"/>
                <a:ea typeface="Times New Roman"/>
                <a:cs typeface="Times New Roman"/>
                <a:sym typeface="Times New Roman"/>
              </a:rPr>
              <a:t>Accessed 8 Apr. 2023. </a:t>
            </a:r>
            <a:endParaRPr sz="1000" dirty="0">
              <a:solidFill>
                <a:schemeClr val="dk1"/>
              </a:solidFill>
              <a:highlight>
                <a:srgbClr val="FFFFFF"/>
              </a:highlight>
              <a:latin typeface="Times New Roman"/>
              <a:ea typeface="Times New Roman"/>
              <a:cs typeface="Times New Roman"/>
              <a:sym typeface="Times New Roman"/>
            </a:endParaRPr>
          </a:p>
          <a:p>
            <a:pPr marL="457200" lvl="0" indent="-457200" algn="l" rtl="0">
              <a:lnSpc>
                <a:spcPct val="200000"/>
              </a:lnSpc>
              <a:spcBef>
                <a:spcPts val="0"/>
              </a:spcBef>
              <a:spcAft>
                <a:spcPts val="0"/>
              </a:spcAft>
              <a:buClr>
                <a:schemeClr val="dk1"/>
              </a:buClr>
              <a:buSzPts val="1100"/>
              <a:buFont typeface="Arial"/>
              <a:buNone/>
            </a:pPr>
            <a:r>
              <a:rPr lang="en" sz="1000" dirty="0">
                <a:solidFill>
                  <a:schemeClr val="dk1"/>
                </a:solidFill>
                <a:highlight>
                  <a:srgbClr val="FFFFFF"/>
                </a:highlight>
                <a:latin typeface="Times New Roman"/>
                <a:ea typeface="Times New Roman"/>
                <a:cs typeface="Times New Roman"/>
                <a:sym typeface="Times New Roman"/>
              </a:rPr>
              <a:t>[18] Trivedi, </a:t>
            </a:r>
            <a:r>
              <a:rPr lang="en" sz="1000" dirty="0" err="1">
                <a:solidFill>
                  <a:schemeClr val="dk1"/>
                </a:solidFill>
                <a:highlight>
                  <a:srgbClr val="FFFFFF"/>
                </a:highlight>
                <a:latin typeface="Times New Roman"/>
                <a:ea typeface="Times New Roman"/>
                <a:cs typeface="Times New Roman"/>
                <a:sym typeface="Times New Roman"/>
              </a:rPr>
              <a:t>Aashka</a:t>
            </a:r>
            <a:r>
              <a:rPr lang="en" sz="1000" dirty="0">
                <a:solidFill>
                  <a:schemeClr val="dk1"/>
                </a:solidFill>
                <a:highlight>
                  <a:srgbClr val="FFFFFF"/>
                </a:highlight>
                <a:latin typeface="Times New Roman"/>
                <a:ea typeface="Times New Roman"/>
                <a:cs typeface="Times New Roman"/>
                <a:sym typeface="Times New Roman"/>
              </a:rPr>
              <a:t>. Trivedi, Anya. Varshney, Sourabh. </a:t>
            </a:r>
            <a:r>
              <a:rPr lang="en" sz="1000" dirty="0" err="1">
                <a:solidFill>
                  <a:schemeClr val="dk1"/>
                </a:solidFill>
                <a:highlight>
                  <a:srgbClr val="FFFFFF"/>
                </a:highlight>
                <a:latin typeface="Times New Roman"/>
                <a:ea typeface="Times New Roman"/>
                <a:cs typeface="Times New Roman"/>
                <a:sym typeface="Times New Roman"/>
              </a:rPr>
              <a:t>Joshipura</a:t>
            </a:r>
            <a:r>
              <a:rPr lang="en" sz="1000" dirty="0">
                <a:solidFill>
                  <a:schemeClr val="dk1"/>
                </a:solidFill>
                <a:highlight>
                  <a:srgbClr val="FFFFFF"/>
                </a:highlight>
                <a:latin typeface="Times New Roman"/>
                <a:ea typeface="Times New Roman"/>
                <a:cs typeface="Times New Roman"/>
                <a:sym typeface="Times New Roman"/>
              </a:rPr>
              <a:t>, </a:t>
            </a:r>
            <a:r>
              <a:rPr lang="en" sz="1000" dirty="0" err="1">
                <a:solidFill>
                  <a:schemeClr val="dk1"/>
                </a:solidFill>
                <a:highlight>
                  <a:srgbClr val="FFFFFF"/>
                </a:highlight>
                <a:latin typeface="Times New Roman"/>
                <a:ea typeface="Times New Roman"/>
                <a:cs typeface="Times New Roman"/>
                <a:sym typeface="Times New Roman"/>
              </a:rPr>
              <a:t>Vidhey</a:t>
            </a:r>
            <a:r>
              <a:rPr lang="en" sz="1000" dirty="0">
                <a:solidFill>
                  <a:schemeClr val="dk1"/>
                </a:solidFill>
                <a:highlight>
                  <a:srgbClr val="FFFFFF"/>
                </a:highlight>
                <a:latin typeface="Times New Roman"/>
                <a:ea typeface="Times New Roman"/>
                <a:cs typeface="Times New Roman"/>
                <a:sym typeface="Times New Roman"/>
              </a:rPr>
              <a:t>. Mehta, Rupa. Dhanani, </a:t>
            </a:r>
            <a:r>
              <a:rPr lang="en" sz="1000" dirty="0" err="1">
                <a:solidFill>
                  <a:schemeClr val="dk1"/>
                </a:solidFill>
                <a:highlight>
                  <a:srgbClr val="FFFFFF"/>
                </a:highlight>
                <a:latin typeface="Times New Roman"/>
                <a:ea typeface="Times New Roman"/>
                <a:cs typeface="Times New Roman"/>
                <a:sym typeface="Times New Roman"/>
              </a:rPr>
              <a:t>Jenish</a:t>
            </a:r>
            <a:r>
              <a:rPr lang="en" sz="1000" dirty="0">
                <a:solidFill>
                  <a:schemeClr val="dk1"/>
                </a:solidFill>
                <a:highlight>
                  <a:srgbClr val="FFFFFF"/>
                </a:highlight>
                <a:latin typeface="Times New Roman"/>
                <a:ea typeface="Times New Roman"/>
                <a:cs typeface="Times New Roman"/>
                <a:sym typeface="Times New Roman"/>
              </a:rPr>
              <a:t>. IEEE, 2020, </a:t>
            </a:r>
            <a:r>
              <a:rPr lang="en" sz="1000" i="1" dirty="0">
                <a:solidFill>
                  <a:schemeClr val="dk1"/>
                </a:solidFill>
                <a:highlight>
                  <a:srgbClr val="FFFFFF"/>
                </a:highlight>
                <a:latin typeface="Times New Roman"/>
                <a:ea typeface="Times New Roman"/>
                <a:cs typeface="Times New Roman"/>
                <a:sym typeface="Times New Roman"/>
              </a:rPr>
              <a:t>Extracted Summary Based Recommendation System for Indian Legal Documents</a:t>
            </a:r>
            <a:r>
              <a:rPr lang="en" sz="1000" dirty="0">
                <a:solidFill>
                  <a:schemeClr val="dk1"/>
                </a:solidFill>
                <a:highlight>
                  <a:srgbClr val="FFFFFF"/>
                </a:highlight>
                <a:latin typeface="Times New Roman"/>
                <a:ea typeface="Times New Roman"/>
                <a:cs typeface="Times New Roman"/>
                <a:sym typeface="Times New Roman"/>
              </a:rPr>
              <a:t>, </a:t>
            </a:r>
            <a:r>
              <a:rPr lang="en" sz="1000" dirty="0" err="1">
                <a:solidFill>
                  <a:schemeClr val="dk1"/>
                </a:solidFill>
                <a:highlight>
                  <a:srgbClr val="FFFFFF"/>
                </a:highlight>
                <a:latin typeface="Times New Roman"/>
                <a:ea typeface="Times New Roman"/>
                <a:cs typeface="Times New Roman"/>
                <a:sym typeface="Times New Roman"/>
              </a:rPr>
              <a:t>ieeexplore.ieee.org</a:t>
            </a:r>
            <a:r>
              <a:rPr lang="en" sz="1000" dirty="0">
                <a:solidFill>
                  <a:schemeClr val="dk1"/>
                </a:solidFill>
                <a:highlight>
                  <a:srgbClr val="FFFFFF"/>
                </a:highlight>
                <a:latin typeface="Times New Roman"/>
                <a:ea typeface="Times New Roman"/>
                <a:cs typeface="Times New Roman"/>
                <a:sym typeface="Times New Roman"/>
              </a:rPr>
              <a:t>/abstract/document/9225290. </a:t>
            </a:r>
            <a:r>
              <a:rPr lang="en" sz="1000" dirty="0">
                <a:solidFill>
                  <a:schemeClr val="dk1"/>
                </a:solidFill>
                <a:latin typeface="Times New Roman"/>
                <a:ea typeface="Times New Roman"/>
                <a:cs typeface="Times New Roman"/>
                <a:sym typeface="Times New Roman"/>
              </a:rPr>
              <a:t>Accessed 10 Apr. 2023. </a:t>
            </a:r>
            <a:endParaRPr sz="1000" dirty="0">
              <a:solidFill>
                <a:schemeClr val="dk1"/>
              </a:solidFill>
              <a:highlight>
                <a:srgbClr val="FFFFFF"/>
              </a:highlight>
              <a:latin typeface="Times New Roman"/>
              <a:ea typeface="Times New Roman"/>
              <a:cs typeface="Times New Roman"/>
              <a:sym typeface="Times New Roman"/>
            </a:endParaRPr>
          </a:p>
          <a:p>
            <a:pPr marL="457200" lvl="0" indent="-457200" algn="l" rtl="0">
              <a:lnSpc>
                <a:spcPct val="200000"/>
              </a:lnSpc>
              <a:spcBef>
                <a:spcPts val="0"/>
              </a:spcBef>
              <a:spcAft>
                <a:spcPts val="0"/>
              </a:spcAft>
              <a:buClr>
                <a:schemeClr val="dk1"/>
              </a:buClr>
              <a:buSzPts val="1100"/>
              <a:buFont typeface="Arial"/>
              <a:buNone/>
            </a:pPr>
            <a:r>
              <a:rPr lang="en" sz="1000" dirty="0">
                <a:solidFill>
                  <a:schemeClr val="dk1"/>
                </a:solidFill>
                <a:highlight>
                  <a:srgbClr val="FFFFFF"/>
                </a:highlight>
                <a:latin typeface="Times New Roman"/>
                <a:ea typeface="Times New Roman"/>
                <a:cs typeface="Times New Roman"/>
                <a:sym typeface="Times New Roman"/>
              </a:rPr>
              <a:t>[19] </a:t>
            </a:r>
            <a:r>
              <a:rPr lang="en" sz="1000" dirty="0" err="1">
                <a:solidFill>
                  <a:schemeClr val="dk1"/>
                </a:solidFill>
                <a:highlight>
                  <a:srgbClr val="FFFFFF"/>
                </a:highlight>
                <a:latin typeface="Times New Roman"/>
                <a:ea typeface="Times New Roman"/>
                <a:cs typeface="Times New Roman"/>
                <a:sym typeface="Times New Roman"/>
              </a:rPr>
              <a:t>Radev</a:t>
            </a:r>
            <a:r>
              <a:rPr lang="en" sz="1000" dirty="0">
                <a:solidFill>
                  <a:schemeClr val="dk1"/>
                </a:solidFill>
                <a:highlight>
                  <a:srgbClr val="FFFFFF"/>
                </a:highlight>
                <a:latin typeface="Times New Roman"/>
                <a:ea typeface="Times New Roman"/>
                <a:cs typeface="Times New Roman"/>
                <a:sym typeface="Times New Roman"/>
              </a:rPr>
              <a:t>, Dragomir R. Fan, </a:t>
            </a:r>
            <a:r>
              <a:rPr lang="en" sz="1000" dirty="0" err="1">
                <a:solidFill>
                  <a:schemeClr val="dk1"/>
                </a:solidFill>
                <a:highlight>
                  <a:srgbClr val="FFFFFF"/>
                </a:highlight>
                <a:latin typeface="Times New Roman"/>
                <a:ea typeface="Times New Roman"/>
                <a:cs typeface="Times New Roman"/>
                <a:sym typeface="Times New Roman"/>
              </a:rPr>
              <a:t>Weiguo</a:t>
            </a:r>
            <a:r>
              <a:rPr lang="en" sz="1000" dirty="0">
                <a:solidFill>
                  <a:schemeClr val="dk1"/>
                </a:solidFill>
                <a:highlight>
                  <a:srgbClr val="FFFFFF"/>
                </a:highlight>
                <a:latin typeface="Times New Roman"/>
                <a:ea typeface="Times New Roman"/>
                <a:cs typeface="Times New Roman"/>
                <a:sym typeface="Times New Roman"/>
              </a:rPr>
              <a:t>. Zhang, Zhu. </a:t>
            </a:r>
            <a:r>
              <a:rPr lang="en" sz="1000" i="1" dirty="0" err="1">
                <a:solidFill>
                  <a:schemeClr val="dk1"/>
                </a:solidFill>
                <a:highlight>
                  <a:srgbClr val="FFFFFF"/>
                </a:highlight>
                <a:latin typeface="Times New Roman"/>
                <a:ea typeface="Times New Roman"/>
                <a:cs typeface="Times New Roman"/>
                <a:sym typeface="Times New Roman"/>
              </a:rPr>
              <a:t>WebInEssence</a:t>
            </a:r>
            <a:r>
              <a:rPr lang="en" sz="1000" i="1" dirty="0">
                <a:solidFill>
                  <a:schemeClr val="dk1"/>
                </a:solidFill>
                <a:highlight>
                  <a:srgbClr val="FFFFFF"/>
                </a:highlight>
                <a:latin typeface="Times New Roman"/>
                <a:ea typeface="Times New Roman"/>
                <a:cs typeface="Times New Roman"/>
                <a:sym typeface="Times New Roman"/>
              </a:rPr>
              <a:t>: A Personalized Web-Based Multi-Document Summarization and Recommendation System</a:t>
            </a:r>
            <a:r>
              <a:rPr lang="en" sz="1000" dirty="0">
                <a:solidFill>
                  <a:schemeClr val="dk1"/>
                </a:solidFill>
                <a:highlight>
                  <a:srgbClr val="FFFFFF"/>
                </a:highlight>
                <a:latin typeface="Times New Roman"/>
                <a:ea typeface="Times New Roman"/>
                <a:cs typeface="Times New Roman"/>
                <a:sym typeface="Times New Roman"/>
              </a:rPr>
              <a:t>, Sept. 2001,  </a:t>
            </a:r>
            <a:r>
              <a:rPr lang="en" sz="1000" dirty="0" err="1">
                <a:solidFill>
                  <a:schemeClr val="dk1"/>
                </a:solidFill>
                <a:highlight>
                  <a:srgbClr val="FFFFFF"/>
                </a:highlight>
                <a:latin typeface="Times New Roman"/>
                <a:ea typeface="Times New Roman"/>
                <a:cs typeface="Times New Roman"/>
                <a:sym typeface="Times New Roman"/>
              </a:rPr>
              <a:t>citeseerx.ist.psu.edu</a:t>
            </a:r>
            <a:r>
              <a:rPr lang="en" sz="1000" dirty="0">
                <a:solidFill>
                  <a:schemeClr val="dk1"/>
                </a:solidFill>
                <a:highlight>
                  <a:srgbClr val="FFFFFF"/>
                </a:highlight>
                <a:latin typeface="Times New Roman"/>
                <a:ea typeface="Times New Roman"/>
                <a:cs typeface="Times New Roman"/>
                <a:sym typeface="Times New Roman"/>
              </a:rPr>
              <a:t>/</a:t>
            </a:r>
            <a:r>
              <a:rPr lang="en" sz="1000" dirty="0" err="1">
                <a:solidFill>
                  <a:schemeClr val="dk1"/>
                </a:solidFill>
                <a:highlight>
                  <a:srgbClr val="FFFFFF"/>
                </a:highlight>
                <a:latin typeface="Times New Roman"/>
                <a:ea typeface="Times New Roman"/>
                <a:cs typeface="Times New Roman"/>
                <a:sym typeface="Times New Roman"/>
              </a:rPr>
              <a:t>document?repid</a:t>
            </a:r>
            <a:r>
              <a:rPr lang="en" sz="1000" dirty="0">
                <a:solidFill>
                  <a:schemeClr val="dk1"/>
                </a:solidFill>
                <a:highlight>
                  <a:srgbClr val="FFFFFF"/>
                </a:highlight>
                <a:latin typeface="Times New Roman"/>
                <a:ea typeface="Times New Roman"/>
                <a:cs typeface="Times New Roman"/>
                <a:sym typeface="Times New Roman"/>
              </a:rPr>
              <a:t>=rep1&amp;type=</a:t>
            </a:r>
            <a:r>
              <a:rPr lang="en" sz="1000" dirty="0" err="1">
                <a:solidFill>
                  <a:schemeClr val="dk1"/>
                </a:solidFill>
                <a:highlight>
                  <a:srgbClr val="FFFFFF"/>
                </a:highlight>
                <a:latin typeface="Times New Roman"/>
                <a:ea typeface="Times New Roman"/>
                <a:cs typeface="Times New Roman"/>
                <a:sym typeface="Times New Roman"/>
              </a:rPr>
              <a:t>pdf&amp;doi</a:t>
            </a:r>
            <a:r>
              <a:rPr lang="en" sz="1000" dirty="0">
                <a:solidFill>
                  <a:schemeClr val="dk1"/>
                </a:solidFill>
                <a:highlight>
                  <a:srgbClr val="FFFFFF"/>
                </a:highlight>
                <a:latin typeface="Times New Roman"/>
                <a:ea typeface="Times New Roman"/>
                <a:cs typeface="Times New Roman"/>
                <a:sym typeface="Times New Roman"/>
              </a:rPr>
              <a:t>=40fccfffe550e84797d146f856e5d437f52ed422. </a:t>
            </a:r>
            <a:r>
              <a:rPr lang="en" sz="1000" dirty="0">
                <a:solidFill>
                  <a:schemeClr val="dk1"/>
                </a:solidFill>
                <a:latin typeface="Times New Roman"/>
                <a:ea typeface="Times New Roman"/>
                <a:cs typeface="Times New Roman"/>
                <a:sym typeface="Times New Roman"/>
              </a:rPr>
              <a:t>Accessed 10 Apr. 2023. </a:t>
            </a:r>
            <a:endParaRPr sz="1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References</a:t>
            </a:r>
            <a:endParaRPr b="1">
              <a:solidFill>
                <a:srgbClr val="630031"/>
              </a:solidFill>
            </a:endParaRPr>
          </a:p>
        </p:txBody>
      </p:sp>
      <p:sp>
        <p:nvSpPr>
          <p:cNvPr id="295" name="Google Shape;295;p3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57200" algn="l" rtl="0">
              <a:lnSpc>
                <a:spcPct val="200000"/>
              </a:lnSpc>
              <a:spcBef>
                <a:spcPts val="0"/>
              </a:spcBef>
              <a:spcAft>
                <a:spcPts val="0"/>
              </a:spcAft>
              <a:buNone/>
            </a:pPr>
            <a:r>
              <a:rPr lang="en" sz="1000" dirty="0">
                <a:solidFill>
                  <a:schemeClr val="dk1"/>
                </a:solidFill>
                <a:latin typeface="Times New Roman"/>
                <a:ea typeface="Times New Roman"/>
                <a:cs typeface="Times New Roman"/>
                <a:sym typeface="Times New Roman"/>
              </a:rPr>
              <a:t>[20] </a:t>
            </a:r>
            <a:r>
              <a:rPr lang="en" sz="1000" dirty="0" err="1">
                <a:solidFill>
                  <a:schemeClr val="dk1"/>
                </a:solidFill>
                <a:latin typeface="Times New Roman"/>
                <a:ea typeface="Times New Roman"/>
                <a:cs typeface="Times New Roman"/>
                <a:sym typeface="Times New Roman"/>
              </a:rPr>
              <a:t>Trabelsi</a:t>
            </a:r>
            <a:r>
              <a:rPr lang="en" sz="1000" dirty="0">
                <a:solidFill>
                  <a:schemeClr val="dk1"/>
                </a:solidFill>
                <a:latin typeface="Times New Roman"/>
                <a:ea typeface="Times New Roman"/>
                <a:cs typeface="Times New Roman"/>
                <a:sym typeface="Times New Roman"/>
              </a:rPr>
              <a:t>, </a:t>
            </a:r>
            <a:r>
              <a:rPr lang="en" sz="1000" dirty="0" err="1">
                <a:solidFill>
                  <a:schemeClr val="dk1"/>
                </a:solidFill>
                <a:latin typeface="Times New Roman"/>
                <a:ea typeface="Times New Roman"/>
                <a:cs typeface="Times New Roman"/>
                <a:sym typeface="Times New Roman"/>
              </a:rPr>
              <a:t>Eyal</a:t>
            </a:r>
            <a:r>
              <a:rPr lang="en" sz="1000" dirty="0">
                <a:solidFill>
                  <a:schemeClr val="dk1"/>
                </a:solidFill>
                <a:latin typeface="Times New Roman"/>
                <a:ea typeface="Times New Roman"/>
                <a:cs typeface="Times New Roman"/>
                <a:sym typeface="Times New Roman"/>
              </a:rPr>
              <a:t>. “Comprehensive Guide to Approximate Nearest Neighbors Algorithms.” </a:t>
            </a:r>
            <a:r>
              <a:rPr lang="en" sz="1000" i="1" dirty="0">
                <a:solidFill>
                  <a:schemeClr val="dk1"/>
                </a:solidFill>
                <a:latin typeface="Times New Roman"/>
                <a:ea typeface="Times New Roman"/>
                <a:cs typeface="Times New Roman"/>
                <a:sym typeface="Times New Roman"/>
              </a:rPr>
              <a:t>Medium</a:t>
            </a:r>
            <a:r>
              <a:rPr lang="en" sz="1000" dirty="0">
                <a:solidFill>
                  <a:schemeClr val="dk1"/>
                </a:solidFill>
                <a:latin typeface="Times New Roman"/>
                <a:ea typeface="Times New Roman"/>
                <a:cs typeface="Times New Roman"/>
                <a:sym typeface="Times New Roman"/>
              </a:rPr>
              <a:t>, Towards Data Science, 8 Sept. 2021, https://</a:t>
            </a:r>
            <a:r>
              <a:rPr lang="en" sz="1000" dirty="0" err="1">
                <a:solidFill>
                  <a:schemeClr val="dk1"/>
                </a:solidFill>
                <a:latin typeface="Times New Roman"/>
                <a:ea typeface="Times New Roman"/>
                <a:cs typeface="Times New Roman"/>
                <a:sym typeface="Times New Roman"/>
              </a:rPr>
              <a:t>towardsdatascience.com</a:t>
            </a:r>
            <a:r>
              <a:rPr lang="en" sz="1000" dirty="0">
                <a:solidFill>
                  <a:schemeClr val="dk1"/>
                </a:solidFill>
                <a:latin typeface="Times New Roman"/>
                <a:ea typeface="Times New Roman"/>
                <a:cs typeface="Times New Roman"/>
                <a:sym typeface="Times New Roman"/>
              </a:rPr>
              <a:t>/comprehensive-guide-to-approximate-nearest-neighbors-algorithms-8b94f057d6b6. Accessed 10 Apr. 2023. </a:t>
            </a:r>
            <a:endParaRPr sz="1000" dirty="0">
              <a:solidFill>
                <a:schemeClr val="dk1"/>
              </a:solidFill>
              <a:latin typeface="Times New Roman"/>
              <a:ea typeface="Times New Roman"/>
              <a:cs typeface="Times New Roman"/>
              <a:sym typeface="Times New Roman"/>
            </a:endParaRPr>
          </a:p>
          <a:p>
            <a:pPr marL="457200" lvl="0" indent="-457200" algn="l" rtl="0">
              <a:lnSpc>
                <a:spcPct val="200000"/>
              </a:lnSpc>
              <a:spcBef>
                <a:spcPts val="0"/>
              </a:spcBef>
              <a:spcAft>
                <a:spcPts val="0"/>
              </a:spcAft>
              <a:buNone/>
            </a:pPr>
            <a:r>
              <a:rPr lang="en" sz="1000" dirty="0">
                <a:solidFill>
                  <a:schemeClr val="dk1"/>
                </a:solidFill>
                <a:latin typeface="Times New Roman"/>
                <a:ea typeface="Times New Roman"/>
                <a:cs typeface="Times New Roman"/>
                <a:sym typeface="Times New Roman"/>
              </a:rPr>
              <a:t>[21] Real Python. “K-Means Clustering in Python: A Practical Guide.” </a:t>
            </a:r>
            <a:r>
              <a:rPr lang="en" sz="1000" i="1" dirty="0">
                <a:solidFill>
                  <a:schemeClr val="dk1"/>
                </a:solidFill>
                <a:latin typeface="Times New Roman"/>
                <a:ea typeface="Times New Roman"/>
                <a:cs typeface="Times New Roman"/>
                <a:sym typeface="Times New Roman"/>
              </a:rPr>
              <a:t>Real Python</a:t>
            </a:r>
            <a:r>
              <a:rPr lang="en" sz="1000" dirty="0">
                <a:solidFill>
                  <a:schemeClr val="dk1"/>
                </a:solidFill>
                <a:latin typeface="Times New Roman"/>
                <a:ea typeface="Times New Roman"/>
                <a:cs typeface="Times New Roman"/>
                <a:sym typeface="Times New Roman"/>
              </a:rPr>
              <a:t>, Real Python, 30 Jan. 2023, https://</a:t>
            </a:r>
            <a:r>
              <a:rPr lang="en" sz="1000" dirty="0" err="1">
                <a:solidFill>
                  <a:schemeClr val="dk1"/>
                </a:solidFill>
                <a:latin typeface="Times New Roman"/>
                <a:ea typeface="Times New Roman"/>
                <a:cs typeface="Times New Roman"/>
                <a:sym typeface="Times New Roman"/>
              </a:rPr>
              <a:t>realpython.com</a:t>
            </a:r>
            <a:r>
              <a:rPr lang="en" sz="1000" dirty="0">
                <a:solidFill>
                  <a:schemeClr val="dk1"/>
                </a:solidFill>
                <a:latin typeface="Times New Roman"/>
                <a:ea typeface="Times New Roman"/>
                <a:cs typeface="Times New Roman"/>
                <a:sym typeface="Times New Roman"/>
              </a:rPr>
              <a:t>/k-means-clustering-python/#choosing-the-appropriate-number-of-clusters. Accessed 12 Apr. 2023. </a:t>
            </a:r>
            <a:endParaRPr sz="1000" dirty="0">
              <a:solidFill>
                <a:schemeClr val="dk1"/>
              </a:solidFill>
              <a:latin typeface="Times New Roman"/>
              <a:ea typeface="Times New Roman"/>
              <a:cs typeface="Times New Roman"/>
              <a:sym typeface="Times New Roman"/>
            </a:endParaRPr>
          </a:p>
          <a:p>
            <a:pPr marL="457200" lvl="0" indent="-457200" algn="l" rtl="0">
              <a:lnSpc>
                <a:spcPct val="200000"/>
              </a:lnSpc>
              <a:spcBef>
                <a:spcPts val="0"/>
              </a:spcBef>
              <a:spcAft>
                <a:spcPts val="0"/>
              </a:spcAft>
              <a:buNone/>
            </a:pPr>
            <a:r>
              <a:rPr lang="en" sz="1000" dirty="0">
                <a:solidFill>
                  <a:schemeClr val="dk1"/>
                </a:solidFill>
                <a:latin typeface="Times New Roman"/>
                <a:ea typeface="Times New Roman"/>
                <a:cs typeface="Times New Roman"/>
                <a:sym typeface="Times New Roman"/>
              </a:rPr>
              <a:t>[22] </a:t>
            </a:r>
            <a:r>
              <a:rPr lang="en" sz="1000" dirty="0" err="1">
                <a:solidFill>
                  <a:schemeClr val="dk1"/>
                </a:solidFill>
                <a:highlight>
                  <a:srgbClr val="FFFFFF"/>
                </a:highlight>
                <a:latin typeface="Times New Roman"/>
                <a:ea typeface="Times New Roman"/>
                <a:cs typeface="Times New Roman"/>
                <a:sym typeface="Times New Roman"/>
              </a:rPr>
              <a:t>Arvai</a:t>
            </a:r>
            <a:r>
              <a:rPr lang="en" sz="1000" dirty="0">
                <a:solidFill>
                  <a:schemeClr val="dk1"/>
                </a:solidFill>
                <a:highlight>
                  <a:srgbClr val="FFFFFF"/>
                </a:highlight>
                <a:latin typeface="Times New Roman"/>
                <a:ea typeface="Times New Roman"/>
                <a:cs typeface="Times New Roman"/>
                <a:sym typeface="Times New Roman"/>
              </a:rPr>
              <a:t>, Kevin. </a:t>
            </a:r>
            <a:r>
              <a:rPr lang="en" sz="1000" i="1" dirty="0">
                <a:solidFill>
                  <a:schemeClr val="dk1"/>
                </a:solidFill>
                <a:highlight>
                  <a:srgbClr val="FFFFFF"/>
                </a:highlight>
                <a:latin typeface="Times New Roman"/>
                <a:ea typeface="Times New Roman"/>
                <a:cs typeface="Times New Roman"/>
                <a:sym typeface="Times New Roman"/>
              </a:rPr>
              <a:t>Kneed Package, </a:t>
            </a:r>
            <a:r>
              <a:rPr lang="en" sz="1000" dirty="0">
                <a:solidFill>
                  <a:schemeClr val="dk1"/>
                </a:solidFill>
                <a:highlight>
                  <a:srgbClr val="FFFFFF"/>
                </a:highlight>
                <a:latin typeface="Times New Roman"/>
                <a:ea typeface="Times New Roman"/>
                <a:cs typeface="Times New Roman"/>
                <a:sym typeface="Times New Roman"/>
              </a:rPr>
              <a:t>kneed. 0.7.0, 8 2020, </a:t>
            </a:r>
            <a:r>
              <a:rPr lang="en" sz="1000" dirty="0">
                <a:solidFill>
                  <a:schemeClr val="dk1"/>
                </a:solidFill>
                <a:uFill>
                  <a:noFill/>
                </a:u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https://doi.org10.5281/zenodo.6496267</a:t>
            </a:r>
            <a:r>
              <a:rPr lang="en" sz="1000" dirty="0">
                <a:solidFill>
                  <a:schemeClr val="dk1"/>
                </a:solidFill>
                <a:latin typeface="Times New Roman"/>
                <a:ea typeface="Times New Roman"/>
                <a:cs typeface="Times New Roman"/>
                <a:sym typeface="Times New Roman"/>
              </a:rPr>
              <a:t>. Accessed 12 Apr. 2023. </a:t>
            </a:r>
            <a:endParaRPr sz="1000" dirty="0">
              <a:solidFill>
                <a:schemeClr val="dk1"/>
              </a:solidFill>
              <a:latin typeface="Times New Roman"/>
              <a:ea typeface="Times New Roman"/>
              <a:cs typeface="Times New Roman"/>
              <a:sym typeface="Times New Roman"/>
            </a:endParaRPr>
          </a:p>
          <a:p>
            <a:pPr marL="457200" lvl="0" indent="-457200" algn="l" rtl="0">
              <a:lnSpc>
                <a:spcPct val="200000"/>
              </a:lnSpc>
              <a:spcBef>
                <a:spcPts val="0"/>
              </a:spcBef>
              <a:spcAft>
                <a:spcPts val="0"/>
              </a:spcAft>
              <a:buNone/>
            </a:pPr>
            <a:r>
              <a:rPr lang="en" sz="1000" dirty="0">
                <a:solidFill>
                  <a:schemeClr val="dk1"/>
                </a:solidFill>
                <a:latin typeface="Times New Roman"/>
                <a:ea typeface="Times New Roman"/>
                <a:cs typeface="Times New Roman"/>
                <a:sym typeface="Times New Roman"/>
              </a:rPr>
              <a:t>[23] </a:t>
            </a:r>
            <a:r>
              <a:rPr lang="en" sz="1000" dirty="0" err="1">
                <a:solidFill>
                  <a:schemeClr val="dk1"/>
                </a:solidFill>
                <a:latin typeface="Times New Roman"/>
                <a:ea typeface="Times New Roman"/>
                <a:cs typeface="Times New Roman"/>
                <a:sym typeface="Times New Roman"/>
              </a:rPr>
              <a:t>Frenzel</a:t>
            </a:r>
            <a:r>
              <a:rPr lang="en" sz="1000" dirty="0">
                <a:solidFill>
                  <a:schemeClr val="dk1"/>
                </a:solidFill>
                <a:latin typeface="Times New Roman"/>
                <a:ea typeface="Times New Roman"/>
                <a:cs typeface="Times New Roman"/>
                <a:sym typeface="Times New Roman"/>
              </a:rPr>
              <a:t>, Charles. “Tuning with HDBSCAN.” </a:t>
            </a:r>
            <a:r>
              <a:rPr lang="en" sz="1000" i="1" dirty="0">
                <a:solidFill>
                  <a:schemeClr val="dk1"/>
                </a:solidFill>
                <a:latin typeface="Times New Roman"/>
                <a:ea typeface="Times New Roman"/>
                <a:cs typeface="Times New Roman"/>
                <a:sym typeface="Times New Roman"/>
              </a:rPr>
              <a:t>Medium</a:t>
            </a:r>
            <a:r>
              <a:rPr lang="en" sz="1000" dirty="0">
                <a:solidFill>
                  <a:schemeClr val="dk1"/>
                </a:solidFill>
                <a:latin typeface="Times New Roman"/>
                <a:ea typeface="Times New Roman"/>
                <a:cs typeface="Times New Roman"/>
                <a:sym typeface="Times New Roman"/>
              </a:rPr>
              <a:t>, Towards Data Science, 11 Sept. 2021, </a:t>
            </a:r>
            <a:r>
              <a:rPr lang="en" sz="1000" dirty="0" err="1">
                <a:solidFill>
                  <a:schemeClr val="dk1"/>
                </a:solidFill>
                <a:latin typeface="Times New Roman"/>
                <a:ea typeface="Times New Roman"/>
                <a:cs typeface="Times New Roman"/>
                <a:sym typeface="Times New Roman"/>
              </a:rPr>
              <a:t>towardsdatascience.com</a:t>
            </a:r>
            <a:r>
              <a:rPr lang="en" sz="1000" dirty="0">
                <a:solidFill>
                  <a:schemeClr val="dk1"/>
                </a:solidFill>
                <a:latin typeface="Times New Roman"/>
                <a:ea typeface="Times New Roman"/>
                <a:cs typeface="Times New Roman"/>
                <a:sym typeface="Times New Roman"/>
              </a:rPr>
              <a:t>/tuning-with-hdbscan-149865ac2970.</a:t>
            </a:r>
            <a:endParaRPr sz="1000" dirty="0">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Overview</a:t>
            </a:r>
            <a:endParaRPr b="1">
              <a:solidFill>
                <a:srgbClr val="630031"/>
              </a:solidFill>
            </a:endParaRPr>
          </a:p>
        </p:txBody>
      </p:sp>
      <p:sp>
        <p:nvSpPr>
          <p:cNvPr id="68" name="Google Shape;68;p15"/>
          <p:cNvSpPr txBox="1">
            <a:spLocks noGrp="1"/>
          </p:cNvSpPr>
          <p:nvPr>
            <p:ph type="body" idx="1"/>
          </p:nvPr>
        </p:nvSpPr>
        <p:spPr>
          <a:xfrm>
            <a:off x="311700" y="1152475"/>
            <a:ext cx="3948600" cy="3416400"/>
          </a:xfrm>
          <a:prstGeom prst="rect">
            <a:avLst/>
          </a:prstGeom>
        </p:spPr>
        <p:txBody>
          <a:bodyPr spcFirstLastPara="1" wrap="square" lIns="91425" tIns="91425" rIns="91425" bIns="91425" anchor="t" anchorCtr="0">
            <a:normAutofit/>
          </a:bodyPr>
          <a:lstStyle/>
          <a:p>
            <a:pPr marL="457200" lvl="0" indent="-368300" algn="l" rtl="0">
              <a:lnSpc>
                <a:spcPct val="150000"/>
              </a:lnSpc>
              <a:spcBef>
                <a:spcPts val="0"/>
              </a:spcBef>
              <a:spcAft>
                <a:spcPts val="0"/>
              </a:spcAft>
              <a:buSzPts val="2200"/>
              <a:buChar char="-"/>
            </a:pPr>
            <a:r>
              <a:rPr lang="en" sz="2200"/>
              <a:t>Client: Satvik Chekuri</a:t>
            </a:r>
            <a:endParaRPr sz="2200"/>
          </a:p>
          <a:p>
            <a:pPr marL="457200" lvl="0" indent="-368300" algn="l" rtl="0">
              <a:lnSpc>
                <a:spcPct val="100000"/>
              </a:lnSpc>
              <a:spcBef>
                <a:spcPts val="0"/>
              </a:spcBef>
              <a:spcAft>
                <a:spcPts val="0"/>
              </a:spcAft>
              <a:buSzPts val="2200"/>
              <a:buChar char="-"/>
            </a:pPr>
            <a:r>
              <a:rPr lang="en" sz="2200"/>
              <a:t>Current System:</a:t>
            </a:r>
            <a:endParaRPr sz="2200"/>
          </a:p>
          <a:p>
            <a:pPr marL="914400" lvl="1" indent="-342900" algn="l" rtl="0">
              <a:spcBef>
                <a:spcPts val="0"/>
              </a:spcBef>
              <a:spcAft>
                <a:spcPts val="0"/>
              </a:spcAft>
              <a:buSzPts val="1800"/>
              <a:buChar char="-"/>
            </a:pPr>
            <a:r>
              <a:rPr lang="en" sz="1800"/>
              <a:t>Recommendation system is built upon interests supplied by the user</a:t>
            </a:r>
            <a:endParaRPr sz="1800"/>
          </a:p>
          <a:p>
            <a:pPr marL="914400" lvl="1" indent="-342900" algn="l" rtl="0">
              <a:spcBef>
                <a:spcPts val="0"/>
              </a:spcBef>
              <a:spcAft>
                <a:spcPts val="0"/>
              </a:spcAft>
              <a:buSzPts val="1800"/>
              <a:buChar char="-"/>
            </a:pPr>
            <a:r>
              <a:rPr lang="en" sz="1800"/>
              <a:t>Uses document titles and abstracts to evaluate similarity between documents</a:t>
            </a:r>
            <a:endParaRPr sz="1800"/>
          </a:p>
        </p:txBody>
      </p:sp>
      <p:pic>
        <p:nvPicPr>
          <p:cNvPr id="69" name="Google Shape;69;p15"/>
          <p:cNvPicPr preferRelativeResize="0"/>
          <p:nvPr/>
        </p:nvPicPr>
        <p:blipFill>
          <a:blip r:embed="rId3">
            <a:alphaModFix/>
          </a:blip>
          <a:stretch>
            <a:fillRect/>
          </a:stretch>
        </p:blipFill>
        <p:spPr>
          <a:xfrm>
            <a:off x="4260300" y="1386550"/>
            <a:ext cx="4883702" cy="220100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Overview</a:t>
            </a:r>
            <a:endParaRPr b="1">
              <a:solidFill>
                <a:srgbClr val="630031"/>
              </a:solidFill>
            </a:endParaRPr>
          </a:p>
        </p:txBody>
      </p:sp>
      <p:sp>
        <p:nvSpPr>
          <p:cNvPr id="75" name="Google Shape;75;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Char char="-"/>
            </a:pPr>
            <a:r>
              <a:rPr lang="en" sz="2200" dirty="0"/>
              <a:t>We want to use </a:t>
            </a:r>
            <a:r>
              <a:rPr lang="en" sz="2200" b="1" dirty="0">
                <a:solidFill>
                  <a:srgbClr val="630031"/>
                </a:solidFill>
              </a:rPr>
              <a:t>chapter summaries</a:t>
            </a:r>
            <a:r>
              <a:rPr lang="en" sz="2200" dirty="0"/>
              <a:t> to evaluate similarity </a:t>
            </a:r>
            <a:endParaRPr sz="2200" dirty="0"/>
          </a:p>
          <a:p>
            <a:pPr marL="914400" lvl="1" indent="-342900" algn="l" rtl="0">
              <a:spcBef>
                <a:spcPts val="0"/>
              </a:spcBef>
              <a:spcAft>
                <a:spcPts val="0"/>
              </a:spcAft>
              <a:buSzPts val="1800"/>
              <a:buChar char="-"/>
            </a:pPr>
            <a:r>
              <a:rPr lang="en" sz="1800" dirty="0"/>
              <a:t>More efficient and accurate</a:t>
            </a:r>
            <a:endParaRPr sz="1800" dirty="0"/>
          </a:p>
          <a:p>
            <a:pPr marL="914400" lvl="1" indent="-342900" algn="l" rtl="0">
              <a:spcBef>
                <a:spcPts val="0"/>
              </a:spcBef>
              <a:spcAft>
                <a:spcPts val="0"/>
              </a:spcAft>
              <a:buSzPts val="1800"/>
              <a:buChar char="-"/>
            </a:pPr>
            <a:r>
              <a:rPr lang="en" sz="1800" dirty="0"/>
              <a:t>Summaries are based on narrower topics</a:t>
            </a:r>
            <a:endParaRPr sz="1800" dirty="0"/>
          </a:p>
          <a:p>
            <a:pPr marL="457200" marR="0" lvl="0" indent="-368300" algn="l" rtl="0">
              <a:lnSpc>
                <a:spcPct val="115000"/>
              </a:lnSpc>
              <a:spcBef>
                <a:spcPts val="1000"/>
              </a:spcBef>
              <a:spcAft>
                <a:spcPts val="0"/>
              </a:spcAft>
              <a:buSzPts val="2200"/>
              <a:buChar char="-"/>
            </a:pPr>
            <a:r>
              <a:rPr lang="en" sz="2200" dirty="0"/>
              <a:t>Previous capstone group has created chapter summaries for over 5000 ETDS, resulting in over ~20,000 chapter summaries</a:t>
            </a:r>
            <a:endParaRPr sz="2200" dirty="0"/>
          </a:p>
          <a:p>
            <a:pPr marL="914400" marR="0" lvl="1" indent="-368300" algn="l" rtl="0">
              <a:lnSpc>
                <a:spcPct val="115000"/>
              </a:lnSpc>
              <a:spcBef>
                <a:spcPts val="0"/>
              </a:spcBef>
              <a:spcAft>
                <a:spcPts val="0"/>
              </a:spcAft>
              <a:buSzPts val="2200"/>
              <a:buChar char="-"/>
            </a:pPr>
            <a:r>
              <a:rPr lang="en" sz="2200" dirty="0"/>
              <a:t>We are using 5000 summaries</a:t>
            </a:r>
            <a:r>
              <a:rPr lang="en" sz="1800" dirty="0"/>
              <a:t> </a:t>
            </a:r>
            <a:endParaRPr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630031"/>
                </a:solidFill>
              </a:rPr>
              <a:t>Timeline</a:t>
            </a:r>
            <a:endParaRPr b="1">
              <a:solidFill>
                <a:srgbClr val="630031"/>
              </a:solidFill>
            </a:endParaRPr>
          </a:p>
        </p:txBody>
      </p:sp>
      <p:grpSp>
        <p:nvGrpSpPr>
          <p:cNvPr id="81" name="Google Shape;81;p17"/>
          <p:cNvGrpSpPr/>
          <p:nvPr/>
        </p:nvGrpSpPr>
        <p:grpSpPr>
          <a:xfrm>
            <a:off x="1009146" y="2187598"/>
            <a:ext cx="2590687" cy="705436"/>
            <a:chOff x="1083025" y="2186387"/>
            <a:chExt cx="1834894" cy="537762"/>
          </a:xfrm>
        </p:grpSpPr>
        <p:sp>
          <p:nvSpPr>
            <p:cNvPr id="82" name="Google Shape;82;p17"/>
            <p:cNvSpPr/>
            <p:nvPr/>
          </p:nvSpPr>
          <p:spPr>
            <a:xfrm flipH="1">
              <a:off x="1083025" y="2186387"/>
              <a:ext cx="1834800" cy="263700"/>
            </a:xfrm>
            <a:prstGeom prst="parallelogram">
              <a:avLst>
                <a:gd name="adj" fmla="val 96952"/>
              </a:avLst>
            </a:prstGeom>
            <a:solidFill>
              <a:srgbClr val="630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rgbClr val="FFFFFF"/>
                  </a:solidFill>
                </a:rPr>
                <a:t>February</a:t>
              </a:r>
              <a:r>
                <a:rPr lang="en">
                  <a:solidFill>
                    <a:srgbClr val="FFFFFF"/>
                  </a:solidFill>
                </a:rPr>
                <a:t>  </a:t>
              </a:r>
              <a:endParaRPr>
                <a:solidFill>
                  <a:srgbClr val="FFFFFF"/>
                </a:solidFill>
              </a:endParaRPr>
            </a:p>
          </p:txBody>
        </p:sp>
        <p:sp>
          <p:nvSpPr>
            <p:cNvPr id="83" name="Google Shape;83;p17"/>
            <p:cNvSpPr/>
            <p:nvPr/>
          </p:nvSpPr>
          <p:spPr>
            <a:xfrm>
              <a:off x="1083119" y="2460449"/>
              <a:ext cx="1834800" cy="263700"/>
            </a:xfrm>
            <a:prstGeom prst="parallelogram">
              <a:avLst>
                <a:gd name="adj" fmla="val 96952"/>
              </a:avLst>
            </a:prstGeom>
            <a:solidFill>
              <a:srgbClr val="CF442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rgbClr val="FFFFFF"/>
                  </a:solidFill>
                </a:rPr>
                <a:t>2023</a:t>
              </a:r>
              <a:endParaRPr b="1">
                <a:solidFill>
                  <a:srgbClr val="FFFFFF"/>
                </a:solidFill>
              </a:endParaRPr>
            </a:p>
          </p:txBody>
        </p:sp>
      </p:grpSp>
      <p:grpSp>
        <p:nvGrpSpPr>
          <p:cNvPr id="84" name="Google Shape;84;p17"/>
          <p:cNvGrpSpPr/>
          <p:nvPr/>
        </p:nvGrpSpPr>
        <p:grpSpPr>
          <a:xfrm>
            <a:off x="5839142" y="1542617"/>
            <a:ext cx="2590687" cy="1350257"/>
            <a:chOff x="1083024" y="1695421"/>
            <a:chExt cx="1834894" cy="1029316"/>
          </a:xfrm>
        </p:grpSpPr>
        <p:cxnSp>
          <p:nvCxnSpPr>
            <p:cNvPr id="85" name="Google Shape;85;p17"/>
            <p:cNvCxnSpPr/>
            <p:nvPr/>
          </p:nvCxnSpPr>
          <p:spPr>
            <a:xfrm>
              <a:off x="2180202" y="1695421"/>
              <a:ext cx="718500" cy="741900"/>
            </a:xfrm>
            <a:prstGeom prst="straightConnector1">
              <a:avLst/>
            </a:prstGeom>
            <a:noFill/>
            <a:ln w="9525" cap="flat" cmpd="sng">
              <a:solidFill>
                <a:srgbClr val="FFFFFF"/>
              </a:solidFill>
              <a:prstDash val="solid"/>
              <a:round/>
              <a:headEnd type="none" w="sm" len="sm"/>
              <a:tailEnd type="none" w="sm" len="sm"/>
            </a:ln>
          </p:spPr>
        </p:cxnSp>
        <p:sp>
          <p:nvSpPr>
            <p:cNvPr id="86" name="Google Shape;86;p17"/>
            <p:cNvSpPr/>
            <p:nvPr/>
          </p:nvSpPr>
          <p:spPr>
            <a:xfrm flipH="1">
              <a:off x="1083024" y="2185778"/>
              <a:ext cx="1834800" cy="264300"/>
            </a:xfrm>
            <a:prstGeom prst="parallelogram">
              <a:avLst>
                <a:gd name="adj" fmla="val 96952"/>
              </a:avLst>
            </a:prstGeom>
            <a:solidFill>
              <a:srgbClr val="630031"/>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rgbClr val="FFFFFF"/>
                  </a:solidFill>
                </a:rPr>
                <a:t>April</a:t>
              </a:r>
              <a:r>
                <a:rPr lang="en"/>
                <a:t>  </a:t>
              </a:r>
              <a:endParaRPr/>
            </a:p>
          </p:txBody>
        </p:sp>
        <p:sp>
          <p:nvSpPr>
            <p:cNvPr id="87" name="Google Shape;87;p17"/>
            <p:cNvSpPr/>
            <p:nvPr/>
          </p:nvSpPr>
          <p:spPr>
            <a:xfrm>
              <a:off x="1083118" y="2460437"/>
              <a:ext cx="1834800" cy="264300"/>
            </a:xfrm>
            <a:prstGeom prst="parallelogram">
              <a:avLst>
                <a:gd name="adj" fmla="val 96952"/>
              </a:avLst>
            </a:prstGeom>
            <a:solidFill>
              <a:srgbClr val="CF4420"/>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rgbClr val="FFFFFF"/>
                  </a:solidFill>
                </a:rPr>
                <a:t>2023</a:t>
              </a:r>
              <a:endParaRPr/>
            </a:p>
          </p:txBody>
        </p:sp>
      </p:grpSp>
      <p:cxnSp>
        <p:nvCxnSpPr>
          <p:cNvPr id="88" name="Google Shape;88;p17"/>
          <p:cNvCxnSpPr/>
          <p:nvPr/>
        </p:nvCxnSpPr>
        <p:spPr>
          <a:xfrm rot="10800000" flipH="1">
            <a:off x="2803200" y="2551225"/>
            <a:ext cx="796500" cy="807600"/>
          </a:xfrm>
          <a:prstGeom prst="straightConnector1">
            <a:avLst/>
          </a:prstGeom>
          <a:noFill/>
          <a:ln w="9525" cap="flat" cmpd="sng">
            <a:solidFill>
              <a:srgbClr val="CF4420"/>
            </a:solidFill>
            <a:prstDash val="solid"/>
            <a:round/>
            <a:headEnd type="none" w="sm" len="sm"/>
            <a:tailEnd type="none" w="sm" len="sm"/>
          </a:ln>
        </p:spPr>
      </p:cxnSp>
      <p:sp>
        <p:nvSpPr>
          <p:cNvPr id="89" name="Google Shape;89;p17"/>
          <p:cNvSpPr txBox="1"/>
          <p:nvPr/>
        </p:nvSpPr>
        <p:spPr>
          <a:xfrm>
            <a:off x="1009175" y="941820"/>
            <a:ext cx="2149500" cy="1293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dirty="0">
                <a:solidFill>
                  <a:srgbClr val="630031"/>
                </a:solidFill>
              </a:rPr>
              <a:t>Research recommendation systems and Python libraries </a:t>
            </a:r>
            <a:endParaRPr sz="1800" dirty="0">
              <a:solidFill>
                <a:srgbClr val="630031"/>
              </a:solidFill>
            </a:endParaRPr>
          </a:p>
        </p:txBody>
      </p:sp>
      <p:grpSp>
        <p:nvGrpSpPr>
          <p:cNvPr id="90" name="Google Shape;90;p17"/>
          <p:cNvGrpSpPr/>
          <p:nvPr/>
        </p:nvGrpSpPr>
        <p:grpSpPr>
          <a:xfrm>
            <a:off x="3415043" y="2185787"/>
            <a:ext cx="2590709" cy="707124"/>
            <a:chOff x="1083023" y="2185715"/>
            <a:chExt cx="1834910" cy="539049"/>
          </a:xfrm>
        </p:grpSpPr>
        <p:sp>
          <p:nvSpPr>
            <p:cNvPr id="91" name="Google Shape;91;p17"/>
            <p:cNvSpPr/>
            <p:nvPr/>
          </p:nvSpPr>
          <p:spPr>
            <a:xfrm flipH="1">
              <a:off x="1083023" y="2185715"/>
              <a:ext cx="1834800" cy="264300"/>
            </a:xfrm>
            <a:prstGeom prst="parallelogram">
              <a:avLst>
                <a:gd name="adj" fmla="val 96952"/>
              </a:avLst>
            </a:prstGeom>
            <a:solidFill>
              <a:srgbClr val="630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rgbClr val="FFFFFF"/>
                  </a:solidFill>
                </a:rPr>
                <a:t>March</a:t>
              </a:r>
              <a:r>
                <a:rPr lang="en"/>
                <a:t>  </a:t>
              </a:r>
              <a:endParaRPr/>
            </a:p>
          </p:txBody>
        </p:sp>
        <p:sp>
          <p:nvSpPr>
            <p:cNvPr id="92" name="Google Shape;92;p17"/>
            <p:cNvSpPr/>
            <p:nvPr/>
          </p:nvSpPr>
          <p:spPr>
            <a:xfrm>
              <a:off x="1083133" y="2460464"/>
              <a:ext cx="1834800" cy="264300"/>
            </a:xfrm>
            <a:prstGeom prst="parallelogram">
              <a:avLst>
                <a:gd name="adj" fmla="val 96952"/>
              </a:avLst>
            </a:prstGeom>
            <a:solidFill>
              <a:srgbClr val="CF442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rgbClr val="FFFFFF"/>
                  </a:solidFill>
                </a:rPr>
                <a:t>2023</a:t>
              </a:r>
              <a:endParaRPr b="1"/>
            </a:p>
          </p:txBody>
        </p:sp>
      </p:grpSp>
      <p:sp>
        <p:nvSpPr>
          <p:cNvPr id="93" name="Google Shape;93;p17"/>
          <p:cNvSpPr txBox="1"/>
          <p:nvPr/>
        </p:nvSpPr>
        <p:spPr>
          <a:xfrm>
            <a:off x="764100" y="3211203"/>
            <a:ext cx="2149500" cy="1015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rgbClr val="CF4420"/>
                </a:solidFill>
              </a:rPr>
              <a:t>Collect chapter summaries &amp; create embeddings</a:t>
            </a:r>
            <a:endParaRPr sz="1800">
              <a:solidFill>
                <a:srgbClr val="CF4420"/>
              </a:solidFill>
            </a:endParaRPr>
          </a:p>
        </p:txBody>
      </p:sp>
      <p:sp>
        <p:nvSpPr>
          <p:cNvPr id="94" name="Google Shape;94;p17"/>
          <p:cNvSpPr txBox="1"/>
          <p:nvPr/>
        </p:nvSpPr>
        <p:spPr>
          <a:xfrm>
            <a:off x="3090975" y="1165400"/>
            <a:ext cx="2460300" cy="1015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rgbClr val="630031"/>
                </a:solidFill>
              </a:rPr>
              <a:t>Run clustering algorithms &amp; perform data analysis</a:t>
            </a:r>
            <a:endParaRPr sz="1800">
              <a:solidFill>
                <a:srgbClr val="630031"/>
              </a:solidFill>
            </a:endParaRPr>
          </a:p>
        </p:txBody>
      </p:sp>
      <p:sp>
        <p:nvSpPr>
          <p:cNvPr id="95" name="Google Shape;95;p17"/>
          <p:cNvSpPr txBox="1"/>
          <p:nvPr/>
        </p:nvSpPr>
        <p:spPr>
          <a:xfrm>
            <a:off x="2979964" y="3273541"/>
            <a:ext cx="2460300" cy="1015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rgbClr val="CF4420"/>
                </a:solidFill>
              </a:rPr>
              <a:t>Prepare for integration with front-end</a:t>
            </a:r>
            <a:endParaRPr sz="1800">
              <a:solidFill>
                <a:srgbClr val="CF4420"/>
              </a:solidFill>
            </a:endParaRPr>
          </a:p>
          <a:p>
            <a:pPr marL="0" lvl="0" indent="0" algn="ctr" rtl="0">
              <a:spcBef>
                <a:spcPts val="0"/>
              </a:spcBef>
              <a:spcAft>
                <a:spcPts val="0"/>
              </a:spcAft>
              <a:buNone/>
            </a:pPr>
            <a:endParaRPr sz="1800">
              <a:solidFill>
                <a:srgbClr val="CF4420"/>
              </a:solidFill>
            </a:endParaRPr>
          </a:p>
        </p:txBody>
      </p:sp>
      <p:sp>
        <p:nvSpPr>
          <p:cNvPr id="96" name="Google Shape;96;p17"/>
          <p:cNvSpPr txBox="1"/>
          <p:nvPr/>
        </p:nvSpPr>
        <p:spPr>
          <a:xfrm>
            <a:off x="5747053" y="1303842"/>
            <a:ext cx="21495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rgbClr val="630031"/>
                </a:solidFill>
              </a:rPr>
              <a:t>Integrate with front-end</a:t>
            </a:r>
            <a:endParaRPr sz="1800">
              <a:solidFill>
                <a:srgbClr val="630031"/>
              </a:solidFill>
            </a:endParaRPr>
          </a:p>
        </p:txBody>
      </p:sp>
      <p:sp>
        <p:nvSpPr>
          <p:cNvPr id="97" name="Google Shape;97;p17"/>
          <p:cNvSpPr txBox="1"/>
          <p:nvPr/>
        </p:nvSpPr>
        <p:spPr>
          <a:xfrm>
            <a:off x="5964865" y="3210160"/>
            <a:ext cx="2149500" cy="1015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rgbClr val="CF4420"/>
                </a:solidFill>
              </a:rPr>
              <a:t>Conclude front-end/back-end work</a:t>
            </a:r>
            <a:endParaRPr sz="1800">
              <a:solidFill>
                <a:srgbClr val="CF4420"/>
              </a:solidFill>
            </a:endParaRPr>
          </a:p>
        </p:txBody>
      </p:sp>
      <p:cxnSp>
        <p:nvCxnSpPr>
          <p:cNvPr id="98" name="Google Shape;98;p17"/>
          <p:cNvCxnSpPr/>
          <p:nvPr/>
        </p:nvCxnSpPr>
        <p:spPr>
          <a:xfrm rot="10800000" flipH="1">
            <a:off x="5238750" y="2551150"/>
            <a:ext cx="770100" cy="765900"/>
          </a:xfrm>
          <a:prstGeom prst="straightConnector1">
            <a:avLst/>
          </a:prstGeom>
          <a:noFill/>
          <a:ln w="9525" cap="flat" cmpd="sng">
            <a:solidFill>
              <a:srgbClr val="CF4420"/>
            </a:solidFill>
            <a:prstDash val="solid"/>
            <a:round/>
            <a:headEnd type="none" w="sm" len="sm"/>
            <a:tailEnd type="none" w="sm" len="sm"/>
          </a:ln>
        </p:spPr>
      </p:cxnSp>
      <p:cxnSp>
        <p:nvCxnSpPr>
          <p:cNvPr id="99" name="Google Shape;99;p17"/>
          <p:cNvCxnSpPr/>
          <p:nvPr/>
        </p:nvCxnSpPr>
        <p:spPr>
          <a:xfrm>
            <a:off x="7665950" y="1754600"/>
            <a:ext cx="739800" cy="768300"/>
          </a:xfrm>
          <a:prstGeom prst="straightConnector1">
            <a:avLst/>
          </a:prstGeom>
          <a:noFill/>
          <a:ln w="9525" cap="flat" cmpd="sng">
            <a:solidFill>
              <a:srgbClr val="630031"/>
            </a:solidFill>
            <a:prstDash val="solid"/>
            <a:round/>
            <a:headEnd type="none" w="sm" len="sm"/>
            <a:tailEnd type="none" w="sm" len="sm"/>
          </a:ln>
        </p:spPr>
      </p:cxnSp>
      <p:cxnSp>
        <p:nvCxnSpPr>
          <p:cNvPr id="100" name="Google Shape;100;p17"/>
          <p:cNvCxnSpPr/>
          <p:nvPr/>
        </p:nvCxnSpPr>
        <p:spPr>
          <a:xfrm>
            <a:off x="5263825" y="1779675"/>
            <a:ext cx="739500" cy="752100"/>
          </a:xfrm>
          <a:prstGeom prst="straightConnector1">
            <a:avLst/>
          </a:prstGeom>
          <a:noFill/>
          <a:ln w="9525" cap="flat" cmpd="sng">
            <a:solidFill>
              <a:srgbClr val="630031"/>
            </a:solidFill>
            <a:prstDash val="solid"/>
            <a:round/>
            <a:headEnd type="none" w="sm" len="sm"/>
            <a:tailEnd type="none" w="sm" len="sm"/>
          </a:ln>
        </p:spPr>
      </p:cxnSp>
      <p:cxnSp>
        <p:nvCxnSpPr>
          <p:cNvPr id="101" name="Google Shape;101;p17"/>
          <p:cNvCxnSpPr/>
          <p:nvPr/>
        </p:nvCxnSpPr>
        <p:spPr>
          <a:xfrm>
            <a:off x="2853325" y="1788025"/>
            <a:ext cx="747900" cy="743700"/>
          </a:xfrm>
          <a:prstGeom prst="straightConnector1">
            <a:avLst/>
          </a:prstGeom>
          <a:noFill/>
          <a:ln w="9525" cap="flat" cmpd="sng">
            <a:solidFill>
              <a:srgbClr val="630031"/>
            </a:solidFill>
            <a:prstDash val="solid"/>
            <a:round/>
            <a:headEnd type="none" w="sm" len="sm"/>
            <a:tailEnd type="none" w="sm" len="sm"/>
          </a:ln>
        </p:spPr>
      </p:cxnSp>
      <p:cxnSp>
        <p:nvCxnSpPr>
          <p:cNvPr id="102" name="Google Shape;102;p17"/>
          <p:cNvCxnSpPr/>
          <p:nvPr/>
        </p:nvCxnSpPr>
        <p:spPr>
          <a:xfrm rot="10800000" flipH="1">
            <a:off x="7695200" y="2551225"/>
            <a:ext cx="722400" cy="749100"/>
          </a:xfrm>
          <a:prstGeom prst="straightConnector1">
            <a:avLst/>
          </a:prstGeom>
          <a:noFill/>
          <a:ln w="9525" cap="flat" cmpd="sng">
            <a:solidFill>
              <a:srgbClr val="CF4420"/>
            </a:solidFill>
            <a:prstDash val="solid"/>
            <a:round/>
            <a:headEnd type="none" w="sm" len="sm"/>
            <a:tailEnd type="none" w="sm" len="sm"/>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2200" b="1">
                <a:solidFill>
                  <a:srgbClr val="630031"/>
                </a:solidFill>
              </a:rPr>
              <a:t>General Approach</a:t>
            </a:r>
            <a:endParaRPr sz="2200" b="1">
              <a:solidFill>
                <a:srgbClr val="630031"/>
              </a:solidFill>
            </a:endParaRPr>
          </a:p>
        </p:txBody>
      </p:sp>
      <p:sp>
        <p:nvSpPr>
          <p:cNvPr id="108" name="Google Shape;108;p18"/>
          <p:cNvSpPr/>
          <p:nvPr/>
        </p:nvSpPr>
        <p:spPr>
          <a:xfrm>
            <a:off x="1504150" y="1925650"/>
            <a:ext cx="135419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BERT</a:t>
            </a:r>
            <a:endParaRPr sz="1600" b="1" dirty="0">
              <a:solidFill>
                <a:srgbClr val="FFFFFF"/>
              </a:solidFill>
              <a:latin typeface="Roboto"/>
              <a:ea typeface="Roboto"/>
              <a:cs typeface="Roboto"/>
              <a:sym typeface="Roboto"/>
            </a:endParaRPr>
          </a:p>
        </p:txBody>
      </p:sp>
      <p:sp>
        <p:nvSpPr>
          <p:cNvPr id="109" name="Google Shape;109;p18"/>
          <p:cNvSpPr/>
          <p:nvPr/>
        </p:nvSpPr>
        <p:spPr>
          <a:xfrm>
            <a:off x="2605365" y="1925650"/>
            <a:ext cx="135419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UMAP</a:t>
            </a:r>
            <a:endParaRPr sz="1200" b="1" dirty="0">
              <a:solidFill>
                <a:srgbClr val="FFFFFF"/>
              </a:solidFill>
              <a:latin typeface="Roboto"/>
              <a:ea typeface="Roboto"/>
              <a:cs typeface="Roboto"/>
              <a:sym typeface="Roboto"/>
            </a:endParaRPr>
          </a:p>
        </p:txBody>
      </p:sp>
      <p:sp>
        <p:nvSpPr>
          <p:cNvPr id="110" name="Google Shape;110;p18"/>
          <p:cNvSpPr/>
          <p:nvPr/>
        </p:nvSpPr>
        <p:spPr>
          <a:xfrm>
            <a:off x="4813847" y="1925600"/>
            <a:ext cx="1590106"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Clustering Algorithm</a:t>
            </a:r>
            <a:endParaRPr sz="1200" b="1" dirty="0">
              <a:solidFill>
                <a:srgbClr val="FFFFFF"/>
              </a:solidFill>
              <a:latin typeface="Roboto"/>
              <a:ea typeface="Roboto"/>
              <a:cs typeface="Roboto"/>
              <a:sym typeface="Roboto"/>
            </a:endParaRPr>
          </a:p>
        </p:txBody>
      </p:sp>
      <p:sp>
        <p:nvSpPr>
          <p:cNvPr id="111" name="Google Shape;111;p18"/>
          <p:cNvSpPr/>
          <p:nvPr/>
        </p:nvSpPr>
        <p:spPr>
          <a:xfrm>
            <a:off x="3706694" y="1925650"/>
            <a:ext cx="135419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Search query</a:t>
            </a:r>
            <a:endParaRPr sz="1200" b="1" dirty="0">
              <a:solidFill>
                <a:srgbClr val="FFFFFF"/>
              </a:solidFill>
              <a:latin typeface="Roboto"/>
              <a:ea typeface="Roboto"/>
              <a:cs typeface="Roboto"/>
              <a:sym typeface="Roboto"/>
            </a:endParaRPr>
          </a:p>
        </p:txBody>
      </p:sp>
      <p:sp>
        <p:nvSpPr>
          <p:cNvPr id="112" name="Google Shape;112;p18"/>
          <p:cNvSpPr/>
          <p:nvPr/>
        </p:nvSpPr>
        <p:spPr>
          <a:xfrm>
            <a:off x="51850" y="1925875"/>
            <a:ext cx="1699233" cy="669000"/>
          </a:xfrm>
          <a:prstGeom prst="homePlate">
            <a:avLst>
              <a:gd name="adj" fmla="val 50000"/>
            </a:avLst>
          </a:prstGeom>
          <a:solidFill>
            <a:srgbClr val="630031"/>
          </a:solidFill>
          <a:ln>
            <a:noFill/>
          </a:ln>
        </p:spPr>
        <p:txBody>
          <a:bodyPr spcFirstLastPara="1" wrap="square" lIns="0"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Preprocessing</a:t>
            </a:r>
            <a:endParaRPr sz="1600" b="1" dirty="0">
              <a:solidFill>
                <a:srgbClr val="FFFFFF"/>
              </a:solidFill>
              <a:latin typeface="Roboto"/>
              <a:ea typeface="Roboto"/>
              <a:cs typeface="Roboto"/>
              <a:sym typeface="Roboto"/>
            </a:endParaRPr>
          </a:p>
        </p:txBody>
      </p:sp>
      <p:sp>
        <p:nvSpPr>
          <p:cNvPr id="113" name="Google Shape;113;p18"/>
          <p:cNvSpPr/>
          <p:nvPr/>
        </p:nvSpPr>
        <p:spPr>
          <a:xfrm>
            <a:off x="6174286" y="1925550"/>
            <a:ext cx="1590106"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Sorting Algorithm</a:t>
            </a:r>
            <a:endParaRPr sz="1200" b="1" dirty="0">
              <a:solidFill>
                <a:srgbClr val="FFFFFF"/>
              </a:solidFill>
              <a:latin typeface="Roboto"/>
              <a:ea typeface="Roboto"/>
              <a:cs typeface="Roboto"/>
              <a:sym typeface="Roboto"/>
            </a:endParaRPr>
          </a:p>
        </p:txBody>
      </p:sp>
      <p:sp>
        <p:nvSpPr>
          <p:cNvPr id="114" name="Google Shape;114;p18"/>
          <p:cNvSpPr/>
          <p:nvPr/>
        </p:nvSpPr>
        <p:spPr>
          <a:xfrm>
            <a:off x="7502036" y="1925650"/>
            <a:ext cx="1590106"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dirty="0">
                <a:solidFill>
                  <a:srgbClr val="FFFFFF"/>
                </a:solidFill>
                <a:latin typeface="Roboto"/>
                <a:ea typeface="Roboto"/>
                <a:cs typeface="Roboto"/>
                <a:sym typeface="Roboto"/>
              </a:rPr>
              <a:t>Front-end</a:t>
            </a:r>
            <a:endParaRPr sz="1600" b="1" dirty="0">
              <a:solidFill>
                <a:srgbClr val="FFFFFF"/>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9"/>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2200" b="1">
                <a:solidFill>
                  <a:srgbClr val="630031"/>
                </a:solidFill>
              </a:rPr>
              <a:t>General Approach</a:t>
            </a:r>
            <a:endParaRPr sz="2200" b="1">
              <a:solidFill>
                <a:srgbClr val="630031"/>
              </a:solidFill>
            </a:endParaRPr>
          </a:p>
        </p:txBody>
      </p:sp>
      <p:sp>
        <p:nvSpPr>
          <p:cNvPr id="120" name="Google Shape;120;p19"/>
          <p:cNvSpPr/>
          <p:nvPr/>
        </p:nvSpPr>
        <p:spPr>
          <a:xfrm>
            <a:off x="1504150"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b="1" dirty="0">
                <a:solidFill>
                  <a:srgbClr val="FFFFFF"/>
                </a:solidFill>
                <a:latin typeface="Roboto"/>
                <a:ea typeface="Roboto"/>
                <a:cs typeface="Roboto"/>
                <a:sym typeface="Roboto"/>
              </a:rPr>
              <a:t>BERT</a:t>
            </a:r>
            <a:endParaRPr b="1" dirty="0">
              <a:solidFill>
                <a:srgbClr val="FFFFFF"/>
              </a:solidFill>
              <a:latin typeface="Roboto"/>
              <a:ea typeface="Roboto"/>
              <a:cs typeface="Roboto"/>
              <a:sym typeface="Roboto"/>
            </a:endParaRPr>
          </a:p>
        </p:txBody>
      </p:sp>
      <p:sp>
        <p:nvSpPr>
          <p:cNvPr id="121" name="Google Shape;121;p19"/>
          <p:cNvSpPr/>
          <p:nvPr/>
        </p:nvSpPr>
        <p:spPr>
          <a:xfrm>
            <a:off x="2605365"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UMAP</a:t>
            </a:r>
            <a:endParaRPr sz="1200" b="1" dirty="0">
              <a:solidFill>
                <a:srgbClr val="FFFFFF"/>
              </a:solidFill>
              <a:latin typeface="Roboto"/>
              <a:ea typeface="Roboto"/>
              <a:cs typeface="Roboto"/>
              <a:sym typeface="Roboto"/>
            </a:endParaRPr>
          </a:p>
        </p:txBody>
      </p:sp>
      <p:sp>
        <p:nvSpPr>
          <p:cNvPr id="122" name="Google Shape;122;p19"/>
          <p:cNvSpPr/>
          <p:nvPr/>
        </p:nvSpPr>
        <p:spPr>
          <a:xfrm>
            <a:off x="4813847" y="192560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Clustering Algorithm</a:t>
            </a:r>
            <a:endParaRPr sz="1200" b="1" dirty="0">
              <a:solidFill>
                <a:srgbClr val="FFFFFF"/>
              </a:solidFill>
              <a:latin typeface="Roboto"/>
              <a:ea typeface="Roboto"/>
              <a:cs typeface="Roboto"/>
              <a:sym typeface="Roboto"/>
            </a:endParaRPr>
          </a:p>
        </p:txBody>
      </p:sp>
      <p:sp>
        <p:nvSpPr>
          <p:cNvPr id="123" name="Google Shape;123;p19"/>
          <p:cNvSpPr/>
          <p:nvPr/>
        </p:nvSpPr>
        <p:spPr>
          <a:xfrm>
            <a:off x="3706694"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Search query</a:t>
            </a:r>
            <a:endParaRPr sz="1200" b="1" dirty="0">
              <a:solidFill>
                <a:srgbClr val="FFFFFF"/>
              </a:solidFill>
              <a:latin typeface="Roboto"/>
              <a:ea typeface="Roboto"/>
              <a:cs typeface="Roboto"/>
              <a:sym typeface="Roboto"/>
            </a:endParaRPr>
          </a:p>
        </p:txBody>
      </p:sp>
      <p:sp>
        <p:nvSpPr>
          <p:cNvPr id="124" name="Google Shape;124;p19"/>
          <p:cNvSpPr/>
          <p:nvPr/>
        </p:nvSpPr>
        <p:spPr>
          <a:xfrm>
            <a:off x="51850" y="1925875"/>
            <a:ext cx="1699200" cy="669000"/>
          </a:xfrm>
          <a:prstGeom prst="homePlate">
            <a:avLst>
              <a:gd name="adj" fmla="val 50000"/>
            </a:avLst>
          </a:prstGeom>
          <a:solidFill>
            <a:srgbClr val="CC4125"/>
          </a:solidFill>
          <a:ln>
            <a:noFill/>
          </a:ln>
        </p:spPr>
        <p:txBody>
          <a:bodyPr spcFirstLastPara="1" wrap="square" lIns="0" tIns="91425" rIns="91425" bIns="91425" anchor="ctr" anchorCtr="0">
            <a:noAutofit/>
          </a:bodyPr>
          <a:lstStyle/>
          <a:p>
            <a:pPr marL="0" marR="0" lvl="0" indent="0" algn="ctr" rtl="0">
              <a:spcBef>
                <a:spcPts val="0"/>
              </a:spcBef>
              <a:spcAft>
                <a:spcPts val="0"/>
              </a:spcAft>
              <a:buNone/>
            </a:pPr>
            <a:r>
              <a:rPr lang="en" b="1" dirty="0">
                <a:solidFill>
                  <a:srgbClr val="FFFFFF"/>
                </a:solidFill>
                <a:latin typeface="Roboto"/>
                <a:ea typeface="Roboto"/>
                <a:cs typeface="Roboto"/>
                <a:sym typeface="Roboto"/>
              </a:rPr>
              <a:t>Preprocessing</a:t>
            </a:r>
            <a:endParaRPr b="1" dirty="0">
              <a:solidFill>
                <a:srgbClr val="FFFFFF"/>
              </a:solidFill>
              <a:latin typeface="Roboto"/>
              <a:ea typeface="Roboto"/>
              <a:cs typeface="Roboto"/>
              <a:sym typeface="Roboto"/>
            </a:endParaRPr>
          </a:p>
        </p:txBody>
      </p:sp>
      <p:sp>
        <p:nvSpPr>
          <p:cNvPr id="125" name="Google Shape;125;p19"/>
          <p:cNvSpPr/>
          <p:nvPr/>
        </p:nvSpPr>
        <p:spPr>
          <a:xfrm>
            <a:off x="6174286" y="19255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Sorting Algorithm</a:t>
            </a:r>
            <a:endParaRPr sz="1200" b="1" dirty="0">
              <a:solidFill>
                <a:srgbClr val="FFFFFF"/>
              </a:solidFill>
              <a:latin typeface="Roboto"/>
              <a:ea typeface="Roboto"/>
              <a:cs typeface="Roboto"/>
              <a:sym typeface="Roboto"/>
            </a:endParaRPr>
          </a:p>
        </p:txBody>
      </p:sp>
      <p:sp>
        <p:nvSpPr>
          <p:cNvPr id="126" name="Google Shape;126;p19"/>
          <p:cNvSpPr/>
          <p:nvPr/>
        </p:nvSpPr>
        <p:spPr>
          <a:xfrm>
            <a:off x="7502036" y="19256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dirty="0">
                <a:solidFill>
                  <a:srgbClr val="FFFFFF"/>
                </a:solidFill>
                <a:latin typeface="Roboto"/>
                <a:ea typeface="Roboto"/>
                <a:cs typeface="Roboto"/>
                <a:sym typeface="Roboto"/>
              </a:rPr>
              <a:t>Front-end</a:t>
            </a:r>
            <a:endParaRPr sz="1700" b="1" dirty="0">
              <a:solidFill>
                <a:srgbClr val="FFFFFF"/>
              </a:solidFill>
              <a:latin typeface="Roboto"/>
              <a:ea typeface="Roboto"/>
              <a:cs typeface="Roboto"/>
              <a:sym typeface="Roboto"/>
            </a:endParaRPr>
          </a:p>
        </p:txBody>
      </p:sp>
      <p:sp>
        <p:nvSpPr>
          <p:cNvPr id="127" name="Google Shape;127;p19"/>
          <p:cNvSpPr txBox="1"/>
          <p:nvPr/>
        </p:nvSpPr>
        <p:spPr>
          <a:xfrm>
            <a:off x="1784850" y="881025"/>
            <a:ext cx="5574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Retrieve chapter summaries from summarization API</a:t>
            </a:r>
            <a:endParaRPr sz="1800"/>
          </a:p>
        </p:txBody>
      </p:sp>
      <p:cxnSp>
        <p:nvCxnSpPr>
          <p:cNvPr id="128" name="Google Shape;128;p19"/>
          <p:cNvCxnSpPr>
            <a:stCxn id="124" idx="0"/>
            <a:endCxn id="127" idx="1"/>
          </p:cNvCxnSpPr>
          <p:nvPr/>
        </p:nvCxnSpPr>
        <p:spPr>
          <a:xfrm rot="-5400000">
            <a:off x="852550" y="993625"/>
            <a:ext cx="813900" cy="1050600"/>
          </a:xfrm>
          <a:prstGeom prst="bentConnector2">
            <a:avLst/>
          </a:prstGeom>
          <a:noFill/>
          <a:ln w="28575" cap="flat" cmpd="sng">
            <a:solidFill>
              <a:schemeClr val="dk2"/>
            </a:solidFill>
            <a:prstDash val="dot"/>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2200" b="1">
                <a:solidFill>
                  <a:srgbClr val="630031"/>
                </a:solidFill>
              </a:rPr>
              <a:t>General Approach</a:t>
            </a:r>
            <a:endParaRPr sz="2200" b="1">
              <a:solidFill>
                <a:srgbClr val="630031"/>
              </a:solidFill>
            </a:endParaRPr>
          </a:p>
        </p:txBody>
      </p:sp>
      <p:sp>
        <p:nvSpPr>
          <p:cNvPr id="134" name="Google Shape;134;p20"/>
          <p:cNvSpPr/>
          <p:nvPr/>
        </p:nvSpPr>
        <p:spPr>
          <a:xfrm>
            <a:off x="1504150" y="1925650"/>
            <a:ext cx="1354200" cy="669000"/>
          </a:xfrm>
          <a:prstGeom prst="chevron">
            <a:avLst>
              <a:gd name="adj" fmla="val 50000"/>
            </a:avLst>
          </a:prstGeom>
          <a:solidFill>
            <a:srgbClr val="CC4125"/>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BERT</a:t>
            </a:r>
            <a:endParaRPr sz="1600" b="1" dirty="0">
              <a:solidFill>
                <a:srgbClr val="FFFFFF"/>
              </a:solidFill>
              <a:latin typeface="Roboto"/>
              <a:ea typeface="Roboto"/>
              <a:cs typeface="Roboto"/>
              <a:sym typeface="Roboto"/>
            </a:endParaRPr>
          </a:p>
        </p:txBody>
      </p:sp>
      <p:sp>
        <p:nvSpPr>
          <p:cNvPr id="135" name="Google Shape;135;p20"/>
          <p:cNvSpPr/>
          <p:nvPr/>
        </p:nvSpPr>
        <p:spPr>
          <a:xfrm>
            <a:off x="2605365"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UMAP</a:t>
            </a:r>
            <a:endParaRPr sz="1200" b="1" dirty="0">
              <a:solidFill>
                <a:srgbClr val="FFFFFF"/>
              </a:solidFill>
              <a:latin typeface="Roboto"/>
              <a:ea typeface="Roboto"/>
              <a:cs typeface="Roboto"/>
              <a:sym typeface="Roboto"/>
            </a:endParaRPr>
          </a:p>
        </p:txBody>
      </p:sp>
      <p:sp>
        <p:nvSpPr>
          <p:cNvPr id="136" name="Google Shape;136;p20"/>
          <p:cNvSpPr/>
          <p:nvPr/>
        </p:nvSpPr>
        <p:spPr>
          <a:xfrm>
            <a:off x="4813847" y="192560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Clustering Algorithm</a:t>
            </a:r>
            <a:endParaRPr sz="1200" b="1" dirty="0">
              <a:solidFill>
                <a:srgbClr val="FFFFFF"/>
              </a:solidFill>
              <a:latin typeface="Roboto"/>
              <a:ea typeface="Roboto"/>
              <a:cs typeface="Roboto"/>
              <a:sym typeface="Roboto"/>
            </a:endParaRPr>
          </a:p>
        </p:txBody>
      </p:sp>
      <p:sp>
        <p:nvSpPr>
          <p:cNvPr id="137" name="Google Shape;137;p20"/>
          <p:cNvSpPr/>
          <p:nvPr/>
        </p:nvSpPr>
        <p:spPr>
          <a:xfrm>
            <a:off x="3706694"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Search query</a:t>
            </a:r>
            <a:endParaRPr sz="1200" b="1" dirty="0">
              <a:solidFill>
                <a:srgbClr val="FFFFFF"/>
              </a:solidFill>
              <a:latin typeface="Roboto"/>
              <a:ea typeface="Roboto"/>
              <a:cs typeface="Roboto"/>
              <a:sym typeface="Roboto"/>
            </a:endParaRPr>
          </a:p>
        </p:txBody>
      </p:sp>
      <p:sp>
        <p:nvSpPr>
          <p:cNvPr id="138" name="Google Shape;138;p20"/>
          <p:cNvSpPr/>
          <p:nvPr/>
        </p:nvSpPr>
        <p:spPr>
          <a:xfrm>
            <a:off x="51850" y="1925875"/>
            <a:ext cx="1699200" cy="669000"/>
          </a:xfrm>
          <a:prstGeom prst="homePlate">
            <a:avLst>
              <a:gd name="adj" fmla="val 50000"/>
            </a:avLst>
          </a:prstGeom>
          <a:solidFill>
            <a:srgbClr val="630031"/>
          </a:solidFill>
          <a:ln>
            <a:noFill/>
          </a:ln>
        </p:spPr>
        <p:txBody>
          <a:bodyPr spcFirstLastPara="1" wrap="square" lIns="0"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Preprocessing</a:t>
            </a:r>
            <a:endParaRPr sz="1600" b="1" dirty="0">
              <a:solidFill>
                <a:srgbClr val="FFFFFF"/>
              </a:solidFill>
              <a:latin typeface="Roboto"/>
              <a:ea typeface="Roboto"/>
              <a:cs typeface="Roboto"/>
              <a:sym typeface="Roboto"/>
            </a:endParaRPr>
          </a:p>
        </p:txBody>
      </p:sp>
      <p:sp>
        <p:nvSpPr>
          <p:cNvPr id="139" name="Google Shape;139;p20"/>
          <p:cNvSpPr/>
          <p:nvPr/>
        </p:nvSpPr>
        <p:spPr>
          <a:xfrm>
            <a:off x="6174286" y="19255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Sorting Algorithm</a:t>
            </a:r>
            <a:endParaRPr sz="1200" b="1" dirty="0">
              <a:solidFill>
                <a:srgbClr val="FFFFFF"/>
              </a:solidFill>
              <a:latin typeface="Roboto"/>
              <a:ea typeface="Roboto"/>
              <a:cs typeface="Roboto"/>
              <a:sym typeface="Roboto"/>
            </a:endParaRPr>
          </a:p>
        </p:txBody>
      </p:sp>
      <p:sp>
        <p:nvSpPr>
          <p:cNvPr id="140" name="Google Shape;140;p20"/>
          <p:cNvSpPr/>
          <p:nvPr/>
        </p:nvSpPr>
        <p:spPr>
          <a:xfrm>
            <a:off x="7502036" y="19256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dirty="0">
                <a:solidFill>
                  <a:srgbClr val="FFFFFF"/>
                </a:solidFill>
                <a:latin typeface="Roboto"/>
                <a:ea typeface="Roboto"/>
                <a:cs typeface="Roboto"/>
                <a:sym typeface="Roboto"/>
              </a:rPr>
              <a:t>Front-end</a:t>
            </a:r>
            <a:endParaRPr sz="1700" b="1" dirty="0">
              <a:solidFill>
                <a:srgbClr val="FFFFFF"/>
              </a:solidFill>
              <a:latin typeface="Roboto"/>
              <a:ea typeface="Roboto"/>
              <a:cs typeface="Roboto"/>
              <a:sym typeface="Roboto"/>
            </a:endParaRPr>
          </a:p>
        </p:txBody>
      </p:sp>
      <p:sp>
        <p:nvSpPr>
          <p:cNvPr id="141" name="Google Shape;141;p20"/>
          <p:cNvSpPr txBox="1"/>
          <p:nvPr/>
        </p:nvSpPr>
        <p:spPr>
          <a:xfrm>
            <a:off x="1784850" y="881025"/>
            <a:ext cx="6463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Create embeddings using Sentence-Transformers Package</a:t>
            </a:r>
            <a:endParaRPr sz="1800"/>
          </a:p>
        </p:txBody>
      </p:sp>
      <p:cxnSp>
        <p:nvCxnSpPr>
          <p:cNvPr id="142" name="Google Shape;142;p20"/>
          <p:cNvCxnSpPr>
            <a:stCxn id="134" idx="0"/>
            <a:endCxn id="141" idx="1"/>
          </p:cNvCxnSpPr>
          <p:nvPr/>
        </p:nvCxnSpPr>
        <p:spPr>
          <a:xfrm rot="5400000" flipH="1">
            <a:off x="1492450" y="1404100"/>
            <a:ext cx="813900" cy="229200"/>
          </a:xfrm>
          <a:prstGeom prst="bentConnector4">
            <a:avLst>
              <a:gd name="adj1" fmla="val 35811"/>
              <a:gd name="adj2" fmla="val 203872"/>
            </a:avLst>
          </a:prstGeom>
          <a:noFill/>
          <a:ln w="28575" cap="flat" cmpd="sng">
            <a:solidFill>
              <a:schemeClr val="dk2"/>
            </a:solidFill>
            <a:prstDash val="dot"/>
            <a:round/>
            <a:headEnd type="none" w="med" len="med"/>
            <a:tailEnd type="non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1"/>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2200" b="1">
                <a:solidFill>
                  <a:srgbClr val="630031"/>
                </a:solidFill>
              </a:rPr>
              <a:t>General Approach</a:t>
            </a:r>
            <a:endParaRPr sz="2200" b="1">
              <a:solidFill>
                <a:srgbClr val="630031"/>
              </a:solidFill>
            </a:endParaRPr>
          </a:p>
        </p:txBody>
      </p:sp>
      <p:sp>
        <p:nvSpPr>
          <p:cNvPr id="148" name="Google Shape;148;p21"/>
          <p:cNvSpPr/>
          <p:nvPr/>
        </p:nvSpPr>
        <p:spPr>
          <a:xfrm>
            <a:off x="1504150"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BERT</a:t>
            </a:r>
            <a:endParaRPr sz="1600" b="1" dirty="0">
              <a:solidFill>
                <a:srgbClr val="FFFFFF"/>
              </a:solidFill>
              <a:latin typeface="Roboto"/>
              <a:ea typeface="Roboto"/>
              <a:cs typeface="Roboto"/>
              <a:sym typeface="Roboto"/>
            </a:endParaRPr>
          </a:p>
        </p:txBody>
      </p:sp>
      <p:sp>
        <p:nvSpPr>
          <p:cNvPr id="149" name="Google Shape;149;p21"/>
          <p:cNvSpPr/>
          <p:nvPr/>
        </p:nvSpPr>
        <p:spPr>
          <a:xfrm>
            <a:off x="2605365" y="1925650"/>
            <a:ext cx="1354200" cy="669000"/>
          </a:xfrm>
          <a:prstGeom prst="chevron">
            <a:avLst>
              <a:gd name="adj" fmla="val 50000"/>
            </a:avLst>
          </a:prstGeom>
          <a:solidFill>
            <a:srgbClr val="CC4125"/>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UMAP</a:t>
            </a:r>
            <a:endParaRPr sz="1200" b="1" dirty="0">
              <a:solidFill>
                <a:srgbClr val="FFFFFF"/>
              </a:solidFill>
              <a:latin typeface="Roboto"/>
              <a:ea typeface="Roboto"/>
              <a:cs typeface="Roboto"/>
              <a:sym typeface="Roboto"/>
            </a:endParaRPr>
          </a:p>
        </p:txBody>
      </p:sp>
      <p:sp>
        <p:nvSpPr>
          <p:cNvPr id="150" name="Google Shape;150;p21"/>
          <p:cNvSpPr/>
          <p:nvPr/>
        </p:nvSpPr>
        <p:spPr>
          <a:xfrm>
            <a:off x="4813847" y="192560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Clustering Algorithm</a:t>
            </a:r>
            <a:endParaRPr sz="1200" b="1">
              <a:solidFill>
                <a:srgbClr val="FFFFFF"/>
              </a:solidFill>
              <a:latin typeface="Roboto"/>
              <a:ea typeface="Roboto"/>
              <a:cs typeface="Roboto"/>
              <a:sym typeface="Roboto"/>
            </a:endParaRPr>
          </a:p>
        </p:txBody>
      </p:sp>
      <p:sp>
        <p:nvSpPr>
          <p:cNvPr id="151" name="Google Shape;151;p21"/>
          <p:cNvSpPr/>
          <p:nvPr/>
        </p:nvSpPr>
        <p:spPr>
          <a:xfrm>
            <a:off x="3706694" y="1925650"/>
            <a:ext cx="13542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dirty="0">
                <a:solidFill>
                  <a:srgbClr val="FFFFFF"/>
                </a:solidFill>
                <a:latin typeface="Roboto"/>
                <a:ea typeface="Roboto"/>
                <a:cs typeface="Roboto"/>
                <a:sym typeface="Roboto"/>
              </a:rPr>
              <a:t>Search query</a:t>
            </a:r>
            <a:endParaRPr sz="1200" b="1" dirty="0">
              <a:solidFill>
                <a:srgbClr val="FFFFFF"/>
              </a:solidFill>
              <a:latin typeface="Roboto"/>
              <a:ea typeface="Roboto"/>
              <a:cs typeface="Roboto"/>
              <a:sym typeface="Roboto"/>
            </a:endParaRPr>
          </a:p>
        </p:txBody>
      </p:sp>
      <p:sp>
        <p:nvSpPr>
          <p:cNvPr id="152" name="Google Shape;152;p21"/>
          <p:cNvSpPr/>
          <p:nvPr/>
        </p:nvSpPr>
        <p:spPr>
          <a:xfrm>
            <a:off x="51850" y="1925875"/>
            <a:ext cx="1699200" cy="669000"/>
          </a:xfrm>
          <a:prstGeom prst="homePlate">
            <a:avLst>
              <a:gd name="adj" fmla="val 50000"/>
            </a:avLst>
          </a:prstGeom>
          <a:solidFill>
            <a:srgbClr val="630031"/>
          </a:solidFill>
          <a:ln>
            <a:noFill/>
          </a:ln>
        </p:spPr>
        <p:txBody>
          <a:bodyPr spcFirstLastPara="1" wrap="square" lIns="0" tIns="91425" rIns="91425" bIns="91425" anchor="ctr" anchorCtr="0">
            <a:noAutofit/>
          </a:bodyPr>
          <a:lstStyle/>
          <a:p>
            <a:pPr marL="0" marR="0" lvl="0" indent="0" algn="ctr" rtl="0">
              <a:spcBef>
                <a:spcPts val="0"/>
              </a:spcBef>
              <a:spcAft>
                <a:spcPts val="0"/>
              </a:spcAft>
              <a:buNone/>
            </a:pPr>
            <a:r>
              <a:rPr lang="en" sz="1600" b="1" dirty="0">
                <a:solidFill>
                  <a:srgbClr val="FFFFFF"/>
                </a:solidFill>
                <a:latin typeface="Roboto"/>
                <a:ea typeface="Roboto"/>
                <a:cs typeface="Roboto"/>
                <a:sym typeface="Roboto"/>
              </a:rPr>
              <a:t>Preprocessing</a:t>
            </a:r>
            <a:endParaRPr sz="1600" b="1" dirty="0">
              <a:solidFill>
                <a:srgbClr val="FFFFFF"/>
              </a:solidFill>
              <a:latin typeface="Roboto"/>
              <a:ea typeface="Roboto"/>
              <a:cs typeface="Roboto"/>
              <a:sym typeface="Roboto"/>
            </a:endParaRPr>
          </a:p>
        </p:txBody>
      </p:sp>
      <p:sp>
        <p:nvSpPr>
          <p:cNvPr id="153" name="Google Shape;153;p21"/>
          <p:cNvSpPr/>
          <p:nvPr/>
        </p:nvSpPr>
        <p:spPr>
          <a:xfrm>
            <a:off x="6174286" y="19255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1200" b="1">
                <a:solidFill>
                  <a:srgbClr val="FFFFFF"/>
                </a:solidFill>
                <a:latin typeface="Roboto"/>
                <a:ea typeface="Roboto"/>
                <a:cs typeface="Roboto"/>
                <a:sym typeface="Roboto"/>
              </a:rPr>
              <a:t>Sorting Algorithm</a:t>
            </a:r>
            <a:endParaRPr sz="1200" b="1">
              <a:solidFill>
                <a:srgbClr val="FFFFFF"/>
              </a:solidFill>
              <a:latin typeface="Roboto"/>
              <a:ea typeface="Roboto"/>
              <a:cs typeface="Roboto"/>
              <a:sym typeface="Roboto"/>
            </a:endParaRPr>
          </a:p>
        </p:txBody>
      </p:sp>
      <p:sp>
        <p:nvSpPr>
          <p:cNvPr id="154" name="Google Shape;154;p21"/>
          <p:cNvSpPr/>
          <p:nvPr/>
        </p:nvSpPr>
        <p:spPr>
          <a:xfrm>
            <a:off x="7502036" y="1925650"/>
            <a:ext cx="1590000" cy="669000"/>
          </a:xfrm>
          <a:prstGeom prst="chevron">
            <a:avLst>
              <a:gd name="adj" fmla="val 50000"/>
            </a:avLst>
          </a:prstGeom>
          <a:solidFill>
            <a:srgbClr val="630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dirty="0">
                <a:solidFill>
                  <a:srgbClr val="FFFFFF"/>
                </a:solidFill>
                <a:latin typeface="Roboto"/>
                <a:ea typeface="Roboto"/>
                <a:cs typeface="Roboto"/>
                <a:sym typeface="Roboto"/>
              </a:rPr>
              <a:t>Front-end</a:t>
            </a:r>
            <a:endParaRPr sz="1700" b="1" dirty="0">
              <a:solidFill>
                <a:srgbClr val="FFFFFF"/>
              </a:solidFill>
              <a:latin typeface="Roboto"/>
              <a:ea typeface="Roboto"/>
              <a:cs typeface="Roboto"/>
              <a:sym typeface="Roboto"/>
            </a:endParaRPr>
          </a:p>
        </p:txBody>
      </p:sp>
      <p:sp>
        <p:nvSpPr>
          <p:cNvPr id="155" name="Google Shape;155;p21"/>
          <p:cNvSpPr txBox="1"/>
          <p:nvPr/>
        </p:nvSpPr>
        <p:spPr>
          <a:xfrm>
            <a:off x="1784850" y="881025"/>
            <a:ext cx="6463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Perform dimensionality reduction</a:t>
            </a:r>
            <a:endParaRPr sz="1800"/>
          </a:p>
        </p:txBody>
      </p:sp>
      <p:cxnSp>
        <p:nvCxnSpPr>
          <p:cNvPr id="156" name="Google Shape;156;p21"/>
          <p:cNvCxnSpPr>
            <a:stCxn id="149" idx="0"/>
            <a:endCxn id="155" idx="1"/>
          </p:cNvCxnSpPr>
          <p:nvPr/>
        </p:nvCxnSpPr>
        <p:spPr>
          <a:xfrm rot="5400000" flipH="1">
            <a:off x="2043015" y="853450"/>
            <a:ext cx="813900" cy="1330500"/>
          </a:xfrm>
          <a:prstGeom prst="bentConnector4">
            <a:avLst>
              <a:gd name="adj1" fmla="val 35811"/>
              <a:gd name="adj2" fmla="val 117887"/>
            </a:avLst>
          </a:prstGeom>
          <a:noFill/>
          <a:ln w="28575" cap="flat" cmpd="sng">
            <a:solidFill>
              <a:schemeClr val="dk2"/>
            </a:solidFill>
            <a:prstDash val="dot"/>
            <a:round/>
            <a:headEnd type="none" w="med" len="med"/>
            <a:tailEnd type="none" w="med" len="med"/>
          </a:ln>
        </p:spPr>
      </p:cxn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3871</TotalTime>
  <Words>1829</Words>
  <Application>Microsoft Macintosh PowerPoint</Application>
  <PresentationFormat>On-screen Show (16:9)</PresentationFormat>
  <Paragraphs>170</Paragraphs>
  <Slides>26</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Times New Roman</vt:lpstr>
      <vt:lpstr>Roboto</vt:lpstr>
      <vt:lpstr>Calibri</vt:lpstr>
      <vt:lpstr>Simple Light</vt:lpstr>
      <vt:lpstr>ETDs (Electronic Theses and Dissertations) Recommendation System</vt:lpstr>
      <vt:lpstr>Outline</vt:lpstr>
      <vt:lpstr>Overview</vt:lpstr>
      <vt:lpstr>Overview</vt:lpstr>
      <vt:lpstr>Timeline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Deliverables</vt:lpstr>
      <vt:lpstr>Deliverables</vt:lpstr>
      <vt:lpstr>Deliverables</vt:lpstr>
      <vt:lpstr>Deliverables</vt:lpstr>
      <vt:lpstr>Testing &amp; Evaluation - KMeans</vt:lpstr>
      <vt:lpstr>Testing &amp; Evaluation - KMeans</vt:lpstr>
      <vt:lpstr>Testing &amp; Evaluation - DBScan</vt:lpstr>
      <vt:lpstr>Testing &amp; Evaluation - DBScan</vt:lpstr>
      <vt:lpstr>Acknowledgements</vt:lpstr>
      <vt:lpstr>References</vt:lpstr>
      <vt:lpstr>References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ETD (Electronic Theses and Dissertations) Recommendation System</dc:title>
  <cp:lastModifiedBy>Blakemore, Talia</cp:lastModifiedBy>
  <cp:revision>10</cp:revision>
  <dcterms:modified xsi:type="dcterms:W3CDTF">2023-05-17T17:30:01Z</dcterms:modified>
</cp:coreProperties>
</file>