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04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309" r:id="rId12"/>
    <p:sldId id="310" r:id="rId13"/>
    <p:sldId id="311" r:id="rId14"/>
    <p:sldId id="313" r:id="rId15"/>
    <p:sldId id="288" r:id="rId16"/>
    <p:sldId id="289" r:id="rId17"/>
    <p:sldId id="293" r:id="rId18"/>
    <p:sldId id="307" r:id="rId19"/>
    <p:sldId id="308" r:id="rId20"/>
    <p:sldId id="312" r:id="rId21"/>
    <p:sldId id="290" r:id="rId22"/>
    <p:sldId id="291" r:id="rId23"/>
    <p:sldId id="306" r:id="rId24"/>
    <p:sldId id="294" r:id="rId25"/>
    <p:sldId id="298" r:id="rId26"/>
    <p:sldId id="296" r:id="rId27"/>
    <p:sldId id="297" r:id="rId28"/>
    <p:sldId id="299" r:id="rId29"/>
    <p:sldId id="302" r:id="rId30"/>
    <p:sldId id="300" r:id="rId31"/>
    <p:sldId id="295" r:id="rId32"/>
    <p:sldId id="305" r:id="rId33"/>
    <p:sldId id="303" r:id="rId34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0D9"/>
    <a:srgbClr val="691638"/>
    <a:srgbClr val="45637A"/>
    <a:srgbClr val="AB8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83" autoAdjust="0"/>
    <p:restoredTop sz="81630" autoAdjust="0"/>
  </p:normalViewPr>
  <p:slideViewPr>
    <p:cSldViewPr>
      <p:cViewPr varScale="1">
        <p:scale>
          <a:sx n="53" d="100"/>
          <a:sy n="53" d="100"/>
        </p:scale>
        <p:origin x="7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eaLnBrk="1" hangingPunct="1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eaLnBrk="1" hangingPunct="1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CEFD4770-E4A5-844D-BBF0-B526245F6E6C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eaLnBrk="1" hangingPunct="1">
              <a:defRPr sz="1200"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7250FC6-ABB2-2F43-850A-557A315F44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69406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813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6425"/>
            <a:ext cx="5046663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829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B0BF922A-6D55-3649-B803-17771662A9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2920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5A91CBD3-8E90-1240-8D53-8D06661465B9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163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charset="-128"/>
              </a:rPr>
              <a:t>Study</a:t>
            </a:r>
            <a:r>
              <a:rPr lang="en-US" altLang="en-US" baseline="0" dirty="0" smtClean="0">
                <a:ea typeface="ＭＳ Ｐゴシック" charset="-128"/>
              </a:rPr>
              <a:t> was conducted as part of IPM </a:t>
            </a:r>
            <a:r>
              <a:rPr lang="en-US" altLang="en-US" baseline="0" dirty="0" err="1" smtClean="0">
                <a:ea typeface="ＭＳ Ｐゴシック" charset="-128"/>
              </a:rPr>
              <a:t>crps</a:t>
            </a:r>
            <a:r>
              <a:rPr lang="en-US" altLang="en-US" baseline="0" dirty="0" smtClean="0">
                <a:ea typeface="ＭＳ Ｐゴシック" charset="-128"/>
              </a:rPr>
              <a:t> project in Ecuador </a:t>
            </a:r>
          </a:p>
          <a:p>
            <a:pPr eaLnBrk="1" hangingPunct="1"/>
            <a:r>
              <a:rPr lang="en-US" altLang="en-US" baseline="0" dirty="0" smtClean="0">
                <a:ea typeface="ＭＳ Ｐゴシック" charset="-128"/>
              </a:rPr>
              <a:t>Randomized farmers into T&amp; C. Treated received text messages about IPM</a:t>
            </a:r>
          </a:p>
          <a:p>
            <a:pPr eaLnBrk="1" hangingPunct="1"/>
            <a:r>
              <a:rPr lang="en-US" altLang="en-US" baseline="0" dirty="0" smtClean="0">
                <a:ea typeface="ＭＳ Ｐゴシック" charset="-128"/>
              </a:rPr>
              <a:t>We found that text messages increase adoption of and knowledge about IPM </a:t>
            </a:r>
          </a:p>
          <a:p>
            <a:pPr eaLnBrk="1" hangingPunct="1"/>
            <a:r>
              <a:rPr lang="en-US" altLang="en-US" baseline="0" dirty="0" smtClean="0">
                <a:ea typeface="ＭＳ Ｐゴシック" charset="-128"/>
              </a:rPr>
              <a:t>We investigate channels using the psychology literature through which SMS can induce behavior change </a:t>
            </a:r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04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0944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Advertised</a:t>
            </a:r>
            <a:r>
              <a:rPr lang="en-US" baseline="0" dirty="0" smtClean="0"/>
              <a:t> my employees ministry of agriculture, local government, NGOS</a:t>
            </a:r>
          </a:p>
          <a:p>
            <a:r>
              <a:rPr lang="en-US" baseline="0" dirty="0" smtClean="0"/>
              <a:t>Eligibility: own cell phone, can read, and interested in participating in the experiment</a:t>
            </a:r>
          </a:p>
          <a:p>
            <a:r>
              <a:rPr lang="en-US" baseline="0" dirty="0" smtClean="0"/>
              <a:t>RCT at village level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8227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expressed in</a:t>
            </a:r>
            <a:r>
              <a:rPr lang="en-US" baseline="0" dirty="0" smtClean="0"/>
              <a:t> %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025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9885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5075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6461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Impact of treatment</a:t>
            </a:r>
            <a:r>
              <a:rPr lang="en-US" baseline="0" dirty="0" smtClean="0"/>
              <a:t> on knowledge = between 18 to 23 percentage points-depending on the knowledge score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02978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CJS:  Networks</a:t>
            </a:r>
            <a:r>
              <a:rPr lang="en-US" baseline="0" dirty="0" smtClean="0"/>
              <a:t> are effective at disseminating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83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1200" dirty="0" smtClean="0"/>
              <a:t>1- need to increase</a:t>
            </a:r>
            <a:r>
              <a:rPr lang="en-US" altLang="en-US" sz="1200" baseline="0" dirty="0" smtClean="0"/>
              <a:t> ag productivity – with spike in food price</a:t>
            </a:r>
            <a:endParaRPr lang="en-US" altLang="en-US" sz="1200" dirty="0" smtClean="0"/>
          </a:p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 smtClean="0"/>
              <a:t>2. IPM information ranges from simple messages to complex management practices </a:t>
            </a:r>
          </a:p>
          <a:p>
            <a:pPr>
              <a:lnSpc>
                <a:spcPct val="90000"/>
              </a:lnSpc>
            </a:pPr>
            <a:r>
              <a:rPr lang="en-US" altLang="en-US" sz="1200" dirty="0" smtClean="0"/>
              <a:t>IPM is often information intensive and frequently includes a combination of practices. </a:t>
            </a:r>
          </a:p>
          <a:p>
            <a:pPr>
              <a:lnSpc>
                <a:spcPct val="90000"/>
              </a:lnSpc>
            </a:pPr>
            <a:r>
              <a:rPr lang="en-US" altLang="en-US" sz="1200" dirty="0" smtClean="0"/>
              <a:t>3. Many diffusion methods, some better for certain types of information</a:t>
            </a:r>
          </a:p>
          <a:p>
            <a:pPr>
              <a:lnSpc>
                <a:spcPct val="80000"/>
              </a:lnSpc>
            </a:pPr>
            <a:r>
              <a:rPr lang="en-US" altLang="en-US" sz="1200" dirty="0" smtClean="0"/>
              <a:t>More intensive training methods cost more but budgets are limited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348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Rapid changes in ICT</a:t>
            </a:r>
          </a:p>
          <a:p>
            <a:r>
              <a:rPr lang="en-US" baseline="0" dirty="0" smtClean="0"/>
              <a:t>IN developing countries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1862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RCT to determine the</a:t>
            </a:r>
            <a:r>
              <a:rPr lang="en-US" baseline="0" dirty="0" smtClean="0"/>
              <a:t> effective of text message to effect behavior changes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3960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limited evidence about SMS to increase adoption of IPM</a:t>
            </a:r>
            <a:endParaRPr lang="en-US" dirty="0" smtClean="0"/>
          </a:p>
          <a:p>
            <a:r>
              <a:rPr lang="en-US" dirty="0" smtClean="0"/>
              <a:t>Not</a:t>
            </a:r>
            <a:r>
              <a:rPr lang="en-US" baseline="0" dirty="0" smtClean="0"/>
              <a:t> reminder effects =&gt; need to tailor message to correct timing </a:t>
            </a:r>
            <a:endParaRPr lang="en-US" dirty="0" smtClean="0"/>
          </a:p>
          <a:p>
            <a:r>
              <a:rPr lang="en-US" dirty="0" smtClean="0"/>
              <a:t>Knowledge building effects</a:t>
            </a:r>
            <a:r>
              <a:rPr lang="en-US" baseline="0" dirty="0" smtClean="0"/>
              <a:t> =&gt; substitute or complement extension services and message content could be adapt to farmers skills/knowledge to max impact.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43277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-We follow </a:t>
            </a:r>
            <a:r>
              <a:rPr lang="en-US" dirty="0" err="1" smtClean="0"/>
              <a:t>DellaVigna</a:t>
            </a:r>
            <a:r>
              <a:rPr lang="en-US" dirty="0" smtClean="0"/>
              <a:t>,</a:t>
            </a:r>
            <a:r>
              <a:rPr lang="en-US" baseline="0" dirty="0" smtClean="0"/>
              <a:t> who uses the psychology literature to explain not standard decision making </a:t>
            </a:r>
          </a:p>
          <a:p>
            <a:endParaRPr lang="en-US" dirty="0" smtClean="0"/>
          </a:p>
          <a:p>
            <a:r>
              <a:rPr lang="en-US" dirty="0" smtClean="0"/>
              <a:t>IPM</a:t>
            </a:r>
            <a:r>
              <a:rPr lang="en-US" baseline="0" dirty="0" smtClean="0"/>
              <a:t> practices have low adoption rates despite benefits, economic, health, environment, well demonstrated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241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 = visi</a:t>
            </a:r>
            <a:r>
              <a:rPr lang="en-US" baseline="0" dirty="0" smtClean="0"/>
              <a:t>ble, known and remember by decision maker </a:t>
            </a:r>
          </a:p>
          <a:p>
            <a:r>
              <a:rPr lang="en-US" baseline="0" dirty="0" smtClean="0"/>
              <a:t>O more opaque component, require more effort and attention to process </a:t>
            </a:r>
          </a:p>
          <a:p>
            <a:r>
              <a:rPr lang="en-US" baseline="0" dirty="0" smtClean="0"/>
              <a:t>Attention is a scare resource and due to inattention </a:t>
            </a:r>
            <a:endParaRPr lang="en-US" dirty="0" smtClean="0"/>
          </a:p>
          <a:p>
            <a:r>
              <a:rPr lang="en-US" dirty="0" smtClean="0"/>
              <a:t>O some of the benefits</a:t>
            </a:r>
            <a:r>
              <a:rPr lang="en-US" baseline="0" dirty="0" smtClean="0"/>
              <a:t> of IPM are harder to perceive-not a direct increase in yield– like positive impact on health and environment, might take time to occur, and might be disperse. </a:t>
            </a:r>
            <a:endParaRPr lang="en-US" dirty="0" smtClean="0"/>
          </a:p>
          <a:p>
            <a:r>
              <a:rPr lang="en-US" dirty="0" smtClean="0"/>
              <a:t>texts messages might have</a:t>
            </a:r>
            <a:r>
              <a:rPr lang="en-US" baseline="0" dirty="0" smtClean="0"/>
              <a:t> greater impact on the inattention parameter than others.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557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sub-optimal</a:t>
            </a:r>
            <a:r>
              <a:rPr lang="en-US" baseline="0" dirty="0" smtClean="0"/>
              <a:t> decision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5384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BF922A-6D55-3649-B803-17771662A994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28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/>
          </p:cNvSpPr>
          <p:nvPr userDrawn="1"/>
        </p:nvSpPr>
        <p:spPr bwMode="auto">
          <a:xfrm>
            <a:off x="612774" y="3429000"/>
            <a:ext cx="8531226" cy="2571589"/>
          </a:xfrm>
          <a:prstGeom prst="rect">
            <a:avLst/>
          </a:prstGeom>
          <a:solidFill>
            <a:srgbClr val="AB8C0A">
              <a:alpha val="14902"/>
            </a:srgbClr>
          </a:solidFill>
          <a:ln w="9525">
            <a:solidFill>
              <a:srgbClr val="C9C9C9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sp>
        <p:nvSpPr>
          <p:cNvPr id="5" name="Rectangle 12"/>
          <p:cNvSpPr>
            <a:spLocks/>
          </p:cNvSpPr>
          <p:nvPr userDrawn="1"/>
        </p:nvSpPr>
        <p:spPr bwMode="auto">
          <a:xfrm>
            <a:off x="608013" y="838200"/>
            <a:ext cx="2413000" cy="838200"/>
          </a:xfrm>
          <a:prstGeom prst="rect">
            <a:avLst/>
          </a:prstGeom>
          <a:solidFill>
            <a:schemeClr val="bg1"/>
          </a:solidFill>
          <a:ln w="9525">
            <a:solidFill>
              <a:srgbClr val="C9C9C9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mtClean="0"/>
          </a:p>
        </p:txBody>
      </p:sp>
      <p:pic>
        <p:nvPicPr>
          <p:cNvPr id="6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990600"/>
            <a:ext cx="20320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648200"/>
            <a:ext cx="7924800" cy="1219200"/>
          </a:xfrm>
          <a:effectLst/>
        </p:spPr>
        <p:txBody>
          <a:bodyPr/>
          <a:lstStyle>
            <a:lvl1pPr>
              <a:lnSpc>
                <a:spcPct val="90000"/>
              </a:lnSpc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5791200"/>
            <a:ext cx="4267200" cy="381000"/>
          </a:xfrm>
        </p:spPr>
        <p:txBody>
          <a:bodyPr/>
          <a:lstStyle>
            <a:lvl1pPr marL="0" indent="0">
              <a:buFontTx/>
              <a:buNone/>
              <a:defRPr sz="2000">
                <a:latin typeface="Arial Narrow" pitchFamily="116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090297" y="5956139"/>
            <a:ext cx="18288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2"/>
                </a:solidFill>
                <a:latin typeface="Arial Narrow" pitchFamily="116" charset="0"/>
                <a:ea typeface="ＭＳ Ｐゴシック" pitchFamily="116" charset="-128"/>
                <a:cs typeface="+mn-cs"/>
              </a:defRPr>
            </a:lvl1pPr>
          </a:lstStyle>
          <a:p>
            <a:pPr>
              <a:defRPr/>
            </a:pPr>
            <a:fld id="{54A4AEDC-FC6B-FF4D-87D7-FE7B60D0B705}" type="datetime4">
              <a:rPr lang="en-US"/>
              <a:pPr>
                <a:defRPr/>
              </a:pPr>
              <a:t>February 26, 2017</a:t>
            </a:fld>
            <a:endParaRPr lang="en-US" sz="2000" dirty="0"/>
          </a:p>
        </p:txBody>
      </p:sp>
      <p:pic>
        <p:nvPicPr>
          <p:cNvPr id="9" name="Picture 4" descr="Fig 1-1 Farmer and Scientists 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4" y="1549400"/>
            <a:ext cx="4484142" cy="2990850"/>
          </a:xfrm>
          <a:prstGeom prst="rect">
            <a:avLst/>
          </a:prstGeom>
          <a:noFill/>
          <a:ln w="0">
            <a:solidFill>
              <a:srgbClr val="C9C9C9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Ecuador potatoes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795" y="1600200"/>
            <a:ext cx="3955005" cy="2895600"/>
          </a:xfrm>
          <a:prstGeom prst="rect">
            <a:avLst/>
          </a:prstGeom>
          <a:noFill/>
          <a:ln w="476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452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09F10-37F4-8B4D-A9BB-125B1A8837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94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1371600"/>
            <a:ext cx="19431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1371600"/>
            <a:ext cx="56769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63576-5E08-3B4F-85B1-5B0B4ABC15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831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0772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7200" cy="4800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9662E-29EF-8F4B-8B7D-1ED75BC2F6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12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108AA-DDBF-4E4B-B9C4-6D0E191214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9931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47E9D-5EF8-F949-91FA-8F397771E3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61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04974-F1AD-0D48-A1E7-6AFD87E8E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6158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8B63B-C75F-5840-A457-22B00474F3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328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39081-8B29-384C-8510-C637564C6F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9187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5D2D0-EBB1-8C47-A5C9-FAE2962E92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734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2086A-CC31-C945-A130-ADCFF131CB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470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2"/>
          <p:cNvSpPr>
            <a:spLocks noChangeShapeType="1"/>
          </p:cNvSpPr>
          <p:nvPr userDrawn="1"/>
        </p:nvSpPr>
        <p:spPr bwMode="auto">
          <a:xfrm>
            <a:off x="304800" y="1371600"/>
            <a:ext cx="0" cy="52609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533400"/>
            <a:ext cx="8229600" cy="838200"/>
          </a:xfrm>
          <a:prstGeom prst="rect">
            <a:avLst/>
          </a:prstGeom>
          <a:noFill/>
          <a:ln>
            <a:noFill/>
          </a:ln>
          <a:effectLst>
            <a:outerShdw blurRad="63500" dist="25399" dir="2700000" algn="ctr" rotWithShape="0">
              <a:schemeClr val="bg2">
                <a:alpha val="31000"/>
              </a:schemeClr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  <a:endParaRPr lang="en-US" altLang="en-US" dirty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63675"/>
            <a:ext cx="8229600" cy="45735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  <a:endParaRPr lang="en-US" altLang="en-US" dirty="0"/>
          </a:p>
        </p:txBody>
      </p:sp>
      <p:sp>
        <p:nvSpPr>
          <p:cNvPr id="1030" name="Line 13"/>
          <p:cNvSpPr>
            <a:spLocks noChangeShapeType="1"/>
          </p:cNvSpPr>
          <p:nvPr userDrawn="1"/>
        </p:nvSpPr>
        <p:spPr bwMode="auto">
          <a:xfrm>
            <a:off x="304800" y="6629400"/>
            <a:ext cx="8534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1" name="Picture 1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205538"/>
            <a:ext cx="149542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5"/>
          <p:cNvSpPr>
            <a:spLocks noChangeShapeType="1"/>
          </p:cNvSpPr>
          <p:nvPr userDrawn="1"/>
        </p:nvSpPr>
        <p:spPr bwMode="auto">
          <a:xfrm>
            <a:off x="7239000" y="6129338"/>
            <a:ext cx="1600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28808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smtClean="0"/>
            </a:lvl1pPr>
          </a:lstStyle>
          <a:p>
            <a:pPr>
              <a:defRPr/>
            </a:pPr>
            <a:fld id="{57B6F2B6-7E9D-5B4F-BBDA-0D3D5EA4DD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4" name="Line 19"/>
          <p:cNvSpPr>
            <a:spLocks noChangeShapeType="1"/>
          </p:cNvSpPr>
          <p:nvPr userDrawn="1"/>
        </p:nvSpPr>
        <p:spPr bwMode="auto">
          <a:xfrm flipV="1">
            <a:off x="8839200" y="6132513"/>
            <a:ext cx="0" cy="49371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1638"/>
          </a:solidFill>
          <a:latin typeface="+mj-lt"/>
          <a:ea typeface="+mj-ea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  <a:cs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691638"/>
          </a:solidFill>
          <a:latin typeface="Arial" charset="0"/>
          <a:ea typeface="ＭＳ Ｐゴシック" pitchFamily="11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91638"/>
        </a:buClr>
        <a:buChar char="•"/>
        <a:defRPr sz="28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DC5A21"/>
        </a:buClr>
        <a:buFont typeface="Times" charset="0"/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87ADB0"/>
        </a:buClr>
        <a:buChar char="•"/>
        <a:defRPr sz="22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7145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1717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14400" y="4648200"/>
            <a:ext cx="8001000" cy="1219200"/>
          </a:xfrm>
          <a:effectLst>
            <a:outerShdw blurRad="63500" dist="25399" dir="2700000" algn="ctr" rotWithShape="0">
              <a:schemeClr val="bg2">
                <a:alpha val="31000"/>
              </a:scheme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>
                <a:cs typeface="+mj-cs"/>
              </a:rPr>
              <a:t>Did you really get the message? Using text reminders to stimulate adoption of agricultural technologies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66850" y="6096000"/>
            <a:ext cx="6896100" cy="381000"/>
          </a:xfrm>
        </p:spPr>
        <p:txBody>
          <a:bodyPr/>
          <a:lstStyle/>
          <a:p>
            <a:pPr algn="ctr"/>
            <a:r>
              <a:rPr lang="en-US" dirty="0" smtClean="0"/>
              <a:t>Jeffrey </a:t>
            </a:r>
            <a:r>
              <a:rPr lang="en-US" dirty="0" err="1" smtClean="0"/>
              <a:t>Alwang</a:t>
            </a:r>
            <a:r>
              <a:rPr lang="en-US" dirty="0"/>
              <a:t> </a:t>
            </a:r>
            <a:r>
              <a:rPr lang="en-US" dirty="0" smtClean="0"/>
              <a:t>(with Catherine </a:t>
            </a:r>
            <a:r>
              <a:rPr lang="en-US" dirty="0" err="1" smtClean="0"/>
              <a:t>Larochelle</a:t>
            </a:r>
            <a:r>
              <a:rPr lang="en-US" dirty="0" smtClean="0"/>
              <a:t>)</a:t>
            </a:r>
          </a:p>
          <a:p>
            <a:pPr algn="ctr"/>
            <a:r>
              <a:rPr lang="en-US" dirty="0" smtClean="0"/>
              <a:t>Presentation at SCAU, 28 February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7144"/>
            <a:ext cx="8077200" cy="527605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Carchi is the largest potato producing region in Ecuador</a:t>
            </a:r>
          </a:p>
          <a:p>
            <a:pPr lvl="1"/>
            <a:r>
              <a:rPr lang="en-US" dirty="0" smtClean="0"/>
              <a:t>90,000 potato producers </a:t>
            </a:r>
          </a:p>
          <a:p>
            <a:pPr lvl="1"/>
            <a:r>
              <a:rPr lang="en-US" dirty="0" smtClean="0"/>
              <a:t>Heavy use of pesticides-health, environment, and cost of production issues</a:t>
            </a:r>
          </a:p>
          <a:p>
            <a:r>
              <a:rPr lang="en-US" dirty="0" smtClean="0"/>
              <a:t>IPM program (INIAP/CIP/IPM CRSP—supported by USAID) since 1999</a:t>
            </a:r>
          </a:p>
          <a:p>
            <a:pPr lvl="1"/>
            <a:r>
              <a:rPr lang="en-US" dirty="0" smtClean="0"/>
              <a:t>Late blight, Andean potato weevil, tuber moth, leaf miner, and </a:t>
            </a:r>
            <a:r>
              <a:rPr lang="en-US" dirty="0" err="1" smtClean="0"/>
              <a:t>rhizoctonia</a:t>
            </a:r>
            <a:r>
              <a:rPr lang="en-US" dirty="0" smtClean="0"/>
              <a:t> are the major pests and diseases</a:t>
            </a:r>
          </a:p>
          <a:p>
            <a:r>
              <a:rPr lang="en-US" dirty="0" smtClean="0"/>
              <a:t>IPM diffusion methods under </a:t>
            </a:r>
            <a:r>
              <a:rPr lang="en-US" dirty="0"/>
              <a:t>IPM CRSP</a:t>
            </a:r>
            <a:endParaRPr lang="en-US" dirty="0" smtClean="0"/>
          </a:p>
          <a:p>
            <a:pPr lvl="2"/>
            <a:r>
              <a:rPr lang="en-US" dirty="0" smtClean="0"/>
              <a:t>FFS (1998-2003)</a:t>
            </a:r>
          </a:p>
          <a:p>
            <a:pPr lvl="2"/>
            <a:r>
              <a:rPr lang="en-US" dirty="0" smtClean="0"/>
              <a:t>Farmer field days </a:t>
            </a:r>
          </a:p>
          <a:p>
            <a:pPr lvl="2"/>
            <a:r>
              <a:rPr lang="en-US" dirty="0" smtClean="0"/>
              <a:t>Written materials &amp; mass media</a:t>
            </a:r>
          </a:p>
          <a:p>
            <a:pPr lvl="2"/>
            <a:r>
              <a:rPr lang="en-US" dirty="0" smtClean="0"/>
              <a:t>Farmer-to-Farmer transfer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358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1000"/>
            <a:ext cx="8610600" cy="64579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12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38150"/>
            <a:ext cx="8382000" cy="62865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6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966200" cy="67246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9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42"/>
            <a:ext cx="8813800" cy="66103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434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Invitation for potato producers to attend a day-long farmer field day (FFD) on IPM training</a:t>
            </a:r>
          </a:p>
          <a:p>
            <a:r>
              <a:rPr lang="en-US" dirty="0" smtClean="0"/>
              <a:t>FFDs were conducted in 3 locations:</a:t>
            </a:r>
          </a:p>
          <a:p>
            <a:pPr lvl="1"/>
            <a:r>
              <a:rPr lang="en-US" dirty="0" smtClean="0"/>
              <a:t>Teaching stations on IPM practices</a:t>
            </a:r>
          </a:p>
          <a:p>
            <a:pPr lvl="1"/>
            <a:r>
              <a:rPr lang="en-US" dirty="0" smtClean="0"/>
              <a:t>Booklet</a:t>
            </a:r>
          </a:p>
          <a:p>
            <a:pPr lvl="1"/>
            <a:r>
              <a:rPr lang="en-US" dirty="0" smtClean="0"/>
              <a:t>Informed about experiment</a:t>
            </a:r>
          </a:p>
          <a:p>
            <a:pPr lvl="1"/>
            <a:r>
              <a:rPr lang="en-US" dirty="0" smtClean="0"/>
              <a:t>Gathered basic household demographics for eligible </a:t>
            </a:r>
            <a:r>
              <a:rPr lang="en-US" dirty="0" smtClean="0"/>
              <a:t>participants</a:t>
            </a:r>
          </a:p>
          <a:p>
            <a:pPr lvl="1"/>
            <a:r>
              <a:rPr lang="en-US" dirty="0" smtClean="0"/>
              <a:t>Also information on stage of the potato plant</a:t>
            </a:r>
            <a:endParaRPr lang="en-US" dirty="0" smtClean="0"/>
          </a:p>
          <a:p>
            <a:r>
              <a:rPr lang="en-US" dirty="0" smtClean="0"/>
              <a:t>Randomization of participants into control and treatment </a:t>
            </a:r>
            <a:r>
              <a:rPr lang="en-US" dirty="0" smtClean="0"/>
              <a:t>groups 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5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Treatment group</a:t>
            </a:r>
          </a:p>
          <a:p>
            <a:pPr lvl="1"/>
            <a:r>
              <a:rPr lang="en-US" dirty="0" smtClean="0"/>
              <a:t>Received 2-3 text messages per week over 10 weeks for free</a:t>
            </a:r>
          </a:p>
          <a:p>
            <a:pPr lvl="1"/>
            <a:r>
              <a:rPr lang="en-US" dirty="0" smtClean="0"/>
              <a:t>Texts tailored towards stage of production cycle</a:t>
            </a:r>
          </a:p>
          <a:p>
            <a:pPr lvl="1"/>
            <a:r>
              <a:rPr lang="en-US" dirty="0" smtClean="0"/>
              <a:t>Texts could be reminders, informative, or both </a:t>
            </a:r>
          </a:p>
          <a:p>
            <a:r>
              <a:rPr lang="en-US" dirty="0" smtClean="0"/>
              <a:t>Follow-up questionnaire</a:t>
            </a:r>
          </a:p>
          <a:p>
            <a:pPr lvl="1"/>
            <a:r>
              <a:rPr lang="en-US" dirty="0" smtClean="0"/>
              <a:t>Adoption of and knowledge about IPM practices</a:t>
            </a:r>
          </a:p>
          <a:p>
            <a:pPr lvl="1"/>
            <a:r>
              <a:rPr lang="en-US" dirty="0" smtClean="0"/>
              <a:t>353 farmers (196 treated and 157 control)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391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 IPM practices, grouped into 7 adoption scores: </a:t>
            </a:r>
          </a:p>
          <a:p>
            <a:pPr lvl="1"/>
            <a:r>
              <a:rPr lang="en-US" dirty="0" smtClean="0"/>
              <a:t>All 12 IPM practices </a:t>
            </a:r>
          </a:p>
          <a:p>
            <a:pPr lvl="1"/>
            <a:r>
              <a:rPr lang="en-US" dirty="0" smtClean="0"/>
              <a:t>Simple vs. complex IPM practices</a:t>
            </a:r>
          </a:p>
          <a:p>
            <a:pPr lvl="1"/>
            <a:r>
              <a:rPr lang="en-US" dirty="0" smtClean="0"/>
              <a:t>Purchase vs. non-purchase reliant IPM practices </a:t>
            </a:r>
          </a:p>
          <a:p>
            <a:pPr lvl="1"/>
            <a:r>
              <a:rPr lang="en-US" dirty="0" smtClean="0"/>
              <a:t>Time sensitive vs. insensitive IPM practices</a:t>
            </a:r>
            <a:endParaRPr lang="en-US" dirty="0"/>
          </a:p>
          <a:p>
            <a:r>
              <a:rPr lang="en-US" dirty="0" smtClean="0"/>
              <a:t>23 IPM knowledge questions and 8 knowledge scores </a:t>
            </a:r>
          </a:p>
          <a:p>
            <a:pPr lvl="1"/>
            <a:r>
              <a:rPr lang="en-US" dirty="0" smtClean="0"/>
              <a:t>Overall knowledge </a:t>
            </a:r>
          </a:p>
          <a:p>
            <a:pPr lvl="1"/>
            <a:r>
              <a:rPr lang="en-US" dirty="0" smtClean="0"/>
              <a:t>Knowledge related to each of the 7 adoption scores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56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85750"/>
            <a:ext cx="8051800" cy="60388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873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8600"/>
            <a:ext cx="8661400" cy="64960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144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use of randomized control trials to investigate behavioral phenomena</a:t>
            </a:r>
          </a:p>
          <a:p>
            <a:r>
              <a:rPr lang="en-US" dirty="0" smtClean="0"/>
              <a:t>Specific case of use of information and communications technology to induce change in agricultural practices</a:t>
            </a:r>
          </a:p>
          <a:p>
            <a:r>
              <a:rPr lang="en-US" dirty="0" smtClean="0"/>
              <a:t>Present a simple RCT</a:t>
            </a:r>
          </a:p>
          <a:p>
            <a:r>
              <a:rPr lang="en-US" dirty="0" smtClean="0"/>
              <a:t>Discuss broader use of such research techniques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39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83" y="228600"/>
            <a:ext cx="8688917" cy="65166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36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model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Fractional </a:t>
                </a:r>
                <a:r>
                  <a:rPr lang="en-US" dirty="0" err="1" smtClean="0"/>
                  <a:t>Probit</a:t>
                </a:r>
                <a:r>
                  <a:rPr lang="en-US" dirty="0" smtClean="0"/>
                  <a:t> Model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𝑖</m:t>
                        </m:r>
                        <m:r>
                          <a:rPr lang="en-US" i="1" smtClean="0">
                            <a:latin typeface="Cambria Math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= Outcome of interest</a:t>
                </a:r>
                <a:r>
                  <a:rPr lang="en-US" i="1" dirty="0" smtClean="0"/>
                  <a:t> j </a:t>
                </a:r>
                <a:r>
                  <a:rPr lang="en-US" dirty="0" smtClean="0"/>
                  <a:t>for household </a:t>
                </a:r>
                <a:r>
                  <a:rPr lang="en-US" i="1" dirty="0" err="1" smtClean="0"/>
                  <a:t>i</a:t>
                </a:r>
                <a:r>
                  <a:rPr lang="en-US" dirty="0" smtClean="0"/>
                  <a:t>, where </a:t>
                </a:r>
                <a:r>
                  <a:rPr lang="en-US" i="1" dirty="0" smtClean="0"/>
                  <a:t>j</a:t>
                </a:r>
                <a:r>
                  <a:rPr lang="en-US" dirty="0" smtClean="0"/>
                  <a:t> represents the different adoption and knowledge scores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= Treatment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= Farmer and farm characteristics, and canton fixed effects when </a:t>
                </a:r>
                <a:r>
                  <a:rPr lang="en-US" i="1" dirty="0" smtClean="0"/>
                  <a:t>j</a:t>
                </a:r>
                <a:r>
                  <a:rPr lang="en-US" dirty="0" smtClean="0"/>
                  <a:t> is </a:t>
                </a:r>
                <a:r>
                  <a:rPr lang="en-US" dirty="0" smtClean="0"/>
                  <a:t>a </a:t>
                </a:r>
                <a:r>
                  <a:rPr lang="en-US" dirty="0" smtClean="0"/>
                  <a:t>knowledge score; augmented with indicators of pest pressure when </a:t>
                </a:r>
                <a:r>
                  <a:rPr lang="en-US" i="1" dirty="0" smtClean="0"/>
                  <a:t>j</a:t>
                </a:r>
                <a:r>
                  <a:rPr lang="en-US" dirty="0" smtClean="0"/>
                  <a:t> is an adoption score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358" t="-1398" r="-1358" b="-1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52600" y="2057400"/>
                <a:ext cx="3886200" cy="3990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𝑗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𝑗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𝑗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𝜀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2057400"/>
                <a:ext cx="3886200" cy="399084"/>
              </a:xfrm>
              <a:prstGeom prst="rect">
                <a:avLst/>
              </a:prstGeom>
              <a:blipFill rotWithShape="0">
                <a:blip r:embed="rId4"/>
                <a:stretch>
                  <a:fillRect b="-2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760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the theories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382000" cy="4800600"/>
              </a:xfrm>
              <a:solidFill>
                <a:schemeClr val="bg1"/>
              </a:solidFill>
            </p:spPr>
            <p:txBody>
              <a:bodyPr/>
              <a:lstStyle/>
              <a:p>
                <a:r>
                  <a:rPr lang="en-US" dirty="0" smtClean="0"/>
                  <a:t>Tests for inattention: </a:t>
                </a:r>
                <a:endParaRPr lang="en-US" dirty="0"/>
              </a:p>
              <a:p>
                <a:pPr marL="914400" lvl="1" indent="-457200" algn="thaiDist"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𝐴𝑑𝑜𝑝𝑡𝑖𝑜𝑛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𝑜𝑓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𝑃𝑢𝑟𝑐h𝑎𝑠𝑒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𝑅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.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den>
                    </m:f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𝐴𝑑𝑜𝑝𝑡𝑖𝑜𝑛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𝑜𝑓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𝑁𝑜𝑛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𝑃𝑢𝑟𝑐h𝑎𝑠𝑒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𝑅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.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914400" lvl="1" indent="-457200" algn="thaiDist"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𝐴𝑑𝑜𝑝𝑡𝑖𝑜𝑛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𝑜𝑓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𝑇𝑖𝑚𝑒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𝐼𝑛𝑠𝑒𝑛𝑠𝑖𝑡𝑖𝑣𝑒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den>
                    </m:f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𝐴𝑑𝑜𝑝𝑡𝑖𝑜𝑛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𝑜𝑓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𝑇𝑖𝑚𝑒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𝑆𝑒𝑛𝑠𝑖𝑡𝑖𝑣𝑒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914400" lvl="1" indent="-457200" algn="thaiDist"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𝑑𝑜𝑝𝑡𝑖𝑜𝑛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|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𝐾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.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 smtClean="0"/>
                  <a:t> &gt; 0</a:t>
                </a:r>
              </a:p>
              <a:p>
                <a:pPr marL="514350" indent="-457200" algn="thaiDist"/>
                <a:r>
                  <a:rPr lang="en-US" dirty="0" smtClean="0"/>
                  <a:t>Tests for sub-optimal heuristics: </a:t>
                </a:r>
              </a:p>
              <a:p>
                <a:pPr marL="914400" lvl="1" indent="-457200" algn="thaiDist"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𝐴𝑑𝑜𝑝𝑡𝑖𝑜𝑛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𝑜𝑓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𝑆𝑖𝑚𝑝𝑙𝑒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den>
                    </m:f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𝐴𝑑𝑜𝑝𝑡𝑖𝑜𝑛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𝑜𝑓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𝐶𝑜𝑚𝑝𝑙𝑒𝑥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914400" lvl="1" indent="-457200" algn="thaiDist">
                  <a:buFont typeface="+mj-lt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𝐴𝑑𝑜𝑝𝑡𝑖𝑜𝑛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|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𝐻𝑖𝑔h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𝐾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.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&lt;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𝐴𝑑𝑜𝑝𝑡𝑖𝑜𝑛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|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𝐿𝑜𝑤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𝐾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.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382000" cy="4800600"/>
              </a:xfrm>
              <a:blipFill rotWithShape="0">
                <a:blip r:embed="rId3"/>
                <a:stretch>
                  <a:fillRect l="-1309" t="-13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5776546"/>
            <a:ext cx="5337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Predict Pre-Treatment Knowledge (PTK)</a:t>
            </a:r>
          </a:p>
          <a:p>
            <a:r>
              <a:rPr lang="en-US" sz="1600" dirty="0" smtClean="0"/>
              <a:t>Interaction term between T and PTK</a:t>
            </a:r>
          </a:p>
          <a:p>
            <a:r>
              <a:rPr lang="en-US" sz="1600" dirty="0" smtClean="0"/>
              <a:t>Compute marginal effect of T at different values of PTK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003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9402754"/>
              </p:ext>
            </p:extLst>
          </p:nvPr>
        </p:nvGraphicFramePr>
        <p:xfrm>
          <a:off x="457202" y="228601"/>
          <a:ext cx="7619999" cy="6214823"/>
        </p:xfrm>
        <a:graphic>
          <a:graphicData uri="http://schemas.openxmlformats.org/drawingml/2006/table">
            <a:tbl>
              <a:tblPr firstRow="1" firstCol="1" bandRow="1"/>
              <a:tblGrid>
                <a:gridCol w="4038511">
                  <a:extLst>
                    <a:ext uri="{9D8B030D-6E8A-4147-A177-3AD203B41FA5}">
                      <a16:colId xmlns:a16="http://schemas.microsoft.com/office/drawing/2014/main" val="847103447"/>
                    </a:ext>
                  </a:extLst>
                </a:gridCol>
                <a:gridCol w="99048">
                  <a:extLst>
                    <a:ext uri="{9D8B030D-6E8A-4147-A177-3AD203B41FA5}">
                      <a16:colId xmlns:a16="http://schemas.microsoft.com/office/drawing/2014/main" val="3018771427"/>
                    </a:ext>
                  </a:extLst>
                </a:gridCol>
                <a:gridCol w="666355">
                  <a:extLst>
                    <a:ext uri="{9D8B030D-6E8A-4147-A177-3AD203B41FA5}">
                      <a16:colId xmlns:a16="http://schemas.microsoft.com/office/drawing/2014/main" val="503880938"/>
                    </a:ext>
                  </a:extLst>
                </a:gridCol>
                <a:gridCol w="824788">
                  <a:extLst>
                    <a:ext uri="{9D8B030D-6E8A-4147-A177-3AD203B41FA5}">
                      <a16:colId xmlns:a16="http://schemas.microsoft.com/office/drawing/2014/main" val="1463002810"/>
                    </a:ext>
                  </a:extLst>
                </a:gridCol>
                <a:gridCol w="1065546">
                  <a:extLst>
                    <a:ext uri="{9D8B030D-6E8A-4147-A177-3AD203B41FA5}">
                      <a16:colId xmlns:a16="http://schemas.microsoft.com/office/drawing/2014/main" val="3887564085"/>
                    </a:ext>
                  </a:extLst>
                </a:gridCol>
                <a:gridCol w="925751">
                  <a:extLst>
                    <a:ext uri="{9D8B030D-6E8A-4147-A177-3AD203B41FA5}">
                      <a16:colId xmlns:a16="http://schemas.microsoft.com/office/drawing/2014/main" val="4134180350"/>
                    </a:ext>
                  </a:extLst>
                </a:gridCol>
              </a:tblGrid>
              <a:tr h="238761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50"/>
                        </a:spcAft>
                      </a:pPr>
                      <a:r>
                        <a:rPr lang="en-US" sz="14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Table </a:t>
                      </a:r>
                      <a:r>
                        <a:rPr lang="en-US" sz="1400" b="1" dirty="0" smtClean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1: </a:t>
                      </a:r>
                      <a:r>
                        <a:rPr lang="en-US" sz="1400" b="1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Descriptive statistics of IPM adoption practices and scores 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863120"/>
                  </a:ext>
                </a:extLst>
              </a:tr>
              <a:tr h="2188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b="1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Sample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Treatment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∆ C &amp; T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798641"/>
                  </a:ext>
                </a:extLst>
              </a:tr>
              <a:tr h="452146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Mean (%)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Mean (%)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Mean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(%)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3369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Adoption of IPM practices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164703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traps for weevil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16.71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12.74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19.90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0.068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3407025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bait plants for weevil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17.56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8.28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56537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IPM chemical control for weevil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48.71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52.94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0.163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9874530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Solarize seeds to prevent tuber moth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49.04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72.45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7130279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Apply 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Bacu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-Turin to prevent tuber moth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10.76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10.19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11.22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0.755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185639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Hilling to prevent tuber moth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86.97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81.53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91.33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7970618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IPM chemical control for tuber moth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65.71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63.40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67.53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100070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fixed traps for leaf miner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8.50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8.92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0.802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720687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mobile traps for leaf miner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6.23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6.37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0.924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527991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Disinfect seeds to prevent rhizoctonia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61.47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54.14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67.35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43341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Use of IPM chemical to control for rhizoctonia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38.81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31.85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44.39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784107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Remove yellow plants to maintain seed quality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52.97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50.32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55.10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0.373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2161383"/>
                  </a:ext>
                </a:extLst>
              </a:tr>
              <a:tr h="218862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Adoption scores (see table A1 for definition of adoption scores)  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775340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Overall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39.60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35.61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42.79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205056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Simple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59.04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54.55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62.64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055855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Complex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20.21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16.77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665136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Purchase-reliant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32.03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34.32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1179711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Non-purchase reliant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54.67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48.41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59.69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302206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 sensitive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31.34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900374"/>
                  </a:ext>
                </a:extLst>
              </a:tr>
              <a:tr h="21886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Non-time sensitive practices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56.68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57.37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56.12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0.759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5523154"/>
                  </a:ext>
                </a:extLst>
              </a:tr>
              <a:tr h="2188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observations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213919"/>
                  </a:ext>
                </a:extLst>
              </a:tr>
              <a:tr h="218862">
                <a:tc grid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Note: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∆ C &amp; T means difference between control and treatment group.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884" marR="6288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23888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482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5438378"/>
              </p:ext>
            </p:extLst>
          </p:nvPr>
        </p:nvGraphicFramePr>
        <p:xfrm>
          <a:off x="457200" y="1261412"/>
          <a:ext cx="8305800" cy="4605991"/>
        </p:xfrm>
        <a:graphic>
          <a:graphicData uri="http://schemas.openxmlformats.org/drawingml/2006/table">
            <a:tbl>
              <a:tblPr/>
              <a:tblGrid>
                <a:gridCol w="3337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3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46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19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19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19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7024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Table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2: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Descriptive statistics of IPM adoption scores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58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Sample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Control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∆ C &amp; 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5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Description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(%)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(%)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(%)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p-value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588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scores in percentage of IPM practices adopted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All practices (12)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uk-UA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39.6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35.61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42.79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90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Simple practices (6)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59.04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54.55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62.64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Complex practices (6)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nb-NO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20.21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16.77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22.96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Purchase-reliant practices (8)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32.03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29.16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34.32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0.011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Non-purchase reliant practices (4)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54.67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48.41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59.69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702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Time sensitive practices (10)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36.2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31.34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40.1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058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Time insensitive practices (2)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hr-HR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56.68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57.37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56.12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0.759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058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Number of observations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353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157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196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4114800" y="2819400"/>
            <a:ext cx="838200" cy="381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6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181600" y="2819400"/>
            <a:ext cx="2209800" cy="381000"/>
          </a:xfrm>
          <a:prstGeom prst="rect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420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analysis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756605"/>
              </p:ext>
            </p:extLst>
          </p:nvPr>
        </p:nvGraphicFramePr>
        <p:xfrm>
          <a:off x="228600" y="1435100"/>
          <a:ext cx="8743949" cy="4737100"/>
        </p:xfrm>
        <a:graphic>
          <a:graphicData uri="http://schemas.openxmlformats.org/drawingml/2006/table">
            <a:tbl>
              <a:tblPr/>
              <a:tblGrid>
                <a:gridCol w="464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05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130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Table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3: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Descriptive statistics for IPM knowledge  scores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sk-S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Sample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Control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∆</a:t>
                      </a:r>
                      <a:endParaRPr lang="uk-UA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Description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 (%)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(%)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 (%)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p-value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IPM knowledge scores in percentage of correctly answered questions  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sk-SK" sz="2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sk-SK" sz="20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Overall Knowledge (23)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40.34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31.27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47.6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Knowledge </a:t>
                      </a:r>
                      <a:r>
                        <a:rPr lang="en-US" sz="2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w.r.t</a:t>
                      </a:r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. all 12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practices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(15)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38.04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28.2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45.92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Knowledge </a:t>
                      </a:r>
                      <a:r>
                        <a:rPr lang="en-US" sz="2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w.r.t</a:t>
                      </a:r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.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simple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practices (7)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46.22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38.22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52.62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Knowledge </a:t>
                      </a:r>
                      <a:r>
                        <a:rPr lang="en-US" sz="2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w.r.t</a:t>
                      </a:r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.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complex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practices (8)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30.88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19.43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40.05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Knowledge </a:t>
                      </a:r>
                      <a:r>
                        <a:rPr lang="en-US" sz="2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w.r.t</a:t>
                      </a:r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.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purchase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reliant practices (10)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32.01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21.91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40.1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Knowledge </a:t>
                      </a:r>
                      <a:r>
                        <a:rPr lang="en-US" sz="2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w.r.t</a:t>
                      </a:r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.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non-purchase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reliant practices (5)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50.08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40.76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57.55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Knowledge </a:t>
                      </a:r>
                      <a:r>
                        <a:rPr lang="en-US" sz="2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w.r.t</a:t>
                      </a:r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.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time sensitive practices  (13)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36.67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26.85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44.54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Knowledge </a:t>
                      </a:r>
                      <a:r>
                        <a:rPr lang="en-US" sz="2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w.r.t</a:t>
                      </a:r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Garamond" charset="0"/>
                        </a:rPr>
                        <a:t>.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time insensitive practices (2)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46.88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36.94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54.85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Number of observations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353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157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196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5029200" y="2667000"/>
            <a:ext cx="780393" cy="3810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6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096000" y="2667000"/>
            <a:ext cx="2057400" cy="381000"/>
          </a:xfrm>
          <a:prstGeom prst="rect">
            <a:avLst/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13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of covariates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4490120"/>
              </p:ext>
            </p:extLst>
          </p:nvPr>
        </p:nvGraphicFramePr>
        <p:xfrm>
          <a:off x="304800" y="1065213"/>
          <a:ext cx="8534400" cy="5405755"/>
        </p:xfrm>
        <a:graphic>
          <a:graphicData uri="http://schemas.openxmlformats.org/drawingml/2006/table">
            <a:tbl>
              <a:tblPr/>
              <a:tblGrid>
                <a:gridCol w="41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320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Table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4: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Balance of covariates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Sample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Control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∆ C &amp; 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Description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Mean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p-value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Socio-economic characteristics 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Age of the respondent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42.31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42.59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42.08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0.686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Education of the respondent (years)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8.82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8.52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9.06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0.187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Household size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4.37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4.6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4.19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0.004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Nb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of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HH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members 15 years old and above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3.05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3.24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0.007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Land owned (ha)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10.44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11.25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9.79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0.062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Land devoted to potato production (ha)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2.79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2.81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2.77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0.879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Number of cows owned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3.66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6.08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0.001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Altitude (meters)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2942.48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2899.19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2977.15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Pest pressure 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weevil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(1=yes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)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0.85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0.83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0.87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0.392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tuber moth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(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1=yes)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0.78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0.83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0.250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leaf miner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(1=yes)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0.85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0.030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late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(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1=yes)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0.87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0.462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rhizoctonia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(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1=yes)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0.5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0.44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0.54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0.059</a:t>
                      </a:r>
                    </a:p>
                  </a:txBody>
                  <a:tcPr marL="12700" marR="1270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Number of observations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353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157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196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06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5029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78259"/>
              </p:ext>
            </p:extLst>
          </p:nvPr>
        </p:nvGraphicFramePr>
        <p:xfrm>
          <a:off x="457200" y="1199298"/>
          <a:ext cx="8534400" cy="4307004"/>
        </p:xfrm>
        <a:graphic>
          <a:graphicData uri="http://schemas.openxmlformats.org/drawingml/2006/table">
            <a:tbl>
              <a:tblPr/>
              <a:tblGrid>
                <a:gridCol w="3339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0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2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12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12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1201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Table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5: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impact of treatment on knowledge and adoption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588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Overall Knowledge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Overall adoption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588"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dy/dx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dy/dx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58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0.184***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5.33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0.063***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2.62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Secondary education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0.073**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2.14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0.031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1.52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Age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-0.41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Nb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of HH members 15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years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&amp; +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0.023***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2.68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-0.003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-0.51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Land owned (ha)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-0.002*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-1.7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Nb of cows owned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0.004**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0.002*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1.68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Altitude (m)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0.000**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weevil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0.064**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tuber moth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0.082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1.62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leaf miner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-0.26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late blight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0.063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1.58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12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Rhizoctonia 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8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0.070***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3.54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465438" y="2057400"/>
            <a:ext cx="8526162" cy="304800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068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Theory of limited attention is supported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477881"/>
              </p:ext>
            </p:extLst>
          </p:nvPr>
        </p:nvGraphicFramePr>
        <p:xfrm>
          <a:off x="553995" y="4427186"/>
          <a:ext cx="7980405" cy="1328442"/>
        </p:xfrm>
        <a:graphic>
          <a:graphicData uri="http://schemas.openxmlformats.org/drawingml/2006/table">
            <a:tbl>
              <a:tblPr/>
              <a:tblGrid>
                <a:gridCol w="1596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3071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of time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sensitive practices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of time insensitive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practices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071">
                <a:tc>
                  <a:txBody>
                    <a:bodyPr/>
                    <a:lstStyle/>
                    <a:p>
                      <a:pPr algn="l" fontAlgn="ctr"/>
                      <a:r>
                        <a:rPr lang="sk-SK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0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0.071***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3.08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0.022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445184"/>
              </p:ext>
            </p:extLst>
          </p:nvPr>
        </p:nvGraphicFramePr>
        <p:xfrm>
          <a:off x="553995" y="2441452"/>
          <a:ext cx="7980405" cy="1262486"/>
        </p:xfrm>
        <a:graphic>
          <a:graphicData uri="http://schemas.openxmlformats.org/drawingml/2006/table">
            <a:tbl>
              <a:tblPr/>
              <a:tblGrid>
                <a:gridCol w="1596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60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0093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of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purchase reliant practices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of non-purchase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reliant practices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93">
                <a:tc>
                  <a:txBody>
                    <a:bodyPr/>
                    <a:lstStyle/>
                    <a:p>
                      <a:pPr algn="l" fontAlgn="ctr"/>
                      <a:r>
                        <a:rPr lang="sk-SK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0.053**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2.07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0.086***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2.97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29200" y="3276600"/>
            <a:ext cx="609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</a:rPr>
              <a:t>&lt;</a:t>
            </a:r>
            <a:endParaRPr lang="en-US" sz="28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9200" y="5344180"/>
            <a:ext cx="609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&gt;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87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</a:t>
            </a:r>
            <a:r>
              <a:rPr lang="en-US" dirty="0"/>
              <a:t>results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5029200"/>
          </a:xfrm>
        </p:spPr>
        <p:txBody>
          <a:bodyPr/>
          <a:lstStyle/>
          <a:p>
            <a:r>
              <a:rPr lang="en-US" dirty="0" smtClean="0"/>
              <a:t>But not fully</a:t>
            </a:r>
            <a:r>
              <a:rPr lang="is-IS" dirty="0" smtClean="0"/>
              <a:t>… suggestions/thoughts ??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36065"/>
              </p:ext>
            </p:extLst>
          </p:nvPr>
        </p:nvGraphicFramePr>
        <p:xfrm>
          <a:off x="838200" y="1905000"/>
          <a:ext cx="7315200" cy="4445000"/>
        </p:xfrm>
        <a:graphic>
          <a:graphicData uri="http://schemas.openxmlformats.org/drawingml/2006/table">
            <a:tbl>
              <a:tblPr/>
              <a:tblGrid>
                <a:gridCol w="4125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50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5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3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Overall Adoption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dy/dx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Knowledge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0.330***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11.15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Secondary education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0.23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Age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Nb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of HH members 15 years old &amp; +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-0.011**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-2.19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Land owned (ha)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-0.002*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-1.69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Nb of cows owned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0.92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Altitude (m)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0.000**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2.44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weevil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0.068***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tuber moth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0.092***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leaf miner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-0.019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-0.62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late blight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0.006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0.19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76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Observed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Rhizoctonia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  (1=Yes)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0.065***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3.67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762000" y="2209800"/>
            <a:ext cx="7391400" cy="609600"/>
          </a:xfrm>
          <a:prstGeom prst="rect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83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identify cost-effective means of </a:t>
            </a:r>
            <a:r>
              <a:rPr lang="en-US" dirty="0" smtClean="0"/>
              <a:t>stimulating adoption of agricultural technologies</a:t>
            </a:r>
            <a:endParaRPr lang="en-US" dirty="0"/>
          </a:p>
          <a:p>
            <a:r>
              <a:rPr lang="en-US" dirty="0" smtClean="0"/>
              <a:t>Integrated Pest Management (IPM)</a:t>
            </a:r>
          </a:p>
          <a:p>
            <a:pPr lvl="1"/>
            <a:r>
              <a:rPr lang="en-US" dirty="0" smtClean="0"/>
              <a:t>Set of practices that limit use of harmful chemicals to manage pests and diseases</a:t>
            </a:r>
          </a:p>
          <a:p>
            <a:r>
              <a:rPr lang="en-US" dirty="0" smtClean="0"/>
              <a:t>Diffusion methods for IPM</a:t>
            </a:r>
          </a:p>
          <a:p>
            <a:pPr lvl="1"/>
            <a:r>
              <a:rPr lang="en-US" dirty="0" smtClean="0"/>
              <a:t>Farmer Field Schools (FFS), farmer field days, mass media, farm visits, etc. </a:t>
            </a:r>
          </a:p>
          <a:p>
            <a:r>
              <a:rPr lang="en-US" dirty="0" smtClean="0"/>
              <a:t>Previous studies find mixed results on impact of FFS on IPM adoption and diffusion </a:t>
            </a:r>
          </a:p>
          <a:p>
            <a:pPr lvl="1"/>
            <a:r>
              <a:rPr lang="en-US" dirty="0" smtClean="0"/>
              <a:t>Issue of selectivity bias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557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results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Theory of sub-optimal heuristics is supported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632910"/>
              </p:ext>
            </p:extLst>
          </p:nvPr>
        </p:nvGraphicFramePr>
        <p:xfrm>
          <a:off x="539578" y="2514600"/>
          <a:ext cx="8001000" cy="952500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of simple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practices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Adoption of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complex practices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sk-SK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 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dy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/</a:t>
                      </a: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dT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0.047*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1.83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0.075***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</a:rPr>
                        <a:t>2.71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31125"/>
              </p:ext>
            </p:extLst>
          </p:nvPr>
        </p:nvGraphicFramePr>
        <p:xfrm>
          <a:off x="2590800" y="3976688"/>
          <a:ext cx="4718222" cy="2540000"/>
        </p:xfrm>
        <a:graphic>
          <a:graphicData uri="http://schemas.openxmlformats.org/drawingml/2006/table">
            <a:tbl>
              <a:tblPr/>
              <a:tblGrid>
                <a:gridCol w="1897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6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14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Overall adoption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dy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/dx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z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1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Treatment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309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@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309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0.073***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2.92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309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0.068***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2.99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141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0.061***</a:t>
                      </a:r>
                      <a:endParaRPr lang="pl-PL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2.58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141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0.054***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Garamond" charset="0"/>
                        <a:ea typeface="Garamond" charset="0"/>
                        <a:cs typeface="Garamond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2.02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141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PTK p90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2000" b="0" i="0" u="none" strike="noStrike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0.043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Garamond" charset="0"/>
                          <a:ea typeface="Garamond" charset="0"/>
                          <a:cs typeface="Garamond" charset="0"/>
                        </a:rPr>
                        <a:t>1.26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029200" y="3048000"/>
            <a:ext cx="609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</a:rPr>
              <a:t>&lt;</a:t>
            </a:r>
            <a:endParaRPr lang="en-US" sz="2800" b="1" dirty="0">
              <a:solidFill>
                <a:srgbClr val="00B05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4267200" y="4876800"/>
            <a:ext cx="0" cy="152400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3432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ICT to promote technology adoption lags behind its potential </a:t>
            </a:r>
          </a:p>
          <a:p>
            <a:r>
              <a:rPr lang="en-US" dirty="0" smtClean="0"/>
              <a:t>Findings from our study are promising </a:t>
            </a:r>
          </a:p>
          <a:p>
            <a:r>
              <a:rPr lang="en-US" dirty="0" smtClean="0"/>
              <a:t>Timing, message content, farmer ability are important determinants of its effectiveness</a:t>
            </a:r>
          </a:p>
          <a:p>
            <a:r>
              <a:rPr lang="en-US" dirty="0" smtClean="0"/>
              <a:t>Limitations </a:t>
            </a:r>
            <a:r>
              <a:rPr lang="en-US" dirty="0" smtClean="0"/>
              <a:t>to </a:t>
            </a:r>
            <a:r>
              <a:rPr lang="en-US" dirty="0" smtClean="0"/>
              <a:t>external validity </a:t>
            </a:r>
            <a:r>
              <a:rPr lang="en-US" dirty="0" smtClean="0"/>
              <a:t>of the study</a:t>
            </a:r>
            <a:endParaRPr lang="en-US" dirty="0" smtClean="0"/>
          </a:p>
          <a:p>
            <a:pPr lvl="1"/>
            <a:r>
              <a:rPr lang="en-US" dirty="0" smtClean="0"/>
              <a:t>RCT preceded with formal training session</a:t>
            </a:r>
          </a:p>
          <a:p>
            <a:pPr lvl="1"/>
            <a:r>
              <a:rPr lang="en-US" dirty="0" smtClean="0"/>
              <a:t>IPM training has occurred for several years in Carchi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058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Extensions:  RCTs in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Agricultural inputs</a:t>
            </a:r>
          </a:p>
          <a:p>
            <a:pPr lvl="1"/>
            <a:r>
              <a:rPr lang="en-US" sz="2000" dirty="0" smtClean="0"/>
              <a:t>Fertilizer application (</a:t>
            </a:r>
            <a:r>
              <a:rPr lang="en-US" sz="2000" dirty="0" err="1" smtClean="0"/>
              <a:t>Duflo</a:t>
            </a:r>
            <a:r>
              <a:rPr lang="en-US" sz="2000" dirty="0" smtClean="0"/>
              <a:t>, Kremer &amp; Robinson, AER, 2008)</a:t>
            </a:r>
          </a:p>
          <a:p>
            <a:pPr lvl="1"/>
            <a:r>
              <a:rPr lang="en-US" sz="2000" dirty="0" smtClean="0"/>
              <a:t>Fertilizer in Mali (</a:t>
            </a:r>
            <a:r>
              <a:rPr lang="en-US" sz="2000" dirty="0" err="1" smtClean="0"/>
              <a:t>Beaman</a:t>
            </a:r>
            <a:r>
              <a:rPr lang="en-US" sz="2000" dirty="0" smtClean="0"/>
              <a:t> et al. NBER, 2013)</a:t>
            </a:r>
            <a:endParaRPr lang="en-US" sz="2000" dirty="0" smtClean="0"/>
          </a:p>
          <a:p>
            <a:r>
              <a:rPr lang="en-US" sz="2400" dirty="0" smtClean="0"/>
              <a:t>Testing </a:t>
            </a:r>
            <a:r>
              <a:rPr lang="en-US" sz="2400" dirty="0" smtClean="0"/>
              <a:t>the value of information provision</a:t>
            </a:r>
          </a:p>
          <a:p>
            <a:pPr lvl="1"/>
            <a:r>
              <a:rPr lang="en-US" sz="2000" dirty="0" smtClean="0"/>
              <a:t>Milk in Vietnam (Sanger, Torero, </a:t>
            </a:r>
            <a:r>
              <a:rPr lang="en-US" sz="2000" dirty="0" err="1" smtClean="0"/>
              <a:t>Qaim</a:t>
            </a:r>
            <a:r>
              <a:rPr lang="en-US" sz="2000" dirty="0" smtClean="0"/>
              <a:t>, AJAE, 2014)</a:t>
            </a:r>
          </a:p>
          <a:p>
            <a:r>
              <a:rPr lang="en-US" sz="2400" dirty="0" smtClean="0"/>
              <a:t>Insurance &amp; finance</a:t>
            </a:r>
            <a:endParaRPr lang="en-US" sz="2400" dirty="0" smtClean="0"/>
          </a:p>
          <a:p>
            <a:pPr lvl="1"/>
            <a:r>
              <a:rPr lang="en-US" sz="2000" dirty="0" smtClean="0"/>
              <a:t>Investment and risk: returns to insurance in Ghana (</a:t>
            </a:r>
            <a:r>
              <a:rPr lang="en-US" sz="2000" dirty="0" err="1" smtClean="0"/>
              <a:t>Karlan</a:t>
            </a:r>
            <a:r>
              <a:rPr lang="en-US" sz="2000" dirty="0" smtClean="0"/>
              <a:t>, </a:t>
            </a:r>
            <a:r>
              <a:rPr lang="en-US" sz="2000" dirty="0" err="1" smtClean="0"/>
              <a:t>Osei</a:t>
            </a:r>
            <a:r>
              <a:rPr lang="en-US" sz="2000" dirty="0" smtClean="0"/>
              <a:t>, </a:t>
            </a:r>
            <a:r>
              <a:rPr lang="en-US" sz="2000" dirty="0" err="1" smtClean="0"/>
              <a:t>Osei-Akoto</a:t>
            </a:r>
            <a:r>
              <a:rPr lang="en-US" sz="2000" dirty="0" smtClean="0"/>
              <a:t> &amp; </a:t>
            </a:r>
            <a:r>
              <a:rPr lang="en-US" sz="2000" dirty="0" err="1" smtClean="0"/>
              <a:t>Udry</a:t>
            </a:r>
            <a:r>
              <a:rPr lang="en-US" sz="2000" dirty="0" smtClean="0"/>
              <a:t>, QJE, 2014)</a:t>
            </a:r>
          </a:p>
          <a:p>
            <a:pPr lvl="1"/>
            <a:r>
              <a:rPr lang="en-US" sz="2000" dirty="0" smtClean="0"/>
              <a:t>Social </a:t>
            </a:r>
            <a:r>
              <a:rPr lang="en-US" sz="2000" dirty="0" smtClean="0"/>
              <a:t>networks and insurance in China (</a:t>
            </a:r>
            <a:r>
              <a:rPr lang="en-US" sz="2000" dirty="0" err="1" smtClean="0"/>
              <a:t>Cai</a:t>
            </a:r>
            <a:r>
              <a:rPr lang="en-US" sz="2000" dirty="0" smtClean="0"/>
              <a:t>, de </a:t>
            </a:r>
            <a:r>
              <a:rPr lang="en-US" sz="2000" dirty="0" err="1" smtClean="0"/>
              <a:t>Janvry</a:t>
            </a:r>
            <a:r>
              <a:rPr lang="en-US" sz="2000" dirty="0" smtClean="0"/>
              <a:t> &amp; </a:t>
            </a:r>
            <a:r>
              <a:rPr lang="en-US" sz="2000" dirty="0" err="1" smtClean="0"/>
              <a:t>Sadoulet</a:t>
            </a:r>
            <a:r>
              <a:rPr lang="en-US" sz="2000" dirty="0" smtClean="0"/>
              <a:t>, AER: Applied Economics, 2015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 lvl="1"/>
            <a:r>
              <a:rPr lang="en-US" sz="2000" dirty="0" smtClean="0"/>
              <a:t>Social networks linked </a:t>
            </a:r>
            <a:r>
              <a:rPr lang="en-US" sz="2000" dirty="0" smtClean="0"/>
              <a:t>with micro finance (Atkinson, de </a:t>
            </a:r>
            <a:r>
              <a:rPr lang="en-US" sz="2000" dirty="0" err="1" smtClean="0"/>
              <a:t>Janvry</a:t>
            </a:r>
            <a:r>
              <a:rPr lang="en-US" sz="2000" dirty="0" smtClean="0"/>
              <a:t>, Macintosh, </a:t>
            </a:r>
            <a:r>
              <a:rPr lang="en-US" sz="2000" dirty="0" err="1" smtClean="0"/>
              <a:t>Sadoulet</a:t>
            </a:r>
            <a:r>
              <a:rPr lang="en-US" sz="2000" dirty="0" smtClean="0"/>
              <a:t>, EDCC, 2013)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21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Thank you 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475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&amp; Communication Technology (ICT)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800600"/>
          </a:xfrm>
        </p:spPr>
        <p:txBody>
          <a:bodyPr/>
          <a:lstStyle/>
          <a:p>
            <a:r>
              <a:rPr lang="en-US" dirty="0" smtClean="0"/>
              <a:t>Capable of delivering information at low cost</a:t>
            </a:r>
          </a:p>
          <a:p>
            <a:r>
              <a:rPr lang="en-US" dirty="0" smtClean="0"/>
              <a:t>Previous studies find that increased in cellular coverage increases producer and consumer welfare </a:t>
            </a:r>
            <a:r>
              <a:rPr lang="en-US" sz="2000" dirty="0" smtClean="0"/>
              <a:t>(Jensen, 2007; Aker, 2011; Aker and </a:t>
            </a:r>
            <a:r>
              <a:rPr lang="en-US" sz="2000" dirty="0" err="1" smtClean="0"/>
              <a:t>Fafchamps</a:t>
            </a:r>
            <a:r>
              <a:rPr lang="en-US" sz="2000" dirty="0" smtClean="0"/>
              <a:t>, 2014)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260619" y="3769667"/>
            <a:ext cx="6587981" cy="2439517"/>
            <a:chOff x="1260619" y="3769667"/>
            <a:chExt cx="6587981" cy="2439517"/>
          </a:xfrm>
        </p:grpSpPr>
        <p:grpSp>
          <p:nvGrpSpPr>
            <p:cNvPr id="5" name="Group 4"/>
            <p:cNvGrpSpPr/>
            <p:nvPr/>
          </p:nvGrpSpPr>
          <p:grpSpPr>
            <a:xfrm>
              <a:off x="1260619" y="3769667"/>
              <a:ext cx="3235181" cy="461665"/>
              <a:chOff x="1260619" y="3769667"/>
              <a:chExt cx="3235181" cy="461665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260619" y="3769667"/>
                <a:ext cx="3235181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Cell phone ownership </a:t>
                </a:r>
                <a:endParaRPr lang="en-US" dirty="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 bwMode="auto">
              <a:xfrm flipV="1">
                <a:off x="4343400" y="3848099"/>
                <a:ext cx="0" cy="30480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grpSp>
          <p:nvGrpSpPr>
            <p:cNvPr id="17" name="Group 16"/>
            <p:cNvGrpSpPr/>
            <p:nvPr/>
          </p:nvGrpSpPr>
          <p:grpSpPr>
            <a:xfrm>
              <a:off x="5599671" y="3775672"/>
              <a:ext cx="2172729" cy="461665"/>
              <a:chOff x="5599671" y="3775672"/>
              <a:chExt cx="2172729" cy="46166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5599671" y="3775672"/>
                <a:ext cx="2172729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Cost of SMS </a:t>
                </a:r>
                <a:endParaRPr lang="en-US" dirty="0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 bwMode="auto">
              <a:xfrm>
                <a:off x="7543800" y="3848099"/>
                <a:ext cx="0" cy="34290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3" name="TextBox 12"/>
            <p:cNvSpPr txBox="1"/>
            <p:nvPr/>
          </p:nvSpPr>
          <p:spPr>
            <a:xfrm>
              <a:off x="1841827" y="4677030"/>
              <a:ext cx="6006773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Makes using SMS to deliver info appealing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28397" y="5747519"/>
              <a:ext cx="2820003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Easy to randomize </a:t>
              </a:r>
              <a:endParaRPr lang="en-US" dirty="0"/>
            </a:p>
          </p:txBody>
        </p:sp>
        <p:cxnSp>
          <p:nvCxnSpPr>
            <p:cNvPr id="7" name="Straight Arrow Connector 6"/>
            <p:cNvCxnSpPr>
              <a:stCxn id="6" idx="2"/>
              <a:endCxn id="13" idx="0"/>
            </p:cNvCxnSpPr>
            <p:nvPr/>
          </p:nvCxnSpPr>
          <p:spPr bwMode="auto">
            <a:xfrm>
              <a:off x="2878210" y="4231332"/>
              <a:ext cx="1967004" cy="445698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>
              <a:stCxn id="9" idx="2"/>
              <a:endCxn id="13" idx="0"/>
            </p:cNvCxnSpPr>
            <p:nvPr/>
          </p:nvCxnSpPr>
          <p:spPr bwMode="auto">
            <a:xfrm flipH="1">
              <a:off x="4845214" y="4237337"/>
              <a:ext cx="1840822" cy="439693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Straight Arrow Connector 15"/>
            <p:cNvCxnSpPr>
              <a:stCxn id="13" idx="2"/>
            </p:cNvCxnSpPr>
            <p:nvPr/>
          </p:nvCxnSpPr>
          <p:spPr bwMode="auto">
            <a:xfrm>
              <a:off x="4845214" y="5138695"/>
              <a:ext cx="0" cy="608824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4344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RCTs on impact of 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72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agricultural sector</a:t>
            </a:r>
          </a:p>
          <a:p>
            <a:pPr lvl="1"/>
            <a:r>
              <a:rPr lang="en-US" dirty="0" smtClean="0"/>
              <a:t>In India, not effective in increasing prices received in markets </a:t>
            </a:r>
            <a:r>
              <a:rPr lang="en-US" sz="2000" dirty="0" smtClean="0"/>
              <a:t>(</a:t>
            </a:r>
            <a:r>
              <a:rPr lang="en-US" sz="2000" dirty="0" err="1" smtClean="0"/>
              <a:t>Fafchamps</a:t>
            </a:r>
            <a:r>
              <a:rPr lang="en-US" sz="2000" dirty="0" smtClean="0"/>
              <a:t> and </a:t>
            </a:r>
            <a:r>
              <a:rPr lang="en-US" sz="2000" dirty="0" err="1" smtClean="0"/>
              <a:t>Minten</a:t>
            </a:r>
            <a:r>
              <a:rPr lang="en-US" sz="2000" dirty="0" smtClean="0"/>
              <a:t>, 2012). </a:t>
            </a:r>
          </a:p>
          <a:p>
            <a:pPr lvl="1"/>
            <a:r>
              <a:rPr lang="en-US" dirty="0" smtClean="0"/>
              <a:t>In India, increased use of appropriate and less hazardous pesticides but no impact on knowledge </a:t>
            </a:r>
            <a:r>
              <a:rPr lang="en-US" sz="2000" dirty="0" smtClean="0"/>
              <a:t>(Cole and Fernando, 2012)</a:t>
            </a:r>
          </a:p>
          <a:p>
            <a:pPr lvl="1"/>
            <a:r>
              <a:rPr lang="en-US" dirty="0" smtClean="0"/>
              <a:t>Treated farmers in Peru received higher market prices, especially for </a:t>
            </a:r>
            <a:r>
              <a:rPr lang="en-US" dirty="0"/>
              <a:t>perishable crops </a:t>
            </a:r>
            <a:r>
              <a:rPr lang="en-US" sz="2000" dirty="0" smtClean="0"/>
              <a:t>(</a:t>
            </a:r>
            <a:r>
              <a:rPr lang="en-US" sz="2000" dirty="0" smtClean="0"/>
              <a:t>Nakasone</a:t>
            </a:r>
            <a:r>
              <a:rPr lang="en-US" sz="2000" dirty="0" smtClean="0"/>
              <a:t>, 2013)</a:t>
            </a:r>
          </a:p>
          <a:p>
            <a:r>
              <a:rPr lang="en-US" dirty="0"/>
              <a:t>I</a:t>
            </a:r>
            <a:r>
              <a:rPr lang="en-US" dirty="0" smtClean="0"/>
              <a:t>n other sectors</a:t>
            </a:r>
          </a:p>
          <a:p>
            <a:pPr lvl="1"/>
            <a:r>
              <a:rPr lang="en-US" dirty="0" smtClean="0"/>
              <a:t>SMS increase savings in a 3-country study (</a:t>
            </a:r>
            <a:r>
              <a:rPr lang="en-US" dirty="0" err="1" smtClean="0"/>
              <a:t>Karlan</a:t>
            </a:r>
            <a:r>
              <a:rPr lang="en-US" dirty="0" smtClean="0"/>
              <a:t> et al. 2016)</a:t>
            </a:r>
          </a:p>
          <a:p>
            <a:pPr lvl="1"/>
            <a:r>
              <a:rPr lang="en-US" dirty="0" smtClean="0"/>
              <a:t>Used in the health sector for adherence to drug regimens, smoking cessation, increased physical activity, dengue prevention, etc. (e.g. Rodgers et al. 2005; Da Costa et al. 2010; </a:t>
            </a:r>
            <a:r>
              <a:rPr lang="en-US" dirty="0" err="1" smtClean="0"/>
              <a:t>Dammert</a:t>
            </a:r>
            <a:r>
              <a:rPr lang="en-US" dirty="0" smtClean="0"/>
              <a:t> et al. 2014)  </a:t>
            </a:r>
          </a:p>
          <a:p>
            <a:pPr lvl="1"/>
            <a:r>
              <a:rPr lang="en-US" dirty="0" smtClean="0"/>
              <a:t>Often used as reminders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03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r>
              <a:rPr lang="en-US" dirty="0" smtClean="0"/>
              <a:t>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if text messages affect adoption of IPM practices among potato farmers in Carchi, Ecuador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Determine </a:t>
            </a:r>
            <a:r>
              <a:rPr lang="en-US" dirty="0" smtClean="0"/>
              <a:t>if </a:t>
            </a:r>
            <a:r>
              <a:rPr lang="en-US" dirty="0"/>
              <a:t>text messages affect </a:t>
            </a:r>
            <a:r>
              <a:rPr lang="en-US" dirty="0" smtClean="0"/>
              <a:t>knowledge about IPM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mechanisms by which text messages induce behavior changes</a:t>
            </a:r>
          </a:p>
          <a:p>
            <a:pPr lvl="1"/>
            <a:r>
              <a:rPr lang="en-US" dirty="0" smtClean="0"/>
              <a:t>Reminder effect? </a:t>
            </a:r>
          </a:p>
          <a:p>
            <a:pPr lvl="1"/>
            <a:r>
              <a:rPr lang="en-US" dirty="0" smtClean="0"/>
              <a:t>Knowledge building effect?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05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/>
          <a:lstStyle/>
          <a:p>
            <a:r>
              <a:rPr lang="en-US" dirty="0" smtClean="0"/>
              <a:t>Conceptual framework 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Maximize expected utility from management decisions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charset="0"/>
                          </a:rPr>
                          <m:t> </m:t>
                        </m:r>
                        <m:r>
                          <a:rPr lang="en-US" i="1">
                            <a:latin typeface="Cambria Math" charset="0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</a:rPr>
                          <m:t>𝑡</m:t>
                        </m:r>
                      </m:sup>
                    </m:sSubSup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∈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):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𝑚𝑎𝑥</m:t>
                    </m:r>
                    <m:nary>
                      <m:naryPr>
                        <m:chr m:val="∑"/>
                        <m:ctrlPr>
                          <a:rPr lang="is-I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=0</m:t>
                        </m:r>
                      </m:sub>
                      <m:sup>
                        <m:r>
                          <a:rPr lang="is-I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is-IS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is-I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sup>
                        </m:sSup>
                        <m:nary>
                          <m:naryPr>
                            <m:chr m:val="∑"/>
                            <m:supHide m:val="on"/>
                            <m:ctrlPr>
                              <a:rPr lang="is-IS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m:rPr>
                                <m:brk m:alnAt="23"/>
                              </m:rP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∈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sub>
                            </m:sSub>
                          </m:sub>
                          <m:sup/>
                          <m:e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𝑡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𝑈</m:t>
                            </m:r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(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nary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)</m:t>
                        </m:r>
                        <m:r>
                          <a:rPr lang="is-I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en-US" dirty="0" smtClean="0"/>
                  <a:t>)</a:t>
                </a:r>
                <a:endParaRPr lang="en-US" dirty="0"/>
              </a:p>
              <a:p>
                <a:r>
                  <a:rPr lang="en-US" dirty="0" smtClean="0"/>
                  <a:t>Deviations from this standard economic model using psychological constructs</a:t>
                </a:r>
              </a:p>
              <a:p>
                <a:pPr lvl="1"/>
                <a:r>
                  <a:rPr lang="en-US" dirty="0" smtClean="0"/>
                  <a:t>Nonstandard preferences</a:t>
                </a:r>
              </a:p>
              <a:p>
                <a:pPr lvl="1"/>
                <a:r>
                  <a:rPr lang="en-US" dirty="0" smtClean="0"/>
                  <a:t>Nonstandard beliefs about the state of nature</a:t>
                </a:r>
              </a:p>
              <a:p>
                <a:pPr lvl="1"/>
                <a:r>
                  <a:rPr lang="en-US" b="1" dirty="0" smtClean="0"/>
                  <a:t>Nonstandard decision making</a:t>
                </a:r>
              </a:p>
              <a:p>
                <a:pPr lvl="2"/>
                <a:r>
                  <a:rPr lang="en-US" dirty="0" smtClean="0"/>
                  <a:t>Limited attention </a:t>
                </a:r>
              </a:p>
              <a:p>
                <a:pPr lvl="2"/>
                <a:r>
                  <a:rPr lang="en-US" dirty="0" smtClean="0"/>
                  <a:t>Sub-optimal heuristics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358" t="-13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28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framework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077200" cy="5105400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Limited attention</a:t>
                </a:r>
              </a:p>
              <a:p>
                <a:pPr lvl="1"/>
                <a:r>
                  <a:rPr lang="en-US" dirty="0" smtClean="0"/>
                  <a:t>Value (inclusive of cost of implementation) of the management practice 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𝑉</m:t>
                    </m:r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</a:rPr>
                      <m:t>𝑣</m:t>
                    </m:r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r>
                      <a:rPr lang="en-US" b="0" i="1" smtClean="0">
                        <a:latin typeface="Cambria Math" charset="0"/>
                      </a:rPr>
                      <m:t>𝑜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With inattention: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𝑉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</a:rPr>
                      <m:t>𝑣</m:t>
                    </m:r>
                    <m:r>
                      <a:rPr lang="en-US" b="0" i="1" smtClean="0">
                        <a:latin typeface="Cambria Math" charset="0"/>
                      </a:rPr>
                      <m:t>+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</a:rPr>
                          <m:t>1−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𝑜</m:t>
                    </m:r>
                  </m:oMath>
                </a14:m>
                <a:r>
                  <a:rPr lang="en-US" dirty="0" smtClean="0"/>
                  <a:t>, where</a:t>
                </a:r>
                <a:r>
                  <a:rPr lang="en-US" dirty="0">
                    <a:ea typeface="Cambria Math" charset="0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</m:oMath>
                </a14:m>
                <a:r>
                  <a:rPr lang="en-US" dirty="0" smtClean="0"/>
                  <a:t> denotes ‘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inattention’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is a function of the salience (s) of o and the number of competing stimuli (N):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s,N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Different strategies to identify the inattention parameter</a:t>
                </a:r>
              </a:p>
              <a:p>
                <a:pPr lvl="2"/>
                <a:r>
                  <a:rPr lang="en-US" dirty="0" smtClean="0">
                    <a:solidFill>
                      <a:schemeClr val="tx1"/>
                    </a:solidFill>
                  </a:rPr>
                  <a:t>Increase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salience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and examine change in V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𝑜</m:t>
                      </m:r>
                    </m:oMath>
                  </m:oMathPara>
                </a14:m>
                <a:endParaRPr lang="en-US" dirty="0" smtClean="0"/>
              </a:p>
              <a:p>
                <a:pPr lvl="2"/>
                <a:r>
                  <a:rPr lang="en-US" dirty="0" smtClean="0"/>
                  <a:t>Salience of text messages is expected to vary with the time sensitivity of the management practice and actionability of the text message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077200" cy="5105400"/>
              </a:xfrm>
              <a:blipFill>
                <a:blip r:embed="rId3"/>
                <a:stretch>
                  <a:fillRect l="-1132" t="-1195" r="-302" b="-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3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Sub-optimal heuristics</a:t>
            </a:r>
          </a:p>
          <a:p>
            <a:pPr lvl="1"/>
            <a:r>
              <a:rPr lang="en-US" dirty="0" smtClean="0"/>
              <a:t>Situation where the decision maker faces a large menu of options </a:t>
            </a:r>
          </a:p>
          <a:p>
            <a:pPr lvl="2"/>
            <a:r>
              <a:rPr lang="en-US" dirty="0" smtClean="0"/>
              <a:t>Preference for the </a:t>
            </a:r>
            <a:r>
              <a:rPr lang="en-US" dirty="0" smtClean="0"/>
              <a:t>familiar to sort out complexities</a:t>
            </a:r>
            <a:endParaRPr lang="en-US" dirty="0" smtClean="0"/>
          </a:p>
          <a:p>
            <a:pPr lvl="1"/>
            <a:r>
              <a:rPr lang="en-US" dirty="0" smtClean="0"/>
              <a:t>The IPM package includes numerous and complex choices </a:t>
            </a:r>
          </a:p>
          <a:p>
            <a:pPr lvl="2"/>
            <a:r>
              <a:rPr lang="en-US" dirty="0" smtClean="0"/>
              <a:t>Knowledgeable farmers are less likely to be overwhelmed by the complex choice sets and less likely to choose the default option</a:t>
            </a:r>
          </a:p>
          <a:p>
            <a:pPr lvl="2"/>
            <a:r>
              <a:rPr lang="en-US" dirty="0" smtClean="0"/>
              <a:t>Impact of text messages: </a:t>
            </a:r>
          </a:p>
          <a:p>
            <a:pPr lvl="3"/>
            <a:r>
              <a:rPr lang="en-US" dirty="0" smtClean="0"/>
              <a:t>Greater for </a:t>
            </a:r>
            <a:r>
              <a:rPr lang="en-US" dirty="0" smtClean="0"/>
              <a:t>complex compared to </a:t>
            </a:r>
            <a:r>
              <a:rPr lang="en-US" dirty="0" smtClean="0"/>
              <a:t>simple IPM practices </a:t>
            </a:r>
          </a:p>
          <a:p>
            <a:pPr lvl="3"/>
            <a:r>
              <a:rPr lang="en-US" dirty="0" smtClean="0"/>
              <a:t>Smaller for already knowledgeable farmers </a:t>
            </a:r>
          </a:p>
          <a:p>
            <a:pPr lvl="3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C9662E-29EF-8F4B-8B7D-1ED75BC2F64A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610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 IPM.potx" id="{F3BA4758-7747-4649-8487-CD88BEDC9680}" vid="{1E1652CA-5AC9-014D-A106-089FD039DA7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IPM</Template>
  <TotalTime>2455</TotalTime>
  <Words>2299</Words>
  <Application>Microsoft Office PowerPoint</Application>
  <PresentationFormat>On-screen Show (4:3)</PresentationFormat>
  <Paragraphs>714</Paragraphs>
  <Slides>33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MS PGothic</vt:lpstr>
      <vt:lpstr>Arial</vt:lpstr>
      <vt:lpstr>Arial Narrow</vt:lpstr>
      <vt:lpstr>Calibri</vt:lpstr>
      <vt:lpstr>Cambria Math</vt:lpstr>
      <vt:lpstr>Garamond</vt:lpstr>
      <vt:lpstr>Times</vt:lpstr>
      <vt:lpstr>Times New Roman</vt:lpstr>
      <vt:lpstr>Blank Presentation</vt:lpstr>
      <vt:lpstr>Did you really get the message? Using text reminders to stimulate adoption of agricultural technologies</vt:lpstr>
      <vt:lpstr>Objectives</vt:lpstr>
      <vt:lpstr>Introduction </vt:lpstr>
      <vt:lpstr>Information &amp; Communication Technology (ICT) </vt:lpstr>
      <vt:lpstr>Previous RCTs on impact of SMS</vt:lpstr>
      <vt:lpstr>Objectives of study</vt:lpstr>
      <vt:lpstr>Conceptual framework </vt:lpstr>
      <vt:lpstr>Conceptual framework   </vt:lpstr>
      <vt:lpstr>Conceptual framework </vt:lpstr>
      <vt:lpstr>Background </vt:lpstr>
      <vt:lpstr>PowerPoint Presentation</vt:lpstr>
      <vt:lpstr>PowerPoint Presentation</vt:lpstr>
      <vt:lpstr>PowerPoint Presentation</vt:lpstr>
      <vt:lpstr>PowerPoint Presentation</vt:lpstr>
      <vt:lpstr>Experiment </vt:lpstr>
      <vt:lpstr>Experiment </vt:lpstr>
      <vt:lpstr>Data </vt:lpstr>
      <vt:lpstr>PowerPoint Presentation</vt:lpstr>
      <vt:lpstr>PowerPoint Presentation</vt:lpstr>
      <vt:lpstr>PowerPoint Presentation</vt:lpstr>
      <vt:lpstr>Empirical model</vt:lpstr>
      <vt:lpstr>Testing the theories </vt:lpstr>
      <vt:lpstr>PowerPoint Presentation</vt:lpstr>
      <vt:lpstr>Descriptive analysis</vt:lpstr>
      <vt:lpstr>Descriptive analysis</vt:lpstr>
      <vt:lpstr>Balance of covariates </vt:lpstr>
      <vt:lpstr>Regression results </vt:lpstr>
      <vt:lpstr>Regression results </vt:lpstr>
      <vt:lpstr>Regression results </vt:lpstr>
      <vt:lpstr>Regression results </vt:lpstr>
      <vt:lpstr>Conclusions </vt:lpstr>
      <vt:lpstr>Extensions:  RCTs in Agriculture</vt:lpstr>
      <vt:lpstr>Questions? 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Larochelle</dc:creator>
  <cp:lastModifiedBy>reviewer</cp:lastModifiedBy>
  <cp:revision>153</cp:revision>
  <cp:lastPrinted>2016-07-31T20:01:25Z</cp:lastPrinted>
  <dcterms:created xsi:type="dcterms:W3CDTF">2016-07-27T16:04:41Z</dcterms:created>
  <dcterms:modified xsi:type="dcterms:W3CDTF">2017-02-26T08:59:07Z</dcterms:modified>
</cp:coreProperties>
</file>