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sldIdLst>
    <p:sldId id="256" r:id="rId2"/>
    <p:sldId id="257" r:id="rId3"/>
    <p:sldId id="341" r:id="rId4"/>
    <p:sldId id="342" r:id="rId5"/>
    <p:sldId id="339" r:id="rId6"/>
    <p:sldId id="340" r:id="rId7"/>
    <p:sldId id="349" r:id="rId8"/>
    <p:sldId id="343" r:id="rId9"/>
    <p:sldId id="338" r:id="rId10"/>
    <p:sldId id="300" r:id="rId11"/>
    <p:sldId id="322" r:id="rId12"/>
    <p:sldId id="291" r:id="rId13"/>
    <p:sldId id="301" r:id="rId14"/>
    <p:sldId id="302" r:id="rId15"/>
    <p:sldId id="303" r:id="rId16"/>
    <p:sldId id="304" r:id="rId17"/>
    <p:sldId id="305" r:id="rId18"/>
    <p:sldId id="306" r:id="rId19"/>
    <p:sldId id="307" r:id="rId20"/>
    <p:sldId id="308" r:id="rId21"/>
    <p:sldId id="314" r:id="rId22"/>
    <p:sldId id="346" r:id="rId23"/>
    <p:sldId id="260" r:id="rId24"/>
    <p:sldId id="320" r:id="rId25"/>
    <p:sldId id="294" r:id="rId26"/>
    <p:sldId id="344" r:id="rId27"/>
    <p:sldId id="261" r:id="rId28"/>
    <p:sldId id="285" r:id="rId29"/>
    <p:sldId id="287" r:id="rId30"/>
    <p:sldId id="288" r:id="rId31"/>
    <p:sldId id="289" r:id="rId32"/>
    <p:sldId id="286" r:id="rId33"/>
    <p:sldId id="317" r:id="rId34"/>
    <p:sldId id="345" r:id="rId35"/>
    <p:sldId id="284" r:id="rId36"/>
    <p:sldId id="350" r:id="rId37"/>
    <p:sldId id="329" r:id="rId38"/>
    <p:sldId id="325" r:id="rId39"/>
    <p:sldId id="328" r:id="rId40"/>
    <p:sldId id="326" r:id="rId41"/>
    <p:sldId id="336" r:id="rId42"/>
    <p:sldId id="327" r:id="rId43"/>
    <p:sldId id="356" r:id="rId44"/>
    <p:sldId id="331" r:id="rId45"/>
    <p:sldId id="354" r:id="rId46"/>
    <p:sldId id="296" r:id="rId47"/>
    <p:sldId id="330" r:id="rId48"/>
    <p:sldId id="355" r:id="rId49"/>
    <p:sldId id="312" r:id="rId50"/>
    <p:sldId id="351" r:id="rId51"/>
    <p:sldId id="334" r:id="rId52"/>
    <p:sldId id="337" r:id="rId53"/>
    <p:sldId id="352" r:id="rId54"/>
    <p:sldId id="353" r:id="rId55"/>
    <p:sldId id="332" r:id="rId56"/>
    <p:sldId id="333" r:id="rId57"/>
    <p:sldId id="348" r:id="rId58"/>
    <p:sldId id="319"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FF049D-CE02-4243-A34F-7FA19EAAF8BB}"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13333387-A86D-42CF-87E3-3038C5D6129A}">
      <dgm:prSet phldrT="[Text]" custT="1"/>
      <dgm:spPr/>
      <dgm:t>
        <a:bodyPr/>
        <a:lstStyle/>
        <a:p>
          <a:pPr>
            <a:spcAft>
              <a:spcPts val="0"/>
            </a:spcAft>
          </a:pPr>
          <a:r>
            <a:rPr lang="en-US" sz="1200" dirty="0" smtClean="0">
              <a:solidFill>
                <a:srgbClr val="00B050"/>
              </a:solidFill>
            </a:rPr>
            <a:t>Find, review, adopt,</a:t>
          </a:r>
        </a:p>
        <a:p>
          <a:pPr>
            <a:spcAft>
              <a:spcPts val="0"/>
            </a:spcAft>
          </a:pPr>
          <a:r>
            <a:rPr lang="en-US" sz="1200" dirty="0" smtClean="0">
              <a:solidFill>
                <a:srgbClr val="00B050"/>
              </a:solidFill>
            </a:rPr>
            <a:t>customize, use </a:t>
          </a:r>
        </a:p>
        <a:p>
          <a:pPr>
            <a:spcAft>
              <a:spcPts val="0"/>
            </a:spcAft>
          </a:pPr>
          <a:r>
            <a:rPr lang="en-US" sz="1200" dirty="0" smtClean="0">
              <a:solidFill>
                <a:srgbClr val="00B050"/>
              </a:solidFill>
            </a:rPr>
            <a:t>&amp; share</a:t>
          </a:r>
          <a:endParaRPr lang="en-US" sz="1200" dirty="0">
            <a:solidFill>
              <a:srgbClr val="00B050"/>
            </a:solidFill>
          </a:endParaRPr>
        </a:p>
      </dgm:t>
    </dgm:pt>
    <dgm:pt modelId="{C0439C2F-4026-4D14-962A-B83262E4E390}" type="parTrans" cxnId="{297B4B58-B796-4FA8-AA25-40637A6A93F2}">
      <dgm:prSet/>
      <dgm:spPr/>
      <dgm:t>
        <a:bodyPr/>
        <a:lstStyle/>
        <a:p>
          <a:endParaRPr lang="en-US" sz="1200"/>
        </a:p>
      </dgm:t>
    </dgm:pt>
    <dgm:pt modelId="{4DB32A5D-5FBF-48D9-AC46-54FCF250118C}" type="sibTrans" cxnId="{297B4B58-B796-4FA8-AA25-40637A6A93F2}">
      <dgm:prSet/>
      <dgm:spPr/>
      <dgm:t>
        <a:bodyPr/>
        <a:lstStyle/>
        <a:p>
          <a:endParaRPr lang="en-US" sz="1200"/>
        </a:p>
      </dgm:t>
    </dgm:pt>
    <dgm:pt modelId="{D8E2497E-7738-4771-BBEA-D1DBEEB0F0E6}">
      <dgm:prSet phldrT="[Text]" custT="1"/>
      <dgm:spPr/>
      <dgm:t>
        <a:bodyPr/>
        <a:lstStyle/>
        <a:p>
          <a:pPr>
            <a:spcAft>
              <a:spcPts val="0"/>
            </a:spcAft>
          </a:pPr>
          <a:r>
            <a:rPr lang="en-US" sz="1200" dirty="0" smtClean="0">
              <a:solidFill>
                <a:schemeClr val="accent1">
                  <a:lumMod val="75000"/>
                </a:schemeClr>
              </a:solidFill>
            </a:rPr>
            <a:t>Find, review, adopt</a:t>
          </a:r>
        </a:p>
        <a:p>
          <a:pPr>
            <a:spcAft>
              <a:spcPts val="0"/>
            </a:spcAft>
          </a:pPr>
          <a:r>
            <a:rPr lang="en-US" sz="1200" dirty="0" smtClean="0">
              <a:solidFill>
                <a:schemeClr val="accent1">
                  <a:lumMod val="75000"/>
                </a:schemeClr>
              </a:solidFill>
            </a:rPr>
            <a:t>customize, use </a:t>
          </a:r>
        </a:p>
        <a:p>
          <a:pPr>
            <a:spcAft>
              <a:spcPts val="0"/>
            </a:spcAft>
          </a:pPr>
          <a:r>
            <a:rPr lang="en-US" sz="1200" dirty="0" smtClean="0">
              <a:solidFill>
                <a:schemeClr val="accent1">
                  <a:lumMod val="75000"/>
                </a:schemeClr>
              </a:solidFill>
            </a:rPr>
            <a:t>&amp; share</a:t>
          </a:r>
          <a:endParaRPr lang="en-US" sz="1200" dirty="0">
            <a:solidFill>
              <a:schemeClr val="accent1">
                <a:lumMod val="75000"/>
              </a:schemeClr>
            </a:solidFill>
          </a:endParaRPr>
        </a:p>
      </dgm:t>
    </dgm:pt>
    <dgm:pt modelId="{896D5A92-8011-4EA5-AC65-AC563E6E466F}" type="parTrans" cxnId="{572708F9-089A-4B01-91C3-636A85AE7F90}">
      <dgm:prSet/>
      <dgm:spPr/>
      <dgm:t>
        <a:bodyPr/>
        <a:lstStyle/>
        <a:p>
          <a:endParaRPr lang="en-US" sz="1200"/>
        </a:p>
      </dgm:t>
    </dgm:pt>
    <dgm:pt modelId="{F209835D-B9C3-4148-B336-A5289ED1C8DB}" type="sibTrans" cxnId="{572708F9-089A-4B01-91C3-636A85AE7F90}">
      <dgm:prSet/>
      <dgm:spPr/>
      <dgm:t>
        <a:bodyPr/>
        <a:lstStyle/>
        <a:p>
          <a:endParaRPr lang="en-US" sz="1200"/>
        </a:p>
      </dgm:t>
    </dgm:pt>
    <dgm:pt modelId="{7577E1A4-2730-4400-AFCE-1123AB0116A1}">
      <dgm:prSet phldrT="[Text]" custT="1"/>
      <dgm:spPr/>
      <dgm:t>
        <a:bodyPr/>
        <a:lstStyle/>
        <a:p>
          <a:pPr>
            <a:spcAft>
              <a:spcPts val="0"/>
            </a:spcAft>
          </a:pPr>
          <a:r>
            <a:rPr lang="en-US" sz="1200" dirty="0" smtClean="0">
              <a:solidFill>
                <a:srgbClr val="FF0000"/>
              </a:solidFill>
            </a:rPr>
            <a:t>Find, review, adopt</a:t>
          </a:r>
        </a:p>
        <a:p>
          <a:pPr>
            <a:spcAft>
              <a:spcPts val="0"/>
            </a:spcAft>
          </a:pPr>
          <a:r>
            <a:rPr lang="en-US" sz="1200" dirty="0" smtClean="0">
              <a:solidFill>
                <a:srgbClr val="FF0000"/>
              </a:solidFill>
            </a:rPr>
            <a:t>customize, use </a:t>
          </a:r>
        </a:p>
        <a:p>
          <a:pPr>
            <a:spcAft>
              <a:spcPts val="0"/>
            </a:spcAft>
          </a:pPr>
          <a:r>
            <a:rPr lang="en-US" sz="1200" dirty="0" smtClean="0">
              <a:solidFill>
                <a:srgbClr val="FF0000"/>
              </a:solidFill>
            </a:rPr>
            <a:t>&amp; share</a:t>
          </a:r>
          <a:endParaRPr lang="en-US" sz="1200" dirty="0">
            <a:solidFill>
              <a:srgbClr val="FF0000"/>
            </a:solidFill>
          </a:endParaRPr>
        </a:p>
      </dgm:t>
    </dgm:pt>
    <dgm:pt modelId="{1253BDCE-CF1A-4EB3-8AF1-3B2CF9102854}" type="parTrans" cxnId="{EC9896BC-7635-4587-861C-EAA5850EC405}">
      <dgm:prSet/>
      <dgm:spPr/>
      <dgm:t>
        <a:bodyPr/>
        <a:lstStyle/>
        <a:p>
          <a:endParaRPr lang="en-US" sz="1200"/>
        </a:p>
      </dgm:t>
    </dgm:pt>
    <dgm:pt modelId="{3959BAB9-06E2-499D-9C43-62BB145295C6}" type="sibTrans" cxnId="{EC9896BC-7635-4587-861C-EAA5850EC405}">
      <dgm:prSet/>
      <dgm:spPr>
        <a:noFill/>
      </dgm:spPr>
      <dgm:t>
        <a:bodyPr/>
        <a:lstStyle/>
        <a:p>
          <a:endParaRPr lang="en-US" sz="1200"/>
        </a:p>
      </dgm:t>
    </dgm:pt>
    <dgm:pt modelId="{4682AE3D-16CB-44B6-A36B-2883628286F7}">
      <dgm:prSet phldrT="[Text]" custT="1"/>
      <dgm:spPr/>
      <dgm:t>
        <a:bodyPr/>
        <a:lstStyle/>
        <a:p>
          <a:pPr>
            <a:spcAft>
              <a:spcPts val="0"/>
            </a:spcAft>
          </a:pPr>
          <a:r>
            <a:rPr lang="en-US" sz="1200" dirty="0" smtClean="0"/>
            <a:t>Create, use </a:t>
          </a:r>
        </a:p>
        <a:p>
          <a:pPr>
            <a:spcAft>
              <a:spcPts val="0"/>
            </a:spcAft>
          </a:pPr>
          <a:r>
            <a:rPr lang="en-US" sz="1200" dirty="0" smtClean="0"/>
            <a:t>&amp; share </a:t>
          </a:r>
          <a:endParaRPr lang="en-US" sz="1200" dirty="0"/>
        </a:p>
      </dgm:t>
    </dgm:pt>
    <dgm:pt modelId="{E08E90A0-828C-43E4-B4F8-B7DD4A642882}" type="parTrans" cxnId="{645C6EB7-52FB-498A-B478-6547745392B2}">
      <dgm:prSet/>
      <dgm:spPr/>
      <dgm:t>
        <a:bodyPr/>
        <a:lstStyle/>
        <a:p>
          <a:endParaRPr lang="en-US" sz="1200"/>
        </a:p>
      </dgm:t>
    </dgm:pt>
    <dgm:pt modelId="{F6E3B56E-7D70-4038-9D7C-A70D795AA814}" type="sibTrans" cxnId="{645C6EB7-52FB-498A-B478-6547745392B2}">
      <dgm:prSet/>
      <dgm:spPr/>
      <dgm:t>
        <a:bodyPr/>
        <a:lstStyle/>
        <a:p>
          <a:endParaRPr lang="en-US" sz="1200"/>
        </a:p>
      </dgm:t>
    </dgm:pt>
    <dgm:pt modelId="{7E6E8903-A71A-493A-907A-81B6C6BF12C8}">
      <dgm:prSet phldrT="[Text]" custT="1"/>
      <dgm:spPr/>
      <dgm:t>
        <a:bodyPr/>
        <a:lstStyle/>
        <a:p>
          <a:pPr>
            <a:spcAft>
              <a:spcPts val="0"/>
            </a:spcAft>
          </a:pPr>
          <a:r>
            <a:rPr lang="en-US" sz="1200" dirty="0" smtClean="0">
              <a:solidFill>
                <a:srgbClr val="FF0000"/>
              </a:solidFill>
            </a:rPr>
            <a:t>Find, review, adopt,</a:t>
          </a:r>
        </a:p>
        <a:p>
          <a:pPr>
            <a:spcAft>
              <a:spcPts val="0"/>
            </a:spcAft>
          </a:pPr>
          <a:r>
            <a:rPr lang="en-US" sz="1200" dirty="0" smtClean="0">
              <a:solidFill>
                <a:srgbClr val="FF0000"/>
              </a:solidFill>
            </a:rPr>
            <a:t>customize, use </a:t>
          </a:r>
        </a:p>
        <a:p>
          <a:pPr>
            <a:spcAft>
              <a:spcPts val="0"/>
            </a:spcAft>
          </a:pPr>
          <a:r>
            <a:rPr lang="en-US" sz="1200" dirty="0" smtClean="0">
              <a:solidFill>
                <a:srgbClr val="FF0000"/>
              </a:solidFill>
            </a:rPr>
            <a:t>&amp; share</a:t>
          </a:r>
          <a:endParaRPr lang="en-US" sz="1200" dirty="0">
            <a:solidFill>
              <a:srgbClr val="FF0000"/>
            </a:solidFill>
          </a:endParaRPr>
        </a:p>
      </dgm:t>
    </dgm:pt>
    <dgm:pt modelId="{23C6949E-C638-44EE-A1EE-AE59ABFE1B3D}" type="sibTrans" cxnId="{63AB0EFC-C908-4B49-BC0B-C7D796081013}">
      <dgm:prSet/>
      <dgm:spPr/>
      <dgm:t>
        <a:bodyPr/>
        <a:lstStyle/>
        <a:p>
          <a:endParaRPr lang="en-US" sz="1200"/>
        </a:p>
      </dgm:t>
    </dgm:pt>
    <dgm:pt modelId="{FAB0F07C-028D-4BB9-B6A5-70F67B9814CA}" type="parTrans" cxnId="{63AB0EFC-C908-4B49-BC0B-C7D796081013}">
      <dgm:prSet/>
      <dgm:spPr/>
      <dgm:t>
        <a:bodyPr/>
        <a:lstStyle/>
        <a:p>
          <a:endParaRPr lang="en-US" sz="1200"/>
        </a:p>
      </dgm:t>
    </dgm:pt>
    <dgm:pt modelId="{3082B6FA-88D4-4537-B9BC-0D73B3962261}" type="pres">
      <dgm:prSet presAssocID="{CEFF049D-CE02-4243-A34F-7FA19EAAF8BB}" presName="cycle" presStyleCnt="0">
        <dgm:presLayoutVars>
          <dgm:dir/>
          <dgm:resizeHandles val="exact"/>
        </dgm:presLayoutVars>
      </dgm:prSet>
      <dgm:spPr/>
      <dgm:t>
        <a:bodyPr/>
        <a:lstStyle/>
        <a:p>
          <a:endParaRPr lang="en-US"/>
        </a:p>
      </dgm:t>
    </dgm:pt>
    <dgm:pt modelId="{61DCA101-90D1-4580-AD14-163291BB7742}" type="pres">
      <dgm:prSet presAssocID="{7E6E8903-A71A-493A-907A-81B6C6BF12C8}" presName="dummy" presStyleCnt="0"/>
      <dgm:spPr/>
    </dgm:pt>
    <dgm:pt modelId="{B47057E1-9060-46BD-A9BC-6A963603AE7D}" type="pres">
      <dgm:prSet presAssocID="{7E6E8903-A71A-493A-907A-81B6C6BF12C8}" presName="node" presStyleLbl="revTx" presStyleIdx="0" presStyleCnt="5" custScaleX="70654" custScaleY="96925" custRadScaleRad="104038" custRadScaleInc="22283">
        <dgm:presLayoutVars>
          <dgm:bulletEnabled val="1"/>
        </dgm:presLayoutVars>
      </dgm:prSet>
      <dgm:spPr/>
      <dgm:t>
        <a:bodyPr/>
        <a:lstStyle/>
        <a:p>
          <a:endParaRPr lang="en-US"/>
        </a:p>
      </dgm:t>
    </dgm:pt>
    <dgm:pt modelId="{7B865E2A-977D-47BD-BB96-710F3739D206}" type="pres">
      <dgm:prSet presAssocID="{23C6949E-C638-44EE-A1EE-AE59ABFE1B3D}" presName="sibTrans" presStyleLbl="node1" presStyleIdx="0" presStyleCnt="5"/>
      <dgm:spPr/>
      <dgm:t>
        <a:bodyPr/>
        <a:lstStyle/>
        <a:p>
          <a:endParaRPr lang="en-US"/>
        </a:p>
      </dgm:t>
    </dgm:pt>
    <dgm:pt modelId="{4AB5E990-30FC-42E8-913C-B4C00C8EA6A5}" type="pres">
      <dgm:prSet presAssocID="{13333387-A86D-42CF-87E3-3038C5D6129A}" presName="dummy" presStyleCnt="0"/>
      <dgm:spPr/>
    </dgm:pt>
    <dgm:pt modelId="{BF89E626-874F-4A1A-889A-36336A043BD6}" type="pres">
      <dgm:prSet presAssocID="{13333387-A86D-42CF-87E3-3038C5D6129A}" presName="node" presStyleLbl="revTx" presStyleIdx="1" presStyleCnt="5" custScaleX="74185">
        <dgm:presLayoutVars>
          <dgm:bulletEnabled val="1"/>
        </dgm:presLayoutVars>
      </dgm:prSet>
      <dgm:spPr/>
      <dgm:t>
        <a:bodyPr/>
        <a:lstStyle/>
        <a:p>
          <a:endParaRPr lang="en-US"/>
        </a:p>
      </dgm:t>
    </dgm:pt>
    <dgm:pt modelId="{4EA2B651-471F-4833-9C45-367B278C3CDA}" type="pres">
      <dgm:prSet presAssocID="{4DB32A5D-5FBF-48D9-AC46-54FCF250118C}" presName="sibTrans" presStyleLbl="node1" presStyleIdx="1" presStyleCnt="5"/>
      <dgm:spPr/>
      <dgm:t>
        <a:bodyPr/>
        <a:lstStyle/>
        <a:p>
          <a:endParaRPr lang="en-US"/>
        </a:p>
      </dgm:t>
    </dgm:pt>
    <dgm:pt modelId="{F62B13CA-628B-4F20-9955-2A296EE57542}" type="pres">
      <dgm:prSet presAssocID="{D8E2497E-7738-4771-BBEA-D1DBEEB0F0E6}" presName="dummy" presStyleCnt="0"/>
      <dgm:spPr/>
    </dgm:pt>
    <dgm:pt modelId="{A567506E-1C77-47EF-A3B3-6EC717D2586E}" type="pres">
      <dgm:prSet presAssocID="{D8E2497E-7738-4771-BBEA-D1DBEEB0F0E6}" presName="node" presStyleLbl="revTx" presStyleIdx="2" presStyleCnt="5" custScaleX="72058" custScaleY="95258">
        <dgm:presLayoutVars>
          <dgm:bulletEnabled val="1"/>
        </dgm:presLayoutVars>
      </dgm:prSet>
      <dgm:spPr/>
      <dgm:t>
        <a:bodyPr/>
        <a:lstStyle/>
        <a:p>
          <a:endParaRPr lang="en-US"/>
        </a:p>
      </dgm:t>
    </dgm:pt>
    <dgm:pt modelId="{F9DEFCBF-4C8C-414C-85CD-E022E64205FF}" type="pres">
      <dgm:prSet presAssocID="{F209835D-B9C3-4148-B336-A5289ED1C8DB}" presName="sibTrans" presStyleLbl="node1" presStyleIdx="2" presStyleCnt="5"/>
      <dgm:spPr/>
      <dgm:t>
        <a:bodyPr/>
        <a:lstStyle/>
        <a:p>
          <a:endParaRPr lang="en-US"/>
        </a:p>
      </dgm:t>
    </dgm:pt>
    <dgm:pt modelId="{1CCEC65D-C114-46EF-B1B8-C823D0F5C979}" type="pres">
      <dgm:prSet presAssocID="{7577E1A4-2730-4400-AFCE-1123AB0116A1}" presName="dummy" presStyleCnt="0"/>
      <dgm:spPr/>
    </dgm:pt>
    <dgm:pt modelId="{713463FC-9FDC-49C7-83DE-8F13B5FEBFB6}" type="pres">
      <dgm:prSet presAssocID="{7577E1A4-2730-4400-AFCE-1123AB0116A1}" presName="node" presStyleLbl="revTx" presStyleIdx="3" presStyleCnt="5" custScaleX="84303" custScaleY="97950" custRadScaleRad="106990" custRadScaleInc="-1058">
        <dgm:presLayoutVars>
          <dgm:bulletEnabled val="1"/>
        </dgm:presLayoutVars>
      </dgm:prSet>
      <dgm:spPr/>
      <dgm:t>
        <a:bodyPr/>
        <a:lstStyle/>
        <a:p>
          <a:endParaRPr lang="en-US"/>
        </a:p>
      </dgm:t>
    </dgm:pt>
    <dgm:pt modelId="{D3C86459-17F7-4608-8AA3-748E25A6757F}" type="pres">
      <dgm:prSet presAssocID="{3959BAB9-06E2-499D-9C43-62BB145295C6}" presName="sibTrans" presStyleLbl="node1" presStyleIdx="3" presStyleCnt="5" custLinFactNeighborX="-12434" custLinFactNeighborY="48869"/>
      <dgm:spPr/>
      <dgm:t>
        <a:bodyPr/>
        <a:lstStyle/>
        <a:p>
          <a:endParaRPr lang="en-US"/>
        </a:p>
      </dgm:t>
    </dgm:pt>
    <dgm:pt modelId="{E88015EF-973A-4AF5-AE1A-1056C1484F53}" type="pres">
      <dgm:prSet presAssocID="{4682AE3D-16CB-44B6-A36B-2883628286F7}" presName="dummy" presStyleCnt="0"/>
      <dgm:spPr/>
    </dgm:pt>
    <dgm:pt modelId="{9580C858-BE6A-4AF5-8E10-982964663CD2}" type="pres">
      <dgm:prSet presAssocID="{4682AE3D-16CB-44B6-A36B-2883628286F7}" presName="node" presStyleLbl="revTx" presStyleIdx="4" presStyleCnt="5">
        <dgm:presLayoutVars>
          <dgm:bulletEnabled val="1"/>
        </dgm:presLayoutVars>
      </dgm:prSet>
      <dgm:spPr/>
      <dgm:t>
        <a:bodyPr/>
        <a:lstStyle/>
        <a:p>
          <a:endParaRPr lang="en-US"/>
        </a:p>
      </dgm:t>
    </dgm:pt>
    <dgm:pt modelId="{43FE00BA-54AC-40F3-84D4-D5779AFB0B47}" type="pres">
      <dgm:prSet presAssocID="{F6E3B56E-7D70-4038-9D7C-A70D795AA814}" presName="sibTrans" presStyleLbl="node1" presStyleIdx="4" presStyleCnt="5"/>
      <dgm:spPr/>
      <dgm:t>
        <a:bodyPr/>
        <a:lstStyle/>
        <a:p>
          <a:endParaRPr lang="en-US"/>
        </a:p>
      </dgm:t>
    </dgm:pt>
  </dgm:ptLst>
  <dgm:cxnLst>
    <dgm:cxn modelId="{63AB0EFC-C908-4B49-BC0B-C7D796081013}" srcId="{CEFF049D-CE02-4243-A34F-7FA19EAAF8BB}" destId="{7E6E8903-A71A-493A-907A-81B6C6BF12C8}" srcOrd="0" destOrd="0" parTransId="{FAB0F07C-028D-4BB9-B6A5-70F67B9814CA}" sibTransId="{23C6949E-C638-44EE-A1EE-AE59ABFE1B3D}"/>
    <dgm:cxn modelId="{D5E2A0BF-EF3D-44C0-A8A4-4E1419999456}" type="presOf" srcId="{CEFF049D-CE02-4243-A34F-7FA19EAAF8BB}" destId="{3082B6FA-88D4-4537-B9BC-0D73B3962261}" srcOrd="0" destOrd="0" presId="urn:microsoft.com/office/officeart/2005/8/layout/cycle1"/>
    <dgm:cxn modelId="{4F21B073-61C6-4151-AC3A-85E2178F2ECB}" type="presOf" srcId="{3959BAB9-06E2-499D-9C43-62BB145295C6}" destId="{D3C86459-17F7-4608-8AA3-748E25A6757F}" srcOrd="0" destOrd="0" presId="urn:microsoft.com/office/officeart/2005/8/layout/cycle1"/>
    <dgm:cxn modelId="{F4CB5021-955D-48EA-842D-1E874381C4D9}" type="presOf" srcId="{F209835D-B9C3-4148-B336-A5289ED1C8DB}" destId="{F9DEFCBF-4C8C-414C-85CD-E022E64205FF}" srcOrd="0" destOrd="0" presId="urn:microsoft.com/office/officeart/2005/8/layout/cycle1"/>
    <dgm:cxn modelId="{EC9896BC-7635-4587-861C-EAA5850EC405}" srcId="{CEFF049D-CE02-4243-A34F-7FA19EAAF8BB}" destId="{7577E1A4-2730-4400-AFCE-1123AB0116A1}" srcOrd="3" destOrd="0" parTransId="{1253BDCE-CF1A-4EB3-8AF1-3B2CF9102854}" sibTransId="{3959BAB9-06E2-499D-9C43-62BB145295C6}"/>
    <dgm:cxn modelId="{572708F9-089A-4B01-91C3-636A85AE7F90}" srcId="{CEFF049D-CE02-4243-A34F-7FA19EAAF8BB}" destId="{D8E2497E-7738-4771-BBEA-D1DBEEB0F0E6}" srcOrd="2" destOrd="0" parTransId="{896D5A92-8011-4EA5-AC65-AC563E6E466F}" sibTransId="{F209835D-B9C3-4148-B336-A5289ED1C8DB}"/>
    <dgm:cxn modelId="{CC8603D8-9313-4EF0-A414-3FA19925D051}" type="presOf" srcId="{D8E2497E-7738-4771-BBEA-D1DBEEB0F0E6}" destId="{A567506E-1C77-47EF-A3B3-6EC717D2586E}" srcOrd="0" destOrd="0" presId="urn:microsoft.com/office/officeart/2005/8/layout/cycle1"/>
    <dgm:cxn modelId="{F57E8ADE-7997-4F1C-B208-5073D2AE4751}" type="presOf" srcId="{23C6949E-C638-44EE-A1EE-AE59ABFE1B3D}" destId="{7B865E2A-977D-47BD-BB96-710F3739D206}" srcOrd="0" destOrd="0" presId="urn:microsoft.com/office/officeart/2005/8/layout/cycle1"/>
    <dgm:cxn modelId="{0608EDD7-3B46-4D67-8D56-600860C13CFD}" type="presOf" srcId="{F6E3B56E-7D70-4038-9D7C-A70D795AA814}" destId="{43FE00BA-54AC-40F3-84D4-D5779AFB0B47}" srcOrd="0" destOrd="0" presId="urn:microsoft.com/office/officeart/2005/8/layout/cycle1"/>
    <dgm:cxn modelId="{6B0DB012-7FB7-4255-817C-7BE5EADB4AFA}" type="presOf" srcId="{7577E1A4-2730-4400-AFCE-1123AB0116A1}" destId="{713463FC-9FDC-49C7-83DE-8F13B5FEBFB6}" srcOrd="0" destOrd="0" presId="urn:microsoft.com/office/officeart/2005/8/layout/cycle1"/>
    <dgm:cxn modelId="{A66FB391-1761-45C5-B749-A975D4CA5649}" type="presOf" srcId="{7E6E8903-A71A-493A-907A-81B6C6BF12C8}" destId="{B47057E1-9060-46BD-A9BC-6A963603AE7D}" srcOrd="0" destOrd="0" presId="urn:microsoft.com/office/officeart/2005/8/layout/cycle1"/>
    <dgm:cxn modelId="{E7A0DF50-8F78-4114-AF67-5153F31A0810}" type="presOf" srcId="{13333387-A86D-42CF-87E3-3038C5D6129A}" destId="{BF89E626-874F-4A1A-889A-36336A043BD6}" srcOrd="0" destOrd="0" presId="urn:microsoft.com/office/officeart/2005/8/layout/cycle1"/>
    <dgm:cxn modelId="{E356DDAD-6185-4C44-88B6-ACE5F42FD413}" type="presOf" srcId="{4682AE3D-16CB-44B6-A36B-2883628286F7}" destId="{9580C858-BE6A-4AF5-8E10-982964663CD2}" srcOrd="0" destOrd="0" presId="urn:microsoft.com/office/officeart/2005/8/layout/cycle1"/>
    <dgm:cxn modelId="{645C6EB7-52FB-498A-B478-6547745392B2}" srcId="{CEFF049D-CE02-4243-A34F-7FA19EAAF8BB}" destId="{4682AE3D-16CB-44B6-A36B-2883628286F7}" srcOrd="4" destOrd="0" parTransId="{E08E90A0-828C-43E4-B4F8-B7DD4A642882}" sibTransId="{F6E3B56E-7D70-4038-9D7C-A70D795AA814}"/>
    <dgm:cxn modelId="{811C3519-039D-46D7-8704-EDC6AD910B4A}" type="presOf" srcId="{4DB32A5D-5FBF-48D9-AC46-54FCF250118C}" destId="{4EA2B651-471F-4833-9C45-367B278C3CDA}" srcOrd="0" destOrd="0" presId="urn:microsoft.com/office/officeart/2005/8/layout/cycle1"/>
    <dgm:cxn modelId="{297B4B58-B796-4FA8-AA25-40637A6A93F2}" srcId="{CEFF049D-CE02-4243-A34F-7FA19EAAF8BB}" destId="{13333387-A86D-42CF-87E3-3038C5D6129A}" srcOrd="1" destOrd="0" parTransId="{C0439C2F-4026-4D14-962A-B83262E4E390}" sibTransId="{4DB32A5D-5FBF-48D9-AC46-54FCF250118C}"/>
    <dgm:cxn modelId="{1C33FF71-2698-4F90-B8BB-8DF58EEF0150}" type="presParOf" srcId="{3082B6FA-88D4-4537-B9BC-0D73B3962261}" destId="{61DCA101-90D1-4580-AD14-163291BB7742}" srcOrd="0" destOrd="0" presId="urn:microsoft.com/office/officeart/2005/8/layout/cycle1"/>
    <dgm:cxn modelId="{CCE22E1C-D0AC-4C62-8DBA-F1030D9B1ACB}" type="presParOf" srcId="{3082B6FA-88D4-4537-B9BC-0D73B3962261}" destId="{B47057E1-9060-46BD-A9BC-6A963603AE7D}" srcOrd="1" destOrd="0" presId="urn:microsoft.com/office/officeart/2005/8/layout/cycle1"/>
    <dgm:cxn modelId="{194EA83B-A1EC-4F86-8BDC-0EE1079F821F}" type="presParOf" srcId="{3082B6FA-88D4-4537-B9BC-0D73B3962261}" destId="{7B865E2A-977D-47BD-BB96-710F3739D206}" srcOrd="2" destOrd="0" presId="urn:microsoft.com/office/officeart/2005/8/layout/cycle1"/>
    <dgm:cxn modelId="{1AFD3D05-B2B3-478D-A513-3CE683EE9769}" type="presParOf" srcId="{3082B6FA-88D4-4537-B9BC-0D73B3962261}" destId="{4AB5E990-30FC-42E8-913C-B4C00C8EA6A5}" srcOrd="3" destOrd="0" presId="urn:microsoft.com/office/officeart/2005/8/layout/cycle1"/>
    <dgm:cxn modelId="{8141A2DE-DE33-4FCD-A87A-5247EB2DA8CA}" type="presParOf" srcId="{3082B6FA-88D4-4537-B9BC-0D73B3962261}" destId="{BF89E626-874F-4A1A-889A-36336A043BD6}" srcOrd="4" destOrd="0" presId="urn:microsoft.com/office/officeart/2005/8/layout/cycle1"/>
    <dgm:cxn modelId="{E6AA34DE-3A47-4155-B8B1-89E0C9AB172C}" type="presParOf" srcId="{3082B6FA-88D4-4537-B9BC-0D73B3962261}" destId="{4EA2B651-471F-4833-9C45-367B278C3CDA}" srcOrd="5" destOrd="0" presId="urn:microsoft.com/office/officeart/2005/8/layout/cycle1"/>
    <dgm:cxn modelId="{E77F048C-B25C-4CD4-B7E6-F771D5ACCDBD}" type="presParOf" srcId="{3082B6FA-88D4-4537-B9BC-0D73B3962261}" destId="{F62B13CA-628B-4F20-9955-2A296EE57542}" srcOrd="6" destOrd="0" presId="urn:microsoft.com/office/officeart/2005/8/layout/cycle1"/>
    <dgm:cxn modelId="{9A030A04-8EF7-4BFF-9BE0-25763F5F31A6}" type="presParOf" srcId="{3082B6FA-88D4-4537-B9BC-0D73B3962261}" destId="{A567506E-1C77-47EF-A3B3-6EC717D2586E}" srcOrd="7" destOrd="0" presId="urn:microsoft.com/office/officeart/2005/8/layout/cycle1"/>
    <dgm:cxn modelId="{D34DA58B-A2C7-462B-BDFC-9927C4129B74}" type="presParOf" srcId="{3082B6FA-88D4-4537-B9BC-0D73B3962261}" destId="{F9DEFCBF-4C8C-414C-85CD-E022E64205FF}" srcOrd="8" destOrd="0" presId="urn:microsoft.com/office/officeart/2005/8/layout/cycle1"/>
    <dgm:cxn modelId="{2A02AD29-B4A5-49BB-BC28-43D520BDB39D}" type="presParOf" srcId="{3082B6FA-88D4-4537-B9BC-0D73B3962261}" destId="{1CCEC65D-C114-46EF-B1B8-C823D0F5C979}" srcOrd="9" destOrd="0" presId="urn:microsoft.com/office/officeart/2005/8/layout/cycle1"/>
    <dgm:cxn modelId="{8FFE80BD-8DAD-4134-B083-5B1CE270E43E}" type="presParOf" srcId="{3082B6FA-88D4-4537-B9BC-0D73B3962261}" destId="{713463FC-9FDC-49C7-83DE-8F13B5FEBFB6}" srcOrd="10" destOrd="0" presId="urn:microsoft.com/office/officeart/2005/8/layout/cycle1"/>
    <dgm:cxn modelId="{AC04FE9E-31F0-458A-8FD5-79BAB2ED1BE4}" type="presParOf" srcId="{3082B6FA-88D4-4537-B9BC-0D73B3962261}" destId="{D3C86459-17F7-4608-8AA3-748E25A6757F}" srcOrd="11" destOrd="0" presId="urn:microsoft.com/office/officeart/2005/8/layout/cycle1"/>
    <dgm:cxn modelId="{6382032C-C6B3-48AC-A8AD-4063C80148A8}" type="presParOf" srcId="{3082B6FA-88D4-4537-B9BC-0D73B3962261}" destId="{E88015EF-973A-4AF5-AE1A-1056C1484F53}" srcOrd="12" destOrd="0" presId="urn:microsoft.com/office/officeart/2005/8/layout/cycle1"/>
    <dgm:cxn modelId="{9E09160D-E523-425B-91CE-AB52C2A6DB16}" type="presParOf" srcId="{3082B6FA-88D4-4537-B9BC-0D73B3962261}" destId="{9580C858-BE6A-4AF5-8E10-982964663CD2}" srcOrd="13" destOrd="0" presId="urn:microsoft.com/office/officeart/2005/8/layout/cycle1"/>
    <dgm:cxn modelId="{2BCCAC2C-C0F4-4841-989C-D5F0E5AE3C6F}" type="presParOf" srcId="{3082B6FA-88D4-4537-B9BC-0D73B3962261}" destId="{43FE00BA-54AC-40F3-84D4-D5779AFB0B47}" srcOrd="14"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7057E1-9060-46BD-A9BC-6A963603AE7D}">
      <dsp:nvSpPr>
        <dsp:cNvPr id="0" name=""/>
        <dsp:cNvSpPr/>
      </dsp:nvSpPr>
      <dsp:spPr>
        <a:xfrm>
          <a:off x="4508814" y="117990"/>
          <a:ext cx="812175" cy="1114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ts val="0"/>
            </a:spcAft>
          </a:pPr>
          <a:r>
            <a:rPr lang="en-US" sz="1200" kern="1200" dirty="0" smtClean="0">
              <a:solidFill>
                <a:srgbClr val="FF0000"/>
              </a:solidFill>
            </a:rPr>
            <a:t>Find, review, adopt,</a:t>
          </a:r>
        </a:p>
        <a:p>
          <a:pPr lvl="0" algn="ctr" defTabSz="533400">
            <a:lnSpc>
              <a:spcPct val="90000"/>
            </a:lnSpc>
            <a:spcBef>
              <a:spcPct val="0"/>
            </a:spcBef>
            <a:spcAft>
              <a:spcPts val="0"/>
            </a:spcAft>
          </a:pPr>
          <a:r>
            <a:rPr lang="en-US" sz="1200" kern="1200" dirty="0" smtClean="0">
              <a:solidFill>
                <a:srgbClr val="FF0000"/>
              </a:solidFill>
            </a:rPr>
            <a:t>customize, use </a:t>
          </a:r>
        </a:p>
        <a:p>
          <a:pPr lvl="0" algn="ctr" defTabSz="533400">
            <a:lnSpc>
              <a:spcPct val="90000"/>
            </a:lnSpc>
            <a:spcBef>
              <a:spcPct val="0"/>
            </a:spcBef>
            <a:spcAft>
              <a:spcPts val="0"/>
            </a:spcAft>
          </a:pPr>
          <a:r>
            <a:rPr lang="en-US" sz="1200" kern="1200" dirty="0" smtClean="0">
              <a:solidFill>
                <a:srgbClr val="FF0000"/>
              </a:solidFill>
            </a:rPr>
            <a:t>&amp; share</a:t>
          </a:r>
          <a:endParaRPr lang="en-US" sz="1200" kern="1200" dirty="0">
            <a:solidFill>
              <a:srgbClr val="FF0000"/>
            </a:solidFill>
          </a:endParaRPr>
        </a:p>
      </dsp:txBody>
      <dsp:txXfrm>
        <a:off x="4508814" y="117990"/>
        <a:ext cx="812175" cy="1114163"/>
      </dsp:txXfrm>
    </dsp:sp>
    <dsp:sp modelId="{7B865E2A-977D-47BD-BB96-710F3739D206}">
      <dsp:nvSpPr>
        <dsp:cNvPr id="0" name=""/>
        <dsp:cNvSpPr/>
      </dsp:nvSpPr>
      <dsp:spPr>
        <a:xfrm>
          <a:off x="1447403" y="-136857"/>
          <a:ext cx="4316467" cy="4316467"/>
        </a:xfrm>
        <a:prstGeom prst="circularArrow">
          <a:avLst>
            <a:gd name="adj1" fmla="val 5193"/>
            <a:gd name="adj2" fmla="val 335392"/>
            <a:gd name="adj3" fmla="val 21564372"/>
            <a:gd name="adj4" fmla="val 20014817"/>
            <a:gd name="adj5" fmla="val 605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89E626-874F-4A1A-889A-36336A043BD6}">
      <dsp:nvSpPr>
        <dsp:cNvPr id="0" name=""/>
        <dsp:cNvSpPr/>
      </dsp:nvSpPr>
      <dsp:spPr>
        <a:xfrm>
          <a:off x="4993707" y="2188183"/>
          <a:ext cx="852764" cy="11495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ts val="0"/>
            </a:spcAft>
          </a:pPr>
          <a:r>
            <a:rPr lang="en-US" sz="1200" kern="1200" dirty="0" smtClean="0">
              <a:solidFill>
                <a:srgbClr val="00B050"/>
              </a:solidFill>
            </a:rPr>
            <a:t>Find, review, adopt,</a:t>
          </a:r>
        </a:p>
        <a:p>
          <a:pPr lvl="0" algn="ctr" defTabSz="533400">
            <a:lnSpc>
              <a:spcPct val="90000"/>
            </a:lnSpc>
            <a:spcBef>
              <a:spcPct val="0"/>
            </a:spcBef>
            <a:spcAft>
              <a:spcPts val="0"/>
            </a:spcAft>
          </a:pPr>
          <a:r>
            <a:rPr lang="en-US" sz="1200" kern="1200" dirty="0" smtClean="0">
              <a:solidFill>
                <a:srgbClr val="00B050"/>
              </a:solidFill>
            </a:rPr>
            <a:t>customize, use </a:t>
          </a:r>
        </a:p>
        <a:p>
          <a:pPr lvl="0" algn="ctr" defTabSz="533400">
            <a:lnSpc>
              <a:spcPct val="90000"/>
            </a:lnSpc>
            <a:spcBef>
              <a:spcPct val="0"/>
            </a:spcBef>
            <a:spcAft>
              <a:spcPts val="0"/>
            </a:spcAft>
          </a:pPr>
          <a:r>
            <a:rPr lang="en-US" sz="1200" kern="1200" dirty="0" smtClean="0">
              <a:solidFill>
                <a:srgbClr val="00B050"/>
              </a:solidFill>
            </a:rPr>
            <a:t>&amp; share</a:t>
          </a:r>
          <a:endParaRPr lang="en-US" sz="1200" kern="1200" dirty="0">
            <a:solidFill>
              <a:srgbClr val="00B050"/>
            </a:solidFill>
          </a:endParaRPr>
        </a:p>
      </dsp:txBody>
      <dsp:txXfrm>
        <a:off x="4993707" y="2188183"/>
        <a:ext cx="852764" cy="1149511"/>
      </dsp:txXfrm>
    </dsp:sp>
    <dsp:sp modelId="{4EA2B651-471F-4833-9C45-367B278C3CDA}">
      <dsp:nvSpPr>
        <dsp:cNvPr id="0" name=""/>
        <dsp:cNvSpPr/>
      </dsp:nvSpPr>
      <dsp:spPr>
        <a:xfrm>
          <a:off x="1440202" y="12814"/>
          <a:ext cx="4316467" cy="4316467"/>
        </a:xfrm>
        <a:prstGeom prst="circularArrow">
          <a:avLst>
            <a:gd name="adj1" fmla="val 5193"/>
            <a:gd name="adj2" fmla="val 335392"/>
            <a:gd name="adj3" fmla="val 4315363"/>
            <a:gd name="adj4" fmla="val 2251415"/>
            <a:gd name="adj5" fmla="val 605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67506E-1C77-47EF-A3B3-6EC717D2586E}">
      <dsp:nvSpPr>
        <dsp:cNvPr id="0" name=""/>
        <dsp:cNvSpPr/>
      </dsp:nvSpPr>
      <dsp:spPr>
        <a:xfrm>
          <a:off x="3184279" y="3538947"/>
          <a:ext cx="828314" cy="10950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ts val="0"/>
            </a:spcAft>
          </a:pPr>
          <a:r>
            <a:rPr lang="en-US" sz="1200" kern="1200" dirty="0" smtClean="0">
              <a:solidFill>
                <a:schemeClr val="accent1">
                  <a:lumMod val="75000"/>
                </a:schemeClr>
              </a:solidFill>
            </a:rPr>
            <a:t>Find, review, adopt</a:t>
          </a:r>
        </a:p>
        <a:p>
          <a:pPr lvl="0" algn="ctr" defTabSz="533400">
            <a:lnSpc>
              <a:spcPct val="90000"/>
            </a:lnSpc>
            <a:spcBef>
              <a:spcPct val="0"/>
            </a:spcBef>
            <a:spcAft>
              <a:spcPts val="0"/>
            </a:spcAft>
          </a:pPr>
          <a:r>
            <a:rPr lang="en-US" sz="1200" kern="1200" dirty="0" smtClean="0">
              <a:solidFill>
                <a:schemeClr val="accent1">
                  <a:lumMod val="75000"/>
                </a:schemeClr>
              </a:solidFill>
            </a:rPr>
            <a:t>customize, use </a:t>
          </a:r>
        </a:p>
        <a:p>
          <a:pPr lvl="0" algn="ctr" defTabSz="533400">
            <a:lnSpc>
              <a:spcPct val="90000"/>
            </a:lnSpc>
            <a:spcBef>
              <a:spcPct val="0"/>
            </a:spcBef>
            <a:spcAft>
              <a:spcPts val="0"/>
            </a:spcAft>
          </a:pPr>
          <a:r>
            <a:rPr lang="en-US" sz="1200" kern="1200" dirty="0" smtClean="0">
              <a:solidFill>
                <a:schemeClr val="accent1">
                  <a:lumMod val="75000"/>
                </a:schemeClr>
              </a:solidFill>
            </a:rPr>
            <a:t>&amp; share</a:t>
          </a:r>
          <a:endParaRPr lang="en-US" sz="1200" kern="1200" dirty="0">
            <a:solidFill>
              <a:schemeClr val="accent1">
                <a:lumMod val="75000"/>
              </a:schemeClr>
            </a:solidFill>
          </a:endParaRPr>
        </a:p>
      </dsp:txBody>
      <dsp:txXfrm>
        <a:off x="3184279" y="3538947"/>
        <a:ext cx="828314" cy="1095001"/>
      </dsp:txXfrm>
    </dsp:sp>
    <dsp:sp modelId="{F9DEFCBF-4C8C-414C-85CD-E022E64205FF}">
      <dsp:nvSpPr>
        <dsp:cNvPr id="0" name=""/>
        <dsp:cNvSpPr/>
      </dsp:nvSpPr>
      <dsp:spPr>
        <a:xfrm>
          <a:off x="1244331" y="-20018"/>
          <a:ext cx="4316467" cy="4316467"/>
        </a:xfrm>
        <a:prstGeom prst="circularArrow">
          <a:avLst>
            <a:gd name="adj1" fmla="val 5193"/>
            <a:gd name="adj2" fmla="val 335392"/>
            <a:gd name="adj3" fmla="val 8049336"/>
            <a:gd name="adj4" fmla="val 5792632"/>
            <a:gd name="adj5" fmla="val 605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3463FC-9FDC-49C7-83DE-8F13B5FEBFB6}">
      <dsp:nvSpPr>
        <dsp:cNvPr id="0" name=""/>
        <dsp:cNvSpPr/>
      </dsp:nvSpPr>
      <dsp:spPr>
        <a:xfrm>
          <a:off x="1167739" y="2249970"/>
          <a:ext cx="969072" cy="11259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ts val="0"/>
            </a:spcAft>
          </a:pPr>
          <a:r>
            <a:rPr lang="en-US" sz="1200" kern="1200" dirty="0" smtClean="0">
              <a:solidFill>
                <a:srgbClr val="FF0000"/>
              </a:solidFill>
            </a:rPr>
            <a:t>Find, review, adopt</a:t>
          </a:r>
        </a:p>
        <a:p>
          <a:pPr lvl="0" algn="ctr" defTabSz="533400">
            <a:lnSpc>
              <a:spcPct val="90000"/>
            </a:lnSpc>
            <a:spcBef>
              <a:spcPct val="0"/>
            </a:spcBef>
            <a:spcAft>
              <a:spcPts val="0"/>
            </a:spcAft>
          </a:pPr>
          <a:r>
            <a:rPr lang="en-US" sz="1200" kern="1200" dirty="0" smtClean="0">
              <a:solidFill>
                <a:srgbClr val="FF0000"/>
              </a:solidFill>
            </a:rPr>
            <a:t>customize, use </a:t>
          </a:r>
        </a:p>
        <a:p>
          <a:pPr lvl="0" algn="ctr" defTabSz="533400">
            <a:lnSpc>
              <a:spcPct val="90000"/>
            </a:lnSpc>
            <a:spcBef>
              <a:spcPct val="0"/>
            </a:spcBef>
            <a:spcAft>
              <a:spcPts val="0"/>
            </a:spcAft>
          </a:pPr>
          <a:r>
            <a:rPr lang="en-US" sz="1200" kern="1200" dirty="0" smtClean="0">
              <a:solidFill>
                <a:srgbClr val="FF0000"/>
              </a:solidFill>
            </a:rPr>
            <a:t>&amp; share</a:t>
          </a:r>
          <a:endParaRPr lang="en-US" sz="1200" kern="1200" dirty="0">
            <a:solidFill>
              <a:srgbClr val="FF0000"/>
            </a:solidFill>
          </a:endParaRPr>
        </a:p>
      </dsp:txBody>
      <dsp:txXfrm>
        <a:off x="1167739" y="2249970"/>
        <a:ext cx="969072" cy="1125946"/>
      </dsp:txXfrm>
    </dsp:sp>
    <dsp:sp modelId="{D3C86459-17F7-4608-8AA3-748E25A6757F}">
      <dsp:nvSpPr>
        <dsp:cNvPr id="0" name=""/>
        <dsp:cNvSpPr/>
      </dsp:nvSpPr>
      <dsp:spPr>
        <a:xfrm>
          <a:off x="767277" y="2322521"/>
          <a:ext cx="4316467" cy="4316467"/>
        </a:xfrm>
        <a:prstGeom prst="circularArrow">
          <a:avLst>
            <a:gd name="adj1" fmla="val 5193"/>
            <a:gd name="adj2" fmla="val 335392"/>
            <a:gd name="adj3" fmla="val 12735257"/>
            <a:gd name="adj4" fmla="val 11017981"/>
            <a:gd name="adj5" fmla="val 6059"/>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80C858-BE6A-4AF5-8E10-982964663CD2}">
      <dsp:nvSpPr>
        <dsp:cNvPr id="0" name=""/>
        <dsp:cNvSpPr/>
      </dsp:nvSpPr>
      <dsp:spPr>
        <a:xfrm>
          <a:off x="1897837" y="46701"/>
          <a:ext cx="1149511" cy="11495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ts val="0"/>
            </a:spcAft>
          </a:pPr>
          <a:r>
            <a:rPr lang="en-US" sz="1200" kern="1200" dirty="0" smtClean="0"/>
            <a:t>Create, use </a:t>
          </a:r>
        </a:p>
        <a:p>
          <a:pPr lvl="0" algn="ctr" defTabSz="533400">
            <a:lnSpc>
              <a:spcPct val="90000"/>
            </a:lnSpc>
            <a:spcBef>
              <a:spcPct val="0"/>
            </a:spcBef>
            <a:spcAft>
              <a:spcPts val="0"/>
            </a:spcAft>
          </a:pPr>
          <a:r>
            <a:rPr lang="en-US" sz="1200" kern="1200" dirty="0" smtClean="0"/>
            <a:t>&amp; share </a:t>
          </a:r>
          <a:endParaRPr lang="en-US" sz="1200" kern="1200" dirty="0"/>
        </a:p>
      </dsp:txBody>
      <dsp:txXfrm>
        <a:off x="1897837" y="46701"/>
        <a:ext cx="1149511" cy="1149511"/>
      </dsp:txXfrm>
    </dsp:sp>
    <dsp:sp modelId="{43FE00BA-54AC-40F3-84D4-D5779AFB0B47}">
      <dsp:nvSpPr>
        <dsp:cNvPr id="0" name=""/>
        <dsp:cNvSpPr/>
      </dsp:nvSpPr>
      <dsp:spPr>
        <a:xfrm>
          <a:off x="1545088" y="-22024"/>
          <a:ext cx="4316467" cy="4316467"/>
        </a:xfrm>
        <a:prstGeom prst="circularArrow">
          <a:avLst>
            <a:gd name="adj1" fmla="val 5193"/>
            <a:gd name="adj2" fmla="val 335392"/>
            <a:gd name="adj3" fmla="val 17356708"/>
            <a:gd name="adj4" fmla="val 14998340"/>
            <a:gd name="adj5" fmla="val 605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C7B23C-2E86-490A-B6F8-471968124244}" type="datetimeFigureOut">
              <a:rPr lang="en-US" smtClean="0"/>
              <a:t>10/27/2014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1449E0-E0FD-4E2A-B130-D77FE6A10397}" type="slidenum">
              <a:rPr lang="en-US" smtClean="0"/>
              <a:t>‹#›</a:t>
            </a:fld>
            <a:endParaRPr lang="en-US"/>
          </a:p>
        </p:txBody>
      </p:sp>
    </p:spTree>
    <p:extLst>
      <p:ext uri="{BB962C8B-B14F-4D97-AF65-F5344CB8AC3E}">
        <p14:creationId xmlns:p14="http://schemas.microsoft.com/office/powerpoint/2010/main" val="205247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1449E0-E0FD-4E2A-B130-D77FE6A10397}" type="slidenum">
              <a:rPr lang="en-US" smtClean="0"/>
              <a:t>1</a:t>
            </a:fld>
            <a:endParaRPr lang="en-US"/>
          </a:p>
        </p:txBody>
      </p:sp>
    </p:spTree>
    <p:extLst>
      <p:ext uri="{BB962C8B-B14F-4D97-AF65-F5344CB8AC3E}">
        <p14:creationId xmlns:p14="http://schemas.microsoft.com/office/powerpoint/2010/main" val="34924175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1449E0-E0FD-4E2A-B130-D77FE6A10397}" type="slidenum">
              <a:rPr lang="en-US" smtClean="0"/>
              <a:t>22</a:t>
            </a:fld>
            <a:endParaRPr lang="en-US"/>
          </a:p>
        </p:txBody>
      </p:sp>
    </p:spTree>
    <p:extLst>
      <p:ext uri="{BB962C8B-B14F-4D97-AF65-F5344CB8AC3E}">
        <p14:creationId xmlns:p14="http://schemas.microsoft.com/office/powerpoint/2010/main" val="12863723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9404">
              <a:defRPr/>
            </a:pPr>
            <a:r>
              <a:rPr lang="en-US" baseline="0" dirty="0" smtClean="0"/>
              <a:t>Copying is not flattery. It is illegal.</a:t>
            </a:r>
          </a:p>
        </p:txBody>
      </p:sp>
      <p:sp>
        <p:nvSpPr>
          <p:cNvPr id="4" name="Slide Number Placeholder 3"/>
          <p:cNvSpPr>
            <a:spLocks noGrp="1"/>
          </p:cNvSpPr>
          <p:nvPr>
            <p:ph type="sldNum" sz="quarter" idx="10"/>
          </p:nvPr>
        </p:nvSpPr>
        <p:spPr/>
        <p:txBody>
          <a:bodyPr/>
          <a:lstStyle/>
          <a:p>
            <a:fld id="{B8C1720B-A332-4CCC-AC1E-B6229D5250E3}" type="slidenum">
              <a:rPr lang="en-US" smtClean="0"/>
              <a:t>24</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26</a:t>
            </a:fld>
            <a:endParaRPr lang="en-US"/>
          </a:p>
        </p:txBody>
      </p:sp>
    </p:spTree>
    <p:extLst>
      <p:ext uri="{BB962C8B-B14F-4D97-AF65-F5344CB8AC3E}">
        <p14:creationId xmlns:p14="http://schemas.microsoft.com/office/powerpoint/2010/main" val="41878683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34</a:t>
            </a:fld>
            <a:endParaRPr lang="en-US"/>
          </a:p>
        </p:txBody>
      </p:sp>
    </p:spTree>
    <p:extLst>
      <p:ext uri="{BB962C8B-B14F-4D97-AF65-F5344CB8AC3E}">
        <p14:creationId xmlns:p14="http://schemas.microsoft.com/office/powerpoint/2010/main" val="41878683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1449E0-E0FD-4E2A-B130-D77FE6A10397}" type="slidenum">
              <a:rPr lang="en-US" smtClean="0"/>
              <a:t>38</a:t>
            </a:fld>
            <a:endParaRPr lang="en-US"/>
          </a:p>
        </p:txBody>
      </p:sp>
    </p:spTree>
    <p:extLst>
      <p:ext uri="{BB962C8B-B14F-4D97-AF65-F5344CB8AC3E}">
        <p14:creationId xmlns:p14="http://schemas.microsoft.com/office/powerpoint/2010/main" val="12483712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1449E0-E0FD-4E2A-B130-D77FE6A10397}" type="slidenum">
              <a:rPr lang="en-US" smtClean="0"/>
              <a:t>47</a:t>
            </a:fld>
            <a:endParaRPr lang="en-US"/>
          </a:p>
        </p:txBody>
      </p:sp>
    </p:spTree>
    <p:extLst>
      <p:ext uri="{BB962C8B-B14F-4D97-AF65-F5344CB8AC3E}">
        <p14:creationId xmlns:p14="http://schemas.microsoft.com/office/powerpoint/2010/main" val="9372427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53</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54</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58</a:t>
            </a:fld>
            <a:endParaRPr lang="en-US"/>
          </a:p>
        </p:txBody>
      </p:sp>
    </p:spTree>
    <p:extLst>
      <p:ext uri="{BB962C8B-B14F-4D97-AF65-F5344CB8AC3E}">
        <p14:creationId xmlns:p14="http://schemas.microsoft.com/office/powerpoint/2010/main" val="220817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11</a:t>
            </a:fld>
            <a:endParaRPr lang="en-US"/>
          </a:p>
        </p:txBody>
      </p:sp>
    </p:spTree>
    <p:extLst>
      <p:ext uri="{BB962C8B-B14F-4D97-AF65-F5344CB8AC3E}">
        <p14:creationId xmlns:p14="http://schemas.microsoft.com/office/powerpoint/2010/main" val="41878683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15</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16</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17</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18</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19</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20</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 http://www.lib.umich.edu/copyright/using-cc-licensed-material http://creativecommons.org/licenses/by/4.0</a:t>
            </a:r>
          </a:p>
          <a:p>
            <a:r>
              <a:rPr lang="en-US" dirty="0" smtClean="0"/>
              <a:t>See</a:t>
            </a:r>
            <a:r>
              <a:rPr lang="en-US" baseline="0" dirty="0" smtClean="0"/>
              <a:t> also:  http://wiki.creativecommons.org/Best_practices_for_attribution </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21</a:t>
            </a:fld>
            <a:endParaRPr lang="en-US"/>
          </a:p>
        </p:txBody>
      </p:sp>
    </p:spTree>
    <p:extLst>
      <p:ext uri="{BB962C8B-B14F-4D97-AF65-F5344CB8AC3E}">
        <p14:creationId xmlns:p14="http://schemas.microsoft.com/office/powerpoint/2010/main" val="2663022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E2177D-68D5-46F4-8B5B-6423A700448D}" type="datetimeFigureOut">
              <a:rPr lang="en-US" smtClean="0"/>
              <a:t>10/27/2014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A3F301-866E-42CF-A90E-6BBBBDCA501E}" type="slidenum">
              <a:rPr lang="en-US" smtClean="0"/>
              <a:t>‹#›</a:t>
            </a:fld>
            <a:endParaRPr lang="en-US"/>
          </a:p>
        </p:txBody>
      </p:sp>
    </p:spTree>
    <p:extLst>
      <p:ext uri="{BB962C8B-B14F-4D97-AF65-F5344CB8AC3E}">
        <p14:creationId xmlns:p14="http://schemas.microsoft.com/office/powerpoint/2010/main" val="4091440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E2177D-68D5-46F4-8B5B-6423A700448D}" type="datetimeFigureOut">
              <a:rPr lang="en-US" smtClean="0"/>
              <a:t>10/27/2014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A3F301-866E-42CF-A90E-6BBBBDCA501E}" type="slidenum">
              <a:rPr lang="en-US" smtClean="0"/>
              <a:t>‹#›</a:t>
            </a:fld>
            <a:endParaRPr lang="en-US"/>
          </a:p>
        </p:txBody>
      </p:sp>
    </p:spTree>
    <p:extLst>
      <p:ext uri="{BB962C8B-B14F-4D97-AF65-F5344CB8AC3E}">
        <p14:creationId xmlns:p14="http://schemas.microsoft.com/office/powerpoint/2010/main" val="883976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E2177D-68D5-46F4-8B5B-6423A700448D}" type="datetimeFigureOut">
              <a:rPr lang="en-US" smtClean="0"/>
              <a:t>10/27/2014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A3F301-866E-42CF-A90E-6BBBBDCA501E}" type="slidenum">
              <a:rPr lang="en-US" smtClean="0"/>
              <a:t>‹#›</a:t>
            </a:fld>
            <a:endParaRPr lang="en-US"/>
          </a:p>
        </p:txBody>
      </p:sp>
    </p:spTree>
    <p:extLst>
      <p:ext uri="{BB962C8B-B14F-4D97-AF65-F5344CB8AC3E}">
        <p14:creationId xmlns:p14="http://schemas.microsoft.com/office/powerpoint/2010/main" val="4148231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E2177D-68D5-46F4-8B5B-6423A700448D}" type="datetimeFigureOut">
              <a:rPr lang="en-US" smtClean="0"/>
              <a:t>10/27/2014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A3F301-866E-42CF-A90E-6BBBBDCA501E}" type="slidenum">
              <a:rPr lang="en-US" smtClean="0"/>
              <a:t>‹#›</a:t>
            </a:fld>
            <a:endParaRPr lang="en-US"/>
          </a:p>
        </p:txBody>
      </p:sp>
    </p:spTree>
    <p:extLst>
      <p:ext uri="{BB962C8B-B14F-4D97-AF65-F5344CB8AC3E}">
        <p14:creationId xmlns:p14="http://schemas.microsoft.com/office/powerpoint/2010/main" val="2220852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E2177D-68D5-46F4-8B5B-6423A700448D}" type="datetimeFigureOut">
              <a:rPr lang="en-US" smtClean="0"/>
              <a:t>10/27/2014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A3F301-866E-42CF-A90E-6BBBBDCA501E}" type="slidenum">
              <a:rPr lang="en-US" smtClean="0"/>
              <a:t>‹#›</a:t>
            </a:fld>
            <a:endParaRPr lang="en-US"/>
          </a:p>
        </p:txBody>
      </p:sp>
    </p:spTree>
    <p:extLst>
      <p:ext uri="{BB962C8B-B14F-4D97-AF65-F5344CB8AC3E}">
        <p14:creationId xmlns:p14="http://schemas.microsoft.com/office/powerpoint/2010/main" val="455330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E2177D-68D5-46F4-8B5B-6423A700448D}" type="datetimeFigureOut">
              <a:rPr lang="en-US" smtClean="0"/>
              <a:t>10/27/2014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A3F301-866E-42CF-A90E-6BBBBDCA501E}" type="slidenum">
              <a:rPr lang="en-US" smtClean="0"/>
              <a:t>‹#›</a:t>
            </a:fld>
            <a:endParaRPr lang="en-US"/>
          </a:p>
        </p:txBody>
      </p:sp>
    </p:spTree>
    <p:extLst>
      <p:ext uri="{BB962C8B-B14F-4D97-AF65-F5344CB8AC3E}">
        <p14:creationId xmlns:p14="http://schemas.microsoft.com/office/powerpoint/2010/main" val="2576563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5E2177D-68D5-46F4-8B5B-6423A700448D}" type="datetimeFigureOut">
              <a:rPr lang="en-US" smtClean="0"/>
              <a:t>10/27/2014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A3F301-866E-42CF-A90E-6BBBBDCA501E}" type="slidenum">
              <a:rPr lang="en-US" smtClean="0"/>
              <a:t>‹#›</a:t>
            </a:fld>
            <a:endParaRPr lang="en-US"/>
          </a:p>
        </p:txBody>
      </p:sp>
    </p:spTree>
    <p:extLst>
      <p:ext uri="{BB962C8B-B14F-4D97-AF65-F5344CB8AC3E}">
        <p14:creationId xmlns:p14="http://schemas.microsoft.com/office/powerpoint/2010/main" val="797743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E2177D-68D5-46F4-8B5B-6423A700448D}" type="datetimeFigureOut">
              <a:rPr lang="en-US" smtClean="0"/>
              <a:t>10/27/2014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A3F301-866E-42CF-A90E-6BBBBDCA501E}" type="slidenum">
              <a:rPr lang="en-US" smtClean="0"/>
              <a:t>‹#›</a:t>
            </a:fld>
            <a:endParaRPr lang="en-US"/>
          </a:p>
        </p:txBody>
      </p:sp>
    </p:spTree>
    <p:extLst>
      <p:ext uri="{BB962C8B-B14F-4D97-AF65-F5344CB8AC3E}">
        <p14:creationId xmlns:p14="http://schemas.microsoft.com/office/powerpoint/2010/main" val="969687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E2177D-68D5-46F4-8B5B-6423A700448D}" type="datetimeFigureOut">
              <a:rPr lang="en-US" smtClean="0"/>
              <a:t>10/27/2014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A3F301-866E-42CF-A90E-6BBBBDCA501E}" type="slidenum">
              <a:rPr lang="en-US" smtClean="0"/>
              <a:t>‹#›</a:t>
            </a:fld>
            <a:endParaRPr lang="en-US"/>
          </a:p>
        </p:txBody>
      </p:sp>
    </p:spTree>
    <p:extLst>
      <p:ext uri="{BB962C8B-B14F-4D97-AF65-F5344CB8AC3E}">
        <p14:creationId xmlns:p14="http://schemas.microsoft.com/office/powerpoint/2010/main" val="83710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E2177D-68D5-46F4-8B5B-6423A700448D}" type="datetimeFigureOut">
              <a:rPr lang="en-US" smtClean="0"/>
              <a:t>10/27/2014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A3F301-866E-42CF-A90E-6BBBBDCA501E}" type="slidenum">
              <a:rPr lang="en-US" smtClean="0"/>
              <a:t>‹#›</a:t>
            </a:fld>
            <a:endParaRPr lang="en-US"/>
          </a:p>
        </p:txBody>
      </p:sp>
    </p:spTree>
    <p:extLst>
      <p:ext uri="{BB962C8B-B14F-4D97-AF65-F5344CB8AC3E}">
        <p14:creationId xmlns:p14="http://schemas.microsoft.com/office/powerpoint/2010/main" val="438284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E2177D-68D5-46F4-8B5B-6423A700448D}" type="datetimeFigureOut">
              <a:rPr lang="en-US" smtClean="0"/>
              <a:t>10/27/2014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A3F301-866E-42CF-A90E-6BBBBDCA501E}" type="slidenum">
              <a:rPr lang="en-US" smtClean="0"/>
              <a:t>‹#›</a:t>
            </a:fld>
            <a:endParaRPr lang="en-US"/>
          </a:p>
        </p:txBody>
      </p:sp>
    </p:spTree>
    <p:extLst>
      <p:ext uri="{BB962C8B-B14F-4D97-AF65-F5344CB8AC3E}">
        <p14:creationId xmlns:p14="http://schemas.microsoft.com/office/powerpoint/2010/main" val="2039018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E2177D-68D5-46F4-8B5B-6423A700448D}" type="datetimeFigureOut">
              <a:rPr lang="en-US" smtClean="0"/>
              <a:t>10/27/2014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A3F301-866E-42CF-A90E-6BBBBDCA501E}" type="slidenum">
              <a:rPr lang="en-US" smtClean="0"/>
              <a:t>‹#›</a:t>
            </a:fld>
            <a:endParaRPr lang="en-US"/>
          </a:p>
        </p:txBody>
      </p:sp>
    </p:spTree>
    <p:extLst>
      <p:ext uri="{BB962C8B-B14F-4D97-AF65-F5344CB8AC3E}">
        <p14:creationId xmlns:p14="http://schemas.microsoft.com/office/powerpoint/2010/main" val="22043008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hewlett.org/programs/education/open-educational-resource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hyperlink" Target="http://opencontent.org/blog/archives/3251"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hyperlink" Target="http://opencontent.org/blog/archives/1123" TargetMode="External"/><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creativecommons.org/licenses/by/4.0" TargetMode="External"/><Relationship Id="rId4" Type="http://schemas.openxmlformats.org/officeDocument/2006/relationships/hyperlink" Target="http://www.lib.umich.edu/copyright/using-cc-licensed-materia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www.flickr.com/photos/grggrssmr/4846187035" TargetMode="External"/><Relationship Id="rId7"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wiki.creativecommons.org/Marking_Works_Technical" TargetMode="External"/><Relationship Id="rId5" Type="http://schemas.openxmlformats.org/officeDocument/2006/relationships/hyperlink" Target="https://wiki.creativecommons.org/Best_practices_for_attribution" TargetMode="External"/><Relationship Id="rId4" Type="http://schemas.openxmlformats.org/officeDocument/2006/relationships/hyperlink" Target="http://creativecommons.org/licenses/by-sa/3.0" TargetMode="Externa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3" Type="http://schemas.openxmlformats.org/officeDocument/2006/relationships/hyperlink" Target="http://commons.wikimedia.org/wiki/File:Copyright-_all_rights_reserved.png#mediaviewer/File:Copyright-_all_rights_reserved.png" TargetMode="External"/><Relationship Id="rId2" Type="http://schemas.openxmlformats.org/officeDocument/2006/relationships/hyperlink" Target="http://www.flickr.com/photos/mikeblogs/3020966268/sizes/o/in/photostream" TargetMode="Externa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creativecommons.org/licenses/by-nc-sa/1.0/" TargetMode="External"/><Relationship Id="rId4" Type="http://schemas.openxmlformats.org/officeDocument/2006/relationships/hyperlink" Target="http://mirrors.creativecommons.org/getcreative"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crln.acrl.org/content/69/10/594.full.pdf" TargetMode="External"/><Relationship Id="rId7"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hyperlink" Target="http://creativecommons.org/licenses/by-nc-sa/1.0/" TargetMode="External"/><Relationship Id="rId5" Type="http://schemas.openxmlformats.org/officeDocument/2006/relationships/hyperlink" Target="http://mirrors.creativecommons.org/getcreative" TargetMode="External"/><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hyperlink" Target="http://www.hewlett.org/programs/education/open-educational-resource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hyperlink" Target="http://creativecommons.org/licenses/by-nc-sa/4.0/" TargetMode="External"/><Relationship Id="rId4" Type="http://schemas.openxmlformats.org/officeDocument/2006/relationships/hyperlink" Target="http://ocw.mit.edu/courses/electrical-engineering-and-computer-science/6-006-introduction-to-algorithms-fall-2011/"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phet.colorado.edu/sims/html/concentration/latest/concentration_en.html" TargetMode="External"/><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hyperlink" Target="http://creativecommons.org/licenses/by/3.0/us"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flickr.com/" TargetMode="External"/><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hyperlink" Target="http://ccmixter.org/" TargetMode="External"/><Relationship Id="rId4" Type="http://schemas.openxmlformats.org/officeDocument/2006/relationships/image" Target="../media/image31.png"/></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hyperlink" Target="http://compfight.com/"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www.hewlett.org/programs/education/open-educational-resources"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flickr.com/photos/stanfordedtech/8748390822/" TargetMode="External"/><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https://www.youtube.com/watch?v=io3BrAQl3so" TargetMode="External"/><Relationship Id="rId4" Type="http://schemas.microsoft.com/office/2007/relationships/hdphoto" Target="../media/hdphoto1.wdp"/></Relationships>
</file>

<file path=ppt/slides/_rels/slide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hyperlink" Target="http://vtechworks.lib.vt.edu/handle/10919/46998" TargetMode="External"/><Relationship Id="rId7" Type="http://schemas.openxmlformats.org/officeDocument/2006/relationships/image" Target="../media/image44.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3.png"/><Relationship Id="rId11" Type="http://schemas.openxmlformats.org/officeDocument/2006/relationships/image" Target="../media/image48.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png"/></Relationships>
</file>

<file path=ppt/slides/_rels/slide41.xml.rels><?xml version="1.0" encoding="UTF-8" standalone="yes"?>
<Relationships xmlns="http://schemas.openxmlformats.org/package/2006/relationships"><Relationship Id="rId3" Type="http://schemas.openxmlformats.org/officeDocument/2006/relationships/hyperlink" Target="http://guides.lib.vt.edu/OER" TargetMode="External"/><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4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jpg"/><Relationship Id="rId7" Type="http://schemas.openxmlformats.org/officeDocument/2006/relationships/image" Target="../media/image58.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48.xml.rels><?xml version="1.0" encoding="UTF-8" standalone="yes"?>
<Relationships xmlns="http://schemas.openxmlformats.org/package/2006/relationships"><Relationship Id="rId3" Type="http://schemas.openxmlformats.org/officeDocument/2006/relationships/hyperlink" Target="http://www.k-state.edu/today/announcement.php?id=13575&amp;category=news&amp;referredBy=todayRSSFeed" TargetMode="External"/><Relationship Id="rId2" Type="http://schemas.openxmlformats.org/officeDocument/2006/relationships/hyperlink" Target="http://sites.temple.edu/alttextbook/photos" TargetMode="External"/><Relationship Id="rId1" Type="http://schemas.openxmlformats.org/officeDocument/2006/relationships/slideLayout" Target="../slideLayouts/slideLayout2.xml"/><Relationship Id="rId6" Type="http://schemas.openxmlformats.org/officeDocument/2006/relationships/hyperlink" Target="http://opensuny.org/omp/index.php/SUNYOpenTextbooks/about/description" TargetMode="External"/><Relationship Id="rId5" Type="http://schemas.openxmlformats.org/officeDocument/2006/relationships/hyperlink" Target="http://www.library.ucla.edu/libraries/affordable-course-materials-initiative-description" TargetMode="External"/><Relationship Id="rId4" Type="http://schemas.openxmlformats.org/officeDocument/2006/relationships/hyperlink" Target="https://scholarblogs.emory.edu/eoei/about/"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openstaxcollege.org/" TargetMode="External"/><Relationship Id="rId2" Type="http://schemas.openxmlformats.org/officeDocument/2006/relationships/hyperlink" Target="http://open.bccampus.ca/" TargetMode="External"/><Relationship Id="rId1" Type="http://schemas.openxmlformats.org/officeDocument/2006/relationships/slideLayout" Target="../slideLayouts/slideLayout2.xml"/><Relationship Id="rId6" Type="http://schemas.openxmlformats.org/officeDocument/2006/relationships/hyperlink" Target="http://www.saylor.org/" TargetMode="External"/><Relationship Id="rId5" Type="http://schemas.openxmlformats.org/officeDocument/2006/relationships/hyperlink" Target="http://ocw.mit.edu/" TargetMode="External"/><Relationship Id="rId4" Type="http://schemas.openxmlformats.org/officeDocument/2006/relationships/hyperlink" Target="http://lumenlearning.com/"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www.ala.org/acrl/sites/ala.org.acrl/files/content/publications/whitepapers/Environmental%20Scan%20and%20Assessment.pdf" TargetMode="External"/><Relationship Id="rId2" Type="http://schemas.openxmlformats.org/officeDocument/2006/relationships/hyperlink" Target="http://publications.cetis.ac.uk/wp-content/uploads/2012/08/OER-Libraries-Survey-Report.pdf"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hyperlink" Target="https://www.google.com/advanced_search" TargetMode="External"/><Relationship Id="rId13" Type="http://schemas.openxmlformats.org/officeDocument/2006/relationships/hyperlink" Target="http://open.umn.edu/opentextbooks" TargetMode="External"/><Relationship Id="rId3" Type="http://schemas.openxmlformats.org/officeDocument/2006/relationships/hyperlink" Target="http://www.merlot.org/" TargetMode="External"/><Relationship Id="rId7" Type="http://schemas.openxmlformats.org/officeDocument/2006/relationships/image" Target="../media/image63.png"/><Relationship Id="rId12" Type="http://schemas.openxmlformats.org/officeDocument/2006/relationships/hyperlink" Target="http://guides.library.umass.edu/oer" TargetMode="External"/><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hyperlink" Target="http://www.jorum.ac.uk/" TargetMode="External"/><Relationship Id="rId11" Type="http://schemas.openxmlformats.org/officeDocument/2006/relationships/hyperlink" Target="http://guides.ou.edu/oer/open_textbook_collections" TargetMode="External"/><Relationship Id="rId5" Type="http://schemas.openxmlformats.org/officeDocument/2006/relationships/image" Target="../media/image62.png"/><Relationship Id="rId10" Type="http://schemas.openxmlformats.org/officeDocument/2006/relationships/hyperlink" Target="http://guides.lib.vt.edu/OER" TargetMode="External"/><Relationship Id="rId4" Type="http://schemas.openxmlformats.org/officeDocument/2006/relationships/image" Target="../media/image61.png"/><Relationship Id="rId9" Type="http://schemas.openxmlformats.org/officeDocument/2006/relationships/image" Target="../media/image64.png"/><Relationship Id="rId14" Type="http://schemas.openxmlformats.org/officeDocument/2006/relationships/hyperlink" Target="http://oercommons.org/" TargetMode="External"/></Relationships>
</file>

<file path=ppt/slides/_rels/slide5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creativecommons.org/licenses/by/4.0/" TargetMode="External"/><Relationship Id="rId4" Type="http://schemas.openxmlformats.org/officeDocument/2006/relationships/hyperlink" Target="http://search.creativecommons.org/" TargetMode="External"/></Relationships>
</file>

<file path=ppt/slides/_rels/slide5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hyperlink" Target="http://open4us.org/find-oer/#Photo/ImageSearch" TargetMode="External"/></Relationships>
</file>

<file path=ppt/slides/_rels/slide55.xml.rels><?xml version="1.0" encoding="UTF-8" standalone="yes"?>
<Relationships xmlns="http://schemas.openxmlformats.org/package/2006/relationships"><Relationship Id="rId3" Type="http://schemas.openxmlformats.org/officeDocument/2006/relationships/hyperlink" Target="https://www.facebook.com/BlendedLibrarians" TargetMode="External"/><Relationship Id="rId2" Type="http://schemas.openxmlformats.org/officeDocument/2006/relationships/hyperlink" Target="http://www.sparc.arl.org/resource/sparc-libraries-oer-forum" TargetMode="External"/><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hyperlink" Target="https://groups.google.com/forum/#!forum/cccoer-advisory" TargetMode="External"/><Relationship Id="rId4" Type="http://schemas.openxmlformats.org/officeDocument/2006/relationships/hyperlink" Target="http://www.scoop.it/t/blended-librarianship"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http://open.bccampus.ca/2014/05/20/one-heck-of-a-hackfest-id-say" TargetMode="External"/><Relationship Id="rId2" Type="http://schemas.openxmlformats.org/officeDocument/2006/relationships/hyperlink" Target="http://bcoerguides.wikispaces.com/" TargetMode="External"/><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57.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mailto:arwalz@vt.edu" TargetMode="External"/><Relationship Id="rId7" Type="http://schemas.openxmlformats.org/officeDocument/2006/relationships/hyperlink" Target="http://creativecommons.org/licenses/by-nc-sa/1.0/"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mirrors.creativecommons.org/getcreative" TargetMode="External"/><Relationship Id="rId5" Type="http://schemas.openxmlformats.org/officeDocument/2006/relationships/image" Target="../media/image18.png"/><Relationship Id="rId4" Type="http://schemas.openxmlformats.org/officeDocument/2006/relationships/image" Target="../media/image71.jpeg"/></Relationships>
</file>

<file path=ppt/slides/_rels/slide6.xml.rels><?xml version="1.0" encoding="UTF-8" standalone="yes"?>
<Relationships xmlns="http://schemas.openxmlformats.org/package/2006/relationships"><Relationship Id="rId3" Type="http://schemas.openxmlformats.org/officeDocument/2006/relationships/hyperlink" Target="http://www.aei-ideas.org/2012/12/the-college-textbook-bubble-and-how-the-open-educational-resources-movement-is-going-up-against-the-textbook-cartel" TargetMode="External"/><Relationship Id="rId2" Type="http://schemas.openxmlformats.org/officeDocument/2006/relationships/hyperlink" Target="https://twitter.com/Mark_J_Perry/status/459395162032988160/photo/1"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uspirg.org/reports/usp/fixing-broken-textbook-marke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flickr.com/photos/sneezypb/2688690679" TargetMode="External"/><Relationship Id="rId2" Type="http://schemas.openxmlformats.org/officeDocument/2006/relationships/image" Target="../media/image9.jpg"/><Relationship Id="rId1" Type="http://schemas.openxmlformats.org/officeDocument/2006/relationships/slideLayout" Target="../slideLayouts/slideLayout2.xml"/><Relationship Id="rId4" Type="http://schemas.openxmlformats.org/officeDocument/2006/relationships/hyperlink" Target="https://creativecommons.org/licenses/by-sa/2.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62000" y="990600"/>
            <a:ext cx="7848600" cy="5940088"/>
          </a:xfrm>
          <a:prstGeom prst="rect">
            <a:avLst/>
          </a:prstGeom>
          <a:noFill/>
        </p:spPr>
        <p:txBody>
          <a:bodyPr wrap="square" rtlCol="0">
            <a:spAutoFit/>
          </a:bodyPr>
          <a:lstStyle/>
          <a:p>
            <a:pPr algn="ctr"/>
            <a:r>
              <a:rPr lang="en-US" sz="6600" dirty="0" smtClean="0"/>
              <a:t>To </a:t>
            </a:r>
            <a:r>
              <a:rPr lang="en-US" sz="6600" dirty="0" smtClean="0">
                <a:solidFill>
                  <a:srgbClr val="FF0000"/>
                </a:solidFill>
              </a:rPr>
              <a:t>Boldly</a:t>
            </a:r>
            <a:r>
              <a:rPr lang="en-US" sz="6600" dirty="0" smtClean="0"/>
              <a:t> Go:</a:t>
            </a:r>
          </a:p>
          <a:p>
            <a:pPr algn="ctr"/>
            <a:r>
              <a:rPr lang="en-US" sz="4400" dirty="0" smtClean="0"/>
              <a:t>First-year exploration of </a:t>
            </a:r>
          </a:p>
          <a:p>
            <a:pPr algn="ctr"/>
            <a:r>
              <a:rPr lang="en-US" sz="4400" dirty="0" smtClean="0">
                <a:solidFill>
                  <a:srgbClr val="FF0000"/>
                </a:solidFill>
              </a:rPr>
              <a:t>OER </a:t>
            </a:r>
            <a:r>
              <a:rPr lang="en-US" sz="4400" dirty="0" smtClean="0"/>
              <a:t>Initiatives</a:t>
            </a:r>
          </a:p>
          <a:p>
            <a:endParaRPr lang="en-US" dirty="0">
              <a:solidFill>
                <a:schemeClr val="bg1"/>
              </a:solidFill>
            </a:endParaRPr>
          </a:p>
          <a:p>
            <a:r>
              <a:rPr lang="en-US" dirty="0" smtClean="0">
                <a:solidFill>
                  <a:schemeClr val="bg1"/>
                </a:solidFill>
              </a:rPr>
              <a:t>Virginia</a:t>
            </a:r>
            <a:endParaRPr lang="en-US" dirty="0" smtClean="0"/>
          </a:p>
          <a:p>
            <a:pPr algn="ctr"/>
            <a:r>
              <a:rPr lang="en-US" sz="2800" b="1" dirty="0" smtClean="0"/>
              <a:t>Virginia </a:t>
            </a:r>
            <a:r>
              <a:rPr lang="en-US" sz="2800" b="1" dirty="0" smtClean="0"/>
              <a:t>Libraries Association Annual Conference</a:t>
            </a:r>
            <a:endParaRPr lang="en-US" sz="2800" b="1" dirty="0" smtClean="0"/>
          </a:p>
          <a:p>
            <a:pPr algn="ctr"/>
            <a:r>
              <a:rPr lang="en-US" b="1" dirty="0" smtClean="0"/>
              <a:t>Williamsburg, VA - October </a:t>
            </a:r>
            <a:r>
              <a:rPr lang="en-US" b="1" dirty="0" smtClean="0"/>
              <a:t>23, 2014</a:t>
            </a:r>
          </a:p>
          <a:p>
            <a:endParaRPr lang="en-US" dirty="0" smtClean="0"/>
          </a:p>
          <a:p>
            <a:endParaRPr lang="en-US" dirty="0"/>
          </a:p>
          <a:p>
            <a:endParaRPr lang="en-US" dirty="0"/>
          </a:p>
          <a:p>
            <a:r>
              <a:rPr lang="en-US" dirty="0" smtClean="0"/>
              <a:t>Anita Walz</a:t>
            </a:r>
          </a:p>
          <a:p>
            <a:r>
              <a:rPr lang="en-US" dirty="0" smtClean="0"/>
              <a:t>Assessment, Open Education &amp; Online Learning Environments Librarian</a:t>
            </a:r>
            <a:endParaRPr lang="en-US" dirty="0"/>
          </a:p>
          <a:p>
            <a:r>
              <a:rPr lang="en-US" dirty="0" smtClean="0"/>
              <a:t>University Libraries, Virginia Tech</a:t>
            </a:r>
          </a:p>
          <a:p>
            <a:r>
              <a:rPr lang="en-US" dirty="0" smtClean="0"/>
              <a:t>arwalz@vt.edu</a:t>
            </a:r>
            <a:endParaRPr lang="en-US" dirty="0"/>
          </a:p>
          <a:p>
            <a:endParaRPr lang="en-US" dirty="0">
              <a:solidFill>
                <a:schemeClr val="bg1"/>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1000" y="5886843"/>
            <a:ext cx="857250" cy="34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80672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914400"/>
            <a:ext cx="8763000" cy="5638800"/>
          </a:xfrm>
        </p:spPr>
        <p:txBody>
          <a:bodyPr>
            <a:normAutofit/>
          </a:bodyPr>
          <a:lstStyle/>
          <a:p>
            <a:pPr marL="0" indent="0">
              <a:spcBef>
                <a:spcPts val="1200"/>
              </a:spcBef>
              <a:spcAft>
                <a:spcPts val="600"/>
              </a:spcAft>
              <a:buNone/>
            </a:pPr>
            <a:r>
              <a:rPr lang="en-US" sz="6000" dirty="0" smtClean="0"/>
              <a:t>   What are </a:t>
            </a:r>
          </a:p>
          <a:p>
            <a:pPr marL="0" indent="0" algn="ctr">
              <a:spcBef>
                <a:spcPts val="1200"/>
              </a:spcBef>
              <a:spcAft>
                <a:spcPts val="600"/>
              </a:spcAft>
              <a:buNone/>
            </a:pPr>
            <a:r>
              <a:rPr lang="en-US" sz="6500" dirty="0" smtClean="0">
                <a:solidFill>
                  <a:srgbClr val="FF0000"/>
                </a:solidFill>
              </a:rPr>
              <a:t>Open Educational  </a:t>
            </a:r>
          </a:p>
          <a:p>
            <a:pPr marL="0" indent="0" algn="ctr">
              <a:spcBef>
                <a:spcPts val="1200"/>
              </a:spcBef>
              <a:spcAft>
                <a:spcPts val="600"/>
              </a:spcAft>
              <a:buNone/>
            </a:pPr>
            <a:r>
              <a:rPr lang="en-US" sz="6500" dirty="0" smtClean="0">
                <a:solidFill>
                  <a:srgbClr val="FF0000"/>
                </a:solidFill>
              </a:rPr>
              <a:t>Resources </a:t>
            </a:r>
          </a:p>
          <a:p>
            <a:pPr marL="0" indent="0" algn="ctr">
              <a:spcBef>
                <a:spcPts val="1200"/>
              </a:spcBef>
              <a:spcAft>
                <a:spcPts val="600"/>
              </a:spcAft>
              <a:buNone/>
            </a:pPr>
            <a:r>
              <a:rPr lang="en-US" sz="6000" dirty="0" smtClean="0"/>
              <a:t>					  anyway?</a:t>
            </a:r>
            <a:endParaRPr lang="en-US" sz="6000" dirty="0"/>
          </a:p>
        </p:txBody>
      </p:sp>
    </p:spTree>
    <p:extLst>
      <p:ext uri="{BB962C8B-B14F-4D97-AF65-F5344CB8AC3E}">
        <p14:creationId xmlns:p14="http://schemas.microsoft.com/office/powerpoint/2010/main" val="19053842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Open Educational Resources . . . </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 are teaching, learning, and research resources </a:t>
            </a:r>
          </a:p>
          <a:p>
            <a:pPr marL="0" indent="0">
              <a:buNone/>
            </a:pPr>
            <a:endParaRPr lang="en-US" dirty="0"/>
          </a:p>
          <a:p>
            <a:pPr marL="0" indent="0">
              <a:buNone/>
            </a:pPr>
            <a:r>
              <a:rPr lang="en-US" dirty="0" smtClean="0"/>
              <a:t>- that reside in the </a:t>
            </a:r>
            <a:r>
              <a:rPr lang="en-US" dirty="0" smtClean="0">
                <a:solidFill>
                  <a:srgbClr val="FF0000"/>
                </a:solidFill>
              </a:rPr>
              <a:t>public domain</a:t>
            </a:r>
            <a:r>
              <a:rPr lang="en-US" dirty="0" smtClean="0"/>
              <a:t> or have been released under an </a:t>
            </a:r>
            <a:r>
              <a:rPr lang="en-US" dirty="0" smtClean="0">
                <a:solidFill>
                  <a:srgbClr val="FF0000"/>
                </a:solidFill>
              </a:rPr>
              <a:t>intellectual property license that permits their free use and re-purposing by others</a:t>
            </a:r>
            <a:r>
              <a:rPr lang="en-US" dirty="0" smtClean="0"/>
              <a:t>.  </a:t>
            </a:r>
          </a:p>
          <a:p>
            <a:pPr marL="0" indent="0">
              <a:buNone/>
            </a:pPr>
            <a:r>
              <a:rPr lang="en-US" dirty="0"/>
              <a:t>	</a:t>
            </a:r>
            <a:r>
              <a:rPr lang="en-US" dirty="0" smtClean="0"/>
              <a:t>				</a:t>
            </a:r>
          </a:p>
          <a:p>
            <a:pPr marL="0" indent="0">
              <a:buNone/>
            </a:pPr>
            <a:r>
              <a:rPr lang="en-US" dirty="0"/>
              <a:t> - include full courses, course materials, modules, textbooks, streaming videos, tests, software, and any other tools, materials, or techniques used to support access to knowledge."</a:t>
            </a:r>
          </a:p>
          <a:p>
            <a:pPr marL="0" indent="0">
              <a:buNone/>
            </a:pPr>
            <a:endParaRPr lang="en-US" dirty="0" smtClean="0"/>
          </a:p>
          <a:p>
            <a:endParaRPr lang="en-US" dirty="0"/>
          </a:p>
        </p:txBody>
      </p:sp>
      <p:sp>
        <p:nvSpPr>
          <p:cNvPr id="4" name="TextBox 3"/>
          <p:cNvSpPr txBox="1"/>
          <p:nvPr/>
        </p:nvSpPr>
        <p:spPr>
          <a:xfrm>
            <a:off x="6135255" y="6248400"/>
            <a:ext cx="2667000" cy="369332"/>
          </a:xfrm>
          <a:prstGeom prst="rect">
            <a:avLst/>
          </a:prstGeom>
          <a:noFill/>
        </p:spPr>
        <p:txBody>
          <a:bodyPr wrap="square" rtlCol="0">
            <a:spAutoFit/>
          </a:bodyPr>
          <a:lstStyle/>
          <a:p>
            <a:r>
              <a:rPr lang="en-US" dirty="0" smtClean="0"/>
              <a:t>- </a:t>
            </a:r>
            <a:r>
              <a:rPr lang="en-US" dirty="0" smtClean="0">
                <a:hlinkClick r:id="rId3"/>
              </a:rPr>
              <a:t>Hewlett Foundation</a:t>
            </a:r>
            <a:endParaRPr lang="en-US" dirty="0"/>
          </a:p>
        </p:txBody>
      </p:sp>
    </p:spTree>
    <p:extLst>
      <p:ext uri="{BB962C8B-B14F-4D97-AF65-F5344CB8AC3E}">
        <p14:creationId xmlns:p14="http://schemas.microsoft.com/office/powerpoint/2010/main" val="1718940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t>What kind of “open” did you mean?</a:t>
            </a:r>
            <a:endParaRPr lang="en-US" dirty="0"/>
          </a:p>
        </p:txBody>
      </p:sp>
      <p:sp>
        <p:nvSpPr>
          <p:cNvPr id="3" name="Content Placeholder 2"/>
          <p:cNvSpPr>
            <a:spLocks noGrp="1"/>
          </p:cNvSpPr>
          <p:nvPr>
            <p:ph idx="1"/>
          </p:nvPr>
        </p:nvSpPr>
        <p:spPr>
          <a:xfrm>
            <a:off x="152400" y="1219200"/>
            <a:ext cx="8763000" cy="4525963"/>
          </a:xfrm>
        </p:spPr>
        <p:txBody>
          <a:bodyPr>
            <a:normAutofit/>
          </a:bodyPr>
          <a:lstStyle/>
          <a:p>
            <a:pPr lvl="1"/>
            <a:endParaRPr lang="en-US" dirty="0" smtClean="0"/>
          </a:p>
          <a:p>
            <a:pPr lvl="1"/>
            <a:r>
              <a:rPr lang="en-US" dirty="0"/>
              <a:t> </a:t>
            </a:r>
            <a:r>
              <a:rPr lang="en-US" sz="3600" dirty="0" smtClean="0">
                <a:solidFill>
                  <a:srgbClr val="FF0000"/>
                </a:solidFill>
              </a:rPr>
              <a:t>Free</a:t>
            </a:r>
            <a:r>
              <a:rPr lang="en-US" dirty="0" smtClean="0"/>
              <a:t> (Open Access)</a:t>
            </a:r>
          </a:p>
          <a:p>
            <a:pPr lvl="1"/>
            <a:endParaRPr lang="en-US" dirty="0" smtClean="0"/>
          </a:p>
          <a:p>
            <a:pPr lvl="1"/>
            <a:r>
              <a:rPr lang="en-US" dirty="0" smtClean="0"/>
              <a:t> </a:t>
            </a:r>
            <a:r>
              <a:rPr lang="en-US" sz="3600" dirty="0" smtClean="0">
                <a:solidFill>
                  <a:srgbClr val="FF0000"/>
                </a:solidFill>
              </a:rPr>
              <a:t>Free</a:t>
            </a:r>
            <a:r>
              <a:rPr lang="en-US" dirty="0" smtClean="0"/>
              <a:t> (Openly licensed)</a:t>
            </a:r>
          </a:p>
          <a:p>
            <a:pPr marL="457200" lvl="1" indent="0">
              <a:buNone/>
            </a:pPr>
            <a:r>
              <a:rPr lang="en-US" dirty="0" smtClean="0"/>
              <a:t>	redistribute, edit, remix/tweak, build upon; </a:t>
            </a:r>
          </a:p>
          <a:p>
            <a:pPr marL="457200" lvl="1" indent="0">
              <a:buNone/>
            </a:pPr>
            <a:r>
              <a:rPr lang="en-US" dirty="0" smtClean="0"/>
              <a:t>	no need to navigate fair use &amp; copyright exemptions</a:t>
            </a:r>
          </a:p>
          <a:p>
            <a:pPr lvl="1"/>
            <a:endParaRPr lang="en-US" dirty="0" smtClean="0"/>
          </a:p>
          <a:p>
            <a:pPr lvl="1"/>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1404505"/>
            <a:ext cx="857250" cy="34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2476500"/>
            <a:ext cx="866775" cy="34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15025" y="1905000"/>
            <a:ext cx="866775" cy="35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0400" y="2990850"/>
            <a:ext cx="876300" cy="34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72473" y="6477000"/>
            <a:ext cx="8458200" cy="276999"/>
          </a:xfrm>
          <a:prstGeom prst="rect">
            <a:avLst/>
          </a:prstGeom>
          <a:noFill/>
        </p:spPr>
        <p:txBody>
          <a:bodyPr wrap="square" rtlCol="0">
            <a:spAutoFit/>
          </a:bodyPr>
          <a:lstStyle/>
          <a:p>
            <a:r>
              <a:rPr lang="en-US" sz="1200" dirty="0"/>
              <a:t>See also: 4Rs  </a:t>
            </a:r>
            <a:r>
              <a:rPr lang="en-US" sz="1200" dirty="0">
                <a:hlinkClick r:id="rId6"/>
              </a:rPr>
              <a:t>http://opencontent.org/blog/archives/1123</a:t>
            </a:r>
            <a:r>
              <a:rPr lang="en-US" sz="1200" dirty="0"/>
              <a:t> and the 5</a:t>
            </a:r>
            <a:r>
              <a:rPr lang="en-US" sz="1200" baseline="30000" dirty="0"/>
              <a:t>th</a:t>
            </a:r>
            <a:r>
              <a:rPr lang="en-US" sz="1200" dirty="0"/>
              <a:t> R </a:t>
            </a:r>
            <a:r>
              <a:rPr lang="en-US" sz="1200" dirty="0">
                <a:hlinkClick r:id="rId7"/>
              </a:rPr>
              <a:t>http://opencontent.org/blog/archives/3251</a:t>
            </a:r>
            <a:r>
              <a:rPr lang="en-US" sz="1200" dirty="0"/>
              <a:t> </a:t>
            </a:r>
          </a:p>
        </p:txBody>
      </p:sp>
    </p:spTree>
    <p:extLst>
      <p:ext uri="{BB962C8B-B14F-4D97-AF65-F5344CB8AC3E}">
        <p14:creationId xmlns:p14="http://schemas.microsoft.com/office/powerpoint/2010/main" val="35296454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Creative Commons License Symbols</a:t>
            </a:r>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295400"/>
            <a:ext cx="4572000" cy="5148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26737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219200"/>
            <a:ext cx="6724650" cy="5410200"/>
          </a:xfrm>
        </p:spPr>
        <p:txBody>
          <a:bodyPr>
            <a:normAutofit/>
          </a:bodyPr>
          <a:lstStyle/>
          <a:p>
            <a:pPr marL="0" indent="0">
              <a:buNone/>
            </a:pPr>
            <a:r>
              <a:rPr lang="en-US" sz="1800" dirty="0" smtClean="0"/>
              <a:t>Attribution “</a:t>
            </a:r>
            <a:r>
              <a:rPr lang="en-US" sz="1800" dirty="0"/>
              <a:t>CC-BY</a:t>
            </a:r>
            <a:r>
              <a:rPr lang="en-US" sz="1800" dirty="0" smtClean="0"/>
              <a:t>”</a:t>
            </a:r>
          </a:p>
          <a:p>
            <a:pPr marL="0" indent="0">
              <a:buNone/>
            </a:pPr>
            <a:endParaRPr lang="en-US" sz="18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endParaRPr lang="en-US" sz="1800" dirty="0" smtClean="0"/>
          </a:p>
          <a:p>
            <a:pPr marL="0" indent="0">
              <a:buNone/>
            </a:pPr>
            <a:endParaRPr lang="en-US" sz="1800" dirty="0" smtClean="0"/>
          </a:p>
          <a:p>
            <a:pPr marL="0" indent="0">
              <a:buNone/>
            </a:pPr>
            <a:r>
              <a:rPr lang="en-US" sz="1800" dirty="0" smtClean="0"/>
              <a:t>Attribution Noncommercial “CC BY-NC”</a:t>
            </a:r>
          </a:p>
          <a:p>
            <a:pPr marL="0" indent="0">
              <a:buNone/>
            </a:pPr>
            <a:endParaRPr lang="en-US" sz="18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ShareAlike</a:t>
            </a:r>
            <a:r>
              <a:rPr lang="en-US" sz="1800" dirty="0" smtClean="0"/>
              <a:t> “CC BY-NC-SA”</a:t>
            </a:r>
          </a:p>
          <a:p>
            <a:pPr marL="0" indent="0">
              <a:buNone/>
            </a:pPr>
            <a:endParaRPr lang="en-US" sz="1800" dirty="0" smtClean="0"/>
          </a:p>
          <a:p>
            <a:pPr marL="0" indent="0">
              <a:buNone/>
            </a:pPr>
            <a:endParaRPr lang="en-US" sz="1800" dirty="0" smtClean="0"/>
          </a:p>
          <a:p>
            <a:pPr marL="0" indent="0">
              <a:buNone/>
            </a:pPr>
            <a:r>
              <a:rPr lang="en-US" sz="1800" dirty="0" smtClean="0"/>
              <a:t>Attribution </a:t>
            </a:r>
            <a:r>
              <a:rPr lang="en-US" sz="1800" dirty="0" err="1" smtClean="0"/>
              <a:t>NoDerivatives</a:t>
            </a:r>
            <a:r>
              <a:rPr lang="en-US" sz="1800" dirty="0" smtClean="0"/>
              <a:t> “CC BY-ND”</a:t>
            </a:r>
          </a:p>
          <a:p>
            <a:pPr marL="0" indent="0">
              <a:buNone/>
            </a:pPr>
            <a:endParaRPr lang="en-US" sz="18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NoDerivatives</a:t>
            </a:r>
            <a:r>
              <a:rPr lang="en-US" sz="1800" dirty="0" smtClean="0"/>
              <a:t> “CC BY-NC-ND”</a:t>
            </a:r>
            <a:endParaRPr lang="en-US" sz="1800"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343276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838200"/>
          </a:xfrm>
        </p:spPr>
        <p:txBody>
          <a:bodyPr>
            <a:normAutofit fontScale="850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29082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1905000"/>
          </a:xfrm>
        </p:spPr>
        <p:txBody>
          <a:bodyPr>
            <a:normAutofit fontScale="775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r>
              <a:rPr lang="en-US" sz="1500" dirty="0"/>
              <a:t>This license lets others remix, tweak, and build upon a work even for commercial reasons, as long as they credit the original author and license their new creations under the identical terms. This license is often compared to open source software licenses. All new works based on a work licensed this way will carry the same license, so any derivatives will also allow commercial use.</a:t>
            </a:r>
            <a:endParaRPr lang="en-US" sz="1500" dirty="0" smtClean="0"/>
          </a:p>
          <a:p>
            <a:pPr marL="0" indent="0">
              <a:buNone/>
            </a:pPr>
            <a:endParaRPr lang="en-US" sz="18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70863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2743200"/>
          </a:xfrm>
        </p:spPr>
        <p:txBody>
          <a:bodyPr>
            <a:normAutofit fontScale="775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r>
              <a:rPr lang="en-US" sz="1500" dirty="0"/>
              <a:t>This license lets others remix, tweak, and build upon a work even for commercial reasons, as long as they credit the original author and license their new creations under the identical terms. This license is often compared to open source software licenses. All new works based on a work licensed this way will carry the same license, so any derivatives will also allow commercial use.</a:t>
            </a:r>
            <a:endParaRPr lang="en-US" sz="1500" dirty="0" smtClean="0"/>
          </a:p>
          <a:p>
            <a:pPr marL="0" indent="0">
              <a:buNone/>
            </a:pPr>
            <a:endParaRPr lang="en-US" sz="1800" dirty="0" smtClean="0"/>
          </a:p>
          <a:p>
            <a:pPr marL="0" indent="0">
              <a:buNone/>
            </a:pPr>
            <a:r>
              <a:rPr lang="en-US" sz="1800" dirty="0" smtClean="0"/>
              <a:t>Attribution Noncommercial “CC BY-NC”</a:t>
            </a:r>
          </a:p>
          <a:p>
            <a:pPr marL="0" indent="0">
              <a:buNone/>
            </a:pPr>
            <a:r>
              <a:rPr lang="en-US" sz="1600" dirty="0"/>
              <a:t>This license lets others remix, tweak, and build upon a work non-commercially, and although their new works must also acknowledge the original author and be non-commercial, they don’t have to license their derivative works on the same terms.</a:t>
            </a:r>
            <a:endParaRPr lang="en-US" sz="1800" dirty="0" smtClean="0"/>
          </a:p>
          <a:p>
            <a:pPr marL="0" indent="0">
              <a:buNone/>
            </a:pPr>
            <a:endParaRPr lang="en-US" sz="18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99401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3962400"/>
          </a:xfrm>
        </p:spPr>
        <p:txBody>
          <a:bodyPr>
            <a:normAutofit fontScale="775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r>
              <a:rPr lang="en-US" sz="1500" dirty="0"/>
              <a:t>This license lets others remix, tweak, and build upon a work even for commercial reasons, as long as they credit the original author and license their new creations under the identical terms. This license is often compared to open source software licenses. All new works based on a work licensed this way will carry the same license, so any derivatives will also allow commercial use.</a:t>
            </a:r>
            <a:endParaRPr lang="en-US" sz="1500" dirty="0" smtClean="0"/>
          </a:p>
          <a:p>
            <a:pPr marL="0" indent="0">
              <a:buNone/>
            </a:pPr>
            <a:endParaRPr lang="en-US" sz="1800" dirty="0" smtClean="0"/>
          </a:p>
          <a:p>
            <a:pPr marL="0" indent="0">
              <a:buNone/>
            </a:pPr>
            <a:r>
              <a:rPr lang="en-US" sz="1800" dirty="0" smtClean="0"/>
              <a:t>Attribution Noncommercial “CC BY-NC”</a:t>
            </a:r>
          </a:p>
          <a:p>
            <a:pPr marL="0" indent="0">
              <a:buNone/>
            </a:pPr>
            <a:r>
              <a:rPr lang="en-US" sz="1600" dirty="0"/>
              <a:t>This license lets others remix, tweak, and build upon a work non-commercially, and although their new works must also acknowledge the original author and be non-commercial, they don’t have to license their derivative works on the same terms.</a:t>
            </a:r>
            <a:endParaRPr lang="en-US" sz="18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ShareAlike</a:t>
            </a:r>
            <a:r>
              <a:rPr lang="en-US" sz="1800" dirty="0" smtClean="0"/>
              <a:t> “CC BY-NC-SA”</a:t>
            </a:r>
          </a:p>
          <a:p>
            <a:pPr marL="0" indent="0">
              <a:buNone/>
            </a:pPr>
            <a:r>
              <a:rPr lang="en-US" sz="1600" dirty="0"/>
              <a:t>This license lets others remix, tweak, and build upon a work non-commercially, as long as they credit the original author and license their new creations under the identical terms. Others can download and redistribute this work just like the by-</a:t>
            </a:r>
            <a:r>
              <a:rPr lang="en-US" sz="1600" dirty="0" err="1"/>
              <a:t>nc</a:t>
            </a:r>
            <a:r>
              <a:rPr lang="en-US" sz="1600" dirty="0"/>
              <a:t>-</a:t>
            </a:r>
            <a:r>
              <a:rPr lang="en-US" sz="1600" dirty="0" err="1"/>
              <a:t>nd</a:t>
            </a:r>
            <a:r>
              <a:rPr lang="en-US" sz="1600" dirty="0"/>
              <a:t> license, but they can also translate, make remixes, and produce new stories based on the work. All new work based on the original will carry the same license, so any derivatives will also be non-commercial in nature.</a:t>
            </a:r>
            <a:endParaRPr lang="en-US" sz="1800" dirty="0" smtClean="0"/>
          </a:p>
          <a:p>
            <a:pPr marL="0" indent="0">
              <a:buNone/>
            </a:pPr>
            <a:endParaRPr lang="en-US" sz="18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707414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4800600"/>
          </a:xfrm>
        </p:spPr>
        <p:txBody>
          <a:bodyPr>
            <a:normAutofit fontScale="775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r>
              <a:rPr lang="en-US" sz="1500" dirty="0"/>
              <a:t>This license lets others remix, tweak, and build upon a work even for commercial reasons, as long as they credit the original author and license their new creations under the identical terms. This license is often compared to open source software licenses. All new works based on a work licensed this way will carry the same license, so any derivatives will also allow commercial use.</a:t>
            </a:r>
            <a:endParaRPr lang="en-US" sz="1500" dirty="0" smtClean="0"/>
          </a:p>
          <a:p>
            <a:pPr marL="0" indent="0">
              <a:buNone/>
            </a:pPr>
            <a:endParaRPr lang="en-US" sz="1800" dirty="0" smtClean="0"/>
          </a:p>
          <a:p>
            <a:pPr marL="0" indent="0">
              <a:buNone/>
            </a:pPr>
            <a:r>
              <a:rPr lang="en-US" sz="1800" dirty="0" smtClean="0"/>
              <a:t>Attribution Noncommercial “CC BY-NC”</a:t>
            </a:r>
          </a:p>
          <a:p>
            <a:pPr marL="0" indent="0">
              <a:buNone/>
            </a:pPr>
            <a:r>
              <a:rPr lang="en-US" sz="1600" dirty="0"/>
              <a:t>This license lets others remix, tweak, and build upon a work non-commercially, and although their new works must also acknowledge the original author and be non-commercial, they don’t have to license their derivative works on the same terms.</a:t>
            </a:r>
            <a:endParaRPr lang="en-US" sz="18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ShareAlike</a:t>
            </a:r>
            <a:r>
              <a:rPr lang="en-US" sz="1800" dirty="0" smtClean="0"/>
              <a:t> “CC BY-NC-SA”</a:t>
            </a:r>
          </a:p>
          <a:p>
            <a:pPr marL="0" indent="0">
              <a:buNone/>
            </a:pPr>
            <a:r>
              <a:rPr lang="en-US" sz="1600" dirty="0"/>
              <a:t>This license lets others remix, tweak, and build upon a work non-commercially, as long as they credit the original author and license their new creations under the identical terms. Others can download and redistribute this work just like the by-</a:t>
            </a:r>
            <a:r>
              <a:rPr lang="en-US" sz="1600" dirty="0" err="1"/>
              <a:t>nc</a:t>
            </a:r>
            <a:r>
              <a:rPr lang="en-US" sz="1600" dirty="0"/>
              <a:t>-</a:t>
            </a:r>
            <a:r>
              <a:rPr lang="en-US" sz="1600" dirty="0" err="1"/>
              <a:t>nd</a:t>
            </a:r>
            <a:r>
              <a:rPr lang="en-US" sz="1600" dirty="0"/>
              <a:t> license, but they can also translate, make remixes, and produce new stories based on the work. All new work based on the original will carry the same license, so any derivatives will also be non-commercial in nature.</a:t>
            </a:r>
            <a:endParaRPr lang="en-US" sz="1800" dirty="0" smtClean="0"/>
          </a:p>
          <a:p>
            <a:pPr marL="0" indent="0">
              <a:buNone/>
            </a:pPr>
            <a:endParaRPr lang="en-US" sz="1800" dirty="0" smtClean="0"/>
          </a:p>
          <a:p>
            <a:pPr marL="0" indent="0">
              <a:buNone/>
            </a:pPr>
            <a:r>
              <a:rPr lang="en-US" sz="1800" dirty="0" smtClean="0"/>
              <a:t>Attribution </a:t>
            </a:r>
            <a:r>
              <a:rPr lang="en-US" sz="1800" dirty="0" err="1" smtClean="0"/>
              <a:t>NoDerivatives</a:t>
            </a:r>
            <a:r>
              <a:rPr lang="en-US" sz="1800" dirty="0" smtClean="0"/>
              <a:t> “CC BY-ND”</a:t>
            </a:r>
            <a:r>
              <a:rPr lang="en-US" sz="1500" dirty="0"/>
              <a:t> </a:t>
            </a:r>
            <a:endParaRPr lang="en-US" sz="1500" dirty="0" smtClean="0"/>
          </a:p>
          <a:p>
            <a:pPr marL="0" indent="0">
              <a:buNone/>
            </a:pPr>
            <a:r>
              <a:rPr lang="en-US" sz="1500" dirty="0" smtClean="0"/>
              <a:t>This </a:t>
            </a:r>
            <a:r>
              <a:rPr lang="en-US" sz="1500" dirty="0"/>
              <a:t>license allows for redistribution, commercial and non-commercial, as long as it is passed along unchanged and in whole, with credit to the original author</a:t>
            </a:r>
            <a:r>
              <a:rPr lang="en-US" sz="1500" dirty="0" smtClean="0"/>
              <a:t>.</a:t>
            </a:r>
          </a:p>
          <a:p>
            <a:pPr marL="0" indent="0">
              <a:buNone/>
            </a:pPr>
            <a:endParaRPr lang="en-US" sz="1500" dirty="0"/>
          </a:p>
          <a:p>
            <a:pPr marL="0" indent="0">
              <a:buNone/>
            </a:pPr>
            <a:endParaRPr lang="en-US" sz="1500" dirty="0" smtClean="0"/>
          </a:p>
          <a:p>
            <a:pPr marL="0" indent="0">
              <a:buNone/>
            </a:pPr>
            <a:endParaRPr lang="en-US" sz="1500" dirty="0"/>
          </a:p>
          <a:p>
            <a:pPr marL="0" indent="0">
              <a:buNone/>
            </a:pPr>
            <a:endParaRPr lang="en-US" sz="15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42337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charge (25%)</a:t>
            </a:r>
            <a:endParaRPr lang="en-US" dirty="0"/>
          </a:p>
        </p:txBody>
      </p:sp>
      <p:sp>
        <p:nvSpPr>
          <p:cNvPr id="3" name="Content Placeholder 2"/>
          <p:cNvSpPr>
            <a:spLocks noGrp="1"/>
          </p:cNvSpPr>
          <p:nvPr>
            <p:ph idx="1"/>
          </p:nvPr>
        </p:nvSpPr>
        <p:spPr/>
        <p:txBody>
          <a:bodyPr>
            <a:normAutofit fontScale="70000" lnSpcReduction="20000"/>
          </a:bodyPr>
          <a:lstStyle/>
          <a:p>
            <a:pPr marL="342900" lvl="1" indent="-342900">
              <a:buFont typeface="Arial" panose="020B0604020202020204" pitchFamily="34" charset="0"/>
              <a:buChar char="•"/>
            </a:pPr>
            <a:r>
              <a:rPr lang="en-US" dirty="0" smtClean="0">
                <a:solidFill>
                  <a:srgbClr val="FF0000"/>
                </a:solidFill>
              </a:rPr>
              <a:t>Explore and disseminate information </a:t>
            </a:r>
            <a:r>
              <a:rPr lang="en-US" dirty="0" smtClean="0"/>
              <a:t>regarding Open Educational Resources (OER) (to include digital textbooks and multimedia) to the library community and interested faculty at Virginia Tech. </a:t>
            </a:r>
          </a:p>
          <a:p>
            <a:pPr marL="0" indent="0">
              <a:buNone/>
            </a:pPr>
            <a:endParaRPr lang="en-US" dirty="0" smtClean="0"/>
          </a:p>
          <a:p>
            <a:r>
              <a:rPr lang="en-US" dirty="0" smtClean="0"/>
              <a:t>Identify current </a:t>
            </a:r>
            <a:r>
              <a:rPr lang="en-US" dirty="0" smtClean="0">
                <a:solidFill>
                  <a:srgbClr val="FF0000"/>
                </a:solidFill>
              </a:rPr>
              <a:t>faculty</a:t>
            </a:r>
            <a:r>
              <a:rPr lang="en-US" dirty="0">
                <a:solidFill>
                  <a:srgbClr val="FF0000"/>
                </a:solidFill>
              </a:rPr>
              <a:t> </a:t>
            </a:r>
            <a:r>
              <a:rPr lang="en-US" dirty="0" smtClean="0">
                <a:solidFill>
                  <a:srgbClr val="FF0000"/>
                </a:solidFill>
              </a:rPr>
              <a:t>practices </a:t>
            </a:r>
          </a:p>
          <a:p>
            <a:r>
              <a:rPr lang="en-US" dirty="0" smtClean="0"/>
              <a:t>Survey peer institutions for:</a:t>
            </a:r>
          </a:p>
          <a:p>
            <a:pPr marL="971550" lvl="1" indent="-514350">
              <a:buAutoNum type="arabicParenR"/>
            </a:pPr>
            <a:r>
              <a:rPr lang="en-US" dirty="0" smtClean="0"/>
              <a:t>Ways that </a:t>
            </a:r>
            <a:r>
              <a:rPr lang="en-US" dirty="0" smtClean="0">
                <a:solidFill>
                  <a:srgbClr val="FF0000"/>
                </a:solidFill>
              </a:rPr>
              <a:t>librarians</a:t>
            </a:r>
            <a:r>
              <a:rPr lang="en-US" dirty="0" smtClean="0"/>
              <a:t> are providing support and services in this space; </a:t>
            </a:r>
          </a:p>
          <a:p>
            <a:pPr marL="971550" lvl="1" indent="-514350">
              <a:buAutoNum type="arabicParenR"/>
            </a:pPr>
            <a:r>
              <a:rPr lang="en-US" dirty="0" smtClean="0"/>
              <a:t>Ways that </a:t>
            </a:r>
            <a:r>
              <a:rPr lang="en-US" dirty="0" smtClean="0">
                <a:solidFill>
                  <a:srgbClr val="FF0000"/>
                </a:solidFill>
              </a:rPr>
              <a:t>instructors</a:t>
            </a:r>
            <a:r>
              <a:rPr lang="en-US" dirty="0" smtClean="0"/>
              <a:t> are currently using open educational resources and </a:t>
            </a:r>
          </a:p>
          <a:p>
            <a:pPr marL="971550" lvl="1" indent="-514350">
              <a:buAutoNum type="arabicParenR"/>
            </a:pPr>
            <a:r>
              <a:rPr lang="en-US" dirty="0" smtClean="0"/>
              <a:t>Uncover any </a:t>
            </a:r>
            <a:r>
              <a:rPr lang="en-US" dirty="0" smtClean="0">
                <a:solidFill>
                  <a:srgbClr val="FF0000"/>
                </a:solidFill>
              </a:rPr>
              <a:t>advocacy</a:t>
            </a:r>
            <a:r>
              <a:rPr lang="en-US" dirty="0" smtClean="0"/>
              <a:t> for OER and their </a:t>
            </a:r>
            <a:r>
              <a:rPr lang="en-US" dirty="0" smtClean="0">
                <a:solidFill>
                  <a:srgbClr val="FF0000"/>
                </a:solidFill>
              </a:rPr>
              <a:t>impact</a:t>
            </a:r>
            <a:r>
              <a:rPr lang="en-US" dirty="0" smtClean="0"/>
              <a:t> on teaching/ learning</a:t>
            </a:r>
          </a:p>
          <a:p>
            <a:endParaRPr lang="en-US" dirty="0" smtClean="0"/>
          </a:p>
          <a:p>
            <a:r>
              <a:rPr lang="en-US" dirty="0" smtClean="0"/>
              <a:t>Identify </a:t>
            </a:r>
            <a:r>
              <a:rPr lang="en-US" dirty="0" smtClean="0">
                <a:solidFill>
                  <a:srgbClr val="FF0000"/>
                </a:solidFill>
              </a:rPr>
              <a:t>opportunities for the Libraries to lead or partner </a:t>
            </a:r>
            <a:r>
              <a:rPr lang="en-US" dirty="0" smtClean="0"/>
              <a:t>in initiatives regarding OERs at VT.</a:t>
            </a:r>
          </a:p>
          <a:p>
            <a:pPr marL="971550" lvl="1" indent="-514350">
              <a:buAutoNum type="arabicParenR"/>
            </a:pPr>
            <a:endParaRPr lang="en-US" dirty="0"/>
          </a:p>
          <a:p>
            <a:pPr marL="971550" lvl="1" indent="-514350">
              <a:buAutoNum type="arabicParenR"/>
            </a:pPr>
            <a:endParaRPr lang="en-US" dirty="0" smtClean="0"/>
          </a:p>
        </p:txBody>
      </p:sp>
    </p:spTree>
    <p:extLst>
      <p:ext uri="{BB962C8B-B14F-4D97-AF65-F5344CB8AC3E}">
        <p14:creationId xmlns:p14="http://schemas.microsoft.com/office/powerpoint/2010/main" val="13866246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5715000"/>
          </a:xfrm>
        </p:spPr>
        <p:txBody>
          <a:bodyPr>
            <a:normAutofit fontScale="775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r>
              <a:rPr lang="en-US" sz="1500" dirty="0"/>
              <a:t>This license lets others remix, tweak, and build upon a work even for commercial reasons, as long as they credit the original author and license their new creations under the identical terms. This license is often compared to open source software licenses. All new works based on a work licensed this way will carry the same license, so any derivatives will also allow commercial use.</a:t>
            </a:r>
            <a:endParaRPr lang="en-US" sz="1500" dirty="0" smtClean="0"/>
          </a:p>
          <a:p>
            <a:pPr marL="0" indent="0">
              <a:buNone/>
            </a:pPr>
            <a:endParaRPr lang="en-US" sz="1800" dirty="0" smtClean="0"/>
          </a:p>
          <a:p>
            <a:pPr marL="0" indent="0">
              <a:buNone/>
            </a:pPr>
            <a:r>
              <a:rPr lang="en-US" sz="1800" dirty="0" smtClean="0"/>
              <a:t>Attribution Noncommercial “CC BY-NC”</a:t>
            </a:r>
          </a:p>
          <a:p>
            <a:pPr marL="0" indent="0">
              <a:buNone/>
            </a:pPr>
            <a:r>
              <a:rPr lang="en-US" sz="1600" dirty="0"/>
              <a:t>This license lets others remix, tweak, and build upon a work non-commercially, and although their new works must also acknowledge the original author and be non-commercial, they don’t have to license their derivative works on the same terms.</a:t>
            </a:r>
            <a:endParaRPr lang="en-US" sz="18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ShareAlike</a:t>
            </a:r>
            <a:r>
              <a:rPr lang="en-US" sz="1800" dirty="0" smtClean="0"/>
              <a:t> “CC BY-NC-SA”</a:t>
            </a:r>
          </a:p>
          <a:p>
            <a:pPr marL="0" indent="0">
              <a:buNone/>
            </a:pPr>
            <a:r>
              <a:rPr lang="en-US" sz="1600" dirty="0"/>
              <a:t>This license lets others remix, tweak, and build upon a work non-commercially, as long as they credit the original author and license their new creations under the identical terms. Others can download and redistribute this work just like the by-</a:t>
            </a:r>
            <a:r>
              <a:rPr lang="en-US" sz="1600" dirty="0" err="1"/>
              <a:t>nc</a:t>
            </a:r>
            <a:r>
              <a:rPr lang="en-US" sz="1600" dirty="0"/>
              <a:t>-</a:t>
            </a:r>
            <a:r>
              <a:rPr lang="en-US" sz="1600" dirty="0" err="1"/>
              <a:t>nd</a:t>
            </a:r>
            <a:r>
              <a:rPr lang="en-US" sz="1600" dirty="0"/>
              <a:t> license, but they can also translate, make remixes, and produce new stories based on the work. All new work based on the original will carry the same license, so any derivatives will also be non-commercial in nature.</a:t>
            </a:r>
            <a:endParaRPr lang="en-US" sz="1800" dirty="0" smtClean="0"/>
          </a:p>
          <a:p>
            <a:pPr marL="0" indent="0">
              <a:buNone/>
            </a:pPr>
            <a:endParaRPr lang="en-US" sz="1800" dirty="0" smtClean="0"/>
          </a:p>
          <a:p>
            <a:pPr marL="0" indent="0">
              <a:buNone/>
            </a:pPr>
            <a:r>
              <a:rPr lang="en-US" sz="1800" dirty="0" smtClean="0"/>
              <a:t>Attribution </a:t>
            </a:r>
            <a:r>
              <a:rPr lang="en-US" sz="1800" dirty="0" err="1" smtClean="0"/>
              <a:t>NoDerivatives</a:t>
            </a:r>
            <a:r>
              <a:rPr lang="en-US" sz="1800" dirty="0" smtClean="0"/>
              <a:t> “CC BY-ND”</a:t>
            </a:r>
            <a:r>
              <a:rPr lang="en-US" sz="1500" dirty="0"/>
              <a:t> </a:t>
            </a:r>
            <a:endParaRPr lang="en-US" sz="1500" dirty="0" smtClean="0"/>
          </a:p>
          <a:p>
            <a:pPr marL="0" indent="0">
              <a:buNone/>
            </a:pPr>
            <a:r>
              <a:rPr lang="en-US" sz="1500" dirty="0" smtClean="0"/>
              <a:t>This </a:t>
            </a:r>
            <a:r>
              <a:rPr lang="en-US" sz="1500" dirty="0"/>
              <a:t>license allows for redistribution, commercial and non-commercial, as long as it is passed along unchanged and in whole, with credit to the original author.</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NoDerivatives</a:t>
            </a:r>
            <a:r>
              <a:rPr lang="en-US" sz="1800" dirty="0" smtClean="0"/>
              <a:t> “CC BY-NC-ND”</a:t>
            </a:r>
            <a:r>
              <a:rPr lang="en-US" sz="1400" dirty="0"/>
              <a:t> </a:t>
            </a:r>
          </a:p>
          <a:p>
            <a:pPr marL="0" indent="0">
              <a:buNone/>
            </a:pPr>
            <a:r>
              <a:rPr lang="en-US" sz="1500" dirty="0" smtClean="0"/>
              <a:t>This </a:t>
            </a:r>
            <a:r>
              <a:rPr lang="en-US" sz="1500" dirty="0"/>
              <a:t>license is the most restrictive of the six main licenses, allowing redistribution. This license is often called the “free advertising” license because it allows others to download works and share them with others as long as they mention the original author and link back to them, but they can’t change them in any way or use them commercially.</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414655" y="6623957"/>
            <a:ext cx="2743200" cy="307777"/>
          </a:xfrm>
          <a:prstGeom prst="rect">
            <a:avLst/>
          </a:prstGeom>
          <a:noFill/>
        </p:spPr>
        <p:txBody>
          <a:bodyPr wrap="square" rtlCol="0">
            <a:spAutoFit/>
          </a:bodyPr>
          <a:lstStyle/>
          <a:p>
            <a:r>
              <a:rPr lang="en-US" sz="1400" dirty="0"/>
              <a:t>© </a:t>
            </a:r>
            <a:r>
              <a:rPr lang="en-US" sz="1400" dirty="0">
                <a:hlinkClick r:id="rId4"/>
              </a:rPr>
              <a:t>University of Michigan </a:t>
            </a:r>
            <a:r>
              <a:rPr lang="en-US" sz="1400" dirty="0">
                <a:hlinkClick r:id="rId5"/>
              </a:rPr>
              <a:t>CC </a:t>
            </a:r>
            <a:r>
              <a:rPr lang="en-US" sz="1400" dirty="0" smtClean="0">
                <a:hlinkClick r:id="rId5"/>
              </a:rPr>
              <a:t>BY</a:t>
            </a:r>
            <a:endParaRPr lang="en-US" sz="1400" dirty="0"/>
          </a:p>
        </p:txBody>
      </p:sp>
    </p:spTree>
    <p:extLst>
      <p:ext uri="{BB962C8B-B14F-4D97-AF65-F5344CB8AC3E}">
        <p14:creationId xmlns:p14="http://schemas.microsoft.com/office/powerpoint/2010/main" val="36593635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915400" cy="1143000"/>
          </a:xfrm>
        </p:spPr>
        <p:txBody>
          <a:bodyPr>
            <a:normAutofit fontScale="90000"/>
          </a:bodyPr>
          <a:lstStyle/>
          <a:p>
            <a:r>
              <a:rPr lang="en-US" dirty="0" smtClean="0"/>
              <a:t>How to attribute </a:t>
            </a:r>
            <a:r>
              <a:rPr lang="en-US" dirty="0" smtClean="0">
                <a:solidFill>
                  <a:srgbClr val="FF0000"/>
                </a:solidFill>
              </a:rPr>
              <a:t>openly licensed </a:t>
            </a:r>
            <a:r>
              <a:rPr lang="en-US" dirty="0" smtClean="0"/>
              <a:t>works</a:t>
            </a:r>
            <a:endParaRPr lang="en-US" dirty="0"/>
          </a:p>
        </p:txBody>
      </p:sp>
      <p:sp>
        <p:nvSpPr>
          <p:cNvPr id="3" name="Content Placeholder 2"/>
          <p:cNvSpPr>
            <a:spLocks noGrp="1"/>
          </p:cNvSpPr>
          <p:nvPr>
            <p:ph idx="1"/>
          </p:nvPr>
        </p:nvSpPr>
        <p:spPr>
          <a:xfrm>
            <a:off x="76200" y="1600200"/>
            <a:ext cx="8915400" cy="5257800"/>
          </a:xfrm>
        </p:spPr>
        <p:txBody>
          <a:bodyPr>
            <a:normAutofit fontScale="92500" lnSpcReduction="20000"/>
          </a:bodyPr>
          <a:lstStyle/>
          <a:p>
            <a:pPr lvl="1"/>
            <a:endParaRPr lang="en-US" dirty="0" smtClean="0"/>
          </a:p>
          <a:p>
            <a:pPr lvl="1"/>
            <a:r>
              <a:rPr lang="en-US" dirty="0" smtClean="0"/>
              <a:t>Credit the </a:t>
            </a:r>
            <a:r>
              <a:rPr lang="en-US" dirty="0" smtClean="0">
                <a:solidFill>
                  <a:srgbClr val="FF0000"/>
                </a:solidFill>
              </a:rPr>
              <a:t>author</a:t>
            </a:r>
            <a:r>
              <a:rPr lang="en-US" dirty="0" smtClean="0"/>
              <a:t> or other parties (as they specify)</a:t>
            </a:r>
          </a:p>
          <a:p>
            <a:pPr lvl="1"/>
            <a:r>
              <a:rPr lang="en-US" dirty="0" smtClean="0"/>
              <a:t>List the </a:t>
            </a:r>
            <a:r>
              <a:rPr lang="en-US" dirty="0" smtClean="0">
                <a:solidFill>
                  <a:srgbClr val="FF0000"/>
                </a:solidFill>
              </a:rPr>
              <a:t>title</a:t>
            </a:r>
            <a:r>
              <a:rPr lang="en-US" dirty="0" smtClean="0"/>
              <a:t> &amp; </a:t>
            </a:r>
            <a:r>
              <a:rPr lang="en-US" dirty="0" smtClean="0">
                <a:solidFill>
                  <a:srgbClr val="FF0000"/>
                </a:solidFill>
              </a:rPr>
              <a:t>URL</a:t>
            </a:r>
            <a:r>
              <a:rPr lang="en-US" dirty="0" smtClean="0"/>
              <a:t> of the work (if available)</a:t>
            </a:r>
          </a:p>
          <a:p>
            <a:pPr lvl="1"/>
            <a:r>
              <a:rPr lang="en-US" dirty="0" smtClean="0"/>
              <a:t>Identify the </a:t>
            </a:r>
            <a:r>
              <a:rPr lang="en-US" dirty="0" smtClean="0">
                <a:solidFill>
                  <a:srgbClr val="FF0000"/>
                </a:solidFill>
              </a:rPr>
              <a:t>license</a:t>
            </a:r>
            <a:r>
              <a:rPr lang="en-US" dirty="0" smtClean="0"/>
              <a:t> &amp; </a:t>
            </a:r>
            <a:r>
              <a:rPr lang="en-US" dirty="0" smtClean="0">
                <a:solidFill>
                  <a:srgbClr val="FF0000"/>
                </a:solidFill>
              </a:rPr>
              <a:t>URL</a:t>
            </a:r>
            <a:r>
              <a:rPr lang="en-US" dirty="0" smtClean="0"/>
              <a:t> of the license</a:t>
            </a:r>
          </a:p>
          <a:p>
            <a:pPr lvl="1"/>
            <a:endParaRPr lang="en-US" dirty="0"/>
          </a:p>
          <a:p>
            <a:pPr marL="457200" lvl="1" indent="0">
              <a:buNone/>
            </a:pPr>
            <a:r>
              <a:rPr lang="en-US" sz="2000" dirty="0"/>
              <a:t>"Copyright Camp" by Greg </a:t>
            </a:r>
            <a:r>
              <a:rPr lang="en-US" sz="2000" dirty="0" err="1"/>
              <a:t>Grossmeier</a:t>
            </a:r>
            <a:r>
              <a:rPr lang="en-US" sz="2000" dirty="0"/>
              <a:t> </a:t>
            </a:r>
            <a:r>
              <a:rPr lang="en-US" sz="2000" dirty="0" smtClean="0"/>
              <a:t>from </a:t>
            </a:r>
            <a:r>
              <a:rPr lang="en-US" sz="2000" dirty="0" smtClean="0">
                <a:hlinkClick r:id="rId3"/>
              </a:rPr>
              <a:t>http</a:t>
            </a:r>
            <a:r>
              <a:rPr lang="en-US" sz="2000" dirty="0">
                <a:hlinkClick r:id="rId3"/>
              </a:rPr>
              <a:t>://www.flickr.com/photos/grggrssmr/4846187035</a:t>
            </a:r>
            <a:r>
              <a:rPr lang="en-US" sz="2000" dirty="0"/>
              <a:t>, used under a Creative Commons Attribution-</a:t>
            </a:r>
            <a:r>
              <a:rPr lang="en-US" sz="2000" dirty="0" err="1"/>
              <a:t>ShareAlike</a:t>
            </a:r>
            <a:r>
              <a:rPr lang="en-US" sz="2000" dirty="0"/>
              <a:t> license: </a:t>
            </a:r>
            <a:r>
              <a:rPr lang="en-US" sz="2000" dirty="0">
                <a:hlinkClick r:id="rId4"/>
              </a:rPr>
              <a:t>http://creativecommons.org/licenses/by-sa/3.0</a:t>
            </a:r>
            <a:endParaRPr lang="en-US" sz="2000" dirty="0"/>
          </a:p>
          <a:p>
            <a:pPr marL="457200" lvl="1" indent="0">
              <a:buNone/>
            </a:pPr>
            <a:r>
              <a:rPr lang="en-US" sz="3600" dirty="0"/>
              <a:t>       </a:t>
            </a:r>
            <a:r>
              <a:rPr lang="en-US" sz="3000" dirty="0" smtClean="0"/>
              <a:t>OR</a:t>
            </a:r>
            <a:endParaRPr lang="en-US" sz="3000" dirty="0"/>
          </a:p>
          <a:p>
            <a:pPr marL="457200" lvl="1" indent="0">
              <a:buNone/>
            </a:pPr>
            <a:r>
              <a:rPr lang="en-US" sz="2600" dirty="0"/>
              <a:t>"</a:t>
            </a:r>
            <a:r>
              <a:rPr lang="en-US" sz="2600" dirty="0">
                <a:hlinkClick r:id="rId3"/>
              </a:rPr>
              <a:t>Copyright Camp</a:t>
            </a:r>
            <a:r>
              <a:rPr lang="en-US" sz="2600" dirty="0"/>
              <a:t>" by Greg </a:t>
            </a:r>
            <a:r>
              <a:rPr lang="en-US" sz="2600" dirty="0" err="1"/>
              <a:t>Grossmeier</a:t>
            </a:r>
            <a:r>
              <a:rPr lang="en-US" sz="2600" dirty="0"/>
              <a:t> </a:t>
            </a:r>
            <a:r>
              <a:rPr lang="en-US" sz="2600" dirty="0">
                <a:hlinkClick r:id="rId4"/>
              </a:rPr>
              <a:t>CC </a:t>
            </a:r>
            <a:r>
              <a:rPr lang="en-US" sz="2600" dirty="0" smtClean="0">
                <a:hlinkClick r:id="rId4"/>
              </a:rPr>
              <a:t>BY-SA</a:t>
            </a:r>
            <a:endParaRPr lang="en-US" sz="2600" dirty="0" smtClean="0"/>
          </a:p>
          <a:p>
            <a:pPr marL="457200" lvl="1" indent="0">
              <a:buNone/>
            </a:pPr>
            <a:endParaRPr lang="en-US" sz="1600" dirty="0"/>
          </a:p>
          <a:p>
            <a:pPr marL="457200" lvl="1" indent="0">
              <a:buNone/>
            </a:pPr>
            <a:endParaRPr lang="en-US" sz="1600" dirty="0" smtClean="0"/>
          </a:p>
          <a:p>
            <a:pPr marL="457200" lvl="1" indent="0">
              <a:buNone/>
            </a:pPr>
            <a:endParaRPr lang="en-US" sz="1600" dirty="0"/>
          </a:p>
          <a:p>
            <a:pPr marL="457200" lvl="1" indent="0">
              <a:buNone/>
            </a:pPr>
            <a:r>
              <a:rPr lang="en-US" sz="1600" dirty="0" smtClean="0"/>
              <a:t>(See also </a:t>
            </a:r>
            <a:r>
              <a:rPr lang="en-US" sz="1600" dirty="0" smtClean="0">
                <a:hlinkClick r:id="rId5"/>
              </a:rPr>
              <a:t>https</a:t>
            </a:r>
            <a:r>
              <a:rPr lang="en-US" sz="1600" dirty="0">
                <a:hlinkClick r:id="rId5"/>
              </a:rPr>
              <a:t>://</a:t>
            </a:r>
            <a:r>
              <a:rPr lang="en-US" sz="1600" dirty="0" smtClean="0">
                <a:hlinkClick r:id="rId5"/>
              </a:rPr>
              <a:t>wiki.creativecommons.org/Best_practices_for_attribution</a:t>
            </a:r>
            <a:r>
              <a:rPr lang="en-US" sz="1600" dirty="0" smtClean="0"/>
              <a:t> and making notices </a:t>
            </a:r>
            <a:r>
              <a:rPr lang="en-US" sz="1600" dirty="0"/>
              <a:t>machine readable: </a:t>
            </a:r>
            <a:r>
              <a:rPr lang="en-US" sz="1600" dirty="0">
                <a:hlinkClick r:id="rId6"/>
              </a:rPr>
              <a:t>https://</a:t>
            </a:r>
            <a:r>
              <a:rPr lang="en-US" sz="1600" dirty="0" smtClean="0">
                <a:hlinkClick r:id="rId6"/>
              </a:rPr>
              <a:t>wiki.creativecommons.org/Marking_Works_Technical</a:t>
            </a:r>
            <a:r>
              <a:rPr lang="en-US" sz="1600" dirty="0" smtClean="0"/>
              <a:t> </a:t>
            </a:r>
          </a:p>
          <a:p>
            <a:pPr marL="457200" lvl="1" indent="0">
              <a:buNone/>
            </a:pPr>
            <a:endParaRPr lang="en-US" sz="2300" dirty="0"/>
          </a:p>
        </p:txBody>
      </p:sp>
      <p:pic>
        <p:nvPicPr>
          <p:cNvPr id="4"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10400" y="2438400"/>
            <a:ext cx="1354818" cy="1191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Connector 5"/>
          <p:cNvCxnSpPr/>
          <p:nvPr/>
        </p:nvCxnSpPr>
        <p:spPr>
          <a:xfrm>
            <a:off x="685800" y="3352800"/>
            <a:ext cx="6096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4691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0382" y="461674"/>
            <a:ext cx="8229600" cy="1143000"/>
          </a:xfrm>
        </p:spPr>
        <p:txBody>
          <a:bodyPr/>
          <a:lstStyle/>
          <a:p>
            <a:r>
              <a:rPr lang="en-US" dirty="0" smtClean="0"/>
              <a:t>Adopt, Adapt, Build &amp; Share</a:t>
            </a:r>
            <a:endParaRPr lang="en-US" dirty="0"/>
          </a:p>
        </p:txBody>
      </p:sp>
      <p:sp>
        <p:nvSpPr>
          <p:cNvPr id="3" name="Content Placeholder 2"/>
          <p:cNvSpPr>
            <a:spLocks noGrp="1"/>
          </p:cNvSpPr>
          <p:nvPr>
            <p:ph idx="1"/>
          </p:nvPr>
        </p:nvSpPr>
        <p:spPr>
          <a:xfrm>
            <a:off x="166255" y="1447800"/>
            <a:ext cx="8686800" cy="5029200"/>
          </a:xfrm>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a:p>
          <a:p>
            <a:endParaRPr lang="en-US" dirty="0" smtClean="0"/>
          </a:p>
          <a:p>
            <a:endParaRPr lang="en-US" dirty="0" smtClean="0"/>
          </a:p>
          <a:p>
            <a:pPr marL="0" indent="0">
              <a:buNone/>
            </a:pPr>
            <a:endParaRPr lang="en-US" dirty="0" smtClean="0"/>
          </a:p>
          <a:p>
            <a:pPr marL="0" indent="0">
              <a:buNone/>
            </a:pPr>
            <a:r>
              <a:rPr lang="en-US" dirty="0" smtClean="0"/>
              <a:t> </a:t>
            </a:r>
          </a:p>
          <a:p>
            <a:pPr marL="0" indent="0">
              <a:buNone/>
            </a:pPr>
            <a:endParaRPr lang="en-US" dirty="0"/>
          </a:p>
        </p:txBody>
      </p:sp>
      <p:graphicFrame>
        <p:nvGraphicFramePr>
          <p:cNvPr id="4" name="Diagram 3"/>
          <p:cNvGraphicFramePr/>
          <p:nvPr>
            <p:extLst>
              <p:ext uri="{D42A27DB-BD31-4B8C-83A1-F6EECF244321}">
                <p14:modId xmlns:p14="http://schemas.microsoft.com/office/powerpoint/2010/main" val="2248459241"/>
              </p:ext>
            </p:extLst>
          </p:nvPr>
        </p:nvGraphicFramePr>
        <p:xfrm>
          <a:off x="838200" y="1752600"/>
          <a:ext cx="704850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1"/>
          <p:cNvSpPr txBox="1">
            <a:spLocks/>
          </p:cNvSpPr>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solidFill>
                <a:srgbClr val="FF0000"/>
              </a:solidFill>
            </a:endParaRPr>
          </a:p>
        </p:txBody>
      </p:sp>
    </p:spTree>
    <p:extLst>
      <p:ext uri="{BB962C8B-B14F-4D97-AF65-F5344CB8AC3E}">
        <p14:creationId xmlns:p14="http://schemas.microsoft.com/office/powerpoint/2010/main" val="7157985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274638"/>
            <a:ext cx="8229600" cy="1143000"/>
          </a:xfrm>
        </p:spPr>
        <p:txBody>
          <a:bodyPr>
            <a:normAutofit fontScale="90000"/>
          </a:bodyPr>
          <a:lstStyle/>
          <a:p>
            <a:r>
              <a:rPr lang="en-US" dirty="0" smtClean="0"/>
              <a:t>An alternative to navigating copyright</a:t>
            </a:r>
            <a:endParaRPr lang="en-US" dirty="0"/>
          </a:p>
        </p:txBody>
      </p:sp>
      <p:sp>
        <p:nvSpPr>
          <p:cNvPr id="2" name="Rectangle 1"/>
          <p:cNvSpPr/>
          <p:nvPr/>
        </p:nvSpPr>
        <p:spPr>
          <a:xfrm>
            <a:off x="2309" y="6457890"/>
            <a:ext cx="9144000" cy="400110"/>
          </a:xfrm>
          <a:prstGeom prst="rect">
            <a:avLst/>
          </a:prstGeom>
        </p:spPr>
        <p:txBody>
          <a:bodyPr wrap="square">
            <a:spAutoFit/>
          </a:bodyPr>
          <a:lstStyle/>
          <a:p>
            <a:r>
              <a:rPr lang="en-US" sz="1000" dirty="0" smtClean="0"/>
              <a:t>© "Copyright- </a:t>
            </a:r>
            <a:r>
              <a:rPr lang="en-US" sz="1000" dirty="0"/>
              <a:t>all rights reserved" by </a:t>
            </a:r>
            <a:r>
              <a:rPr lang="en-US" sz="1000" dirty="0" err="1"/>
              <a:t>MikeBlogs</a:t>
            </a:r>
            <a:r>
              <a:rPr lang="en-US" sz="1000" dirty="0"/>
              <a:t> - </a:t>
            </a:r>
            <a:r>
              <a:rPr lang="en-US" sz="1000" dirty="0">
                <a:hlinkClick r:id="rId2"/>
              </a:rPr>
              <a:t>http://</a:t>
            </a:r>
            <a:r>
              <a:rPr lang="en-US" sz="1000" dirty="0" smtClean="0">
                <a:hlinkClick r:id="rId2"/>
              </a:rPr>
              <a:t>www.flickr.com/photos/mikeblogs/3020966268/sizes/o/in/photostream</a:t>
            </a:r>
            <a:r>
              <a:rPr lang="en-US" sz="1000" dirty="0"/>
              <a:t> </a:t>
            </a:r>
            <a:r>
              <a:rPr lang="en-US" sz="1000" dirty="0" smtClean="0"/>
              <a:t> </a:t>
            </a:r>
            <a:r>
              <a:rPr lang="en-US" sz="1000" dirty="0"/>
              <a:t>Licensed under Public domain via Wikimedia Commons - </a:t>
            </a:r>
            <a:r>
              <a:rPr lang="en-US" sz="1000" dirty="0">
                <a:hlinkClick r:id="rId3"/>
              </a:rPr>
              <a:t>http://commons.wikimedia.org/wiki/File:Copyright-_all_rights_reserved.png#mediaviewer/File:Copyright-_</a:t>
            </a:r>
            <a:r>
              <a:rPr lang="en-US" sz="1000" dirty="0" smtClean="0">
                <a:hlinkClick r:id="rId3"/>
              </a:rPr>
              <a:t>all_rights_reserved.png</a:t>
            </a:r>
            <a:r>
              <a:rPr lang="en-US" sz="1000" dirty="0" smtClean="0"/>
              <a:t> </a:t>
            </a:r>
            <a:endParaRPr lang="en-US" sz="1000"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0982" y="1219200"/>
            <a:ext cx="3654744" cy="2438400"/>
          </a:xfrm>
          <a:prstGeom prst="rect">
            <a:avLst/>
          </a:prstGeom>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09999" y="2743199"/>
            <a:ext cx="4557713" cy="342700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7005635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915400" cy="1143000"/>
          </a:xfrm>
        </p:spPr>
        <p:txBody>
          <a:bodyPr>
            <a:normAutofit/>
          </a:bodyPr>
          <a:lstStyle/>
          <a:p>
            <a:r>
              <a:rPr lang="en-US" dirty="0" smtClean="0"/>
              <a:t>You </a:t>
            </a:r>
            <a:r>
              <a:rPr lang="en-US" dirty="0" smtClean="0">
                <a:solidFill>
                  <a:srgbClr val="FF0000"/>
                </a:solidFill>
              </a:rPr>
              <a:t>might want </a:t>
            </a:r>
            <a:r>
              <a:rPr lang="en-US" dirty="0">
                <a:solidFill>
                  <a:srgbClr val="FF0000"/>
                </a:solidFill>
              </a:rPr>
              <a:t>to </a:t>
            </a:r>
            <a:r>
              <a:rPr lang="en-US" dirty="0"/>
              <a:t>(legally) </a:t>
            </a:r>
            <a:r>
              <a:rPr lang="en-US" dirty="0">
                <a:solidFill>
                  <a:srgbClr val="FF0000"/>
                </a:solidFill>
              </a:rPr>
              <a:t>…</a:t>
            </a:r>
          </a:p>
        </p:txBody>
      </p:sp>
      <p:sp>
        <p:nvSpPr>
          <p:cNvPr id="6" name="Content Placeholder 2"/>
          <p:cNvSpPr>
            <a:spLocks noGrp="1"/>
          </p:cNvSpPr>
          <p:nvPr>
            <p:ph idx="1"/>
          </p:nvPr>
        </p:nvSpPr>
        <p:spPr>
          <a:xfrm>
            <a:off x="457200" y="1600200"/>
            <a:ext cx="8686800" cy="4525963"/>
          </a:xfrm>
        </p:spPr>
        <p:txBody>
          <a:bodyPr>
            <a:normAutofit fontScale="92500" lnSpcReduction="10000"/>
          </a:bodyPr>
          <a:lstStyle/>
          <a:p>
            <a:r>
              <a:rPr lang="en-US" dirty="0" smtClean="0">
                <a:solidFill>
                  <a:srgbClr val="FF0000"/>
                </a:solidFill>
              </a:rPr>
              <a:t>Reproduce</a:t>
            </a:r>
          </a:p>
          <a:p>
            <a:r>
              <a:rPr lang="en-US" dirty="0" smtClean="0">
                <a:solidFill>
                  <a:srgbClr val="FF0000"/>
                </a:solidFill>
              </a:rPr>
              <a:t>Distribute</a:t>
            </a:r>
            <a:r>
              <a:rPr lang="en-US" b="1" dirty="0" smtClean="0">
                <a:solidFill>
                  <a:srgbClr val="FF0000"/>
                </a:solidFill>
              </a:rPr>
              <a:t> </a:t>
            </a:r>
          </a:p>
          <a:p>
            <a:r>
              <a:rPr lang="en-US" dirty="0" smtClean="0"/>
              <a:t>Publically </a:t>
            </a:r>
            <a:r>
              <a:rPr lang="en-US" dirty="0" smtClean="0">
                <a:solidFill>
                  <a:srgbClr val="FF0000"/>
                </a:solidFill>
              </a:rPr>
              <a:t>perform</a:t>
            </a:r>
          </a:p>
          <a:p>
            <a:r>
              <a:rPr lang="en-US" dirty="0" smtClean="0"/>
              <a:t>Publically </a:t>
            </a:r>
            <a:r>
              <a:rPr lang="en-US" dirty="0" smtClean="0">
                <a:solidFill>
                  <a:srgbClr val="FF0000"/>
                </a:solidFill>
              </a:rPr>
              <a:t>display</a:t>
            </a:r>
          </a:p>
          <a:p>
            <a:r>
              <a:rPr lang="en-US" dirty="0" smtClean="0"/>
              <a:t>Publically perform by means of a </a:t>
            </a:r>
            <a:r>
              <a:rPr lang="en-US" dirty="0" smtClean="0">
                <a:solidFill>
                  <a:srgbClr val="FF0000"/>
                </a:solidFill>
              </a:rPr>
              <a:t>digital audio transmission</a:t>
            </a:r>
            <a:r>
              <a:rPr lang="en-US" dirty="0" smtClean="0"/>
              <a:t>, and/or</a:t>
            </a:r>
          </a:p>
          <a:p>
            <a:r>
              <a:rPr lang="en-US" dirty="0">
                <a:solidFill>
                  <a:srgbClr val="FF0000"/>
                </a:solidFill>
              </a:rPr>
              <a:t>Create </a:t>
            </a:r>
            <a:r>
              <a:rPr lang="en-US" dirty="0" smtClean="0">
                <a:solidFill>
                  <a:srgbClr val="FF0000"/>
                </a:solidFill>
              </a:rPr>
              <a:t>derivatives of . . . </a:t>
            </a:r>
          </a:p>
          <a:p>
            <a:pPr marL="0" indent="0">
              <a:buNone/>
            </a:pPr>
            <a:endParaRPr lang="en-US" dirty="0"/>
          </a:p>
          <a:p>
            <a:pPr marL="0" indent="0">
              <a:buNone/>
            </a:pPr>
            <a:r>
              <a:rPr lang="en-US" sz="2600" dirty="0" smtClean="0"/>
              <a:t>                           . . . works for which someone else owns copyright.</a:t>
            </a:r>
            <a:endParaRPr lang="en-US"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5802" y="1447800"/>
            <a:ext cx="2008712" cy="1524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135802" y="2946663"/>
            <a:ext cx="2438400" cy="461665"/>
          </a:xfrm>
          <a:prstGeom prst="rect">
            <a:avLst/>
          </a:prstGeom>
          <a:noFill/>
        </p:spPr>
        <p:txBody>
          <a:bodyPr wrap="square" rtlCol="0">
            <a:spAutoFit/>
          </a:bodyPr>
          <a:lstStyle/>
          <a:p>
            <a:r>
              <a:rPr lang="en-US" sz="1200" dirty="0"/>
              <a:t>© Screenshot from “</a:t>
            </a:r>
            <a:r>
              <a:rPr lang="en-US" sz="1200" dirty="0">
                <a:hlinkClick r:id="rId4"/>
              </a:rPr>
              <a:t>Get Creative</a:t>
            </a:r>
            <a:r>
              <a:rPr lang="en-US" sz="1200" dirty="0"/>
              <a:t>” Creative Commons </a:t>
            </a:r>
            <a:r>
              <a:rPr lang="en-US" sz="1200" dirty="0">
                <a:hlinkClick r:id="rId5"/>
              </a:rPr>
              <a:t>CC BY-NC-SA</a:t>
            </a:r>
            <a:endParaRPr lang="en-US" sz="1200" dirty="0"/>
          </a:p>
        </p:txBody>
      </p:sp>
    </p:spTree>
    <p:extLst>
      <p:ext uri="{BB962C8B-B14F-4D97-AF65-F5344CB8AC3E}">
        <p14:creationId xmlns:p14="http://schemas.microsoft.com/office/powerpoint/2010/main" val="2126352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8600"/>
            <a:ext cx="8228313"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81000" y="6172200"/>
            <a:ext cx="8557492" cy="461665"/>
          </a:xfrm>
          <a:prstGeom prst="rect">
            <a:avLst/>
          </a:prstGeom>
          <a:noFill/>
        </p:spPr>
        <p:txBody>
          <a:bodyPr wrap="square" rtlCol="0">
            <a:spAutoFit/>
          </a:bodyPr>
          <a:lstStyle/>
          <a:p>
            <a:r>
              <a:rPr lang="en-US" sz="1200" dirty="0" err="1" smtClean="0"/>
              <a:t>Kleinman</a:t>
            </a:r>
            <a:r>
              <a:rPr lang="en-US" sz="1200" dirty="0" smtClean="0"/>
              <a:t>, Molly (2008) “The Beauty of ‘Some Rights Reserved’: Introducing Creative Commons to Librarians, Faculty, </a:t>
            </a:r>
            <a:r>
              <a:rPr lang="en-US" sz="1200" dirty="0"/>
              <a:t>and Students” </a:t>
            </a:r>
            <a:r>
              <a:rPr lang="en-US" sz="1200" i="1" dirty="0"/>
              <a:t>College &amp; Research Libraries News </a:t>
            </a:r>
            <a:r>
              <a:rPr lang="en-US" sz="1200" dirty="0" smtClean="0"/>
              <a:t>69(10): 594-597 </a:t>
            </a:r>
            <a:r>
              <a:rPr lang="en-US" sz="1200" dirty="0">
                <a:hlinkClick r:id="rId3"/>
              </a:rPr>
              <a:t>http://crln.acrl.org/content/69/10/594.full.pdf</a:t>
            </a:r>
            <a:r>
              <a:rPr lang="en-US" sz="1200" dirty="0"/>
              <a:t> </a:t>
            </a:r>
            <a:endParaRPr lang="en-US" dirty="0"/>
          </a:p>
        </p:txBody>
      </p:sp>
      <p:pic>
        <p:nvPicPr>
          <p:cNvPr id="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39000" y="457201"/>
            <a:ext cx="1606969"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7112032" y="1676401"/>
            <a:ext cx="2004259" cy="400110"/>
          </a:xfrm>
          <a:prstGeom prst="rect">
            <a:avLst/>
          </a:prstGeom>
          <a:noFill/>
        </p:spPr>
        <p:txBody>
          <a:bodyPr wrap="square" rtlCol="0">
            <a:spAutoFit/>
          </a:bodyPr>
          <a:lstStyle/>
          <a:p>
            <a:r>
              <a:rPr lang="en-US" sz="1000" dirty="0"/>
              <a:t>© Screenshot from “</a:t>
            </a:r>
            <a:r>
              <a:rPr lang="en-US" sz="1000" dirty="0">
                <a:hlinkClick r:id="rId5"/>
              </a:rPr>
              <a:t>Get Creative</a:t>
            </a:r>
            <a:r>
              <a:rPr lang="en-US" sz="1000" dirty="0"/>
              <a:t>” </a:t>
            </a:r>
            <a:endParaRPr lang="en-US" sz="1000" dirty="0" smtClean="0"/>
          </a:p>
          <a:p>
            <a:r>
              <a:rPr lang="en-US" sz="1000" dirty="0" smtClean="0"/>
              <a:t>Creative </a:t>
            </a:r>
            <a:r>
              <a:rPr lang="en-US" sz="1000" dirty="0"/>
              <a:t>Commons </a:t>
            </a:r>
            <a:r>
              <a:rPr lang="en-US" sz="1000" dirty="0">
                <a:hlinkClick r:id="rId6"/>
              </a:rPr>
              <a:t>CC BY-NC-SA</a:t>
            </a:r>
            <a:endParaRPr lang="en-US" sz="1000" dirty="0"/>
          </a:p>
        </p:txBody>
      </p:sp>
      <p:pic>
        <p:nvPicPr>
          <p:cNvPr id="9"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3629" y="4495800"/>
            <a:ext cx="571026" cy="1228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363268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Open Educational Resources . . . </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 are teaching, learning, and research resources </a:t>
            </a:r>
          </a:p>
          <a:p>
            <a:pPr marL="0" indent="0">
              <a:buNone/>
            </a:pPr>
            <a:endParaRPr lang="en-US" dirty="0"/>
          </a:p>
          <a:p>
            <a:pPr marL="0" indent="0">
              <a:buNone/>
            </a:pPr>
            <a:r>
              <a:rPr lang="en-US" dirty="0" smtClean="0"/>
              <a:t>- that reside in the public domain or have been released under an intellectual property license that permits their free use and re-purposing by others.  </a:t>
            </a:r>
          </a:p>
          <a:p>
            <a:pPr marL="0" indent="0">
              <a:buNone/>
            </a:pPr>
            <a:r>
              <a:rPr lang="en-US" dirty="0"/>
              <a:t>	</a:t>
            </a:r>
            <a:r>
              <a:rPr lang="en-US" dirty="0" smtClean="0"/>
              <a:t>				</a:t>
            </a:r>
          </a:p>
          <a:p>
            <a:pPr marL="0" indent="0">
              <a:buNone/>
            </a:pPr>
            <a:r>
              <a:rPr lang="en-US" dirty="0"/>
              <a:t> - include </a:t>
            </a:r>
            <a:r>
              <a:rPr lang="en-US" dirty="0">
                <a:solidFill>
                  <a:srgbClr val="FF0000"/>
                </a:solidFill>
              </a:rPr>
              <a:t>full courses</a:t>
            </a:r>
            <a:r>
              <a:rPr lang="en-US" dirty="0"/>
              <a:t>, </a:t>
            </a:r>
            <a:r>
              <a:rPr lang="en-US" dirty="0">
                <a:solidFill>
                  <a:srgbClr val="FF0000"/>
                </a:solidFill>
              </a:rPr>
              <a:t>course materials, modules, textbooks, streaming videos, tests, software</a:t>
            </a:r>
            <a:r>
              <a:rPr lang="en-US" dirty="0"/>
              <a:t>, and any other tools, materials, or techniques used to support access to knowledge."</a:t>
            </a:r>
          </a:p>
          <a:p>
            <a:pPr marL="0" indent="0">
              <a:buNone/>
            </a:pPr>
            <a:endParaRPr lang="en-US" dirty="0" smtClean="0"/>
          </a:p>
          <a:p>
            <a:endParaRPr lang="en-US" dirty="0"/>
          </a:p>
        </p:txBody>
      </p:sp>
      <p:sp>
        <p:nvSpPr>
          <p:cNvPr id="4" name="TextBox 3"/>
          <p:cNvSpPr txBox="1"/>
          <p:nvPr/>
        </p:nvSpPr>
        <p:spPr>
          <a:xfrm>
            <a:off x="6135255" y="6248400"/>
            <a:ext cx="2667000" cy="369332"/>
          </a:xfrm>
          <a:prstGeom prst="rect">
            <a:avLst/>
          </a:prstGeom>
          <a:noFill/>
        </p:spPr>
        <p:txBody>
          <a:bodyPr wrap="square" rtlCol="0">
            <a:spAutoFit/>
          </a:bodyPr>
          <a:lstStyle/>
          <a:p>
            <a:r>
              <a:rPr lang="en-US" dirty="0" smtClean="0"/>
              <a:t>- </a:t>
            </a:r>
            <a:r>
              <a:rPr lang="en-US" dirty="0" smtClean="0">
                <a:hlinkClick r:id="rId3"/>
              </a:rPr>
              <a:t>Hewlett Foundation</a:t>
            </a:r>
            <a:endParaRPr lang="en-US" dirty="0"/>
          </a:p>
        </p:txBody>
      </p:sp>
    </p:spTree>
    <p:extLst>
      <p:ext uri="{BB962C8B-B14F-4D97-AF65-F5344CB8AC3E}">
        <p14:creationId xmlns:p14="http://schemas.microsoft.com/office/powerpoint/2010/main" val="27741445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1357360"/>
            <a:ext cx="4800600" cy="414327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2362200"/>
            <a:ext cx="4581525" cy="39243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7" name="Title 1"/>
          <p:cNvSpPr txBox="1">
            <a:spLocks/>
          </p:cNvSpPr>
          <p:nvPr/>
        </p:nvSpPr>
        <p:spPr>
          <a:xfrm>
            <a:off x="76200" y="274638"/>
            <a:ext cx="8991600" cy="13255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smtClean="0"/>
              <a:t>. . . (nearly) </a:t>
            </a:r>
            <a:r>
              <a:rPr lang="en-US" sz="3600" smtClean="0">
                <a:solidFill>
                  <a:srgbClr val="FF0000"/>
                </a:solidFill>
              </a:rPr>
              <a:t>any</a:t>
            </a:r>
            <a:r>
              <a:rPr lang="en-US" sz="3600" smtClean="0"/>
              <a:t> type of resource imaginable</a:t>
            </a:r>
            <a:endParaRPr lang="en-US" sz="3600" dirty="0"/>
          </a:p>
        </p:txBody>
      </p:sp>
    </p:spTree>
    <p:extLst>
      <p:ext uri="{BB962C8B-B14F-4D97-AF65-F5344CB8AC3E}">
        <p14:creationId xmlns:p14="http://schemas.microsoft.com/office/powerpoint/2010/main" val="41209971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991600" cy="1325562"/>
          </a:xfrm>
        </p:spPr>
        <p:txBody>
          <a:bodyPr>
            <a:normAutofit/>
          </a:bodyPr>
          <a:lstStyle/>
          <a:p>
            <a:r>
              <a:rPr lang="en-US" sz="3600" dirty="0" smtClean="0"/>
              <a:t>. . . (nearly) </a:t>
            </a:r>
            <a:r>
              <a:rPr lang="en-US" sz="3600" dirty="0" smtClean="0">
                <a:solidFill>
                  <a:srgbClr val="FF0000"/>
                </a:solidFill>
              </a:rPr>
              <a:t>any</a:t>
            </a:r>
            <a:r>
              <a:rPr lang="en-US" sz="3600" dirty="0" smtClean="0"/>
              <a:t> type of resource imaginable</a:t>
            </a:r>
            <a:endParaRPr lang="en-US" sz="36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13873" y="1676400"/>
            <a:ext cx="6629400" cy="4591147"/>
          </a:xfrm>
          <a:prstGeom prst="rect">
            <a:avLst/>
          </a:prstGeom>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3873" y="1332289"/>
            <a:ext cx="1905001" cy="376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80682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991600" cy="1325562"/>
          </a:xfrm>
        </p:spPr>
        <p:txBody>
          <a:bodyPr>
            <a:normAutofit/>
          </a:bodyPr>
          <a:lstStyle/>
          <a:p>
            <a:r>
              <a:rPr lang="en-US" sz="3600" dirty="0" smtClean="0"/>
              <a:t>. . . (nearly) </a:t>
            </a:r>
            <a:r>
              <a:rPr lang="en-US" sz="3600" dirty="0" smtClean="0">
                <a:solidFill>
                  <a:srgbClr val="FF0000"/>
                </a:solidFill>
              </a:rPr>
              <a:t>any</a:t>
            </a:r>
            <a:r>
              <a:rPr lang="en-US" sz="3600" dirty="0" smtClean="0"/>
              <a:t> type of resource imaginable</a:t>
            </a:r>
            <a:endParaRPr lang="en-US" sz="3600"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219200"/>
            <a:ext cx="5562600" cy="4746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5800" y="4572000"/>
            <a:ext cx="4438650" cy="21908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228600" y="6324600"/>
            <a:ext cx="4800600" cy="369332"/>
          </a:xfrm>
          <a:prstGeom prst="rect">
            <a:avLst/>
          </a:prstGeom>
          <a:noFill/>
        </p:spPr>
        <p:txBody>
          <a:bodyPr wrap="square" rtlCol="0">
            <a:spAutoFit/>
          </a:bodyPr>
          <a:lstStyle/>
          <a:p>
            <a:r>
              <a:rPr lang="en-US" dirty="0" smtClean="0"/>
              <a:t>“</a:t>
            </a:r>
            <a:r>
              <a:rPr lang="en-US" dirty="0" smtClean="0">
                <a:hlinkClick r:id="rId4"/>
              </a:rPr>
              <a:t>Introduction to Algorithms</a:t>
            </a:r>
            <a:r>
              <a:rPr lang="en-US" dirty="0" smtClean="0"/>
              <a:t>” © MIT </a:t>
            </a:r>
            <a:r>
              <a:rPr lang="en-US" dirty="0" smtClean="0">
                <a:hlinkClick r:id="rId5"/>
              </a:rPr>
              <a:t>CC BY-NC-SA</a:t>
            </a:r>
            <a:endParaRPr lang="en-US" dirty="0"/>
          </a:p>
        </p:txBody>
      </p:sp>
    </p:spTree>
    <p:extLst>
      <p:ext uri="{BB962C8B-B14F-4D97-AF65-F5344CB8AC3E}">
        <p14:creationId xmlns:p14="http://schemas.microsoft.com/office/powerpoint/2010/main" val="42032457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7200" y="1219200"/>
            <a:ext cx="3733800" cy="4978400"/>
          </a:xfrm>
        </p:spPr>
      </p:pic>
      <p:sp>
        <p:nvSpPr>
          <p:cNvPr id="7" name="TextBox 6"/>
          <p:cNvSpPr txBox="1"/>
          <p:nvPr/>
        </p:nvSpPr>
        <p:spPr>
          <a:xfrm>
            <a:off x="4345710" y="1219200"/>
            <a:ext cx="4602018" cy="4708981"/>
          </a:xfrm>
          <a:prstGeom prst="rect">
            <a:avLst/>
          </a:prstGeom>
          <a:noFill/>
        </p:spPr>
        <p:txBody>
          <a:bodyPr wrap="square" rtlCol="0">
            <a:spAutoFit/>
          </a:bodyPr>
          <a:lstStyle/>
          <a:p>
            <a:r>
              <a:rPr lang="en-US" sz="4000" dirty="0" smtClean="0"/>
              <a:t>Virginia Tech</a:t>
            </a:r>
          </a:p>
          <a:p>
            <a:endParaRPr lang="en-US" dirty="0"/>
          </a:p>
          <a:p>
            <a:r>
              <a:rPr lang="en-US" dirty="0" smtClean="0"/>
              <a:t>~ 3,700+ faculty</a:t>
            </a:r>
          </a:p>
          <a:p>
            <a:endParaRPr lang="en-US" dirty="0"/>
          </a:p>
          <a:p>
            <a:r>
              <a:rPr lang="en-US" dirty="0" smtClean="0"/>
              <a:t>29,000 students on campus + some off campus</a:t>
            </a:r>
          </a:p>
          <a:p>
            <a:endParaRPr lang="en-US" dirty="0"/>
          </a:p>
          <a:p>
            <a:r>
              <a:rPr lang="en-US" dirty="0" smtClean="0"/>
              <a:t>“Residential Undergraduate Experience” </a:t>
            </a:r>
          </a:p>
          <a:p>
            <a:r>
              <a:rPr lang="en-US" b="1" dirty="0"/>
              <a:t>	</a:t>
            </a:r>
            <a:r>
              <a:rPr lang="en-US" dirty="0" smtClean="0"/>
              <a:t>+ plus online options</a:t>
            </a:r>
            <a:endParaRPr lang="en-US" dirty="0"/>
          </a:p>
          <a:p>
            <a:endParaRPr lang="en-US" dirty="0" smtClean="0"/>
          </a:p>
          <a:p>
            <a:r>
              <a:rPr lang="en-US" dirty="0" smtClean="0"/>
              <a:t>Tenure, academic freedom and faculty choice</a:t>
            </a:r>
            <a:endParaRPr lang="en-US" dirty="0"/>
          </a:p>
          <a:p>
            <a:endParaRPr lang="en-US" dirty="0" smtClean="0"/>
          </a:p>
          <a:p>
            <a:r>
              <a:rPr lang="en-US" dirty="0" smtClean="0">
                <a:solidFill>
                  <a:srgbClr val="FF0000"/>
                </a:solidFill>
              </a:rPr>
              <a:t> = Decentralized faculty decision-making</a:t>
            </a:r>
          </a:p>
          <a:p>
            <a:endParaRPr lang="en-US" dirty="0" smtClean="0"/>
          </a:p>
          <a:p>
            <a:endParaRPr lang="en-US" dirty="0"/>
          </a:p>
          <a:p>
            <a:endParaRPr lang="en-US" dirty="0"/>
          </a:p>
        </p:txBody>
      </p:sp>
    </p:spTree>
    <p:extLst>
      <p:ext uri="{BB962C8B-B14F-4D97-AF65-F5344CB8AC3E}">
        <p14:creationId xmlns:p14="http://schemas.microsoft.com/office/powerpoint/2010/main" val="28748159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991600" cy="1325562"/>
          </a:xfrm>
        </p:spPr>
        <p:txBody>
          <a:bodyPr>
            <a:normAutofit/>
          </a:bodyPr>
          <a:lstStyle/>
          <a:p>
            <a:r>
              <a:rPr lang="en-US" sz="3600" dirty="0" smtClean="0"/>
              <a:t>. . . (nearly) </a:t>
            </a:r>
            <a:r>
              <a:rPr lang="en-US" sz="3600" dirty="0" smtClean="0">
                <a:solidFill>
                  <a:srgbClr val="FF0000"/>
                </a:solidFill>
              </a:rPr>
              <a:t>any</a:t>
            </a:r>
            <a:r>
              <a:rPr lang="en-US" sz="3600" dirty="0" smtClean="0"/>
              <a:t> type of resource imaginable</a:t>
            </a:r>
            <a:endParaRPr lang="en-US" sz="3600"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295400"/>
            <a:ext cx="7086600" cy="45903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152400" y="6477000"/>
            <a:ext cx="4876800" cy="369332"/>
          </a:xfrm>
          <a:prstGeom prst="rect">
            <a:avLst/>
          </a:prstGeom>
          <a:noFill/>
        </p:spPr>
        <p:txBody>
          <a:bodyPr wrap="square" rtlCol="0">
            <a:spAutoFit/>
          </a:bodyPr>
          <a:lstStyle/>
          <a:p>
            <a:r>
              <a:rPr lang="en-US" dirty="0"/>
              <a:t>“</a:t>
            </a:r>
            <a:r>
              <a:rPr lang="en-US" dirty="0">
                <a:hlinkClick r:id="rId3"/>
              </a:rPr>
              <a:t>Concentration</a:t>
            </a:r>
            <a:r>
              <a:rPr lang="en-US" dirty="0"/>
              <a:t>” </a:t>
            </a:r>
            <a:r>
              <a:rPr lang="en-US" dirty="0" smtClean="0"/>
              <a:t>©University of Colorado </a:t>
            </a:r>
            <a:r>
              <a:rPr lang="en-US" dirty="0" smtClean="0">
                <a:hlinkClick r:id="rId4"/>
              </a:rPr>
              <a:t>CC BY</a:t>
            </a:r>
            <a:endParaRPr lang="en-US" dirty="0"/>
          </a:p>
        </p:txBody>
      </p:sp>
    </p:spTree>
    <p:extLst>
      <p:ext uri="{BB962C8B-B14F-4D97-AF65-F5344CB8AC3E}">
        <p14:creationId xmlns:p14="http://schemas.microsoft.com/office/powerpoint/2010/main" val="27331962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991600" cy="1325562"/>
          </a:xfrm>
        </p:spPr>
        <p:txBody>
          <a:bodyPr>
            <a:normAutofit/>
          </a:bodyPr>
          <a:lstStyle/>
          <a:p>
            <a:r>
              <a:rPr lang="en-US" sz="3600" dirty="0" smtClean="0"/>
              <a:t>. . . (nearly) </a:t>
            </a:r>
            <a:r>
              <a:rPr lang="en-US" sz="3600" dirty="0" smtClean="0">
                <a:solidFill>
                  <a:srgbClr val="FF0000"/>
                </a:solidFill>
              </a:rPr>
              <a:t>any</a:t>
            </a:r>
            <a:r>
              <a:rPr lang="en-US" sz="3600" dirty="0" smtClean="0"/>
              <a:t> type of resource imaginable</a:t>
            </a:r>
            <a:endParaRPr lang="en-US" sz="3600"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9927" y="1524000"/>
            <a:ext cx="6705600" cy="4542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75941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991600" cy="1325562"/>
          </a:xfrm>
        </p:spPr>
        <p:txBody>
          <a:bodyPr>
            <a:normAutofit/>
          </a:bodyPr>
          <a:lstStyle/>
          <a:p>
            <a:r>
              <a:rPr lang="en-US" sz="3600" dirty="0" smtClean="0"/>
              <a:t>. . . (nearly) </a:t>
            </a:r>
            <a:r>
              <a:rPr lang="en-US" sz="3600" dirty="0" smtClean="0">
                <a:solidFill>
                  <a:srgbClr val="FF0000"/>
                </a:solidFill>
              </a:rPr>
              <a:t>any</a:t>
            </a:r>
            <a:r>
              <a:rPr lang="en-US" sz="3600" dirty="0" smtClean="0"/>
              <a:t> type of resource imaginable</a:t>
            </a:r>
            <a:endParaRPr lang="en-US" sz="3600"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311" y="1219200"/>
            <a:ext cx="5944689" cy="38890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152400" y="6477000"/>
            <a:ext cx="2438400" cy="369332"/>
          </a:xfrm>
          <a:prstGeom prst="rect">
            <a:avLst/>
          </a:prstGeom>
          <a:noFill/>
        </p:spPr>
        <p:txBody>
          <a:bodyPr wrap="square" rtlCol="0">
            <a:spAutoFit/>
          </a:bodyPr>
          <a:lstStyle/>
          <a:p>
            <a:r>
              <a:rPr lang="en-US" dirty="0" smtClean="0">
                <a:hlinkClick r:id="rId3"/>
              </a:rPr>
              <a:t>http://www.flickr.com</a:t>
            </a:r>
            <a:r>
              <a:rPr lang="en-US" dirty="0" smtClean="0"/>
              <a:t> </a:t>
            </a:r>
            <a:endParaRPr lang="en-US" dirty="0"/>
          </a:p>
        </p:txBody>
      </p:sp>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2835564"/>
            <a:ext cx="5700355"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5867400" y="6477000"/>
            <a:ext cx="3048000" cy="381000"/>
          </a:xfrm>
          <a:prstGeom prst="rect">
            <a:avLst/>
          </a:prstGeom>
          <a:noFill/>
        </p:spPr>
        <p:txBody>
          <a:bodyPr wrap="square" rtlCol="0">
            <a:spAutoFit/>
          </a:bodyPr>
          <a:lstStyle/>
          <a:p>
            <a:r>
              <a:rPr lang="en-US" dirty="0" smtClean="0">
                <a:hlinkClick r:id="rId5"/>
              </a:rPr>
              <a:t>http://ccmixter.org</a:t>
            </a:r>
            <a:r>
              <a:rPr lang="en-US" dirty="0" smtClean="0"/>
              <a:t> </a:t>
            </a:r>
            <a:endParaRPr lang="en-US" dirty="0"/>
          </a:p>
        </p:txBody>
      </p:sp>
    </p:spTree>
    <p:extLst>
      <p:ext uri="{BB962C8B-B14F-4D97-AF65-F5344CB8AC3E}">
        <p14:creationId xmlns:p14="http://schemas.microsoft.com/office/powerpoint/2010/main" val="3032525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295401"/>
            <a:ext cx="5867400" cy="3322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67795" y="4495800"/>
            <a:ext cx="5144250" cy="22257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52400" y="6248400"/>
            <a:ext cx="3352800" cy="369332"/>
          </a:xfrm>
          <a:prstGeom prst="rect">
            <a:avLst/>
          </a:prstGeom>
          <a:noFill/>
        </p:spPr>
        <p:txBody>
          <a:bodyPr wrap="square" rtlCol="0">
            <a:spAutoFit/>
          </a:bodyPr>
          <a:lstStyle/>
          <a:p>
            <a:r>
              <a:rPr lang="en-US" dirty="0">
                <a:hlinkClick r:id="rId4"/>
              </a:rPr>
              <a:t>http://</a:t>
            </a:r>
            <a:r>
              <a:rPr lang="en-US" dirty="0" smtClean="0">
                <a:hlinkClick r:id="rId4"/>
              </a:rPr>
              <a:t>compfight.com</a:t>
            </a:r>
            <a:r>
              <a:rPr lang="en-US" dirty="0" smtClean="0"/>
              <a:t> </a:t>
            </a:r>
            <a:endParaRPr lang="en-US" dirty="0"/>
          </a:p>
        </p:txBody>
      </p:sp>
      <p:sp>
        <p:nvSpPr>
          <p:cNvPr id="8" name="Title 1"/>
          <p:cNvSpPr>
            <a:spLocks noGrp="1"/>
          </p:cNvSpPr>
          <p:nvPr>
            <p:ph type="title"/>
          </p:nvPr>
        </p:nvSpPr>
        <p:spPr>
          <a:xfrm>
            <a:off x="76200" y="274638"/>
            <a:ext cx="8991600" cy="1325562"/>
          </a:xfrm>
        </p:spPr>
        <p:txBody>
          <a:bodyPr>
            <a:normAutofit/>
          </a:bodyPr>
          <a:lstStyle/>
          <a:p>
            <a:r>
              <a:rPr lang="en-US" sz="3600" dirty="0" smtClean="0"/>
              <a:t>. . . (nearly) </a:t>
            </a:r>
            <a:r>
              <a:rPr lang="en-US" sz="3600" dirty="0" smtClean="0">
                <a:solidFill>
                  <a:srgbClr val="FF0000"/>
                </a:solidFill>
              </a:rPr>
              <a:t>any</a:t>
            </a:r>
            <a:r>
              <a:rPr lang="en-US" sz="3600" dirty="0" smtClean="0"/>
              <a:t> type of resource imaginable</a:t>
            </a:r>
            <a:endParaRPr lang="en-US" sz="3600" dirty="0"/>
          </a:p>
        </p:txBody>
      </p:sp>
    </p:spTree>
    <p:extLst>
      <p:ext uri="{BB962C8B-B14F-4D97-AF65-F5344CB8AC3E}">
        <p14:creationId xmlns:p14="http://schemas.microsoft.com/office/powerpoint/2010/main" val="15592879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Open Educational Resources . . . </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 </a:t>
            </a:r>
            <a:r>
              <a:rPr lang="en-US" dirty="0" smtClean="0">
                <a:solidFill>
                  <a:srgbClr val="FF0000"/>
                </a:solidFill>
              </a:rPr>
              <a:t>are teaching, learning, and research resources </a:t>
            </a:r>
          </a:p>
          <a:p>
            <a:pPr marL="0" indent="0">
              <a:buNone/>
            </a:pPr>
            <a:endParaRPr lang="en-US" dirty="0"/>
          </a:p>
          <a:p>
            <a:pPr marL="0" indent="0">
              <a:buNone/>
            </a:pPr>
            <a:r>
              <a:rPr lang="en-US" dirty="0" smtClean="0"/>
              <a:t>- that reside in the public domain or have been released under an intellectual property license that permits their free use and re-purposing by others.  </a:t>
            </a:r>
          </a:p>
          <a:p>
            <a:pPr marL="0" indent="0">
              <a:buNone/>
            </a:pPr>
            <a:r>
              <a:rPr lang="en-US" dirty="0"/>
              <a:t>	</a:t>
            </a:r>
            <a:r>
              <a:rPr lang="en-US" dirty="0" smtClean="0"/>
              <a:t>				</a:t>
            </a:r>
          </a:p>
          <a:p>
            <a:pPr marL="0" indent="0">
              <a:buNone/>
            </a:pPr>
            <a:r>
              <a:rPr lang="en-US" dirty="0"/>
              <a:t> - include full courses, course materials, modules, textbooks, streaming videos, tests, software, and any other tools, materials, or techniques used to support access to knowledge."</a:t>
            </a:r>
          </a:p>
          <a:p>
            <a:pPr marL="0" indent="0">
              <a:buNone/>
            </a:pPr>
            <a:endParaRPr lang="en-US" dirty="0" smtClean="0"/>
          </a:p>
          <a:p>
            <a:endParaRPr lang="en-US" dirty="0"/>
          </a:p>
        </p:txBody>
      </p:sp>
      <p:sp>
        <p:nvSpPr>
          <p:cNvPr id="4" name="TextBox 3"/>
          <p:cNvSpPr txBox="1"/>
          <p:nvPr/>
        </p:nvSpPr>
        <p:spPr>
          <a:xfrm>
            <a:off x="6135255" y="6248400"/>
            <a:ext cx="2667000" cy="369332"/>
          </a:xfrm>
          <a:prstGeom prst="rect">
            <a:avLst/>
          </a:prstGeom>
          <a:noFill/>
        </p:spPr>
        <p:txBody>
          <a:bodyPr wrap="square" rtlCol="0">
            <a:spAutoFit/>
          </a:bodyPr>
          <a:lstStyle/>
          <a:p>
            <a:r>
              <a:rPr lang="en-US" dirty="0" smtClean="0"/>
              <a:t>- </a:t>
            </a:r>
            <a:r>
              <a:rPr lang="en-US" dirty="0" smtClean="0">
                <a:hlinkClick r:id="rId3"/>
              </a:rPr>
              <a:t>Hewlett Foundation</a:t>
            </a:r>
            <a:endParaRPr lang="en-US" dirty="0"/>
          </a:p>
        </p:txBody>
      </p:sp>
    </p:spTree>
    <p:extLst>
      <p:ext uri="{BB962C8B-B14F-4D97-AF65-F5344CB8AC3E}">
        <p14:creationId xmlns:p14="http://schemas.microsoft.com/office/powerpoint/2010/main" val="17633864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991600" cy="1325562"/>
          </a:xfrm>
        </p:spPr>
        <p:txBody>
          <a:bodyPr>
            <a:normAutofit fontScale="90000"/>
          </a:bodyPr>
          <a:lstStyle/>
          <a:p>
            <a:r>
              <a:rPr lang="en-US" dirty="0" smtClean="0"/>
              <a:t>Teaching, Learning &amp; Instructional Design</a:t>
            </a:r>
            <a:br>
              <a:rPr lang="en-US" dirty="0" smtClean="0"/>
            </a:br>
            <a:r>
              <a:rPr lang="en-US" sz="3600" dirty="0" smtClean="0">
                <a:solidFill>
                  <a:srgbClr val="FF0000"/>
                </a:solidFill>
              </a:rPr>
              <a:t>Environments/Pedagogies/Resources</a:t>
            </a:r>
            <a:endParaRPr lang="en-US" sz="3600" dirty="0">
              <a:solidFill>
                <a:srgbClr val="FF0000"/>
              </a:solidFill>
            </a:endParaRPr>
          </a:p>
        </p:txBody>
      </p:sp>
      <p:sp>
        <p:nvSpPr>
          <p:cNvPr id="3" name="Content Placeholder 2"/>
          <p:cNvSpPr>
            <a:spLocks noGrp="1"/>
          </p:cNvSpPr>
          <p:nvPr>
            <p:ph idx="1"/>
          </p:nvPr>
        </p:nvSpPr>
        <p:spPr>
          <a:xfrm>
            <a:off x="304799" y="1676400"/>
            <a:ext cx="8816109" cy="4525963"/>
          </a:xfrm>
        </p:spPr>
        <p:txBody>
          <a:bodyPr>
            <a:normAutofit fontScale="92500" lnSpcReduction="10000"/>
          </a:bodyPr>
          <a:lstStyle/>
          <a:p>
            <a:pPr marL="0" indent="0">
              <a:buNone/>
            </a:pPr>
            <a:endParaRPr lang="en-US" dirty="0" smtClean="0"/>
          </a:p>
          <a:p>
            <a:r>
              <a:rPr lang="en-US" dirty="0" smtClean="0"/>
              <a:t>Mobile</a:t>
            </a:r>
          </a:p>
          <a:p>
            <a:r>
              <a:rPr lang="en-US" dirty="0" smtClean="0"/>
              <a:t>Classroom – face to face</a:t>
            </a:r>
          </a:p>
          <a:p>
            <a:r>
              <a:rPr lang="en-US" dirty="0" smtClean="0"/>
              <a:t>Online</a:t>
            </a:r>
          </a:p>
          <a:p>
            <a:r>
              <a:rPr lang="en-US" dirty="0" smtClean="0"/>
              <a:t>Flipped/hybrid classes</a:t>
            </a:r>
          </a:p>
          <a:p>
            <a:r>
              <a:rPr lang="en-US" dirty="0" smtClean="0"/>
              <a:t>Personalized-learning models</a:t>
            </a:r>
          </a:p>
          <a:p>
            <a:r>
              <a:rPr lang="en-US" dirty="0" smtClean="0"/>
              <a:t>Independent/hobby/supplemental learning</a:t>
            </a:r>
          </a:p>
          <a:p>
            <a:endParaRPr lang="en-US" dirty="0" smtClean="0"/>
          </a:p>
          <a:p>
            <a:pPr marL="0" indent="0">
              <a:buNone/>
            </a:pPr>
            <a:r>
              <a:rPr lang="en-US" sz="2600" dirty="0" smtClean="0"/>
              <a:t>Resources, pedagogies and environments require adaptation.</a:t>
            </a:r>
            <a:endParaRPr lang="en-US" sz="26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01854" y="2209800"/>
            <a:ext cx="2743200" cy="1828596"/>
          </a:xfrm>
          <a:prstGeom prst="rect">
            <a:avLst/>
          </a:prstGeom>
        </p:spPr>
      </p:pic>
      <p:sp>
        <p:nvSpPr>
          <p:cNvPr id="5" name="TextBox 4"/>
          <p:cNvSpPr txBox="1"/>
          <p:nvPr/>
        </p:nvSpPr>
        <p:spPr>
          <a:xfrm>
            <a:off x="4826000" y="6559276"/>
            <a:ext cx="4294909" cy="246221"/>
          </a:xfrm>
          <a:prstGeom prst="rect">
            <a:avLst/>
          </a:prstGeom>
          <a:noFill/>
        </p:spPr>
        <p:txBody>
          <a:bodyPr wrap="square" rtlCol="0">
            <a:spAutoFit/>
          </a:bodyPr>
          <a:lstStyle/>
          <a:p>
            <a:r>
              <a:rPr lang="en-US" sz="1000" dirty="0" smtClean="0"/>
              <a:t>© </a:t>
            </a:r>
            <a:r>
              <a:rPr lang="en-US" sz="1000" dirty="0" err="1" smtClean="0"/>
              <a:t>EdTech</a:t>
            </a:r>
            <a:r>
              <a:rPr lang="en-US" sz="1000" dirty="0" smtClean="0"/>
              <a:t> Stanford University “</a:t>
            </a:r>
            <a:r>
              <a:rPr lang="en-US" sz="1000" dirty="0" smtClean="0">
                <a:hlinkClick r:id="rId3"/>
              </a:rPr>
              <a:t>HHD Flipped Classroom Session</a:t>
            </a:r>
            <a:r>
              <a:rPr lang="en-US" sz="1000" dirty="0" smtClean="0"/>
              <a:t>” CC BY-NC-ND</a:t>
            </a:r>
            <a:endParaRPr lang="en-US" sz="1000" dirty="0"/>
          </a:p>
        </p:txBody>
      </p:sp>
    </p:spTree>
    <p:extLst>
      <p:ext uri="{BB962C8B-B14F-4D97-AF65-F5344CB8AC3E}">
        <p14:creationId xmlns:p14="http://schemas.microsoft.com/office/powerpoint/2010/main" val="191892510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Roles for Libraries?</a:t>
            </a:r>
            <a:endParaRPr lang="en-US" dirty="0"/>
          </a:p>
        </p:txBody>
      </p:sp>
      <p:sp>
        <p:nvSpPr>
          <p:cNvPr id="4" name="TextBox 3"/>
          <p:cNvSpPr txBox="1"/>
          <p:nvPr/>
        </p:nvSpPr>
        <p:spPr>
          <a:xfrm>
            <a:off x="3886200" y="3680935"/>
            <a:ext cx="4495800" cy="523220"/>
          </a:xfrm>
          <a:prstGeom prst="rect">
            <a:avLst/>
          </a:prstGeom>
          <a:noFill/>
        </p:spPr>
        <p:txBody>
          <a:bodyPr wrap="square" rtlCol="0">
            <a:spAutoFit/>
          </a:bodyPr>
          <a:lstStyle/>
          <a:p>
            <a:r>
              <a:rPr lang="en-US" sz="2800" dirty="0" smtClean="0"/>
              <a:t>Beyond</a:t>
            </a:r>
            <a:r>
              <a:rPr lang="en-US" sz="2800" dirty="0" smtClean="0">
                <a:solidFill>
                  <a:srgbClr val="FF0000"/>
                </a:solidFill>
              </a:rPr>
              <a:t> raising awareness . . . </a:t>
            </a:r>
            <a:endParaRPr lang="en-US" sz="2800" dirty="0">
              <a:solidFill>
                <a:srgbClr val="FF0000"/>
              </a:solidFill>
            </a:endParaRPr>
          </a:p>
        </p:txBody>
      </p:sp>
    </p:spTree>
    <p:extLst>
      <p:ext uri="{BB962C8B-B14F-4D97-AF65-F5344CB8AC3E}">
        <p14:creationId xmlns:p14="http://schemas.microsoft.com/office/powerpoint/2010/main" val="27421056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0" y="5181600"/>
            <a:ext cx="2063471" cy="1476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Libraries are . . . </a:t>
            </a:r>
            <a:endParaRPr lang="en-US" dirty="0"/>
          </a:p>
        </p:txBody>
      </p:sp>
      <p:sp>
        <p:nvSpPr>
          <p:cNvPr id="3" name="Content Placeholder 2"/>
          <p:cNvSpPr>
            <a:spLocks noGrp="1"/>
          </p:cNvSpPr>
          <p:nvPr>
            <p:ph idx="1"/>
          </p:nvPr>
        </p:nvSpPr>
        <p:spPr>
          <a:xfrm>
            <a:off x="76200" y="1600200"/>
            <a:ext cx="8991600" cy="5105400"/>
          </a:xfrm>
        </p:spPr>
        <p:txBody>
          <a:bodyPr>
            <a:normAutofit/>
          </a:bodyPr>
          <a:lstStyle/>
          <a:p>
            <a:r>
              <a:rPr lang="en-US" sz="2400" dirty="0" smtClean="0"/>
              <a:t>Intellectually curious, service-oriented information </a:t>
            </a:r>
            <a:r>
              <a:rPr lang="en-US" sz="2400" dirty="0" smtClean="0">
                <a:solidFill>
                  <a:srgbClr val="FF0000"/>
                </a:solidFill>
              </a:rPr>
              <a:t>problem solvers</a:t>
            </a:r>
          </a:p>
          <a:p>
            <a:r>
              <a:rPr lang="en-US" sz="2600" dirty="0" smtClean="0"/>
              <a:t>Already working on </a:t>
            </a:r>
            <a:r>
              <a:rPr lang="en-US" sz="2600" dirty="0" smtClean="0">
                <a:solidFill>
                  <a:srgbClr val="FF0000"/>
                </a:solidFill>
              </a:rPr>
              <a:t>information access</a:t>
            </a:r>
            <a:r>
              <a:rPr lang="en-US" sz="2600" dirty="0" smtClean="0"/>
              <a:t> issues</a:t>
            </a:r>
          </a:p>
          <a:p>
            <a:r>
              <a:rPr lang="en-US" sz="2600" dirty="0" smtClean="0"/>
              <a:t>Have </a:t>
            </a:r>
            <a:r>
              <a:rPr lang="en-US" sz="2600" dirty="0">
                <a:solidFill>
                  <a:srgbClr val="FF0000"/>
                </a:solidFill>
              </a:rPr>
              <a:t>trusted relationships </a:t>
            </a:r>
            <a:r>
              <a:rPr lang="en-US" sz="2600" dirty="0" smtClean="0"/>
              <a:t>with </a:t>
            </a:r>
            <a:r>
              <a:rPr lang="en-US" sz="2600" dirty="0" smtClean="0"/>
              <a:t>constituents </a:t>
            </a:r>
            <a:endParaRPr lang="en-US" sz="2600" dirty="0"/>
          </a:p>
          <a:p>
            <a:r>
              <a:rPr lang="en-US" sz="2600" dirty="0">
                <a:solidFill>
                  <a:srgbClr val="FF0000"/>
                </a:solidFill>
              </a:rPr>
              <a:t>Expert searchers </a:t>
            </a:r>
            <a:r>
              <a:rPr lang="en-US" sz="2600" dirty="0"/>
              <a:t>with </a:t>
            </a:r>
            <a:r>
              <a:rPr lang="en-US" sz="2600" dirty="0">
                <a:solidFill>
                  <a:srgbClr val="FF0000"/>
                </a:solidFill>
              </a:rPr>
              <a:t>subject expertise</a:t>
            </a:r>
          </a:p>
          <a:p>
            <a:r>
              <a:rPr lang="en-US" sz="2600" dirty="0" smtClean="0">
                <a:solidFill>
                  <a:srgbClr val="FF0000"/>
                </a:solidFill>
              </a:rPr>
              <a:t>Hubs</a:t>
            </a:r>
            <a:r>
              <a:rPr lang="en-US" sz="2600" dirty="0" smtClean="0"/>
              <a:t> for teaching</a:t>
            </a:r>
            <a:r>
              <a:rPr lang="en-US" sz="2600" dirty="0"/>
              <a:t>, pedagogy &amp; instructional design</a:t>
            </a:r>
          </a:p>
          <a:p>
            <a:r>
              <a:rPr lang="en-US" sz="2600" dirty="0">
                <a:solidFill>
                  <a:srgbClr val="FF0000"/>
                </a:solidFill>
              </a:rPr>
              <a:t>R</a:t>
            </a:r>
            <a:r>
              <a:rPr lang="en-US" sz="2600" dirty="0" smtClean="0">
                <a:solidFill>
                  <a:srgbClr val="FF0000"/>
                </a:solidFill>
              </a:rPr>
              <a:t>epository infrastructure</a:t>
            </a:r>
            <a:r>
              <a:rPr lang="en-US" sz="2600" dirty="0" smtClean="0"/>
              <a:t> experts</a:t>
            </a:r>
            <a:r>
              <a:rPr lang="en-US" sz="2600" dirty="0" smtClean="0">
                <a:solidFill>
                  <a:srgbClr val="FF0000"/>
                </a:solidFill>
              </a:rPr>
              <a:t> </a:t>
            </a:r>
            <a:r>
              <a:rPr lang="en-US" sz="2600" dirty="0"/>
              <a:t>(for access, retrieval, retention)</a:t>
            </a:r>
          </a:p>
          <a:p>
            <a:r>
              <a:rPr lang="en-US" sz="2600" dirty="0" smtClean="0">
                <a:solidFill>
                  <a:srgbClr val="FF0000"/>
                </a:solidFill>
              </a:rPr>
              <a:t>Copyright</a:t>
            </a:r>
            <a:r>
              <a:rPr lang="en-US" sz="2600" dirty="0" smtClean="0"/>
              <a:t> </a:t>
            </a:r>
            <a:r>
              <a:rPr lang="en-US" sz="2600" dirty="0" err="1" smtClean="0"/>
              <a:t>knowledgable</a:t>
            </a:r>
            <a:endParaRPr lang="en-US" sz="2600" dirty="0" smtClean="0"/>
          </a:p>
          <a:p>
            <a:r>
              <a:rPr lang="en-US" sz="2600" dirty="0" smtClean="0"/>
              <a:t>Curators (identify, evaluate, and </a:t>
            </a:r>
            <a:r>
              <a:rPr lang="en-US" sz="2600" dirty="0" smtClean="0">
                <a:solidFill>
                  <a:srgbClr val="FF0000"/>
                </a:solidFill>
              </a:rPr>
              <a:t>curate collections</a:t>
            </a:r>
            <a:r>
              <a:rPr lang="en-US" sz="2600" dirty="0" smtClean="0"/>
              <a:t>)</a:t>
            </a:r>
          </a:p>
          <a:p>
            <a:r>
              <a:rPr lang="en-US" sz="2600" dirty="0" smtClean="0">
                <a:solidFill>
                  <a:srgbClr val="FF0000"/>
                </a:solidFill>
              </a:rPr>
              <a:t>Already engaged </a:t>
            </a:r>
            <a:r>
              <a:rPr lang="en-US" sz="2600" dirty="0" smtClean="0"/>
              <a:t>in open initiatives</a:t>
            </a:r>
          </a:p>
          <a:p>
            <a:endParaRPr lang="en-US" dirty="0" smtClean="0"/>
          </a:p>
          <a:p>
            <a:endParaRPr lang="en-US" dirty="0"/>
          </a:p>
        </p:txBody>
      </p:sp>
    </p:spTree>
    <p:extLst>
      <p:ext uri="{BB962C8B-B14F-4D97-AF65-F5344CB8AC3E}">
        <p14:creationId xmlns:p14="http://schemas.microsoft.com/office/powerpoint/2010/main" val="37837205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BEBA8EAE-BF5A-486C-A8C5-ECC9F3942E4B}">
                <a14:imgProps xmlns:a14="http://schemas.microsoft.com/office/drawing/2010/main">
                  <a14:imgLayer r:embed="rId4">
                    <a14:imgEffect>
                      <a14:brightnessContrast bright="6000" contrast="12000"/>
                    </a14:imgEffect>
                  </a14:imgLayer>
                </a14:imgProps>
              </a:ext>
              <a:ext uri="{28A0092B-C50C-407E-A947-70E740481C1C}">
                <a14:useLocalDpi xmlns:a14="http://schemas.microsoft.com/office/drawing/2010/main" val="0"/>
              </a:ext>
            </a:extLst>
          </a:blip>
          <a:stretch>
            <a:fillRect/>
          </a:stretch>
        </p:blipFill>
        <p:spPr>
          <a:xfrm>
            <a:off x="4558144" y="2362200"/>
            <a:ext cx="4572001" cy="2420093"/>
          </a:xfrm>
          <a:prstGeom prst="rect">
            <a:avLst/>
          </a:prstGeom>
        </p:spPr>
      </p:pic>
      <p:sp>
        <p:nvSpPr>
          <p:cNvPr id="5" name="Title 1"/>
          <p:cNvSpPr>
            <a:spLocks noGrp="1"/>
          </p:cNvSpPr>
          <p:nvPr>
            <p:ph type="title"/>
          </p:nvPr>
        </p:nvSpPr>
        <p:spPr>
          <a:xfrm>
            <a:off x="457200" y="152400"/>
            <a:ext cx="8229600" cy="1143000"/>
          </a:xfrm>
        </p:spPr>
        <p:txBody>
          <a:bodyPr>
            <a:normAutofit/>
          </a:bodyPr>
          <a:lstStyle/>
          <a:p>
            <a:r>
              <a:rPr lang="en-US" dirty="0" smtClean="0"/>
              <a:t>Virginia Tech Libraries</a:t>
            </a:r>
            <a:endParaRPr lang="en-US" dirty="0"/>
          </a:p>
        </p:txBody>
      </p:sp>
      <p:sp>
        <p:nvSpPr>
          <p:cNvPr id="2" name="TextBox 1"/>
          <p:cNvSpPr txBox="1"/>
          <p:nvPr/>
        </p:nvSpPr>
        <p:spPr>
          <a:xfrm>
            <a:off x="609600" y="1207233"/>
            <a:ext cx="5257800" cy="523220"/>
          </a:xfrm>
          <a:prstGeom prst="rect">
            <a:avLst/>
          </a:prstGeom>
          <a:noFill/>
        </p:spPr>
        <p:txBody>
          <a:bodyPr wrap="square" rtlCol="0">
            <a:spAutoFit/>
          </a:bodyPr>
          <a:lstStyle/>
          <a:p>
            <a:r>
              <a:rPr lang="en-US" sz="2800" dirty="0" smtClean="0"/>
              <a:t>Collaboration</a:t>
            </a:r>
            <a:endParaRPr lang="en-US" sz="2800" dirty="0"/>
          </a:p>
        </p:txBody>
      </p:sp>
      <p:sp>
        <p:nvSpPr>
          <p:cNvPr id="3" name="TextBox 2"/>
          <p:cNvSpPr txBox="1"/>
          <p:nvPr/>
        </p:nvSpPr>
        <p:spPr>
          <a:xfrm>
            <a:off x="609600" y="1752600"/>
            <a:ext cx="8305800" cy="4801314"/>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rgbClr val="FF0000"/>
                </a:solidFill>
              </a:rPr>
              <a:t>Copyright</a:t>
            </a:r>
            <a:r>
              <a:rPr lang="en-US" dirty="0" smtClean="0"/>
              <a:t> instruction and consultation (See also: </a:t>
            </a:r>
            <a:r>
              <a:rPr lang="en-US" sz="1200" dirty="0" smtClean="0">
                <a:hlinkClick r:id="rId5"/>
              </a:rPr>
              <a:t>https</a:t>
            </a:r>
            <a:r>
              <a:rPr lang="en-US" sz="1200" dirty="0">
                <a:hlinkClick r:id="rId5"/>
              </a:rPr>
              <a:t>://www.youtube.com/watch?v=io3BrAQl3so</a:t>
            </a:r>
            <a:r>
              <a:rPr lang="en-US" sz="1200" dirty="0"/>
              <a:t> </a:t>
            </a:r>
            <a:r>
              <a:rPr lang="en-US" dirty="0" smtClean="0"/>
              <a:t>)</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Faculty author IT </a:t>
            </a:r>
            <a:r>
              <a:rPr lang="en-US" dirty="0" smtClean="0">
                <a:solidFill>
                  <a:srgbClr val="FF0000"/>
                </a:solidFill>
              </a:rPr>
              <a:t>hosting</a:t>
            </a:r>
            <a:r>
              <a:rPr lang="en-US" dirty="0" smtClean="0"/>
              <a:t> needs</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solidFill>
                  <a:srgbClr val="FF0000"/>
                </a:solidFill>
              </a:rPr>
              <a:t>OER development </a:t>
            </a:r>
            <a:r>
              <a:rPr lang="en-US" dirty="0" smtClean="0"/>
              <a:t>planning collaboration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solidFill>
                  <a:srgbClr val="FF0000"/>
                </a:solidFill>
              </a:rPr>
              <a:t>Student engagement</a:t>
            </a:r>
          </a:p>
          <a:p>
            <a:pPr marL="742950" lvl="1" indent="-285750">
              <a:buFont typeface="Arial" panose="020B0604020202020204" pitchFamily="34" charset="0"/>
              <a:buChar char="•"/>
            </a:pPr>
            <a:r>
              <a:rPr lang="en-US" dirty="0" smtClean="0"/>
              <a:t>VT Libraries Student Advisory Board</a:t>
            </a:r>
          </a:p>
          <a:p>
            <a:pPr marL="742950" lvl="1" indent="-285750">
              <a:buFont typeface="Arial" panose="020B0604020202020204" pitchFamily="34" charset="0"/>
              <a:buChar char="•"/>
            </a:pPr>
            <a:r>
              <a:rPr lang="en-US" dirty="0" smtClean="0"/>
              <a:t>Student Government</a:t>
            </a:r>
          </a:p>
          <a:p>
            <a:pPr marL="742950" lvl="1"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solidFill>
                  <a:srgbClr val="FF0000"/>
                </a:solidFill>
              </a:rPr>
              <a:t>Modeling</a:t>
            </a:r>
            <a:r>
              <a:rPr lang="en-US" dirty="0" smtClean="0"/>
              <a:t> open licensing</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a:t>
            </a:r>
            <a:r>
              <a:rPr lang="en-US" dirty="0" smtClean="0">
                <a:solidFill>
                  <a:srgbClr val="FF0000"/>
                </a:solidFill>
              </a:rPr>
              <a:t>Finding OER</a:t>
            </a:r>
            <a:r>
              <a:rPr lang="en-US" dirty="0" smtClean="0"/>
              <a:t>” resources for </a:t>
            </a:r>
            <a:r>
              <a:rPr lang="en-US" dirty="0"/>
              <a:t>instructional designers</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Textbook adoption workshop (upcoming)</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Exploring open </a:t>
            </a:r>
            <a:r>
              <a:rPr lang="en-US" dirty="0" smtClean="0">
                <a:solidFill>
                  <a:srgbClr val="FF0000"/>
                </a:solidFill>
              </a:rPr>
              <a:t>publishing</a:t>
            </a:r>
            <a:r>
              <a:rPr lang="en-US" dirty="0" smtClean="0"/>
              <a:t> initiatives (upcoming)</a:t>
            </a:r>
          </a:p>
        </p:txBody>
      </p:sp>
    </p:spTree>
    <p:extLst>
      <p:ext uri="{BB962C8B-B14F-4D97-AF65-F5344CB8AC3E}">
        <p14:creationId xmlns:p14="http://schemas.microsoft.com/office/powerpoint/2010/main" val="16070063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Virginia Tech Libraries</a:t>
            </a:r>
            <a:endParaRPr lang="en-US" dirty="0"/>
          </a:p>
        </p:txBody>
      </p:sp>
      <p:pic>
        <p:nvPicPr>
          <p:cNvPr id="717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03555" y="2874818"/>
            <a:ext cx="2999973" cy="25407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7732" y="1371600"/>
            <a:ext cx="3438525" cy="45720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2874818"/>
            <a:ext cx="2924378" cy="35242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0025255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Objectives</a:t>
            </a:r>
            <a:endParaRPr lang="en-US" dirty="0"/>
          </a:p>
        </p:txBody>
      </p:sp>
      <p:sp>
        <p:nvSpPr>
          <p:cNvPr id="3" name="Content Placeholder 2"/>
          <p:cNvSpPr>
            <a:spLocks noGrp="1"/>
          </p:cNvSpPr>
          <p:nvPr>
            <p:ph idx="1"/>
          </p:nvPr>
        </p:nvSpPr>
        <p:spPr>
          <a:xfrm>
            <a:off x="152400" y="1600200"/>
            <a:ext cx="8839200" cy="4525963"/>
          </a:xfrm>
        </p:spPr>
        <p:txBody>
          <a:bodyPr>
            <a:normAutofit fontScale="92500"/>
          </a:bodyPr>
          <a:lstStyle/>
          <a:p>
            <a:pPr marL="0" indent="0">
              <a:buNone/>
            </a:pPr>
            <a:r>
              <a:rPr lang="en-US" dirty="0" smtClean="0"/>
              <a:t>By the end of this presentation </a:t>
            </a:r>
            <a:r>
              <a:rPr lang="en-US" dirty="0" smtClean="0">
                <a:solidFill>
                  <a:srgbClr val="FF0000"/>
                </a:solidFill>
              </a:rPr>
              <a:t>you</a:t>
            </a:r>
            <a:r>
              <a:rPr lang="en-US" dirty="0" smtClean="0"/>
              <a:t> should be able to:</a:t>
            </a:r>
          </a:p>
          <a:p>
            <a:endParaRPr lang="en-US" dirty="0" smtClean="0"/>
          </a:p>
          <a:p>
            <a:r>
              <a:rPr lang="en-US" sz="3000" dirty="0" smtClean="0"/>
              <a:t>Describe the </a:t>
            </a:r>
            <a:r>
              <a:rPr lang="en-US" sz="3000" dirty="0" smtClean="0">
                <a:solidFill>
                  <a:srgbClr val="FF0000"/>
                </a:solidFill>
              </a:rPr>
              <a:t>concept</a:t>
            </a:r>
            <a:r>
              <a:rPr lang="en-US" sz="3000" dirty="0" smtClean="0"/>
              <a:t> of Open Educational Resources</a:t>
            </a:r>
          </a:p>
          <a:p>
            <a:endParaRPr lang="en-US" dirty="0" smtClean="0"/>
          </a:p>
          <a:p>
            <a:r>
              <a:rPr lang="en-US" dirty="0" smtClean="0"/>
              <a:t>Articulate </a:t>
            </a:r>
            <a:r>
              <a:rPr lang="en-US" dirty="0" smtClean="0">
                <a:solidFill>
                  <a:srgbClr val="FF0000"/>
                </a:solidFill>
              </a:rPr>
              <a:t>rationale</a:t>
            </a:r>
            <a:r>
              <a:rPr lang="en-US" dirty="0" smtClean="0"/>
              <a:t> for OER</a:t>
            </a:r>
          </a:p>
          <a:p>
            <a:endParaRPr lang="en-US" dirty="0" smtClean="0"/>
          </a:p>
          <a:p>
            <a:r>
              <a:rPr lang="en-US" sz="3000" dirty="0" smtClean="0"/>
              <a:t>Summarize existing &amp; potential </a:t>
            </a:r>
            <a:r>
              <a:rPr lang="en-US" sz="3000" dirty="0" smtClean="0">
                <a:solidFill>
                  <a:srgbClr val="FF0000"/>
                </a:solidFill>
              </a:rPr>
              <a:t>contributions</a:t>
            </a:r>
            <a:r>
              <a:rPr lang="en-US" sz="3000" dirty="0" smtClean="0"/>
              <a:t> by libraries</a:t>
            </a:r>
          </a:p>
          <a:p>
            <a:endParaRPr lang="en-US" dirty="0"/>
          </a:p>
          <a:p>
            <a:endParaRPr lang="en-US" dirty="0"/>
          </a:p>
        </p:txBody>
      </p:sp>
    </p:spTree>
    <p:extLst>
      <p:ext uri="{BB962C8B-B14F-4D97-AF65-F5344CB8AC3E}">
        <p14:creationId xmlns:p14="http://schemas.microsoft.com/office/powerpoint/2010/main" val="155094115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Virginia Tech Libraries</a:t>
            </a:r>
            <a:endParaRPr lang="en-US"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189182"/>
            <a:ext cx="3865089" cy="498480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Rectangle 2"/>
          <p:cNvSpPr/>
          <p:nvPr/>
        </p:nvSpPr>
        <p:spPr>
          <a:xfrm>
            <a:off x="422564" y="6148586"/>
            <a:ext cx="5410200" cy="369332"/>
          </a:xfrm>
          <a:prstGeom prst="rect">
            <a:avLst/>
          </a:prstGeom>
        </p:spPr>
        <p:txBody>
          <a:bodyPr wrap="square">
            <a:spAutoFit/>
          </a:bodyPr>
          <a:lstStyle/>
          <a:p>
            <a:r>
              <a:rPr lang="en-US" u="sng" dirty="0" smtClean="0">
                <a:hlinkClick r:id="rId3"/>
              </a:rPr>
              <a:t>http</a:t>
            </a:r>
            <a:r>
              <a:rPr lang="en-US" u="sng" dirty="0">
                <a:hlinkClick r:id="rId3"/>
              </a:rPr>
              <a:t>://vtechworks.lib.vt.edu/handle/10919/46998</a:t>
            </a:r>
            <a:endParaRPr lang="en-US" dirty="0"/>
          </a:p>
        </p:txBody>
      </p:sp>
      <p:pic>
        <p:nvPicPr>
          <p:cNvPr id="819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74688" y="1902492"/>
            <a:ext cx="2072733" cy="155401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819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799" y="1752600"/>
            <a:ext cx="1552575" cy="11239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819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22007" y="2131813"/>
            <a:ext cx="1457325" cy="10953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8196"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79671" y="2438400"/>
            <a:ext cx="1524000" cy="11430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8198"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02777" y="3971041"/>
            <a:ext cx="1517073" cy="116378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8200"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68666" y="4114800"/>
            <a:ext cx="1506682" cy="11430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8201"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035511" y="4638675"/>
            <a:ext cx="1527463" cy="109104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8199" name="Picture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514553" y="4504441"/>
            <a:ext cx="1465118" cy="110143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8653825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67200" y="5191494"/>
            <a:ext cx="4648200" cy="457200"/>
          </a:xfrm>
        </p:spPr>
        <p:txBody>
          <a:bodyPr>
            <a:normAutofit/>
          </a:bodyPr>
          <a:lstStyle/>
          <a:p>
            <a:pPr marL="0" indent="0">
              <a:buNone/>
            </a:pPr>
            <a:r>
              <a:rPr lang="en-US" sz="2000" dirty="0"/>
              <a:t>S</a:t>
            </a:r>
            <a:r>
              <a:rPr lang="en-US" sz="2000" dirty="0" smtClean="0"/>
              <a:t>urfacing OER via Summon library catalog</a:t>
            </a:r>
            <a:endParaRPr lang="en-US" sz="2000" dirty="0"/>
          </a:p>
        </p:txBody>
      </p:sp>
      <p:sp>
        <p:nvSpPr>
          <p:cNvPr id="4" name="Title 1"/>
          <p:cNvSpPr>
            <a:spLocks noGrp="1"/>
          </p:cNvSpPr>
          <p:nvPr>
            <p:ph type="title"/>
          </p:nvPr>
        </p:nvSpPr>
        <p:spPr>
          <a:xfrm>
            <a:off x="457200" y="152400"/>
            <a:ext cx="8229600" cy="1143000"/>
          </a:xfrm>
        </p:spPr>
        <p:txBody>
          <a:bodyPr>
            <a:normAutofit/>
          </a:bodyPr>
          <a:lstStyle/>
          <a:p>
            <a:r>
              <a:rPr lang="en-US" dirty="0" smtClean="0"/>
              <a:t>Virginia Tech Libraries</a:t>
            </a:r>
            <a:endParaRPr lang="en-US"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1371600"/>
            <a:ext cx="3672491" cy="269483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TextBox 5"/>
          <p:cNvSpPr txBox="1"/>
          <p:nvPr/>
        </p:nvSpPr>
        <p:spPr>
          <a:xfrm>
            <a:off x="394856" y="4098636"/>
            <a:ext cx="3658636" cy="369332"/>
          </a:xfrm>
          <a:prstGeom prst="rect">
            <a:avLst/>
          </a:prstGeom>
          <a:noFill/>
        </p:spPr>
        <p:txBody>
          <a:bodyPr wrap="square" rtlCol="0">
            <a:spAutoFit/>
          </a:bodyPr>
          <a:lstStyle/>
          <a:p>
            <a:r>
              <a:rPr lang="en-US" dirty="0" smtClean="0">
                <a:hlinkClick r:id="rId3"/>
              </a:rPr>
              <a:t>http</a:t>
            </a:r>
            <a:r>
              <a:rPr lang="en-US" dirty="0">
                <a:hlinkClick r:id="rId3"/>
              </a:rPr>
              <a:t>://</a:t>
            </a:r>
            <a:r>
              <a:rPr lang="en-US" dirty="0" smtClean="0">
                <a:hlinkClick r:id="rId3"/>
              </a:rPr>
              <a:t>guides.lib.vt.edu/OER</a:t>
            </a:r>
            <a:r>
              <a:rPr lang="en-US" dirty="0" smtClean="0"/>
              <a:t> </a:t>
            </a:r>
            <a:endParaRPr lang="en-US"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7200" y="2362200"/>
            <a:ext cx="4472754" cy="281543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19288347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Virginia Tech Libraries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600200"/>
            <a:ext cx="3430746" cy="446174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8" name="TextBox 7"/>
          <p:cNvSpPr txBox="1"/>
          <p:nvPr/>
        </p:nvSpPr>
        <p:spPr>
          <a:xfrm>
            <a:off x="5257800" y="1986491"/>
            <a:ext cx="3200401" cy="646331"/>
          </a:xfrm>
          <a:prstGeom prst="rect">
            <a:avLst/>
          </a:prstGeom>
          <a:noFill/>
        </p:spPr>
        <p:txBody>
          <a:bodyPr wrap="square" rtlCol="0">
            <a:spAutoFit/>
          </a:bodyPr>
          <a:lstStyle/>
          <a:p>
            <a:r>
              <a:rPr lang="en-US" dirty="0" smtClean="0"/>
              <a:t>“Elevator Speech” background </a:t>
            </a:r>
          </a:p>
          <a:p>
            <a:r>
              <a:rPr lang="en-US" dirty="0" smtClean="0"/>
              <a:t>for Library subject liaisons</a:t>
            </a:r>
            <a:endParaRPr lang="en-US" dirty="0"/>
          </a:p>
        </p:txBody>
      </p:sp>
    </p:spTree>
    <p:extLst>
      <p:ext uri="{BB962C8B-B14F-4D97-AF65-F5344CB8AC3E}">
        <p14:creationId xmlns:p14="http://schemas.microsoft.com/office/powerpoint/2010/main" val="106770964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746" y="1890713"/>
            <a:ext cx="2604654" cy="2057400"/>
          </a:xfrm>
        </p:spPr>
        <p:txBody>
          <a:bodyPr>
            <a:normAutofit/>
          </a:bodyPr>
          <a:lstStyle/>
          <a:p>
            <a:pPr marL="0" indent="0">
              <a:buNone/>
            </a:pPr>
            <a:r>
              <a:rPr lang="en-US" sz="2000" dirty="0" smtClean="0"/>
              <a:t>Integrating and Creative Commons licenses in </a:t>
            </a:r>
            <a:r>
              <a:rPr lang="en-US" sz="2000" dirty="0" err="1" smtClean="0"/>
              <a:t>VTechWorks</a:t>
            </a:r>
            <a:r>
              <a:rPr lang="en-US" sz="2000" dirty="0" smtClean="0"/>
              <a:t> institutional repository</a:t>
            </a:r>
          </a:p>
          <a:p>
            <a:pPr marL="0" indent="0">
              <a:buNone/>
            </a:pPr>
            <a:endParaRPr lang="en-US" dirty="0"/>
          </a:p>
        </p:txBody>
      </p:sp>
      <p:sp>
        <p:nvSpPr>
          <p:cNvPr id="5" name="Title 1"/>
          <p:cNvSpPr>
            <a:spLocks noGrp="1"/>
          </p:cNvSpPr>
          <p:nvPr>
            <p:ph type="title"/>
          </p:nvPr>
        </p:nvSpPr>
        <p:spPr>
          <a:xfrm>
            <a:off x="457200" y="274638"/>
            <a:ext cx="8229600" cy="1143000"/>
          </a:xfrm>
        </p:spPr>
        <p:txBody>
          <a:bodyPr/>
          <a:lstStyle/>
          <a:p>
            <a:r>
              <a:rPr lang="en-US" dirty="0" smtClean="0"/>
              <a:t>Virginia Tech Libraries</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1547813"/>
            <a:ext cx="5927271"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7255" y="4325649"/>
            <a:ext cx="6686550"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850414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Challenges at </a:t>
            </a:r>
            <a:r>
              <a:rPr lang="en-US" dirty="0" smtClean="0">
                <a:solidFill>
                  <a:schemeClr val="accent6">
                    <a:lumMod val="75000"/>
                  </a:schemeClr>
                </a:solidFill>
              </a:rPr>
              <a:t>V</a:t>
            </a:r>
            <a:r>
              <a:rPr lang="en-US" dirty="0" smtClean="0">
                <a:solidFill>
                  <a:schemeClr val="accent2">
                    <a:lumMod val="75000"/>
                  </a:schemeClr>
                </a:solidFill>
              </a:rPr>
              <a:t>T</a:t>
            </a:r>
            <a:endParaRPr lang="en-US" dirty="0">
              <a:solidFill>
                <a:schemeClr val="accent2">
                  <a:lumMod val="75000"/>
                </a:schemeClr>
              </a:solidFill>
            </a:endParaRPr>
          </a:p>
        </p:txBody>
      </p:sp>
      <p:sp>
        <p:nvSpPr>
          <p:cNvPr id="3" name="Content Placeholder 2"/>
          <p:cNvSpPr>
            <a:spLocks noGrp="1"/>
          </p:cNvSpPr>
          <p:nvPr>
            <p:ph idx="1"/>
          </p:nvPr>
        </p:nvSpPr>
        <p:spPr>
          <a:xfrm>
            <a:off x="228600" y="1219200"/>
            <a:ext cx="8686800" cy="5486400"/>
          </a:xfrm>
        </p:spPr>
        <p:txBody>
          <a:bodyPr>
            <a:normAutofit fontScale="85000" lnSpcReduction="10000"/>
          </a:bodyPr>
          <a:lstStyle/>
          <a:p>
            <a:r>
              <a:rPr lang="en-US" dirty="0" smtClean="0"/>
              <a:t>Understanding </a:t>
            </a:r>
            <a:r>
              <a:rPr lang="en-US" dirty="0"/>
              <a:t>the </a:t>
            </a:r>
            <a:r>
              <a:rPr lang="en-US" dirty="0">
                <a:solidFill>
                  <a:srgbClr val="FF0000"/>
                </a:solidFill>
              </a:rPr>
              <a:t>current landscape</a:t>
            </a:r>
          </a:p>
          <a:p>
            <a:endParaRPr lang="en-US" dirty="0" smtClean="0">
              <a:solidFill>
                <a:srgbClr val="FF0000"/>
              </a:solidFill>
            </a:endParaRPr>
          </a:p>
          <a:p>
            <a:r>
              <a:rPr lang="en-US" dirty="0" smtClean="0">
                <a:solidFill>
                  <a:srgbClr val="FF0000"/>
                </a:solidFill>
              </a:rPr>
              <a:t>Find</a:t>
            </a:r>
            <a:r>
              <a:rPr lang="en-US" dirty="0" smtClean="0"/>
              <a:t>,</a:t>
            </a:r>
            <a:r>
              <a:rPr lang="en-US" dirty="0" smtClean="0">
                <a:solidFill>
                  <a:srgbClr val="FF0000"/>
                </a:solidFill>
              </a:rPr>
              <a:t> </a:t>
            </a:r>
            <a:r>
              <a:rPr lang="en-US" dirty="0" smtClean="0"/>
              <a:t>learn from, and support faculty OER champions</a:t>
            </a:r>
            <a:endParaRPr lang="en-US" dirty="0"/>
          </a:p>
          <a:p>
            <a:endParaRPr lang="en-US" dirty="0" smtClean="0"/>
          </a:p>
          <a:p>
            <a:r>
              <a:rPr lang="en-US" dirty="0" smtClean="0"/>
              <a:t>Make it </a:t>
            </a:r>
            <a:r>
              <a:rPr lang="en-US" i="1" dirty="0" smtClean="0"/>
              <a:t>easier</a:t>
            </a:r>
            <a:r>
              <a:rPr lang="en-US" dirty="0" smtClean="0"/>
              <a:t> for faculty to </a:t>
            </a:r>
            <a:r>
              <a:rPr lang="en-US" dirty="0" smtClean="0">
                <a:solidFill>
                  <a:srgbClr val="FF0000"/>
                </a:solidFill>
              </a:rPr>
              <a:t>find, adopt, adapt, build &amp; share </a:t>
            </a:r>
            <a:r>
              <a:rPr lang="en-US" dirty="0" smtClean="0"/>
              <a:t>openly licensed resources (possibly incentivize)</a:t>
            </a:r>
          </a:p>
          <a:p>
            <a:endParaRPr lang="en-US" dirty="0"/>
          </a:p>
          <a:p>
            <a:r>
              <a:rPr lang="en-US" dirty="0" smtClean="0"/>
              <a:t>Identify and </a:t>
            </a:r>
            <a:r>
              <a:rPr lang="en-US" dirty="0" smtClean="0">
                <a:solidFill>
                  <a:srgbClr val="FF0000"/>
                </a:solidFill>
              </a:rPr>
              <a:t>integrate support </a:t>
            </a:r>
            <a:r>
              <a:rPr lang="en-US" dirty="0" smtClean="0"/>
              <a:t>into faculty workflows</a:t>
            </a:r>
          </a:p>
          <a:p>
            <a:endParaRPr lang="en-US" dirty="0"/>
          </a:p>
          <a:p>
            <a:r>
              <a:rPr lang="en-US" dirty="0" smtClean="0"/>
              <a:t>Encourage </a:t>
            </a:r>
            <a:r>
              <a:rPr lang="en-US" dirty="0" smtClean="0">
                <a:solidFill>
                  <a:srgbClr val="FF0000"/>
                </a:solidFill>
              </a:rPr>
              <a:t>student-led</a:t>
            </a:r>
            <a:r>
              <a:rPr lang="en-US" dirty="0" smtClean="0"/>
              <a:t> engagement</a:t>
            </a:r>
          </a:p>
          <a:p>
            <a:endParaRPr lang="en-US" dirty="0" smtClean="0"/>
          </a:p>
          <a:p>
            <a:r>
              <a:rPr lang="en-US" dirty="0" smtClean="0">
                <a:solidFill>
                  <a:srgbClr val="FF0000"/>
                </a:solidFill>
              </a:rPr>
              <a:t>Measure</a:t>
            </a:r>
            <a:r>
              <a:rPr lang="en-US" dirty="0" smtClean="0"/>
              <a:t> our impact</a:t>
            </a:r>
          </a:p>
          <a:p>
            <a:endParaRPr lang="en-US" dirty="0"/>
          </a:p>
          <a:p>
            <a:endParaRPr lang="en-US" dirty="0" smtClean="0"/>
          </a:p>
          <a:p>
            <a:endParaRPr lang="en-US" dirty="0"/>
          </a:p>
        </p:txBody>
      </p:sp>
    </p:spTree>
    <p:extLst>
      <p:ext uri="{BB962C8B-B14F-4D97-AF65-F5344CB8AC3E}">
        <p14:creationId xmlns:p14="http://schemas.microsoft.com/office/powerpoint/2010/main" val="40558027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Issues</a:t>
            </a:r>
            <a:r>
              <a:rPr lang="en-US" dirty="0" smtClean="0"/>
              <a:t> and constraints</a:t>
            </a:r>
            <a:endParaRPr lang="en-US" dirty="0"/>
          </a:p>
        </p:txBody>
      </p:sp>
      <p:sp>
        <p:nvSpPr>
          <p:cNvPr id="3" name="Content Placeholder 2"/>
          <p:cNvSpPr>
            <a:spLocks noGrp="1"/>
          </p:cNvSpPr>
          <p:nvPr>
            <p:ph idx="1"/>
          </p:nvPr>
        </p:nvSpPr>
        <p:spPr>
          <a:xfrm>
            <a:off x="304800" y="1524000"/>
            <a:ext cx="8610600" cy="5105400"/>
          </a:xfrm>
        </p:spPr>
        <p:txBody>
          <a:bodyPr>
            <a:normAutofit fontScale="92500" lnSpcReduction="20000"/>
          </a:bodyPr>
          <a:lstStyle/>
          <a:p>
            <a:pPr marL="0" indent="0">
              <a:buNone/>
            </a:pPr>
            <a:r>
              <a:rPr lang="en-US" dirty="0" smtClean="0"/>
              <a:t>How (and by whom) is the </a:t>
            </a:r>
            <a:r>
              <a:rPr lang="en-US" dirty="0" smtClean="0">
                <a:solidFill>
                  <a:srgbClr val="FF0000"/>
                </a:solidFill>
              </a:rPr>
              <a:t>cost</a:t>
            </a:r>
            <a:r>
              <a:rPr lang="en-US" dirty="0" smtClean="0"/>
              <a:t> of OER development, support, </a:t>
            </a:r>
            <a:r>
              <a:rPr lang="en-US" dirty="0" err="1" smtClean="0"/>
              <a:t>findability</a:t>
            </a:r>
            <a:r>
              <a:rPr lang="en-US" dirty="0" smtClean="0"/>
              <a:t> etc. shared?</a:t>
            </a:r>
          </a:p>
          <a:p>
            <a:pPr marL="0" indent="0">
              <a:buNone/>
            </a:pPr>
            <a:endParaRPr lang="en-US" dirty="0" smtClean="0"/>
          </a:p>
          <a:p>
            <a:r>
              <a:rPr lang="en-US" dirty="0" smtClean="0"/>
              <a:t>OER development is time and likely </a:t>
            </a:r>
            <a:r>
              <a:rPr lang="en-US" dirty="0" smtClean="0">
                <a:solidFill>
                  <a:srgbClr val="FF0000"/>
                </a:solidFill>
              </a:rPr>
              <a:t>cost</a:t>
            </a:r>
            <a:r>
              <a:rPr lang="en-US" dirty="0" smtClean="0"/>
              <a:t> intensive</a:t>
            </a:r>
          </a:p>
          <a:p>
            <a:endParaRPr lang="en-US" dirty="0"/>
          </a:p>
          <a:p>
            <a:r>
              <a:rPr lang="en-US" dirty="0" smtClean="0"/>
              <a:t>Course redesign is </a:t>
            </a:r>
            <a:r>
              <a:rPr lang="en-US" dirty="0" smtClean="0">
                <a:solidFill>
                  <a:srgbClr val="FF0000"/>
                </a:solidFill>
              </a:rPr>
              <a:t>effort</a:t>
            </a:r>
            <a:r>
              <a:rPr lang="en-US" dirty="0" smtClean="0"/>
              <a:t>ful and time consuming</a:t>
            </a:r>
          </a:p>
          <a:p>
            <a:endParaRPr lang="en-US" dirty="0" smtClean="0"/>
          </a:p>
          <a:p>
            <a:r>
              <a:rPr lang="en-US" dirty="0" smtClean="0">
                <a:solidFill>
                  <a:srgbClr val="FF0000"/>
                </a:solidFill>
              </a:rPr>
              <a:t>Institutional support </a:t>
            </a:r>
            <a:r>
              <a:rPr lang="en-US" dirty="0" smtClean="0"/>
              <a:t>has financial costs</a:t>
            </a:r>
          </a:p>
          <a:p>
            <a:endParaRPr lang="en-US" dirty="0"/>
          </a:p>
          <a:p>
            <a:r>
              <a:rPr lang="en-US" dirty="0" smtClean="0"/>
              <a:t>Need for greater awareness of </a:t>
            </a:r>
            <a:r>
              <a:rPr lang="en-US" dirty="0" smtClean="0">
                <a:solidFill>
                  <a:srgbClr val="FF0000"/>
                </a:solidFill>
              </a:rPr>
              <a:t>accessibility</a:t>
            </a:r>
            <a:r>
              <a:rPr lang="en-US" dirty="0" smtClean="0"/>
              <a:t> (508 compliance) and </a:t>
            </a:r>
            <a:r>
              <a:rPr lang="en-US" dirty="0" smtClean="0">
                <a:solidFill>
                  <a:srgbClr val="FF0000"/>
                </a:solidFill>
              </a:rPr>
              <a:t>quality</a:t>
            </a:r>
            <a:r>
              <a:rPr lang="en-US" dirty="0" smtClean="0"/>
              <a:t> criteria</a:t>
            </a:r>
          </a:p>
          <a:p>
            <a:endParaRPr lang="en-US" dirty="0" smtClean="0"/>
          </a:p>
          <a:p>
            <a:endParaRPr lang="en-US" dirty="0"/>
          </a:p>
        </p:txBody>
      </p:sp>
    </p:spTree>
    <p:extLst>
      <p:ext uri="{BB962C8B-B14F-4D97-AF65-F5344CB8AC3E}">
        <p14:creationId xmlns:p14="http://schemas.microsoft.com/office/powerpoint/2010/main" val="38232104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a:t>
            </a:r>
            <a:r>
              <a:rPr lang="en-US" dirty="0" smtClean="0">
                <a:solidFill>
                  <a:srgbClr val="FF0000"/>
                </a:solidFill>
              </a:rPr>
              <a:t>questions</a:t>
            </a:r>
            <a:r>
              <a:rPr lang="en-US" dirty="0" smtClean="0"/>
              <a:t> we’re asking</a:t>
            </a:r>
            <a:endParaRPr lang="en-US" dirty="0"/>
          </a:p>
        </p:txBody>
      </p:sp>
      <p:sp>
        <p:nvSpPr>
          <p:cNvPr id="3" name="Content Placeholder 2"/>
          <p:cNvSpPr>
            <a:spLocks noGrp="1"/>
          </p:cNvSpPr>
          <p:nvPr>
            <p:ph idx="1"/>
          </p:nvPr>
        </p:nvSpPr>
        <p:spPr>
          <a:xfrm>
            <a:off x="457200" y="1600200"/>
            <a:ext cx="8229600" cy="5105400"/>
          </a:xfrm>
        </p:spPr>
        <p:txBody>
          <a:bodyPr>
            <a:normAutofit lnSpcReduction="10000"/>
          </a:bodyPr>
          <a:lstStyle/>
          <a:p>
            <a:r>
              <a:rPr lang="en-US" dirty="0" smtClean="0"/>
              <a:t>Do faculty </a:t>
            </a:r>
            <a:r>
              <a:rPr lang="en-US" dirty="0" smtClean="0">
                <a:solidFill>
                  <a:srgbClr val="FF0000"/>
                </a:solidFill>
              </a:rPr>
              <a:t>use</a:t>
            </a:r>
            <a:r>
              <a:rPr lang="en-US" dirty="0" smtClean="0"/>
              <a:t> open resources?</a:t>
            </a:r>
          </a:p>
          <a:p>
            <a:r>
              <a:rPr lang="en-US" dirty="0" smtClean="0">
                <a:solidFill>
                  <a:srgbClr val="FF0000"/>
                </a:solidFill>
              </a:rPr>
              <a:t>What</a:t>
            </a:r>
            <a:r>
              <a:rPr lang="en-US" dirty="0" smtClean="0"/>
              <a:t> do they use?</a:t>
            </a:r>
          </a:p>
          <a:p>
            <a:r>
              <a:rPr lang="en-US" dirty="0" smtClean="0">
                <a:solidFill>
                  <a:srgbClr val="FF0000"/>
                </a:solidFill>
              </a:rPr>
              <a:t>How did they learn </a:t>
            </a:r>
            <a:r>
              <a:rPr lang="en-US" dirty="0" smtClean="0"/>
              <a:t>about these?</a:t>
            </a:r>
          </a:p>
          <a:p>
            <a:pPr marL="0" indent="0">
              <a:buNone/>
            </a:pPr>
            <a:endParaRPr lang="en-US" dirty="0" smtClean="0"/>
          </a:p>
          <a:p>
            <a:r>
              <a:rPr lang="en-US" dirty="0" smtClean="0"/>
              <a:t>If they are not using open resources, </a:t>
            </a:r>
            <a:r>
              <a:rPr lang="en-US" dirty="0" smtClean="0">
                <a:solidFill>
                  <a:srgbClr val="FF0000"/>
                </a:solidFill>
              </a:rPr>
              <a:t>why not</a:t>
            </a:r>
            <a:r>
              <a:rPr lang="en-US" dirty="0" smtClean="0"/>
              <a:t>?</a:t>
            </a:r>
          </a:p>
          <a:p>
            <a:endParaRPr lang="en-US" dirty="0"/>
          </a:p>
          <a:p>
            <a:r>
              <a:rPr lang="en-US" dirty="0" smtClean="0"/>
              <a:t>Are faculty </a:t>
            </a:r>
            <a:r>
              <a:rPr lang="en-US" dirty="0" smtClean="0">
                <a:solidFill>
                  <a:srgbClr val="FF0000"/>
                </a:solidFill>
              </a:rPr>
              <a:t>creating</a:t>
            </a:r>
            <a:r>
              <a:rPr lang="en-US" dirty="0" smtClean="0"/>
              <a:t> open resources?</a:t>
            </a:r>
          </a:p>
          <a:p>
            <a:r>
              <a:rPr lang="en-US" dirty="0" smtClean="0"/>
              <a:t>Are they </a:t>
            </a:r>
            <a:r>
              <a:rPr lang="en-US" dirty="0" smtClean="0">
                <a:solidFill>
                  <a:srgbClr val="FF0000"/>
                </a:solidFill>
              </a:rPr>
              <a:t>sharing</a:t>
            </a:r>
            <a:r>
              <a:rPr lang="en-US" dirty="0" smtClean="0"/>
              <a:t> them?  How?</a:t>
            </a:r>
          </a:p>
          <a:p>
            <a:r>
              <a:rPr lang="en-US" dirty="0" smtClean="0"/>
              <a:t>Do faculty </a:t>
            </a:r>
            <a:r>
              <a:rPr lang="en-US" dirty="0" smtClean="0">
                <a:solidFill>
                  <a:srgbClr val="FF0000"/>
                </a:solidFill>
              </a:rPr>
              <a:t>openly license </a:t>
            </a:r>
            <a:r>
              <a:rPr lang="en-US" dirty="0" smtClean="0"/>
              <a:t>their work?</a:t>
            </a:r>
            <a:endParaRPr lang="en-US" dirty="0"/>
          </a:p>
        </p:txBody>
      </p:sp>
    </p:spTree>
    <p:extLst>
      <p:ext uri="{BB962C8B-B14F-4D97-AF65-F5344CB8AC3E}">
        <p14:creationId xmlns:p14="http://schemas.microsoft.com/office/powerpoint/2010/main" val="417917323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1000" y="4495800"/>
            <a:ext cx="1854200" cy="1854200"/>
          </a:xfrm>
          <a:prstGeom prst="rect">
            <a:avLst/>
          </a:prstGeom>
        </p:spPr>
      </p:pic>
      <p:sp>
        <p:nvSpPr>
          <p:cNvPr id="3" name="Content Placeholder 2"/>
          <p:cNvSpPr>
            <a:spLocks noGrp="1"/>
          </p:cNvSpPr>
          <p:nvPr>
            <p:ph idx="1"/>
          </p:nvPr>
        </p:nvSpPr>
        <p:spPr>
          <a:xfrm>
            <a:off x="457200" y="1216891"/>
            <a:ext cx="8229600" cy="5105400"/>
          </a:xfrm>
        </p:spPr>
        <p:txBody>
          <a:bodyPr>
            <a:normAutofit/>
          </a:bodyPr>
          <a:lstStyle/>
          <a:p>
            <a:r>
              <a:rPr lang="en-US" sz="2800" dirty="0" smtClean="0">
                <a:solidFill>
                  <a:srgbClr val="FF0000"/>
                </a:solidFill>
              </a:rPr>
              <a:t>Incentivizing</a:t>
            </a:r>
            <a:r>
              <a:rPr lang="en-US" sz="2800" dirty="0" smtClean="0"/>
              <a:t> $ </a:t>
            </a:r>
            <a:r>
              <a:rPr lang="en-US" sz="2800" dirty="0"/>
              <a:t>OER adoption and </a:t>
            </a:r>
            <a:r>
              <a:rPr lang="en-US" sz="2800" dirty="0" smtClean="0"/>
              <a:t>authoring</a:t>
            </a:r>
          </a:p>
          <a:p>
            <a:endParaRPr lang="en-US" sz="1000" dirty="0"/>
          </a:p>
          <a:p>
            <a:r>
              <a:rPr lang="en-US" sz="2800" dirty="0" smtClean="0">
                <a:solidFill>
                  <a:srgbClr val="FF0000"/>
                </a:solidFill>
              </a:rPr>
              <a:t>Instructional design </a:t>
            </a:r>
            <a:r>
              <a:rPr lang="en-US" sz="2800" dirty="0" smtClean="0"/>
              <a:t>/ course </a:t>
            </a:r>
            <a:r>
              <a:rPr lang="en-US" sz="2800" dirty="0"/>
              <a:t>redesign (Integrating OER and subscribed library </a:t>
            </a:r>
            <a:r>
              <a:rPr lang="en-US" sz="2800" dirty="0" smtClean="0"/>
              <a:t>resources)</a:t>
            </a:r>
          </a:p>
          <a:p>
            <a:endParaRPr lang="en-US" sz="1000" dirty="0" smtClean="0"/>
          </a:p>
          <a:p>
            <a:r>
              <a:rPr lang="en-US" sz="2800" dirty="0" smtClean="0"/>
              <a:t>Curating local and subject </a:t>
            </a:r>
            <a:r>
              <a:rPr lang="en-US" sz="2800" dirty="0" smtClean="0">
                <a:solidFill>
                  <a:srgbClr val="FF0000"/>
                </a:solidFill>
              </a:rPr>
              <a:t>collections of OER</a:t>
            </a:r>
          </a:p>
          <a:p>
            <a:endParaRPr lang="en-US" sz="1000" dirty="0" smtClean="0"/>
          </a:p>
          <a:p>
            <a:r>
              <a:rPr lang="en-US" sz="2800" dirty="0" smtClean="0">
                <a:solidFill>
                  <a:srgbClr val="FF0000"/>
                </a:solidFill>
              </a:rPr>
              <a:t>Open textbook development </a:t>
            </a:r>
            <a:r>
              <a:rPr lang="en-US" sz="2800" dirty="0" smtClean="0"/>
              <a:t>&amp; publishing</a:t>
            </a:r>
          </a:p>
          <a:p>
            <a:r>
              <a:rPr lang="en-US" sz="2800" dirty="0" smtClean="0">
                <a:solidFill>
                  <a:srgbClr val="FF0000"/>
                </a:solidFill>
              </a:rPr>
              <a:t>Faculty instruction </a:t>
            </a:r>
            <a:r>
              <a:rPr lang="en-US" sz="2800" dirty="0" smtClean="0"/>
              <a:t>“OER Pathways”(TCC)</a:t>
            </a:r>
            <a:br>
              <a:rPr lang="en-US" sz="2800" dirty="0" smtClean="0"/>
            </a:br>
            <a:endParaRPr lang="en-US" sz="2800" dirty="0" smtClean="0"/>
          </a:p>
          <a:p>
            <a:endParaRPr lang="en-US" sz="2800" dirty="0" smtClean="0"/>
          </a:p>
          <a:p>
            <a:pPr marL="0" indent="0">
              <a:buNone/>
            </a:pPr>
            <a:endParaRPr lang="en-US" dirty="0" smtClean="0"/>
          </a:p>
          <a:p>
            <a:endParaRPr lang="en-US" dirty="0"/>
          </a:p>
        </p:txBody>
      </p:sp>
      <p:sp>
        <p:nvSpPr>
          <p:cNvPr id="2" name="Title 1"/>
          <p:cNvSpPr>
            <a:spLocks noGrp="1"/>
          </p:cNvSpPr>
          <p:nvPr>
            <p:ph type="title"/>
          </p:nvPr>
        </p:nvSpPr>
        <p:spPr>
          <a:xfrm>
            <a:off x="457200" y="228600"/>
            <a:ext cx="8229600" cy="1143000"/>
          </a:xfrm>
        </p:spPr>
        <p:txBody>
          <a:bodyPr>
            <a:normAutofit/>
          </a:bodyPr>
          <a:lstStyle/>
          <a:p>
            <a:r>
              <a:rPr lang="en-US" dirty="0" smtClean="0"/>
              <a:t>What other libraries are doing</a:t>
            </a:r>
            <a:endParaRPr lang="en-US" dirty="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600" y="5022850"/>
            <a:ext cx="3015762" cy="40005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37879" y="5826507"/>
            <a:ext cx="3734321" cy="619211"/>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00800" y="5740586"/>
            <a:ext cx="1399554" cy="791052"/>
          </a:xfrm>
          <a:prstGeom prst="rect">
            <a:avLst/>
          </a:prstGeom>
        </p:spPr>
      </p:pic>
      <p:pic>
        <p:nvPicPr>
          <p:cNvPr id="921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09766" y="4951673"/>
            <a:ext cx="1323975" cy="5424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Straight Connector 8"/>
          <p:cNvCxnSpPr/>
          <p:nvPr/>
        </p:nvCxnSpPr>
        <p:spPr>
          <a:xfrm>
            <a:off x="762000" y="4880497"/>
            <a:ext cx="7315200" cy="0"/>
          </a:xfrm>
          <a:prstGeom prst="line">
            <a:avLst/>
          </a:prstGeom>
        </p:spPr>
        <p:style>
          <a:lnRef idx="1">
            <a:schemeClr val="accent1"/>
          </a:lnRef>
          <a:fillRef idx="0">
            <a:schemeClr val="accent1"/>
          </a:fillRef>
          <a:effectRef idx="0">
            <a:schemeClr val="accent1"/>
          </a:effectRef>
          <a:fontRef idx="minor">
            <a:schemeClr val="tx1"/>
          </a:fontRef>
        </p:style>
      </p:cxnSp>
      <p:pic>
        <p:nvPicPr>
          <p:cNvPr id="512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9349" y="5855124"/>
            <a:ext cx="1657350" cy="561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4046473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0"/>
            <a:ext cx="8763000" cy="3657600"/>
          </a:xfrm>
        </p:spPr>
        <p:txBody>
          <a:bodyPr>
            <a:noAutofit/>
          </a:bodyPr>
          <a:lstStyle/>
          <a:p>
            <a:r>
              <a:rPr lang="en-US" sz="2000" dirty="0" smtClean="0">
                <a:solidFill>
                  <a:srgbClr val="FF0000"/>
                </a:solidFill>
              </a:rPr>
              <a:t>Temple </a:t>
            </a:r>
            <a:r>
              <a:rPr lang="en-US" sz="2000" dirty="0">
                <a:solidFill>
                  <a:srgbClr val="FF0000"/>
                </a:solidFill>
              </a:rPr>
              <a:t>University Library</a:t>
            </a:r>
            <a:r>
              <a:rPr lang="en-US" sz="2000" dirty="0"/>
              <a:t>’s</a:t>
            </a:r>
            <a:r>
              <a:rPr lang="en-US" sz="2000" dirty="0">
                <a:solidFill>
                  <a:srgbClr val="FF0000"/>
                </a:solidFill>
              </a:rPr>
              <a:t> </a:t>
            </a:r>
            <a:r>
              <a:rPr lang="en-US" sz="2000" dirty="0"/>
              <a:t>Alternative Textbook Project assists faculty in developing and adopting alternatives to </a:t>
            </a:r>
            <a:r>
              <a:rPr lang="en-US" sz="2000" dirty="0" smtClean="0"/>
              <a:t>textbooks </a:t>
            </a:r>
            <a:r>
              <a:rPr lang="en-US" sz="1400" u="sng" dirty="0">
                <a:hlinkClick r:id="rId2"/>
              </a:rPr>
              <a:t>http://sites.temple.edu/alttextbook/photos</a:t>
            </a:r>
            <a:r>
              <a:rPr lang="en-US" sz="1400" dirty="0"/>
              <a:t> </a:t>
            </a:r>
          </a:p>
          <a:p>
            <a:pPr marL="0" lvl="0" indent="0">
              <a:buNone/>
            </a:pPr>
            <a:endParaRPr lang="en-US" sz="1000" dirty="0"/>
          </a:p>
          <a:p>
            <a:r>
              <a:rPr lang="en-US" sz="2000" dirty="0">
                <a:solidFill>
                  <a:srgbClr val="FF0000"/>
                </a:solidFill>
              </a:rPr>
              <a:t>Kansas State Libraries </a:t>
            </a:r>
            <a:r>
              <a:rPr lang="en-US" sz="2000" dirty="0"/>
              <a:t>allocates funds from the Kansas State Student Governing Association for development of Open/Alternative </a:t>
            </a:r>
            <a:r>
              <a:rPr lang="en-US" sz="2000" dirty="0" smtClean="0"/>
              <a:t>Textbooks </a:t>
            </a:r>
            <a:r>
              <a:rPr lang="en-US" sz="1400" u="sng" dirty="0" smtClean="0">
                <a:hlinkClick r:id="rId3"/>
              </a:rPr>
              <a:t>http</a:t>
            </a:r>
            <a:r>
              <a:rPr lang="en-US" sz="1400" u="sng" dirty="0">
                <a:hlinkClick r:id="rId3"/>
              </a:rPr>
              <a:t>://</a:t>
            </a:r>
            <a:r>
              <a:rPr lang="en-US" sz="1400" u="sng" dirty="0" smtClean="0">
                <a:hlinkClick r:id="rId3"/>
              </a:rPr>
              <a:t>www.k-state.edu/today/announcement.php?id=13575&amp;category=news&amp;referredBy=todayRSSFeed</a:t>
            </a:r>
            <a:endParaRPr lang="en-US" sz="1400" dirty="0" smtClean="0"/>
          </a:p>
          <a:p>
            <a:pPr lvl="0"/>
            <a:endParaRPr lang="en-US" sz="1000" dirty="0"/>
          </a:p>
          <a:p>
            <a:r>
              <a:rPr lang="en-US" sz="2000" dirty="0">
                <a:solidFill>
                  <a:srgbClr val="FF0000"/>
                </a:solidFill>
              </a:rPr>
              <a:t>Emory University</a:t>
            </a:r>
            <a:r>
              <a:rPr lang="en-US" sz="2000" dirty="0"/>
              <a:t>’s</a:t>
            </a:r>
            <a:r>
              <a:rPr lang="en-US" sz="2000" dirty="0">
                <a:solidFill>
                  <a:srgbClr val="FF0000"/>
                </a:solidFill>
              </a:rPr>
              <a:t> </a:t>
            </a:r>
            <a:r>
              <a:rPr lang="en-US" sz="2000" dirty="0"/>
              <a:t>Emory Open Education Initiative trains faculty to create and use OER and library materials in lieu textbooks in support of student learning</a:t>
            </a:r>
            <a:r>
              <a:rPr lang="en-US" sz="2000" dirty="0" smtClean="0"/>
              <a:t>. </a:t>
            </a:r>
            <a:r>
              <a:rPr lang="en-US" sz="1400" u="sng" dirty="0">
                <a:hlinkClick r:id="rId4"/>
              </a:rPr>
              <a:t>https://scholarblogs.emory.edu/eoei/about/</a:t>
            </a:r>
            <a:r>
              <a:rPr lang="en-US" sz="1400" dirty="0"/>
              <a:t> </a:t>
            </a:r>
          </a:p>
          <a:p>
            <a:pPr lvl="0"/>
            <a:endParaRPr lang="en-US" sz="1000" dirty="0"/>
          </a:p>
          <a:p>
            <a:pPr lvl="0"/>
            <a:r>
              <a:rPr lang="en-US" sz="2000" dirty="0"/>
              <a:t>The </a:t>
            </a:r>
            <a:r>
              <a:rPr lang="en-US" sz="2000" dirty="0">
                <a:solidFill>
                  <a:srgbClr val="FF0000"/>
                </a:solidFill>
              </a:rPr>
              <a:t>UCLA Library </a:t>
            </a:r>
            <a:r>
              <a:rPr lang="en-US" sz="2000" dirty="0"/>
              <a:t>Affordable Course Materials Initiative incentivizes “instructors to use low-cost or free alternatives to expensive course </a:t>
            </a:r>
            <a:r>
              <a:rPr lang="en-US" sz="2000" dirty="0" smtClean="0"/>
              <a:t>materials” </a:t>
            </a:r>
            <a:r>
              <a:rPr lang="en-US" sz="1400" u="sng" dirty="0" smtClean="0">
                <a:hlinkClick r:id="rId5"/>
              </a:rPr>
              <a:t>http</a:t>
            </a:r>
            <a:r>
              <a:rPr lang="en-US" sz="1400" u="sng" dirty="0">
                <a:hlinkClick r:id="rId5"/>
              </a:rPr>
              <a:t>://www.library.ucla.edu/libraries/affordable-course-materials-initiative-description</a:t>
            </a:r>
            <a:r>
              <a:rPr lang="en-US" sz="1400" dirty="0"/>
              <a:t> </a:t>
            </a:r>
          </a:p>
          <a:p>
            <a:endParaRPr lang="en-US" sz="1000" dirty="0" smtClean="0"/>
          </a:p>
          <a:p>
            <a:r>
              <a:rPr lang="en-US" sz="2000" dirty="0">
                <a:solidFill>
                  <a:srgbClr val="FF0000"/>
                </a:solidFill>
              </a:rPr>
              <a:t>Open SUNY Textbooks </a:t>
            </a:r>
            <a:r>
              <a:rPr lang="en-US" sz="2000" dirty="0"/>
              <a:t>is a State University of New York wide open textbook publishing initiative </a:t>
            </a:r>
            <a:r>
              <a:rPr lang="en-US" sz="1400" u="sng" dirty="0">
                <a:hlinkClick r:id="rId6"/>
              </a:rPr>
              <a:t>http://</a:t>
            </a:r>
            <a:r>
              <a:rPr lang="en-US" sz="1400" u="sng" dirty="0" smtClean="0">
                <a:hlinkClick r:id="rId6"/>
              </a:rPr>
              <a:t>opensuny.org/omp/index.php/SUNYOpenTextbooks/about/description</a:t>
            </a:r>
            <a:r>
              <a:rPr lang="en-US" sz="1400" dirty="0" smtClean="0"/>
              <a:t> </a:t>
            </a:r>
            <a:endParaRPr lang="en-US" sz="1400" dirty="0"/>
          </a:p>
        </p:txBody>
      </p:sp>
      <p:sp>
        <p:nvSpPr>
          <p:cNvPr id="4" name="Title 1"/>
          <p:cNvSpPr>
            <a:spLocks noGrp="1"/>
          </p:cNvSpPr>
          <p:nvPr>
            <p:ph type="title"/>
          </p:nvPr>
        </p:nvSpPr>
        <p:spPr>
          <a:xfrm>
            <a:off x="457200" y="228600"/>
            <a:ext cx="8229600" cy="1143000"/>
          </a:xfrm>
        </p:spPr>
        <p:txBody>
          <a:bodyPr>
            <a:normAutofit/>
          </a:bodyPr>
          <a:lstStyle/>
          <a:p>
            <a:r>
              <a:rPr lang="en-US" dirty="0" smtClean="0"/>
              <a:t>What other libraries are doing</a:t>
            </a:r>
            <a:endParaRPr lang="en-US" dirty="0"/>
          </a:p>
        </p:txBody>
      </p:sp>
    </p:spTree>
    <p:extLst>
      <p:ext uri="{BB962C8B-B14F-4D97-AF65-F5344CB8AC3E}">
        <p14:creationId xmlns:p14="http://schemas.microsoft.com/office/powerpoint/2010/main" val="23929515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1143000"/>
          </a:xfrm>
        </p:spPr>
        <p:txBody>
          <a:bodyPr>
            <a:normAutofit fontScale="90000"/>
          </a:bodyPr>
          <a:lstStyle/>
          <a:p>
            <a:r>
              <a:rPr lang="en-US" dirty="0" smtClean="0"/>
              <a:t>Other major OER initiatives (non-library)</a:t>
            </a:r>
            <a:endParaRPr lang="en-US" dirty="0"/>
          </a:p>
        </p:txBody>
      </p:sp>
      <p:sp>
        <p:nvSpPr>
          <p:cNvPr id="3" name="Content Placeholder 2"/>
          <p:cNvSpPr>
            <a:spLocks noGrp="1"/>
          </p:cNvSpPr>
          <p:nvPr>
            <p:ph idx="1"/>
          </p:nvPr>
        </p:nvSpPr>
        <p:spPr/>
        <p:txBody>
          <a:bodyPr/>
          <a:lstStyle/>
          <a:p>
            <a:pPr marL="0" indent="0">
              <a:buNone/>
            </a:pPr>
            <a:endParaRPr lang="en-US" dirty="0" smtClean="0"/>
          </a:p>
          <a:p>
            <a:r>
              <a:rPr lang="en-US" dirty="0" err="1" smtClean="0"/>
              <a:t>BCCampus</a:t>
            </a:r>
            <a:r>
              <a:rPr lang="en-US" dirty="0" smtClean="0"/>
              <a:t> </a:t>
            </a:r>
            <a:r>
              <a:rPr lang="en-US" dirty="0">
                <a:hlinkClick r:id="rId2"/>
              </a:rPr>
              <a:t>http://</a:t>
            </a:r>
            <a:r>
              <a:rPr lang="en-US" dirty="0" smtClean="0">
                <a:hlinkClick r:id="rId2"/>
              </a:rPr>
              <a:t>open.bccampus.ca</a:t>
            </a:r>
            <a:r>
              <a:rPr lang="en-US" dirty="0" smtClean="0"/>
              <a:t> </a:t>
            </a:r>
          </a:p>
          <a:p>
            <a:r>
              <a:rPr lang="en-US" dirty="0"/>
              <a:t>OpenStax </a:t>
            </a:r>
            <a:r>
              <a:rPr lang="en-US" dirty="0">
                <a:hlinkClick r:id="rId3"/>
              </a:rPr>
              <a:t>http://</a:t>
            </a:r>
            <a:r>
              <a:rPr lang="en-US" dirty="0" smtClean="0">
                <a:hlinkClick r:id="rId3"/>
              </a:rPr>
              <a:t>openstaxcollege.org</a:t>
            </a:r>
            <a:r>
              <a:rPr lang="en-US" dirty="0" smtClean="0"/>
              <a:t> </a:t>
            </a:r>
          </a:p>
          <a:p>
            <a:r>
              <a:rPr lang="en-US" dirty="0"/>
              <a:t>Lumen Learning </a:t>
            </a:r>
            <a:r>
              <a:rPr lang="en-US" dirty="0">
                <a:hlinkClick r:id="rId4"/>
              </a:rPr>
              <a:t>http://</a:t>
            </a:r>
            <a:r>
              <a:rPr lang="en-US" dirty="0" smtClean="0">
                <a:hlinkClick r:id="rId4"/>
              </a:rPr>
              <a:t>lumenlearning.com</a:t>
            </a:r>
            <a:r>
              <a:rPr lang="en-US" dirty="0" smtClean="0"/>
              <a:t> </a:t>
            </a:r>
            <a:endParaRPr lang="en-US" dirty="0"/>
          </a:p>
          <a:p>
            <a:r>
              <a:rPr lang="en-US" dirty="0" smtClean="0"/>
              <a:t>MIT Open </a:t>
            </a:r>
            <a:r>
              <a:rPr lang="en-US" dirty="0" err="1"/>
              <a:t>CourseWare</a:t>
            </a:r>
            <a:r>
              <a:rPr lang="en-US" dirty="0"/>
              <a:t> </a:t>
            </a:r>
            <a:r>
              <a:rPr lang="en-US" dirty="0">
                <a:hlinkClick r:id="rId5"/>
              </a:rPr>
              <a:t>http://</a:t>
            </a:r>
            <a:r>
              <a:rPr lang="en-US" dirty="0" smtClean="0">
                <a:hlinkClick r:id="rId5"/>
              </a:rPr>
              <a:t>ocw.mit.edu</a:t>
            </a:r>
            <a:r>
              <a:rPr lang="en-US" dirty="0" smtClean="0"/>
              <a:t> </a:t>
            </a:r>
          </a:p>
          <a:p>
            <a:r>
              <a:rPr lang="en-US" dirty="0" smtClean="0"/>
              <a:t>Saylor </a:t>
            </a:r>
            <a:r>
              <a:rPr lang="en-US" dirty="0"/>
              <a:t>Foundation </a:t>
            </a:r>
            <a:r>
              <a:rPr lang="en-US" dirty="0">
                <a:hlinkClick r:id="rId6"/>
              </a:rPr>
              <a:t>http://</a:t>
            </a:r>
            <a:r>
              <a:rPr lang="en-US" dirty="0" smtClean="0">
                <a:hlinkClick r:id="rId6"/>
              </a:rPr>
              <a:t>www.saylor.org</a:t>
            </a:r>
            <a:r>
              <a:rPr lang="en-US" dirty="0" smtClean="0"/>
              <a:t> </a:t>
            </a:r>
          </a:p>
          <a:p>
            <a:endParaRPr lang="en-US" dirty="0"/>
          </a:p>
        </p:txBody>
      </p:sp>
    </p:spTree>
    <p:extLst>
      <p:ext uri="{BB962C8B-B14F-4D97-AF65-F5344CB8AC3E}">
        <p14:creationId xmlns:p14="http://schemas.microsoft.com/office/powerpoint/2010/main" val="94984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Why</a:t>
            </a:r>
            <a:r>
              <a:rPr lang="en-US" dirty="0" smtClean="0"/>
              <a:t> Open Educational Resources?</a:t>
            </a:r>
            <a:endParaRPr lang="en-US" dirty="0"/>
          </a:p>
        </p:txBody>
      </p:sp>
      <p:sp>
        <p:nvSpPr>
          <p:cNvPr id="3" name="Content Placeholder 2"/>
          <p:cNvSpPr>
            <a:spLocks noGrp="1"/>
          </p:cNvSpPr>
          <p:nvPr>
            <p:ph idx="1"/>
          </p:nvPr>
        </p:nvSpPr>
        <p:spPr>
          <a:xfrm>
            <a:off x="304800" y="1600200"/>
            <a:ext cx="8763000" cy="4525963"/>
          </a:xfrm>
        </p:spPr>
        <p:txBody>
          <a:bodyPr>
            <a:normAutofit/>
          </a:bodyPr>
          <a:lstStyle/>
          <a:p>
            <a:pPr marL="0" indent="0">
              <a:buNone/>
            </a:pPr>
            <a:r>
              <a:rPr lang="en-US" dirty="0" smtClean="0"/>
              <a:t>OER have the potential to . . .</a:t>
            </a:r>
          </a:p>
          <a:p>
            <a:r>
              <a:rPr lang="en-US" dirty="0" smtClean="0"/>
              <a:t>reduce the </a:t>
            </a:r>
            <a:r>
              <a:rPr lang="en-US" dirty="0" smtClean="0">
                <a:solidFill>
                  <a:srgbClr val="FF0000"/>
                </a:solidFill>
              </a:rPr>
              <a:t>cost of education </a:t>
            </a:r>
            <a:r>
              <a:rPr lang="en-US" dirty="0" smtClean="0"/>
              <a:t>for students</a:t>
            </a:r>
          </a:p>
          <a:p>
            <a:endParaRPr lang="en-US" dirty="0" smtClean="0"/>
          </a:p>
          <a:p>
            <a:r>
              <a:rPr lang="en-US" dirty="0" smtClean="0"/>
              <a:t>increase </a:t>
            </a:r>
            <a:r>
              <a:rPr lang="en-US" dirty="0" smtClean="0">
                <a:solidFill>
                  <a:srgbClr val="FF0000"/>
                </a:solidFill>
              </a:rPr>
              <a:t>student retention </a:t>
            </a:r>
            <a:r>
              <a:rPr lang="en-US" dirty="0" smtClean="0"/>
              <a:t>(saving institutions $)</a:t>
            </a:r>
          </a:p>
          <a:p>
            <a:endParaRPr lang="en-US" dirty="0" smtClean="0"/>
          </a:p>
          <a:p>
            <a:r>
              <a:rPr lang="en-US" dirty="0" smtClean="0"/>
              <a:t>allow innovative pedagogy (which may increase </a:t>
            </a:r>
            <a:r>
              <a:rPr lang="en-US" dirty="0" smtClean="0">
                <a:solidFill>
                  <a:srgbClr val="FF0000"/>
                </a:solidFill>
              </a:rPr>
              <a:t>student achievement</a:t>
            </a:r>
            <a:r>
              <a:rPr lang="en-US" dirty="0" smtClean="0"/>
              <a:t>)</a:t>
            </a:r>
          </a:p>
          <a:p>
            <a:endParaRPr lang="en-US" dirty="0"/>
          </a:p>
          <a:p>
            <a:endParaRPr lang="en-US" dirty="0"/>
          </a:p>
          <a:p>
            <a:endParaRPr lang="en-US" dirty="0" smtClean="0"/>
          </a:p>
          <a:p>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33242" y="5486400"/>
            <a:ext cx="845684" cy="83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8860280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Tools</a:t>
            </a:r>
            <a:r>
              <a:rPr lang="en-US" dirty="0" smtClean="0"/>
              <a:t> for your OER tool box</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09183328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Suggested Reading</a:t>
            </a:r>
            <a:endParaRPr lang="en-US" dirty="0"/>
          </a:p>
        </p:txBody>
      </p:sp>
      <p:sp>
        <p:nvSpPr>
          <p:cNvPr id="3" name="Content Placeholder 2"/>
          <p:cNvSpPr>
            <a:spLocks noGrp="1"/>
          </p:cNvSpPr>
          <p:nvPr>
            <p:ph idx="1"/>
          </p:nvPr>
        </p:nvSpPr>
        <p:spPr>
          <a:xfrm>
            <a:off x="457200" y="1600200"/>
            <a:ext cx="8229600" cy="4419600"/>
          </a:xfrm>
        </p:spPr>
        <p:txBody>
          <a:bodyPr>
            <a:normAutofit fontScale="70000" lnSpcReduction="20000"/>
          </a:bodyPr>
          <a:lstStyle/>
          <a:p>
            <a:r>
              <a:rPr lang="en-US" dirty="0" smtClean="0"/>
              <a:t>The </a:t>
            </a:r>
            <a:r>
              <a:rPr lang="en-US" dirty="0"/>
              <a:t>roles of libraries and information professionals in Open Educational Resources (OER) initiatives (JISC CETIS) August </a:t>
            </a:r>
            <a:r>
              <a:rPr lang="en-US" dirty="0" smtClean="0"/>
              <a:t>2012 </a:t>
            </a:r>
            <a:r>
              <a:rPr lang="en-US" dirty="0" smtClean="0">
                <a:hlinkClick r:id="rId2"/>
              </a:rPr>
              <a:t>http</a:t>
            </a:r>
            <a:r>
              <a:rPr lang="en-US" dirty="0">
                <a:hlinkClick r:id="rId2"/>
              </a:rPr>
              <a:t>://</a:t>
            </a:r>
            <a:r>
              <a:rPr lang="en-US" dirty="0" smtClean="0">
                <a:hlinkClick r:id="rId2"/>
              </a:rPr>
              <a:t>publications.cetis.ac.uk/wp-content/uploads/2012/08/OER-Libraries-Survey-Report.pdf</a:t>
            </a:r>
            <a:r>
              <a:rPr lang="en-US" dirty="0" smtClean="0"/>
              <a:t> </a:t>
            </a:r>
            <a:endParaRPr lang="en-US" dirty="0"/>
          </a:p>
          <a:p>
            <a:pPr marL="0" indent="0">
              <a:buNone/>
            </a:pPr>
            <a:endParaRPr lang="en-US" dirty="0"/>
          </a:p>
          <a:p>
            <a:r>
              <a:rPr lang="en-US" dirty="0"/>
              <a:t>Environmental Scan and Assessment of OERs, MOOCs and Libraries: What Effectiveness and Sustainability Means for Libraries' Impact on Open </a:t>
            </a:r>
            <a:r>
              <a:rPr lang="en-US" dirty="0" smtClean="0"/>
              <a:t>Education (ACRL 2014) </a:t>
            </a:r>
            <a:r>
              <a:rPr lang="en-US" dirty="0" smtClean="0">
                <a:hlinkClick r:id="rId3"/>
              </a:rPr>
              <a:t>http</a:t>
            </a:r>
            <a:r>
              <a:rPr lang="en-US" dirty="0">
                <a:hlinkClick r:id="rId3"/>
              </a:rPr>
              <a:t>://</a:t>
            </a:r>
            <a:r>
              <a:rPr lang="en-US" dirty="0" smtClean="0">
                <a:hlinkClick r:id="rId3"/>
              </a:rPr>
              <a:t>www.ala.org/acrl/sites/ala.org.acrl/files/content/publications/whitepapers/Environmental%20Scan%20and%20Assessment.pdf</a:t>
            </a:r>
            <a:r>
              <a:rPr lang="en-US" dirty="0" smtClean="0"/>
              <a:t> </a:t>
            </a:r>
          </a:p>
          <a:p>
            <a:endParaRPr lang="en-US" dirty="0"/>
          </a:p>
          <a:p>
            <a:pPr marL="342900" lvl="1" indent="-342900">
              <a:buFont typeface="Arial" panose="020B0604020202020204" pitchFamily="34" charset="0"/>
              <a:buChar char="•"/>
            </a:pPr>
            <a:r>
              <a:rPr lang="en-US" dirty="0"/>
              <a:t>John </a:t>
            </a:r>
            <a:r>
              <a:rPr lang="en-US" dirty="0" smtClean="0"/>
              <a:t>Shank</a:t>
            </a:r>
            <a:r>
              <a:rPr lang="en-US" dirty="0"/>
              <a:t> </a:t>
            </a:r>
            <a:r>
              <a:rPr lang="en-US" dirty="0" smtClean="0"/>
              <a:t>(2014) </a:t>
            </a:r>
            <a:r>
              <a:rPr lang="en-US" i="1" dirty="0"/>
              <a:t>Interactive Open Educational Resources: A Guide to Finding, Choosing, and Using What’s Out There to Transform College Teaching</a:t>
            </a:r>
            <a:r>
              <a:rPr lang="en-US" dirty="0"/>
              <a:t> (</a:t>
            </a:r>
            <a:r>
              <a:rPr lang="en-US" dirty="0" err="1" smtClean="0"/>
              <a:t>Jossey</a:t>
            </a:r>
            <a:r>
              <a:rPr lang="en-US" dirty="0" smtClean="0"/>
              <a:t>-Bass/ACRL)</a:t>
            </a:r>
            <a:endParaRPr lang="en-US" dirty="0"/>
          </a:p>
        </p:txBody>
      </p:sp>
    </p:spTree>
    <p:extLst>
      <p:ext uri="{BB962C8B-B14F-4D97-AF65-F5344CB8AC3E}">
        <p14:creationId xmlns:p14="http://schemas.microsoft.com/office/powerpoint/2010/main" val="61554607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7808" y="1572703"/>
            <a:ext cx="2053271" cy="183618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TextBox 5"/>
          <p:cNvSpPr txBox="1"/>
          <p:nvPr/>
        </p:nvSpPr>
        <p:spPr>
          <a:xfrm>
            <a:off x="787808" y="1234149"/>
            <a:ext cx="2284186" cy="338554"/>
          </a:xfrm>
          <a:prstGeom prst="rect">
            <a:avLst/>
          </a:prstGeom>
          <a:noFill/>
        </p:spPr>
        <p:txBody>
          <a:bodyPr wrap="square" rtlCol="0">
            <a:spAutoFit/>
          </a:bodyPr>
          <a:lstStyle/>
          <a:p>
            <a:r>
              <a:rPr lang="en-US" sz="1600" dirty="0" smtClean="0">
                <a:hlinkClick r:id="rId3"/>
              </a:rPr>
              <a:t>http://www.merlot.org</a:t>
            </a:r>
            <a:r>
              <a:rPr lang="en-US" sz="1600" dirty="0" smtClean="0"/>
              <a:t> </a:t>
            </a:r>
            <a:endParaRPr lang="en-US" sz="1600" dirty="0"/>
          </a:p>
        </p:txBody>
      </p:sp>
      <p:pic>
        <p:nvPicPr>
          <p:cNvPr id="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43400" y="1752600"/>
            <a:ext cx="2608620" cy="228599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8"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50168" y="1212272"/>
            <a:ext cx="2531101" cy="25146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 name="TextBox 8"/>
          <p:cNvSpPr txBox="1"/>
          <p:nvPr/>
        </p:nvSpPr>
        <p:spPr>
          <a:xfrm>
            <a:off x="4297208" y="3958545"/>
            <a:ext cx="2265208" cy="338554"/>
          </a:xfrm>
          <a:prstGeom prst="rect">
            <a:avLst/>
          </a:prstGeom>
          <a:noFill/>
        </p:spPr>
        <p:txBody>
          <a:bodyPr wrap="square" rtlCol="0">
            <a:spAutoFit/>
          </a:bodyPr>
          <a:lstStyle/>
          <a:p>
            <a:r>
              <a:rPr lang="en-US" sz="1600" dirty="0">
                <a:hlinkClick r:id="rId6"/>
              </a:rPr>
              <a:t>http://</a:t>
            </a:r>
            <a:r>
              <a:rPr lang="en-US" sz="1600" dirty="0" smtClean="0">
                <a:hlinkClick r:id="rId6"/>
              </a:rPr>
              <a:t>www.jorum.ac.uk</a:t>
            </a:r>
            <a:r>
              <a:rPr lang="en-US" sz="1600" dirty="0" smtClean="0"/>
              <a:t> </a:t>
            </a:r>
            <a:endParaRPr lang="en-US" sz="1600" dirty="0"/>
          </a:p>
        </p:txBody>
      </p:sp>
      <p:pic>
        <p:nvPicPr>
          <p:cNvPr id="1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00228" y="4419600"/>
            <a:ext cx="3957128" cy="167859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TextBox 2"/>
          <p:cNvSpPr txBox="1"/>
          <p:nvPr/>
        </p:nvSpPr>
        <p:spPr>
          <a:xfrm>
            <a:off x="4406240" y="6209601"/>
            <a:ext cx="4267200" cy="800219"/>
          </a:xfrm>
          <a:prstGeom prst="rect">
            <a:avLst/>
          </a:prstGeom>
          <a:noFill/>
        </p:spPr>
        <p:txBody>
          <a:bodyPr wrap="square" rtlCol="0">
            <a:spAutoFit/>
          </a:bodyPr>
          <a:lstStyle/>
          <a:p>
            <a:r>
              <a:rPr lang="en-US" sz="1400" dirty="0">
                <a:hlinkClick r:id="rId8"/>
              </a:rPr>
              <a:t>https://www.google.com/advanced_search</a:t>
            </a:r>
            <a:r>
              <a:rPr lang="en-US" sz="1400" dirty="0"/>
              <a:t>  </a:t>
            </a:r>
            <a:r>
              <a:rPr lang="en-US" sz="1400" dirty="0" smtClean="0"/>
              <a:t>or advanced image search (scroll </a:t>
            </a:r>
            <a:r>
              <a:rPr lang="en-US" sz="1400" dirty="0"/>
              <a:t>down to “usage rights”)</a:t>
            </a:r>
          </a:p>
          <a:p>
            <a:endParaRPr lang="en-US" dirty="0"/>
          </a:p>
        </p:txBody>
      </p:sp>
      <p:pic>
        <p:nvPicPr>
          <p:cNvPr id="4098"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601801" y="2916800"/>
            <a:ext cx="2533973" cy="208348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1" name="TextBox 10"/>
          <p:cNvSpPr txBox="1"/>
          <p:nvPr/>
        </p:nvSpPr>
        <p:spPr>
          <a:xfrm>
            <a:off x="198592" y="4979340"/>
            <a:ext cx="4701636" cy="1569660"/>
          </a:xfrm>
          <a:prstGeom prst="rect">
            <a:avLst/>
          </a:prstGeom>
          <a:noFill/>
        </p:spPr>
        <p:txBody>
          <a:bodyPr wrap="square" rtlCol="0">
            <a:spAutoFit/>
          </a:bodyPr>
          <a:lstStyle/>
          <a:p>
            <a:r>
              <a:rPr lang="en-US" sz="1600" dirty="0">
                <a:hlinkClick r:id="rId10"/>
              </a:rPr>
              <a:t>http://</a:t>
            </a:r>
            <a:r>
              <a:rPr lang="en-US" sz="1600" dirty="0" smtClean="0">
                <a:hlinkClick r:id="rId10"/>
              </a:rPr>
              <a:t>guides.lib.vt.edu/OER</a:t>
            </a:r>
            <a:endParaRPr lang="en-US" sz="1600" dirty="0" smtClean="0"/>
          </a:p>
          <a:p>
            <a:r>
              <a:rPr lang="en-US" sz="1600" dirty="0" smtClean="0"/>
              <a:t>Also: </a:t>
            </a:r>
            <a:r>
              <a:rPr lang="en-US" sz="1600" u="sng" dirty="0" smtClean="0">
                <a:hlinkClick r:id="rId11"/>
              </a:rPr>
              <a:t>http</a:t>
            </a:r>
            <a:r>
              <a:rPr lang="en-US" sz="1600" u="sng" dirty="0">
                <a:hlinkClick r:id="rId11"/>
              </a:rPr>
              <a:t>://guides.ou.edu/oer/open_textbook_collections</a:t>
            </a:r>
            <a:endParaRPr lang="en-US" sz="1600" dirty="0"/>
          </a:p>
          <a:p>
            <a:r>
              <a:rPr lang="en-US" sz="1600" u="sng" dirty="0">
                <a:hlinkClick r:id="rId12"/>
              </a:rPr>
              <a:t>http://guides.library.umass.edu/oer</a:t>
            </a:r>
            <a:endParaRPr lang="en-US" sz="1600" dirty="0"/>
          </a:p>
          <a:p>
            <a:r>
              <a:rPr lang="en-US" sz="1600" u="sng" dirty="0">
                <a:hlinkClick r:id="rId13"/>
              </a:rPr>
              <a:t>http://open.umn.edu/opentextbooks</a:t>
            </a:r>
            <a:endParaRPr lang="en-US" sz="1600" dirty="0"/>
          </a:p>
          <a:p>
            <a:r>
              <a:rPr lang="en-US" sz="1600" dirty="0" smtClean="0"/>
              <a:t> </a:t>
            </a:r>
            <a:endParaRPr lang="en-US" sz="1600" dirty="0"/>
          </a:p>
        </p:txBody>
      </p:sp>
      <p:sp>
        <p:nvSpPr>
          <p:cNvPr id="13" name="Title 1"/>
          <p:cNvSpPr>
            <a:spLocks noGrp="1"/>
          </p:cNvSpPr>
          <p:nvPr>
            <p:ph type="title"/>
          </p:nvPr>
        </p:nvSpPr>
        <p:spPr>
          <a:xfrm>
            <a:off x="457200" y="274638"/>
            <a:ext cx="8229600" cy="1143000"/>
          </a:xfrm>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sp>
        <p:nvSpPr>
          <p:cNvPr id="14" name="TextBox 13"/>
          <p:cNvSpPr txBox="1"/>
          <p:nvPr/>
        </p:nvSpPr>
        <p:spPr>
          <a:xfrm>
            <a:off x="6878792" y="1234149"/>
            <a:ext cx="2265208" cy="338554"/>
          </a:xfrm>
          <a:prstGeom prst="rect">
            <a:avLst/>
          </a:prstGeom>
          <a:noFill/>
        </p:spPr>
        <p:txBody>
          <a:bodyPr wrap="square" rtlCol="0">
            <a:spAutoFit/>
          </a:bodyPr>
          <a:lstStyle/>
          <a:p>
            <a:r>
              <a:rPr lang="en-US" sz="1600" dirty="0">
                <a:hlinkClick r:id="rId14"/>
              </a:rPr>
              <a:t>http</a:t>
            </a:r>
            <a:r>
              <a:rPr lang="en-US" sz="1600" dirty="0" smtClean="0">
                <a:hlinkClick r:id="rId14"/>
              </a:rPr>
              <a:t>://oercommons.org</a:t>
            </a:r>
            <a:r>
              <a:rPr lang="en-US" sz="1600" dirty="0" smtClean="0"/>
              <a:t> </a:t>
            </a:r>
            <a:endParaRPr lang="en-US" sz="1600" dirty="0"/>
          </a:p>
        </p:txBody>
      </p:sp>
    </p:spTree>
    <p:extLst>
      <p:ext uri="{BB962C8B-B14F-4D97-AF65-F5344CB8AC3E}">
        <p14:creationId xmlns:p14="http://schemas.microsoft.com/office/powerpoint/2010/main" val="174375797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10245"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29813" y="1143171"/>
            <a:ext cx="6776412" cy="541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2400" y="6542863"/>
            <a:ext cx="5912514" cy="276999"/>
          </a:xfrm>
          <a:prstGeom prst="rect">
            <a:avLst/>
          </a:prstGeom>
          <a:noFill/>
        </p:spPr>
        <p:txBody>
          <a:bodyPr wrap="square" rtlCol="0">
            <a:spAutoFit/>
          </a:bodyPr>
          <a:lstStyle/>
          <a:p>
            <a:r>
              <a:rPr lang="en-US" sz="1200" dirty="0" smtClean="0"/>
              <a:t>[Search screen] © Creative Commons </a:t>
            </a:r>
            <a:r>
              <a:rPr lang="en-US" sz="1200" dirty="0" smtClean="0">
                <a:hlinkClick r:id="rId4"/>
              </a:rPr>
              <a:t>http://search.creativecommons.org</a:t>
            </a:r>
            <a:r>
              <a:rPr lang="en-US" sz="1200" dirty="0" smtClean="0"/>
              <a:t>   </a:t>
            </a:r>
            <a:r>
              <a:rPr lang="en-US" sz="1200" dirty="0" smtClean="0">
                <a:hlinkClick r:id="rId5"/>
              </a:rPr>
              <a:t>CC BY </a:t>
            </a:r>
            <a:endParaRPr lang="en-US" sz="1200" dirty="0"/>
          </a:p>
        </p:txBody>
      </p:sp>
    </p:spTree>
    <p:extLst>
      <p:ext uri="{BB962C8B-B14F-4D97-AF65-F5344CB8AC3E}">
        <p14:creationId xmlns:p14="http://schemas.microsoft.com/office/powerpoint/2010/main" val="334447688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295400"/>
            <a:ext cx="7010400" cy="4543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sp>
        <p:nvSpPr>
          <p:cNvPr id="2" name="TextBox 1"/>
          <p:cNvSpPr txBox="1"/>
          <p:nvPr/>
        </p:nvSpPr>
        <p:spPr>
          <a:xfrm>
            <a:off x="152400" y="6400800"/>
            <a:ext cx="5715000" cy="369332"/>
          </a:xfrm>
          <a:prstGeom prst="rect">
            <a:avLst/>
          </a:prstGeom>
          <a:noFill/>
        </p:spPr>
        <p:txBody>
          <a:bodyPr wrap="square" rtlCol="0">
            <a:spAutoFit/>
          </a:bodyPr>
          <a:lstStyle/>
          <a:p>
            <a:r>
              <a:rPr lang="en-US" dirty="0">
                <a:hlinkClick r:id="rId4"/>
              </a:rPr>
              <a:t>http://</a:t>
            </a:r>
            <a:r>
              <a:rPr lang="en-US" dirty="0" smtClean="0">
                <a:hlinkClick r:id="rId4"/>
              </a:rPr>
              <a:t>open4us.org/find-oer</a:t>
            </a:r>
            <a:endParaRPr lang="en-US" dirty="0"/>
          </a:p>
        </p:txBody>
      </p:sp>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34996" y="2307727"/>
            <a:ext cx="1366964" cy="44838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5209" y="2292979"/>
            <a:ext cx="1978791" cy="4477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7236390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OER Support by &amp; for Librarians</a:t>
            </a:r>
            <a:endParaRPr lang="en-US" dirty="0"/>
          </a:p>
        </p:txBody>
      </p:sp>
      <p:sp>
        <p:nvSpPr>
          <p:cNvPr id="3" name="Content Placeholder 2"/>
          <p:cNvSpPr>
            <a:spLocks noGrp="1"/>
          </p:cNvSpPr>
          <p:nvPr>
            <p:ph idx="1"/>
          </p:nvPr>
        </p:nvSpPr>
        <p:spPr>
          <a:xfrm>
            <a:off x="381000" y="1600200"/>
            <a:ext cx="8534400" cy="4525963"/>
          </a:xfrm>
        </p:spPr>
        <p:txBody>
          <a:bodyPr>
            <a:normAutofit fontScale="70000" lnSpcReduction="20000"/>
          </a:bodyPr>
          <a:lstStyle/>
          <a:p>
            <a:endParaRPr lang="en-US" sz="1300" dirty="0"/>
          </a:p>
          <a:p>
            <a:pPr marL="0" indent="0">
              <a:buNone/>
            </a:pPr>
            <a:endParaRPr lang="en-US" sz="1300" dirty="0" smtClean="0"/>
          </a:p>
          <a:p>
            <a:pPr marL="0" indent="0">
              <a:buNone/>
            </a:pPr>
            <a:r>
              <a:rPr lang="en-US" dirty="0" smtClean="0"/>
              <a:t>SPARC Libraries &amp; OER Forum</a:t>
            </a:r>
          </a:p>
          <a:p>
            <a:pPr marL="0" indent="0">
              <a:buNone/>
            </a:pPr>
            <a:r>
              <a:rPr lang="en-US" sz="2100" dirty="0">
                <a:hlinkClick r:id="rId2"/>
              </a:rPr>
              <a:t>http://</a:t>
            </a:r>
            <a:r>
              <a:rPr lang="en-US" sz="2100" dirty="0" smtClean="0">
                <a:hlinkClick r:id="rId2"/>
              </a:rPr>
              <a:t>www.sparc.arl.org/resource/sparc-libraries-oer-forum</a:t>
            </a:r>
            <a:r>
              <a:rPr lang="en-US" sz="2100" dirty="0" smtClean="0"/>
              <a:t>  </a:t>
            </a:r>
          </a:p>
          <a:p>
            <a:pPr>
              <a:buFontTx/>
              <a:buChar char="-"/>
            </a:pPr>
            <a:r>
              <a:rPr lang="en-US" sz="2100" dirty="0" smtClean="0"/>
              <a:t>Monthly topical teleconference</a:t>
            </a:r>
          </a:p>
          <a:p>
            <a:pPr>
              <a:buFontTx/>
              <a:buChar char="-"/>
            </a:pPr>
            <a:r>
              <a:rPr lang="en-US" sz="2100" dirty="0" smtClean="0"/>
              <a:t>Listserv</a:t>
            </a:r>
          </a:p>
          <a:p>
            <a:pPr>
              <a:buFontTx/>
              <a:buChar char="-"/>
            </a:pPr>
            <a:endParaRPr lang="en-US" sz="1300" dirty="0" smtClean="0"/>
          </a:p>
          <a:p>
            <a:pPr>
              <a:buFontTx/>
              <a:buChar char="-"/>
            </a:pPr>
            <a:endParaRPr lang="en-US" sz="1300" dirty="0" smtClean="0"/>
          </a:p>
          <a:p>
            <a:pPr marL="0" indent="0">
              <a:buNone/>
            </a:pPr>
            <a:r>
              <a:rPr lang="en-US" dirty="0" smtClean="0"/>
              <a:t>Blended Librarian Community</a:t>
            </a:r>
          </a:p>
          <a:p>
            <a:pPr marL="0" indent="0">
              <a:buNone/>
            </a:pPr>
            <a:r>
              <a:rPr lang="en-US" sz="2100" dirty="0">
                <a:hlinkClick r:id="rId3"/>
              </a:rPr>
              <a:t>https://</a:t>
            </a:r>
            <a:r>
              <a:rPr lang="en-US" sz="2100" dirty="0" smtClean="0">
                <a:hlinkClick r:id="rId3"/>
              </a:rPr>
              <a:t>www.facebook.com/BlendedLibrarians</a:t>
            </a:r>
            <a:r>
              <a:rPr lang="en-US" sz="2100" dirty="0" smtClean="0"/>
              <a:t> </a:t>
            </a:r>
          </a:p>
          <a:p>
            <a:pPr marL="0" indent="0">
              <a:buNone/>
            </a:pPr>
            <a:r>
              <a:rPr lang="en-US" sz="2100" dirty="0">
                <a:hlinkClick r:id="rId4"/>
              </a:rPr>
              <a:t>http://</a:t>
            </a:r>
            <a:r>
              <a:rPr lang="en-US" sz="2100" dirty="0" smtClean="0">
                <a:hlinkClick r:id="rId4"/>
              </a:rPr>
              <a:t>www.scoop.it/t/blended-librarianship</a:t>
            </a:r>
            <a:r>
              <a:rPr lang="en-US" sz="2100" dirty="0" smtClean="0"/>
              <a:t> </a:t>
            </a:r>
          </a:p>
          <a:p>
            <a:pPr>
              <a:buFontTx/>
              <a:buChar char="-"/>
            </a:pPr>
            <a:r>
              <a:rPr lang="en-US" sz="2100" dirty="0" smtClean="0"/>
              <a:t>Free webcasts/webinars</a:t>
            </a:r>
          </a:p>
          <a:p>
            <a:pPr marL="0" indent="0">
              <a:buNone/>
            </a:pPr>
            <a:endParaRPr lang="en-US" sz="3100" dirty="0"/>
          </a:p>
          <a:p>
            <a:pPr marL="0" indent="0">
              <a:buNone/>
            </a:pPr>
            <a:r>
              <a:rPr lang="en-US" sz="3100" dirty="0" smtClean="0"/>
              <a:t>Community </a:t>
            </a:r>
            <a:r>
              <a:rPr lang="en-US" sz="3100" dirty="0"/>
              <a:t>College Consortium for Open Educational Resources </a:t>
            </a:r>
            <a:r>
              <a:rPr lang="en-US" sz="2100" dirty="0">
                <a:hlinkClick r:id="rId5"/>
              </a:rPr>
              <a:t>https://groups.google.com/forum/#!forum/cccoer-advisory</a:t>
            </a:r>
            <a:r>
              <a:rPr lang="en-US" sz="2100" dirty="0"/>
              <a:t> </a:t>
            </a:r>
          </a:p>
          <a:p>
            <a:pPr>
              <a:buFontTx/>
              <a:buChar char="-"/>
            </a:pPr>
            <a:r>
              <a:rPr lang="en-US" sz="2100" dirty="0"/>
              <a:t>Focused on Community Colleges</a:t>
            </a:r>
          </a:p>
          <a:p>
            <a:pPr>
              <a:buFontTx/>
              <a:buChar char="-"/>
            </a:pPr>
            <a:r>
              <a:rPr lang="en-US" sz="2100" dirty="0"/>
              <a:t>Monthly webinars</a:t>
            </a:r>
          </a:p>
          <a:p>
            <a:pPr>
              <a:buFontTx/>
              <a:buChar char="-"/>
            </a:pPr>
            <a:r>
              <a:rPr lang="en-US" sz="2100" dirty="0"/>
              <a:t>Listserv </a:t>
            </a:r>
          </a:p>
          <a:p>
            <a:pPr>
              <a:buFontTx/>
              <a:buChar char="-"/>
            </a:pPr>
            <a:endParaRPr lang="en-US" sz="2100" dirty="0" smtClean="0"/>
          </a:p>
        </p:txBody>
      </p:sp>
      <p:pic>
        <p:nvPicPr>
          <p:cNvPr id="10244" name="Picture 4" descr="Information Icon by libberry - A simple information ic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15000" y="1600200"/>
            <a:ext cx="2438400"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180080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rmAutofit/>
          </a:bodyPr>
          <a:lstStyle/>
          <a:p>
            <a:r>
              <a:rPr lang="en-US" dirty="0" smtClean="0"/>
              <a:t>Idea: Virginia libraries OER group?</a:t>
            </a:r>
            <a:endParaRPr lang="en-US" dirty="0"/>
          </a:p>
        </p:txBody>
      </p:sp>
      <p:sp>
        <p:nvSpPr>
          <p:cNvPr id="3" name="Content Placeholder 2"/>
          <p:cNvSpPr>
            <a:spLocks noGrp="1"/>
          </p:cNvSpPr>
          <p:nvPr>
            <p:ph idx="1"/>
          </p:nvPr>
        </p:nvSpPr>
        <p:spPr>
          <a:xfrm>
            <a:off x="304800" y="1981200"/>
            <a:ext cx="8229600" cy="4525963"/>
          </a:xfrm>
        </p:spPr>
        <p:txBody>
          <a:bodyPr>
            <a:normAutofit/>
          </a:bodyPr>
          <a:lstStyle/>
          <a:p>
            <a:pPr marL="0" indent="0">
              <a:buNone/>
            </a:pPr>
            <a:endParaRPr lang="en-US" dirty="0" smtClean="0"/>
          </a:p>
          <a:p>
            <a:pPr marL="0" indent="0">
              <a:buNone/>
            </a:pPr>
            <a:r>
              <a:rPr lang="en-US" dirty="0" smtClean="0"/>
              <a:t>     </a:t>
            </a:r>
          </a:p>
          <a:p>
            <a:pPr marL="0" indent="0">
              <a:buNone/>
            </a:pPr>
            <a:endParaRPr lang="en-US" dirty="0" smtClean="0"/>
          </a:p>
          <a:p>
            <a:pPr marL="0" indent="0">
              <a:buNone/>
            </a:pPr>
            <a:r>
              <a:rPr lang="en-US" dirty="0" smtClean="0"/>
              <a:t>For example: BC OER Librarians</a:t>
            </a:r>
            <a:endParaRPr lang="en-US" dirty="0"/>
          </a:p>
          <a:p>
            <a:pPr marL="457200" lvl="1" indent="0">
              <a:buNone/>
            </a:pPr>
            <a:r>
              <a:rPr lang="en-US" dirty="0" smtClean="0">
                <a:hlinkClick r:id="rId2"/>
              </a:rPr>
              <a:t>http</a:t>
            </a:r>
            <a:r>
              <a:rPr lang="en-US" dirty="0">
                <a:hlinkClick r:id="rId2"/>
              </a:rPr>
              <a:t>://bcoerguides.wikispaces.com</a:t>
            </a:r>
            <a:r>
              <a:rPr lang="en-US" dirty="0"/>
              <a:t> </a:t>
            </a:r>
          </a:p>
          <a:p>
            <a:pPr marL="457200" lvl="1" indent="0">
              <a:buNone/>
            </a:pPr>
            <a:r>
              <a:rPr lang="en-US" sz="2000" dirty="0">
                <a:hlinkClick r:id="rId3"/>
              </a:rPr>
              <a:t>http://open.bccampus.ca/2014/05/20/one-heck-of-a-hackfest-id-say</a:t>
            </a:r>
            <a:r>
              <a:rPr lang="en-US" sz="2000" dirty="0"/>
              <a:t> </a:t>
            </a:r>
          </a:p>
          <a:p>
            <a:pPr marL="0" indent="0">
              <a:buNone/>
            </a:pPr>
            <a:endParaRPr lang="en-US" dirty="0"/>
          </a:p>
        </p:txBody>
      </p:sp>
      <p:pic>
        <p:nvPicPr>
          <p:cNvPr id="14338" name="Picture 2" descr="Lightbulb with halo by pnx - Lightbulb with hal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2600" y="797735"/>
            <a:ext cx="3429000" cy="349007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086600" y="2304246"/>
            <a:ext cx="1447800" cy="477054"/>
          </a:xfrm>
          <a:prstGeom prst="rect">
            <a:avLst/>
          </a:prstGeom>
          <a:noFill/>
        </p:spPr>
        <p:txBody>
          <a:bodyPr wrap="square" rtlCol="0">
            <a:spAutoFit/>
          </a:bodyPr>
          <a:lstStyle/>
          <a:p>
            <a:r>
              <a:rPr lang="en-US" sz="2500" dirty="0" smtClean="0"/>
              <a:t>Idea</a:t>
            </a:r>
            <a:endParaRPr lang="en-US" sz="2500" dirty="0"/>
          </a:p>
        </p:txBody>
      </p:sp>
    </p:spTree>
    <p:extLst>
      <p:ext uri="{BB962C8B-B14F-4D97-AF65-F5344CB8AC3E}">
        <p14:creationId xmlns:p14="http://schemas.microsoft.com/office/powerpoint/2010/main" val="32051780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rmAutofit/>
          </a:bodyPr>
          <a:lstStyle/>
          <a:p>
            <a:r>
              <a:rPr lang="en-US" dirty="0" smtClean="0"/>
              <a:t>Want to talk more?</a:t>
            </a:r>
            <a:endParaRPr lang="en-US" dirty="0"/>
          </a:p>
        </p:txBody>
      </p:sp>
      <p:sp>
        <p:nvSpPr>
          <p:cNvPr id="3" name="Content Placeholder 2"/>
          <p:cNvSpPr>
            <a:spLocks noGrp="1"/>
          </p:cNvSpPr>
          <p:nvPr>
            <p:ph idx="1"/>
          </p:nvPr>
        </p:nvSpPr>
        <p:spPr>
          <a:xfrm>
            <a:off x="304800" y="1981200"/>
            <a:ext cx="8229600" cy="4525963"/>
          </a:xfrm>
        </p:spPr>
        <p:txBody>
          <a:bodyPr>
            <a:normAutofit/>
          </a:bodyPr>
          <a:lstStyle/>
          <a:p>
            <a:pPr marL="0" indent="0">
              <a:buNone/>
            </a:pPr>
            <a:r>
              <a:rPr lang="en-US" dirty="0"/>
              <a:t>VLA </a:t>
            </a:r>
            <a:r>
              <a:rPr lang="en-US" dirty="0" smtClean="0"/>
              <a:t>“</a:t>
            </a:r>
            <a:r>
              <a:rPr lang="en-US" dirty="0" err="1" smtClean="0"/>
              <a:t>UnConference</a:t>
            </a:r>
            <a:r>
              <a:rPr lang="en-US" dirty="0" smtClean="0"/>
              <a:t>” </a:t>
            </a:r>
            <a:r>
              <a:rPr lang="en-US" dirty="0"/>
              <a:t>on OER </a:t>
            </a:r>
            <a:r>
              <a:rPr lang="en-US" dirty="0">
                <a:solidFill>
                  <a:srgbClr val="FF0000"/>
                </a:solidFill>
              </a:rPr>
              <a:t>	</a:t>
            </a:r>
            <a:endParaRPr lang="en-US" dirty="0" smtClean="0">
              <a:solidFill>
                <a:srgbClr val="FF0000"/>
              </a:solidFill>
            </a:endParaRPr>
          </a:p>
          <a:p>
            <a:pPr marL="0" indent="0">
              <a:buNone/>
            </a:pPr>
            <a:r>
              <a:rPr lang="en-US" sz="5400" dirty="0">
                <a:solidFill>
                  <a:srgbClr val="FF0000"/>
                </a:solidFill>
              </a:rPr>
              <a:t> </a:t>
            </a:r>
            <a:r>
              <a:rPr lang="en-US" sz="5400" dirty="0" smtClean="0">
                <a:solidFill>
                  <a:srgbClr val="FF0000"/>
                </a:solidFill>
              </a:rPr>
              <a:t>          </a:t>
            </a:r>
          </a:p>
          <a:p>
            <a:pPr marL="0" indent="0">
              <a:buNone/>
            </a:pPr>
            <a:r>
              <a:rPr lang="en-US" sz="5400" dirty="0">
                <a:solidFill>
                  <a:srgbClr val="FF0000"/>
                </a:solidFill>
              </a:rPr>
              <a:t>	</a:t>
            </a:r>
            <a:r>
              <a:rPr lang="en-US" sz="5400" dirty="0" smtClean="0">
                <a:solidFill>
                  <a:srgbClr val="FF0000"/>
                </a:solidFill>
              </a:rPr>
              <a:t>Friday 1-1:45pm</a:t>
            </a:r>
          </a:p>
          <a:p>
            <a:pPr marL="0" indent="0">
              <a:buNone/>
            </a:pPr>
            <a:r>
              <a:rPr lang="en-US" dirty="0" smtClean="0">
                <a:solidFill>
                  <a:srgbClr val="FF0000"/>
                </a:solidFill>
              </a:rPr>
              <a:t>	Conference Center Atrium, 1</a:t>
            </a:r>
            <a:r>
              <a:rPr lang="en-US" baseline="30000" dirty="0" smtClean="0">
                <a:solidFill>
                  <a:srgbClr val="FF0000"/>
                </a:solidFill>
              </a:rPr>
              <a:t>st</a:t>
            </a:r>
            <a:r>
              <a:rPr lang="en-US" dirty="0" smtClean="0">
                <a:solidFill>
                  <a:srgbClr val="FF0000"/>
                </a:solidFill>
              </a:rPr>
              <a:t> Floor </a:t>
            </a:r>
          </a:p>
        </p:txBody>
      </p:sp>
      <p:pic>
        <p:nvPicPr>
          <p:cNvPr id="14338" name="Picture 2" descr="Lightbulb with halo by pnx - Lightbulb with hal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797735"/>
            <a:ext cx="3429000" cy="349007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086600" y="2304246"/>
            <a:ext cx="1447800" cy="477054"/>
          </a:xfrm>
          <a:prstGeom prst="rect">
            <a:avLst/>
          </a:prstGeom>
          <a:noFill/>
        </p:spPr>
        <p:txBody>
          <a:bodyPr wrap="square" rtlCol="0">
            <a:spAutoFit/>
          </a:bodyPr>
          <a:lstStyle/>
          <a:p>
            <a:r>
              <a:rPr lang="en-US" sz="2500" dirty="0" smtClean="0"/>
              <a:t>Idea</a:t>
            </a:r>
            <a:endParaRPr lang="en-US" sz="2500" dirty="0"/>
          </a:p>
        </p:txBody>
      </p:sp>
    </p:spTree>
    <p:extLst>
      <p:ext uri="{BB962C8B-B14F-4D97-AF65-F5344CB8AC3E}">
        <p14:creationId xmlns:p14="http://schemas.microsoft.com/office/powerpoint/2010/main" val="399041440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562600" y="4092710"/>
            <a:ext cx="3262927" cy="1477328"/>
          </a:xfrm>
          <a:prstGeom prst="rect">
            <a:avLst/>
          </a:prstGeom>
          <a:noFill/>
        </p:spPr>
        <p:txBody>
          <a:bodyPr wrap="square" rtlCol="0">
            <a:spAutoFit/>
          </a:bodyPr>
          <a:lstStyle/>
          <a:p>
            <a:r>
              <a:rPr lang="en-US" dirty="0" smtClean="0"/>
              <a:t>Anita Walz</a:t>
            </a:r>
          </a:p>
          <a:p>
            <a:r>
              <a:rPr lang="en-US" dirty="0" smtClean="0"/>
              <a:t>University Libraries, Virginia Tech</a:t>
            </a:r>
          </a:p>
          <a:p>
            <a:r>
              <a:rPr lang="en-US" dirty="0" smtClean="0">
                <a:solidFill>
                  <a:srgbClr val="FF0000"/>
                </a:solidFill>
                <a:hlinkClick r:id="rId3"/>
              </a:rPr>
              <a:t>arwalz@vt.edu</a:t>
            </a:r>
            <a:endParaRPr lang="en-US" dirty="0" smtClean="0">
              <a:solidFill>
                <a:srgbClr val="FF0000"/>
              </a:solidFill>
            </a:endParaRPr>
          </a:p>
          <a:p>
            <a:r>
              <a:rPr lang="en-US" dirty="0" smtClean="0"/>
              <a:t>Twitter: @</a:t>
            </a:r>
            <a:r>
              <a:rPr lang="en-US" dirty="0" err="1" smtClean="0"/>
              <a:t>arwalz</a:t>
            </a:r>
            <a:endParaRPr lang="en-US" dirty="0" smtClean="0"/>
          </a:p>
          <a:p>
            <a:r>
              <a:rPr lang="en-US" dirty="0" smtClean="0">
                <a:solidFill>
                  <a:schemeClr val="accent2">
                    <a:lumMod val="50000"/>
                  </a:schemeClr>
                </a:solidFill>
              </a:rPr>
              <a:t>540-231-2204</a:t>
            </a:r>
          </a:p>
        </p:txBody>
      </p:sp>
      <p:sp>
        <p:nvSpPr>
          <p:cNvPr id="2" name="TextBox 1"/>
          <p:cNvSpPr txBox="1"/>
          <p:nvPr/>
        </p:nvSpPr>
        <p:spPr>
          <a:xfrm>
            <a:off x="381000" y="533400"/>
            <a:ext cx="8583563" cy="2800767"/>
          </a:xfrm>
          <a:prstGeom prst="rect">
            <a:avLst/>
          </a:prstGeom>
          <a:noFill/>
        </p:spPr>
        <p:txBody>
          <a:bodyPr wrap="square" rtlCol="0">
            <a:spAutoFit/>
          </a:bodyPr>
          <a:lstStyle/>
          <a:p>
            <a:r>
              <a:rPr lang="en-US" sz="3600" dirty="0" smtClean="0"/>
              <a:t>Thanks for your time! </a:t>
            </a:r>
          </a:p>
          <a:p>
            <a:endParaRPr lang="en-US" sz="5400" dirty="0" smtClean="0"/>
          </a:p>
          <a:p>
            <a:r>
              <a:rPr lang="en-US" sz="5400" dirty="0"/>
              <a:t>	</a:t>
            </a:r>
            <a:r>
              <a:rPr lang="en-US" sz="5400" dirty="0" smtClean="0"/>
              <a:t>			Questions?</a:t>
            </a:r>
            <a:endParaRPr lang="en-US" sz="5400" dirty="0"/>
          </a:p>
          <a:p>
            <a:endParaRPr lang="en-US" sz="3200" dirty="0" smtClean="0"/>
          </a:p>
        </p:txBody>
      </p:sp>
      <p:pic>
        <p:nvPicPr>
          <p:cNvPr id="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72400" y="6324600"/>
            <a:ext cx="1033462" cy="343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4610100"/>
            <a:ext cx="2008712" cy="1524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385443" y="6134101"/>
            <a:ext cx="2438400" cy="461665"/>
          </a:xfrm>
          <a:prstGeom prst="rect">
            <a:avLst/>
          </a:prstGeom>
          <a:noFill/>
        </p:spPr>
        <p:txBody>
          <a:bodyPr wrap="square" rtlCol="0">
            <a:spAutoFit/>
          </a:bodyPr>
          <a:lstStyle/>
          <a:p>
            <a:r>
              <a:rPr lang="en-US" sz="1200" dirty="0" smtClean="0"/>
              <a:t>© Screenshot from “</a:t>
            </a:r>
            <a:r>
              <a:rPr lang="en-US" sz="1200" dirty="0" smtClean="0">
                <a:hlinkClick r:id="rId6"/>
              </a:rPr>
              <a:t>Get Creative</a:t>
            </a:r>
            <a:r>
              <a:rPr lang="en-US" sz="1200" dirty="0" smtClean="0"/>
              <a:t>” Creative Commons </a:t>
            </a:r>
            <a:r>
              <a:rPr lang="en-US" sz="1200" dirty="0" smtClean="0">
                <a:hlinkClick r:id="rId7"/>
              </a:rPr>
              <a:t>CC BY-NC-SA</a:t>
            </a:r>
            <a:endParaRPr lang="en-US" sz="1200" dirty="0"/>
          </a:p>
        </p:txBody>
      </p:sp>
    </p:spTree>
    <p:extLst>
      <p:ext uri="{BB962C8B-B14F-4D97-AF65-F5344CB8AC3E}">
        <p14:creationId xmlns:p14="http://schemas.microsoft.com/office/powerpoint/2010/main" val="10836948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1136073" y="5847036"/>
            <a:ext cx="7779327" cy="533400"/>
          </a:xfrm>
          <a:prstGeom prst="rect">
            <a:avLst/>
          </a:prstGeom>
          <a:noFill/>
        </p:spPr>
        <p:txBody>
          <a:bodyPr wrap="square" rtlCol="0">
            <a:noAutofit/>
          </a:bodyPr>
          <a:lstStyle/>
          <a:p>
            <a:pPr marL="0" marR="0">
              <a:spcBef>
                <a:spcPts val="0"/>
              </a:spcBef>
              <a:spcAft>
                <a:spcPts val="0"/>
              </a:spcAft>
            </a:pPr>
            <a:r>
              <a:rPr lang="en-US" sz="900" kern="1200" dirty="0">
                <a:solidFill>
                  <a:srgbClr val="000000"/>
                </a:solidFill>
                <a:effectLst/>
                <a:latin typeface="Calibri"/>
                <a:ea typeface="Times New Roman"/>
                <a:cs typeface="Times New Roman"/>
              </a:rPr>
              <a:t>© 2014, Mark Perry, Scholar at American Enterprise Institute for Public Policy Research. All Rights Reserved. Used with permission. </a:t>
            </a:r>
            <a:r>
              <a:rPr lang="en-US" sz="900" kern="1200" dirty="0">
                <a:solidFill>
                  <a:srgbClr val="000000"/>
                </a:solidFill>
                <a:effectLst/>
                <a:latin typeface="Calibri"/>
                <a:ea typeface="Times New Roman"/>
                <a:cs typeface="Times New Roman"/>
                <a:hlinkClick r:id="rId2"/>
              </a:rPr>
              <a:t>https://</a:t>
            </a:r>
            <a:r>
              <a:rPr lang="en-US" sz="900" kern="1200" dirty="0" smtClean="0">
                <a:solidFill>
                  <a:srgbClr val="000000"/>
                </a:solidFill>
                <a:effectLst/>
                <a:latin typeface="Calibri"/>
                <a:ea typeface="Times New Roman"/>
                <a:cs typeface="Times New Roman"/>
                <a:hlinkClick r:id="rId2"/>
              </a:rPr>
              <a:t>twitter.com/Mark_J_Perry/status/459395162032988160/photo/1</a:t>
            </a:r>
            <a:r>
              <a:rPr lang="en-US" sz="900" kern="1200" dirty="0" smtClean="0">
                <a:solidFill>
                  <a:srgbClr val="000000"/>
                </a:solidFill>
                <a:effectLst/>
                <a:latin typeface="Calibri"/>
                <a:ea typeface="Times New Roman"/>
                <a:cs typeface="Times New Roman"/>
              </a:rPr>
              <a:t> </a:t>
            </a:r>
            <a:endParaRPr lang="en-US" sz="1200" dirty="0">
              <a:effectLst/>
              <a:latin typeface="Times New Roman"/>
              <a:ea typeface="Times New Roman"/>
            </a:endParaRPr>
          </a:p>
          <a:p>
            <a:pPr marL="0" marR="0">
              <a:spcBef>
                <a:spcPts val="0"/>
              </a:spcBef>
              <a:spcAft>
                <a:spcPts val="0"/>
              </a:spcAft>
            </a:pPr>
            <a:r>
              <a:rPr lang="en-US" sz="900" kern="1200" dirty="0">
                <a:solidFill>
                  <a:srgbClr val="000000"/>
                </a:solidFill>
                <a:effectLst/>
                <a:latin typeface="Calibri"/>
                <a:ea typeface="Times New Roman"/>
                <a:cs typeface="Times New Roman"/>
                <a:hlinkClick r:id="rId3"/>
              </a:rPr>
              <a:t>http://</a:t>
            </a:r>
            <a:r>
              <a:rPr lang="en-US" sz="900" kern="1200" dirty="0" smtClean="0">
                <a:solidFill>
                  <a:srgbClr val="000000"/>
                </a:solidFill>
                <a:effectLst/>
                <a:latin typeface="Calibri"/>
                <a:ea typeface="Times New Roman"/>
                <a:cs typeface="Times New Roman"/>
                <a:hlinkClick r:id="rId3"/>
              </a:rPr>
              <a:t>www.aei-ideas.org/2012/12/the-college-textbook-bubble-and-how-the-open-educational-resources-movement-is-going-up-against-the-textbook-cartel</a:t>
            </a:r>
            <a:r>
              <a:rPr lang="en-US" sz="900" kern="1200" dirty="0" smtClean="0">
                <a:solidFill>
                  <a:srgbClr val="000000"/>
                </a:solidFill>
                <a:effectLst/>
                <a:latin typeface="Calibri"/>
                <a:ea typeface="Times New Roman"/>
                <a:cs typeface="Times New Roman"/>
              </a:rPr>
              <a:t> </a:t>
            </a:r>
            <a:endParaRPr lang="en-US" sz="1200" dirty="0">
              <a:effectLst/>
              <a:latin typeface="Times New Roman"/>
              <a:ea typeface="Times New Roman"/>
            </a:endParaRPr>
          </a:p>
        </p:txBody>
      </p:sp>
      <p:pic>
        <p:nvPicPr>
          <p:cNvPr id="5" name="Picture 4"/>
          <p:cNvPicPr/>
          <p:nvPr/>
        </p:nvPicPr>
        <p:blipFill>
          <a:blip r:embed="rId4">
            <a:extLst>
              <a:ext uri="{28A0092B-C50C-407E-A947-70E740481C1C}">
                <a14:useLocalDpi xmlns:a14="http://schemas.microsoft.com/office/drawing/2010/main" val="0"/>
              </a:ext>
            </a:extLst>
          </a:blip>
          <a:srcRect/>
          <a:stretch>
            <a:fillRect/>
          </a:stretch>
        </p:blipFill>
        <p:spPr bwMode="auto">
          <a:xfrm>
            <a:off x="1143000" y="1143000"/>
            <a:ext cx="7304491" cy="4704036"/>
          </a:xfrm>
          <a:prstGeom prst="rect">
            <a:avLst/>
          </a:prstGeom>
          <a:noFill/>
          <a:ln>
            <a:noFill/>
          </a:ln>
          <a:effectLst/>
          <a:extLst/>
        </p:spPr>
      </p:pic>
      <p:sp>
        <p:nvSpPr>
          <p:cNvPr id="6" name="Title 1"/>
          <p:cNvSpPr>
            <a:spLocks noGrp="1"/>
          </p:cNvSpPr>
          <p:nvPr>
            <p:ph type="title"/>
          </p:nvPr>
        </p:nvSpPr>
        <p:spPr>
          <a:xfrm>
            <a:off x="457200" y="274638"/>
            <a:ext cx="8229600" cy="1143000"/>
          </a:xfrm>
        </p:spPr>
        <p:txBody>
          <a:bodyPr/>
          <a:lstStyle/>
          <a:p>
            <a:r>
              <a:rPr lang="en-US" dirty="0" smtClean="0">
                <a:solidFill>
                  <a:srgbClr val="FF0000"/>
                </a:solidFill>
              </a:rPr>
              <a:t>Why</a:t>
            </a:r>
            <a:r>
              <a:rPr lang="en-US" dirty="0" smtClean="0"/>
              <a:t> Open Educational Resources?</a:t>
            </a:r>
            <a:endParaRPr lang="en-US" dirty="0"/>
          </a:p>
        </p:txBody>
      </p:sp>
    </p:spTree>
    <p:extLst>
      <p:ext uri="{BB962C8B-B14F-4D97-AF65-F5344CB8AC3E}">
        <p14:creationId xmlns:p14="http://schemas.microsoft.com/office/powerpoint/2010/main" val="21790018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8521" y="4880119"/>
            <a:ext cx="7050088" cy="566738"/>
          </a:xfrm>
        </p:spPr>
        <p:txBody>
          <a:bodyPr>
            <a:noAutofit/>
          </a:bodyPr>
          <a:lstStyle/>
          <a:p>
            <a:r>
              <a:rPr lang="en-US" sz="4000" dirty="0" smtClean="0"/>
              <a:t>Rental options</a:t>
            </a:r>
            <a:br>
              <a:rPr lang="en-US" sz="4000" dirty="0" smtClean="0"/>
            </a:br>
            <a:r>
              <a:rPr lang="en-US" sz="4000" dirty="0" smtClean="0"/>
              <a:t>and Custom textbooks</a:t>
            </a:r>
            <a:endParaRPr lang="en-US" sz="4000" dirty="0"/>
          </a:p>
        </p:txBody>
      </p:sp>
      <p:sp>
        <p:nvSpPr>
          <p:cNvPr id="6" name="Text Placeholder 5"/>
          <p:cNvSpPr>
            <a:spLocks noGrp="1"/>
          </p:cNvSpPr>
          <p:nvPr>
            <p:ph type="body" sz="half" idx="2"/>
          </p:nvPr>
        </p:nvSpPr>
        <p:spPr/>
        <p:txBody>
          <a:bodyPr/>
          <a:lstStyle/>
          <a:p>
            <a:r>
              <a:rPr lang="en-US" dirty="0" smtClean="0"/>
              <a:t>Custom Editions $$ from Wiley, Pearson &amp; McGraw Hill</a:t>
            </a:r>
          </a:p>
        </p:txBody>
      </p:sp>
      <p:pic>
        <p:nvPicPr>
          <p:cNvPr id="1026" name="Picture 2" descr="C:\Users\arwalz.LIB\Pictures\Computer Science (CS 1114 Introduction to Software Design Virginia Tech Universit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43981" y="3232295"/>
            <a:ext cx="1922877" cy="255890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rwalz.LIB\Pictures\Engineering Fluid Mechanic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687168"/>
            <a:ext cx="2195912" cy="28631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arwalz.LIB\Pictures\Psychology - the science of experience (custom 201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77301" y="1371601"/>
            <a:ext cx="2149689" cy="28194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04800" y="6527945"/>
            <a:ext cx="6858000" cy="553998"/>
          </a:xfrm>
          <a:prstGeom prst="rect">
            <a:avLst/>
          </a:prstGeom>
          <a:noFill/>
        </p:spPr>
        <p:txBody>
          <a:bodyPr wrap="square" rtlCol="0">
            <a:spAutoFit/>
          </a:bodyPr>
          <a:lstStyle/>
          <a:p>
            <a:r>
              <a:rPr lang="en-US" sz="1200" dirty="0"/>
              <a:t>All images are property of their respective </a:t>
            </a:r>
            <a:r>
              <a:rPr lang="en-US" sz="1200" dirty="0" smtClean="0"/>
              <a:t>owners and may be  subject to copyright. Used under “fair use.”</a:t>
            </a:r>
            <a:endParaRPr lang="en-US" sz="1200" dirty="0"/>
          </a:p>
          <a:p>
            <a:endParaRPr lang="en-US" dirty="0"/>
          </a:p>
        </p:txBody>
      </p:sp>
      <p:sp>
        <p:nvSpPr>
          <p:cNvPr id="8" name="Title 3"/>
          <p:cNvSpPr txBox="1">
            <a:spLocks/>
          </p:cNvSpPr>
          <p:nvPr/>
        </p:nvSpPr>
        <p:spPr>
          <a:xfrm>
            <a:off x="3350491" y="369163"/>
            <a:ext cx="5488709" cy="566738"/>
          </a:xfrm>
          <a:prstGeom prst="rect">
            <a:avLst/>
          </a:prstGeom>
        </p:spPr>
        <p:txBody>
          <a:bodyPr vert="horz" lIns="91440" tIns="45720" rIns="91440" bIns="45720" rtlCol="0" anchor="b">
            <a:noAutofit/>
          </a:bodyPr>
          <a:lstStyle>
            <a:lvl1pPr algn="l" defTabSz="914400" rtl="0" eaLnBrk="1" latinLnBrk="0" hangingPunct="1">
              <a:spcBef>
                <a:spcPct val="0"/>
              </a:spcBef>
              <a:buNone/>
              <a:defRPr sz="2000" b="1" kern="1200">
                <a:solidFill>
                  <a:schemeClr val="tx1"/>
                </a:solidFill>
                <a:latin typeface="+mj-lt"/>
                <a:ea typeface="+mj-ea"/>
                <a:cs typeface="+mj-cs"/>
              </a:defRPr>
            </a:lvl1pPr>
          </a:lstStyle>
          <a:p>
            <a:r>
              <a:rPr lang="en-US" sz="4000" dirty="0" smtClean="0"/>
              <a:t>Publishers respond with</a:t>
            </a:r>
            <a:endParaRPr lang="en-US" sz="4000" dirty="0"/>
          </a:p>
        </p:txBody>
      </p:sp>
      <p:sp>
        <p:nvSpPr>
          <p:cNvPr id="9" name="Title 3"/>
          <p:cNvSpPr txBox="1">
            <a:spLocks/>
          </p:cNvSpPr>
          <p:nvPr/>
        </p:nvSpPr>
        <p:spPr>
          <a:xfrm>
            <a:off x="304800" y="5961207"/>
            <a:ext cx="8382000" cy="566738"/>
          </a:xfrm>
          <a:prstGeom prst="rect">
            <a:avLst/>
          </a:prstGeom>
        </p:spPr>
        <p:txBody>
          <a:bodyPr vert="horz" lIns="91440" tIns="45720" rIns="91440" bIns="45720" rtlCol="0" anchor="b">
            <a:noAutofit/>
          </a:bodyPr>
          <a:lstStyle>
            <a:lvl1pPr algn="l" defTabSz="914400" rtl="0" eaLnBrk="1" latinLnBrk="0" hangingPunct="1">
              <a:spcBef>
                <a:spcPct val="0"/>
              </a:spcBef>
              <a:buNone/>
              <a:defRPr sz="2000" b="1" kern="1200">
                <a:solidFill>
                  <a:schemeClr val="tx1"/>
                </a:solidFill>
                <a:latin typeface="+mj-lt"/>
                <a:ea typeface="+mj-ea"/>
                <a:cs typeface="+mj-cs"/>
              </a:defRPr>
            </a:lvl1pPr>
          </a:lstStyle>
          <a:p>
            <a:r>
              <a:rPr lang="en-US" sz="2800" dirty="0" smtClean="0"/>
              <a:t>Software access codes continue to be bundled.</a:t>
            </a:r>
            <a:endParaRPr lang="en-US" sz="2800" dirty="0"/>
          </a:p>
        </p:txBody>
      </p:sp>
    </p:spTree>
    <p:extLst>
      <p:ext uri="{BB962C8B-B14F-4D97-AF65-F5344CB8AC3E}">
        <p14:creationId xmlns:p14="http://schemas.microsoft.com/office/powerpoint/2010/main" val="27218604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r>
              <a:rPr lang="en-US" dirty="0">
                <a:solidFill>
                  <a:srgbClr val="FF0000"/>
                </a:solidFill>
              </a:rPr>
              <a:t>65% </a:t>
            </a:r>
            <a:r>
              <a:rPr lang="en-US" dirty="0"/>
              <a:t>of </a:t>
            </a:r>
            <a:r>
              <a:rPr lang="en-US" dirty="0" smtClean="0"/>
              <a:t>[college] students </a:t>
            </a:r>
          </a:p>
          <a:p>
            <a:pPr marL="0" indent="0">
              <a:buNone/>
            </a:pPr>
            <a:r>
              <a:rPr lang="en-US" dirty="0" smtClean="0"/>
              <a:t>surveyed said </a:t>
            </a:r>
            <a:r>
              <a:rPr lang="en-US" dirty="0"/>
              <a:t>that </a:t>
            </a:r>
            <a:r>
              <a:rPr lang="en-US" dirty="0" smtClean="0"/>
              <a:t>they </a:t>
            </a:r>
            <a:r>
              <a:rPr lang="en-US" dirty="0"/>
              <a:t>had </a:t>
            </a:r>
            <a:endParaRPr lang="en-US" dirty="0" smtClean="0"/>
          </a:p>
          <a:p>
            <a:pPr marL="0" indent="0">
              <a:buNone/>
            </a:pPr>
            <a:r>
              <a:rPr lang="en-US" dirty="0" smtClean="0"/>
              <a:t>decided against buying </a:t>
            </a:r>
            <a:r>
              <a:rPr lang="en-US" dirty="0"/>
              <a:t>a </a:t>
            </a:r>
            <a:endParaRPr lang="en-US" dirty="0" smtClean="0"/>
          </a:p>
          <a:p>
            <a:pPr marL="0" indent="0">
              <a:buNone/>
            </a:pPr>
            <a:r>
              <a:rPr lang="en-US" dirty="0" smtClean="0"/>
              <a:t>textbook </a:t>
            </a:r>
            <a:r>
              <a:rPr lang="en-US" dirty="0">
                <a:solidFill>
                  <a:srgbClr val="FF0000"/>
                </a:solidFill>
              </a:rPr>
              <a:t>because </a:t>
            </a:r>
            <a:r>
              <a:rPr lang="en-US" dirty="0" smtClean="0">
                <a:solidFill>
                  <a:srgbClr val="FF0000"/>
                </a:solidFill>
              </a:rPr>
              <a:t>it </a:t>
            </a:r>
            <a:r>
              <a:rPr lang="en-US" dirty="0">
                <a:solidFill>
                  <a:srgbClr val="FF0000"/>
                </a:solidFill>
              </a:rPr>
              <a:t>was </a:t>
            </a:r>
            <a:endParaRPr lang="en-US" dirty="0" smtClean="0">
              <a:solidFill>
                <a:srgbClr val="FF0000"/>
              </a:solidFill>
            </a:endParaRPr>
          </a:p>
          <a:p>
            <a:pPr marL="0" indent="0">
              <a:buNone/>
            </a:pPr>
            <a:r>
              <a:rPr lang="en-US" dirty="0" smtClean="0">
                <a:solidFill>
                  <a:srgbClr val="FF0000"/>
                </a:solidFill>
              </a:rPr>
              <a:t>too expensive</a:t>
            </a:r>
            <a:r>
              <a:rPr lang="en-US" dirty="0">
                <a:solidFill>
                  <a:srgbClr val="FF0000"/>
                </a:solidFill>
              </a:rPr>
              <a:t>.</a:t>
            </a:r>
          </a:p>
          <a:p>
            <a:pPr marL="0" indent="0">
              <a:buNone/>
            </a:pPr>
            <a:endParaRPr lang="en-US" dirty="0" smtClean="0">
              <a:solidFill>
                <a:srgbClr val="FF0000"/>
              </a:solidFill>
            </a:endParaRPr>
          </a:p>
          <a:p>
            <a:pPr marL="0" indent="0">
              <a:buNone/>
            </a:pPr>
            <a:r>
              <a:rPr lang="en-US" dirty="0" smtClean="0">
                <a:solidFill>
                  <a:srgbClr val="FF0000"/>
                </a:solidFill>
              </a:rPr>
              <a:t>94</a:t>
            </a:r>
            <a:r>
              <a:rPr lang="en-US" dirty="0">
                <a:solidFill>
                  <a:srgbClr val="FF0000"/>
                </a:solidFill>
              </a:rPr>
              <a:t>% </a:t>
            </a:r>
            <a:r>
              <a:rPr lang="en-US" dirty="0"/>
              <a:t>of students </a:t>
            </a:r>
            <a:r>
              <a:rPr lang="en-US" dirty="0" smtClean="0"/>
              <a:t>who had </a:t>
            </a:r>
            <a:r>
              <a:rPr lang="en-US" dirty="0"/>
              <a:t>foregone purchasing a textbook </a:t>
            </a:r>
            <a:r>
              <a:rPr lang="en-US" dirty="0" smtClean="0">
                <a:solidFill>
                  <a:srgbClr val="FF0000"/>
                </a:solidFill>
              </a:rPr>
              <a:t>were concerned </a:t>
            </a:r>
            <a:r>
              <a:rPr lang="en-US" dirty="0">
                <a:solidFill>
                  <a:srgbClr val="FF0000"/>
                </a:solidFill>
              </a:rPr>
              <a:t>that doing so would hurt their grade </a:t>
            </a:r>
            <a:r>
              <a:rPr lang="en-US" dirty="0" smtClean="0"/>
              <a:t>in a course.</a:t>
            </a:r>
          </a:p>
        </p:txBody>
      </p:sp>
      <p:sp>
        <p:nvSpPr>
          <p:cNvPr id="5" name="Title 1"/>
          <p:cNvSpPr>
            <a:spLocks noGrp="1"/>
          </p:cNvSpPr>
          <p:nvPr>
            <p:ph type="title"/>
          </p:nvPr>
        </p:nvSpPr>
        <p:spPr>
          <a:xfrm>
            <a:off x="457200" y="274638"/>
            <a:ext cx="8229600" cy="1143000"/>
          </a:xfrm>
        </p:spPr>
        <p:txBody>
          <a:bodyPr/>
          <a:lstStyle/>
          <a:p>
            <a:r>
              <a:rPr lang="en-US" dirty="0" smtClean="0">
                <a:solidFill>
                  <a:srgbClr val="FF0000"/>
                </a:solidFill>
              </a:rPr>
              <a:t>Why</a:t>
            </a:r>
            <a:r>
              <a:rPr lang="en-US" dirty="0" smtClean="0"/>
              <a:t> Open Educational Resources?</a:t>
            </a:r>
            <a:endParaRPr lang="en-US" dirty="0"/>
          </a:p>
        </p:txBody>
      </p:sp>
      <p:sp>
        <p:nvSpPr>
          <p:cNvPr id="2" name="TextBox 1"/>
          <p:cNvSpPr txBox="1"/>
          <p:nvPr/>
        </p:nvSpPr>
        <p:spPr>
          <a:xfrm>
            <a:off x="685800" y="6248400"/>
            <a:ext cx="8001000" cy="461665"/>
          </a:xfrm>
          <a:prstGeom prst="rect">
            <a:avLst/>
          </a:prstGeom>
          <a:noFill/>
        </p:spPr>
        <p:txBody>
          <a:bodyPr wrap="square" rtlCol="0">
            <a:spAutoFit/>
          </a:bodyPr>
          <a:lstStyle/>
          <a:p>
            <a:r>
              <a:rPr lang="en-US" sz="1200" dirty="0" smtClean="0"/>
              <a:t>U.S. PIRG (2014) “Fixing the Broken </a:t>
            </a:r>
            <a:r>
              <a:rPr lang="en-US" sz="1200" dirty="0"/>
              <a:t>Textbook </a:t>
            </a:r>
            <a:r>
              <a:rPr lang="en-US" sz="1200" dirty="0" smtClean="0"/>
              <a:t>Market: How Students Respond to High Textbook Costs and Demand Alternatives ” </a:t>
            </a:r>
            <a:r>
              <a:rPr lang="en-US" sz="1200" dirty="0">
                <a:hlinkClick r:id="rId2"/>
              </a:rPr>
              <a:t>http://</a:t>
            </a:r>
            <a:r>
              <a:rPr lang="en-US" sz="1200" dirty="0" smtClean="0">
                <a:hlinkClick r:id="rId2"/>
              </a:rPr>
              <a:t>www.uspirg.org/reports/usp/fixing-broken-textbook-market</a:t>
            </a:r>
            <a:r>
              <a:rPr lang="en-US" sz="1200" dirty="0" smtClean="0"/>
              <a:t> </a:t>
            </a:r>
            <a:endParaRPr lang="en-US" sz="1200"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1219200"/>
            <a:ext cx="2914650" cy="2533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68750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28600"/>
            <a:ext cx="9144000" cy="6098978"/>
          </a:xfrm>
          <a:prstGeom prst="rect">
            <a:avLst/>
          </a:prstGeom>
        </p:spPr>
      </p:pic>
      <p:sp>
        <p:nvSpPr>
          <p:cNvPr id="5" name="TextBox 4"/>
          <p:cNvSpPr txBox="1"/>
          <p:nvPr/>
        </p:nvSpPr>
        <p:spPr>
          <a:xfrm>
            <a:off x="6858000" y="6376637"/>
            <a:ext cx="2209800" cy="276999"/>
          </a:xfrm>
          <a:prstGeom prst="rect">
            <a:avLst/>
          </a:prstGeom>
          <a:noFill/>
        </p:spPr>
        <p:txBody>
          <a:bodyPr wrap="square" rtlCol="0">
            <a:spAutoFit/>
          </a:bodyPr>
          <a:lstStyle/>
          <a:p>
            <a:r>
              <a:rPr lang="en-US" sz="1200" dirty="0" smtClean="0"/>
              <a:t>© Ezra S F “</a:t>
            </a:r>
            <a:r>
              <a:rPr lang="en-US" sz="1200" dirty="0" smtClean="0">
                <a:hlinkClick r:id="rId3"/>
              </a:rPr>
              <a:t>NCC-1701-D</a:t>
            </a:r>
            <a:r>
              <a:rPr lang="en-US" sz="1200" dirty="0" smtClean="0"/>
              <a:t>” </a:t>
            </a:r>
            <a:r>
              <a:rPr lang="en-US" sz="1200" dirty="0" smtClean="0">
                <a:hlinkClick r:id="rId4"/>
              </a:rPr>
              <a:t>CC BY </a:t>
            </a:r>
            <a:endParaRPr lang="en-US" sz="1200" dirty="0"/>
          </a:p>
        </p:txBody>
      </p:sp>
    </p:spTree>
    <p:extLst>
      <p:ext uri="{BB962C8B-B14F-4D97-AF65-F5344CB8AC3E}">
        <p14:creationId xmlns:p14="http://schemas.microsoft.com/office/powerpoint/2010/main" val="31933797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2119</TotalTime>
  <Words>3328</Words>
  <Application>Microsoft Office PowerPoint</Application>
  <PresentationFormat>On-screen Show (4:3)</PresentationFormat>
  <Paragraphs>467</Paragraphs>
  <Slides>58</Slides>
  <Notes>18</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Office Theme</vt:lpstr>
      <vt:lpstr>PowerPoint Presentation</vt:lpstr>
      <vt:lpstr>My charge (25%)</vt:lpstr>
      <vt:lpstr>PowerPoint Presentation</vt:lpstr>
      <vt:lpstr>Session Objectives</vt:lpstr>
      <vt:lpstr>Why Open Educational Resources?</vt:lpstr>
      <vt:lpstr>Why Open Educational Resources?</vt:lpstr>
      <vt:lpstr>Rental options and Custom textbooks</vt:lpstr>
      <vt:lpstr>Why Open Educational Resources?</vt:lpstr>
      <vt:lpstr>PowerPoint Presentation</vt:lpstr>
      <vt:lpstr>PowerPoint Presentation</vt:lpstr>
      <vt:lpstr>Open Educational Resources . . . </vt:lpstr>
      <vt:lpstr>What kind of “open” did you mean?</vt:lpstr>
      <vt:lpstr>Creative Commons License Symbols</vt:lpstr>
      <vt:lpstr>6 Creative Commons Licenses</vt:lpstr>
      <vt:lpstr>6 Creative Commons Licenses</vt:lpstr>
      <vt:lpstr>6 Creative Commons Licenses</vt:lpstr>
      <vt:lpstr>6 Creative Commons Licenses</vt:lpstr>
      <vt:lpstr>6 Creative Commons Licenses</vt:lpstr>
      <vt:lpstr>6 Creative Commons Licenses</vt:lpstr>
      <vt:lpstr>6 Creative Commons Licenses</vt:lpstr>
      <vt:lpstr>How to attribute openly licensed works</vt:lpstr>
      <vt:lpstr>Adopt, Adapt, Build &amp; Share</vt:lpstr>
      <vt:lpstr>An alternative to navigating copyright</vt:lpstr>
      <vt:lpstr>You might want to (legally) …</vt:lpstr>
      <vt:lpstr>PowerPoint Presentation</vt:lpstr>
      <vt:lpstr>Open Educational Resources . . . </vt:lpstr>
      <vt:lpstr>PowerPoint Presentation</vt:lpstr>
      <vt:lpstr>. . . (nearly) any type of resource imaginable</vt:lpstr>
      <vt:lpstr>. . . (nearly) any type of resource imaginable</vt:lpstr>
      <vt:lpstr>. . . (nearly) any type of resource imaginable</vt:lpstr>
      <vt:lpstr>. . . (nearly) any type of resource imaginable</vt:lpstr>
      <vt:lpstr>. . . (nearly) any type of resource imaginable</vt:lpstr>
      <vt:lpstr>. . . (nearly) any type of resource imaginable</vt:lpstr>
      <vt:lpstr>Open Educational Resources . . . </vt:lpstr>
      <vt:lpstr>Teaching, Learning &amp; Instructional Design Environments/Pedagogies/Resources</vt:lpstr>
      <vt:lpstr>Roles for Libraries?</vt:lpstr>
      <vt:lpstr>Libraries are . . . </vt:lpstr>
      <vt:lpstr>Virginia Tech Libraries</vt:lpstr>
      <vt:lpstr>Virginia Tech Libraries</vt:lpstr>
      <vt:lpstr>Virginia Tech Libraries</vt:lpstr>
      <vt:lpstr>Virginia Tech Libraries</vt:lpstr>
      <vt:lpstr>Virginia Tech Libraries</vt:lpstr>
      <vt:lpstr>Virginia Tech Libraries</vt:lpstr>
      <vt:lpstr>Current Challenges at VT</vt:lpstr>
      <vt:lpstr>Issues and constraints</vt:lpstr>
      <vt:lpstr>Key questions we’re asking</vt:lpstr>
      <vt:lpstr>What other libraries are doing</vt:lpstr>
      <vt:lpstr>What other libraries are doing</vt:lpstr>
      <vt:lpstr>Other major OER initiatives (non-library)</vt:lpstr>
      <vt:lpstr>Tools for your OER tool box</vt:lpstr>
      <vt:lpstr>Suggested Reading</vt:lpstr>
      <vt:lpstr>Finding openly-licensed works</vt:lpstr>
      <vt:lpstr>Finding openly-licensed works</vt:lpstr>
      <vt:lpstr>Finding openly-licensed works</vt:lpstr>
      <vt:lpstr>OER Support by &amp; for Librarians</vt:lpstr>
      <vt:lpstr>Idea: Virginia libraries OER group?</vt:lpstr>
      <vt:lpstr>Want to talk more?</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Anita Walz</dc:creator>
  <cp:lastModifiedBy>Anita Walz</cp:lastModifiedBy>
  <cp:revision>78</cp:revision>
  <dcterms:created xsi:type="dcterms:W3CDTF">2014-10-14T14:59:42Z</dcterms:created>
  <dcterms:modified xsi:type="dcterms:W3CDTF">2014-10-27T15:48:30Z</dcterms:modified>
</cp:coreProperties>
</file>