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 id="2147483650" r:id="rId2"/>
  </p:sldMasterIdLst>
  <p:notesMasterIdLst>
    <p:notesMasterId r:id="rId4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12192000" cy="6858000"/>
  <p:notesSz cx="6858000" cy="9144000"/>
  <p:embeddedFontLst>
    <p:embeddedFont>
      <p:font typeface="Calibri" panose="020F0502020204030204" pitchFamily="34" charset="0"/>
      <p:regular r:id="rId43"/>
      <p:bold r:id="rId44"/>
      <p:italic r:id="rId45"/>
      <p:boldItalic r:id="rId46"/>
    </p:embeddedFont>
    <p:embeddedFont>
      <p:font typeface="Cambria" panose="02040503050406030204" pitchFamily="18" charset="0"/>
      <p:regular r:id="rId47"/>
      <p:bold r:id="rId48"/>
      <p:italic r:id="rId49"/>
      <p:boldItalic r:id="rId50"/>
    </p:embeddedFont>
    <p:embeddedFont>
      <p:font typeface="Cambria Math" panose="02040503050406030204" pitchFamily="18" charset="0"/>
      <p:regular r:id="rId51"/>
    </p:embeddedFont>
    <p:embeddedFont>
      <p:font typeface="Lato" panose="020F0502020204030203" pitchFamily="34" charset="77"/>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jkwEbgf0D2RFZONjdUi8xkrmhUk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15E67C-908D-42BB-8EEA-CABC17555140}">
  <a:tblStyle styleId="{2D15E67C-908D-42BB-8EEA-CABC1755514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snapToObjects="1">
      <p:cViewPr varScale="1">
        <p:scale>
          <a:sx n="102" d="100"/>
          <a:sy n="102" d="100"/>
        </p:scale>
        <p:origin x="192" y="4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1.fntdata"/><Relationship Id="rId48" Type="http://schemas.openxmlformats.org/officeDocument/2006/relationships/font" Target="fonts/font6.fntdata"/><Relationship Id="rId56" Type="http://customschemas.google.com/relationships/presentationmetadata" Target="metadata"/><Relationship Id="rId8" Type="http://schemas.openxmlformats.org/officeDocument/2006/relationships/slide" Target="slides/slide6.xml"/><Relationship Id="rId51" Type="http://schemas.openxmlformats.org/officeDocument/2006/relationships/font" Target="fonts/font9.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4.fntdata"/><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7.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8" name="Google Shape;10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8" name="Google Shape;22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6cdc8471f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5" name="Google Shape;235;g6cdc8471f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4" name="Google Shape;244;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2" name="Google Shape;252;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8" name="Google Shape;268;p1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4" name="Google Shape;284;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3" name="Google Shape;30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9" name="Google Shape;11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5" name="Google Shape;315;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9" name="Google Shape;33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75cc79eeb4_8_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g75cc79eeb4_8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6" name="Google Shape;356;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75cc79eeb4_1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5" name="Google Shape;365;g75cc79eeb4_1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2" name="Google Shape;372;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8" name="Google Shape;378;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1" name="Google Shape;391;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5" name="Google Shape;14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6" name="Google Shape;406;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4" name="Google Shape;41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4" name="Google Shape;434;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3" name="Google Shape;443;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3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7" name="Google Shape;457;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3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1" name="Google Shape;471;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5" name="Google Shape;485;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4" name="Google Shape;494;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0" name="Google Shape;500;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75cc79eeb4_1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7" name="Google Shape;507;g75cc79eeb4_12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2" name="Google Shape;16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5" name="Google Shape;195;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7" name="Google Shape;207;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9" name="Google Shape;219;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type="title">
  <p:cSld name="TITLE">
    <p:spTree>
      <p:nvGrpSpPr>
        <p:cNvPr id="1" name="Shape 13"/>
        <p:cNvGrpSpPr/>
        <p:nvPr/>
      </p:nvGrpSpPr>
      <p:grpSpPr>
        <a:xfrm>
          <a:off x="0" y="0"/>
          <a:ext cx="0" cy="0"/>
          <a:chOff x="0" y="0"/>
          <a:chExt cx="0" cy="0"/>
        </a:xfrm>
      </p:grpSpPr>
      <p:sp>
        <p:nvSpPr>
          <p:cNvPr id="14" name="Google Shape;14;p3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37"/>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EFEFE"/>
              </a:buClr>
              <a:buSzPts val="8000"/>
              <a:buFont typeface="Calibri"/>
              <a:buNone/>
              <a:defRPr sz="8000">
                <a:solidFill>
                  <a:srgbClr val="FEFEFE"/>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7"/>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1200"/>
              </a:spcBef>
              <a:spcAft>
                <a:spcPts val="0"/>
              </a:spcAft>
              <a:buSzPts val="2400"/>
              <a:buNone/>
              <a:defRPr sz="2400" cap="none">
                <a:solidFill>
                  <a:schemeClr val="lt1"/>
                </a:solidFill>
                <a:latin typeface="Calibri"/>
                <a:ea typeface="Calibri"/>
                <a:cs typeface="Calibri"/>
                <a:sym typeface="Calibri"/>
              </a:defRPr>
            </a:lvl1pPr>
            <a:lvl2pPr lvl="1" algn="ctr">
              <a:lnSpc>
                <a:spcPct val="100000"/>
              </a:lnSpc>
              <a:spcBef>
                <a:spcPts val="200"/>
              </a:spcBef>
              <a:spcAft>
                <a:spcPts val="0"/>
              </a:spcAft>
              <a:buClr>
                <a:srgbClr val="FEFEFE"/>
              </a:buClr>
              <a:buSzPts val="2400"/>
              <a:buNone/>
              <a:defRPr sz="2400"/>
            </a:lvl2pPr>
            <a:lvl3pPr lvl="2" algn="ctr">
              <a:lnSpc>
                <a:spcPct val="100000"/>
              </a:lnSpc>
              <a:spcBef>
                <a:spcPts val="400"/>
              </a:spcBef>
              <a:spcAft>
                <a:spcPts val="0"/>
              </a:spcAft>
              <a:buClr>
                <a:srgbClr val="FEFEFE"/>
              </a:buClr>
              <a:buSzPts val="2400"/>
              <a:buNone/>
              <a:defRPr sz="2400"/>
            </a:lvl3pPr>
            <a:lvl4pPr lvl="3" algn="ctr">
              <a:lnSpc>
                <a:spcPct val="100000"/>
              </a:lnSpc>
              <a:spcBef>
                <a:spcPts val="400"/>
              </a:spcBef>
              <a:spcAft>
                <a:spcPts val="0"/>
              </a:spcAft>
              <a:buClr>
                <a:srgbClr val="FEFEFE"/>
              </a:buClr>
              <a:buSzPts val="2000"/>
              <a:buNone/>
              <a:defRPr sz="2000"/>
            </a:lvl4pPr>
            <a:lvl5pPr lvl="4" algn="ctr">
              <a:lnSpc>
                <a:spcPct val="100000"/>
              </a:lnSpc>
              <a:spcBef>
                <a:spcPts val="400"/>
              </a:spcBef>
              <a:spcAft>
                <a:spcPts val="0"/>
              </a:spcAft>
              <a:buClr>
                <a:srgbClr val="FEFEFE"/>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17" name="Google Shape;17;p37"/>
          <p:cNvCxnSpPr/>
          <p:nvPr/>
        </p:nvCxnSpPr>
        <p:spPr>
          <a:xfrm>
            <a:off x="1207658" y="4474741"/>
            <a:ext cx="9875520" cy="0"/>
          </a:xfrm>
          <a:prstGeom prst="straightConnector1">
            <a:avLst/>
          </a:prstGeom>
          <a:noFill/>
          <a:ln w="12700" cap="flat" cmpd="sng">
            <a:solidFill>
              <a:srgbClr val="FEFEFE"/>
            </a:solidFill>
            <a:prstDash val="solid"/>
            <a:round/>
            <a:headEnd type="none" w="sm" len="sm"/>
            <a:tailEnd type="none" w="sm" len="sm"/>
          </a:ln>
        </p:spPr>
      </p:cxnSp>
      <p:sp>
        <p:nvSpPr>
          <p:cNvPr id="18" name="Google Shape;18;p3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_WITH_CAPTION_TEXT" type="picTx">
  <p:cSld name="PICTURE_WITH_CAPTION_TEXT">
    <p:spTree>
      <p:nvGrpSpPr>
        <p:cNvPr id="1" name="Shape 85"/>
        <p:cNvGrpSpPr/>
        <p:nvPr/>
      </p:nvGrpSpPr>
      <p:grpSpPr>
        <a:xfrm>
          <a:off x="0" y="0"/>
          <a:ext cx="0" cy="0"/>
          <a:chOff x="0" y="0"/>
          <a:chExt cx="0" cy="0"/>
        </a:xfrm>
      </p:grpSpPr>
      <p:sp>
        <p:nvSpPr>
          <p:cNvPr id="86" name="Google Shape;86;p47"/>
          <p:cNvSpPr/>
          <p:nvPr/>
        </p:nvSpPr>
        <p:spPr>
          <a:xfrm>
            <a:off x="0" y="4578350"/>
            <a:ext cx="12188825" cy="227965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47"/>
          <p:cNvSpPr>
            <a:spLocks noGrp="1"/>
          </p:cNvSpPr>
          <p:nvPr>
            <p:ph type="pic" idx="2"/>
          </p:nvPr>
        </p:nvSpPr>
        <p:spPr>
          <a:xfrm>
            <a:off x="15" y="0"/>
            <a:ext cx="12191985" cy="4578350"/>
          </a:xfrm>
          <a:prstGeom prst="rect">
            <a:avLst/>
          </a:prstGeom>
          <a:solidFill>
            <a:srgbClr val="D8D8D8"/>
          </a:solidFill>
          <a:ln>
            <a:noFill/>
          </a:ln>
        </p:spPr>
        <p:txBody>
          <a:bodyPr spcFirstLastPara="1" wrap="square" lIns="457200" tIns="457200" rIns="0" bIns="45700" anchor="t" anchorCtr="0">
            <a:normAutofit/>
          </a:bodyPr>
          <a:lstStyle>
            <a:lvl1pPr marR="0" lvl="0" algn="l" rtl="0">
              <a:lnSpc>
                <a:spcPct val="100000"/>
              </a:lnSpc>
              <a:spcBef>
                <a:spcPts val="1200"/>
              </a:spcBef>
              <a:spcAft>
                <a:spcPts val="0"/>
              </a:spcAft>
              <a:buClr>
                <a:schemeClr val="accent1"/>
              </a:buClr>
              <a:buSzPts val="3200"/>
              <a:buFont typeface="Calibri"/>
              <a:buNone/>
              <a:defRPr sz="3200" b="0" i="0" u="none" strike="noStrike" cap="none">
                <a:solidFill>
                  <a:srgbClr val="3F3F3F"/>
                </a:solidFill>
                <a:latin typeface="Calibri"/>
                <a:ea typeface="Calibri"/>
                <a:cs typeface="Calibri"/>
                <a:sym typeface="Calibri"/>
              </a:defRPr>
            </a:lvl1pPr>
            <a:lvl2pPr marR="0" lvl="1" algn="l" rtl="0">
              <a:lnSpc>
                <a:spcPct val="100000"/>
              </a:lnSpc>
              <a:spcBef>
                <a:spcPts val="200"/>
              </a:spcBef>
              <a:spcAft>
                <a:spcPts val="0"/>
              </a:spcAft>
              <a:buClr>
                <a:srgbClr val="3F3F3F"/>
              </a:buClr>
              <a:buSzPts val="2800"/>
              <a:buFont typeface="Calibri"/>
              <a:buNone/>
              <a:defRPr sz="2800" b="0" i="0" u="none" strike="noStrike" cap="none">
                <a:solidFill>
                  <a:srgbClr val="3F3F3F"/>
                </a:solidFill>
                <a:latin typeface="Calibri"/>
                <a:ea typeface="Calibri"/>
                <a:cs typeface="Calibri"/>
                <a:sym typeface="Calibri"/>
              </a:defRPr>
            </a:lvl2pPr>
            <a:lvl3pPr marR="0" lvl="2" algn="l" rtl="0">
              <a:lnSpc>
                <a:spcPct val="100000"/>
              </a:lnSpc>
              <a:spcBef>
                <a:spcPts val="400"/>
              </a:spcBef>
              <a:spcAft>
                <a:spcPts val="0"/>
              </a:spcAft>
              <a:buClr>
                <a:srgbClr val="3F3F3F"/>
              </a:buClr>
              <a:buSzPts val="2400"/>
              <a:buFont typeface="Calibri"/>
              <a:buNone/>
              <a:defRPr sz="2400" b="0" i="0" u="none" strike="noStrike" cap="none">
                <a:solidFill>
                  <a:srgbClr val="3F3F3F"/>
                </a:solidFill>
                <a:latin typeface="Calibri"/>
                <a:ea typeface="Calibri"/>
                <a:cs typeface="Calibri"/>
                <a:sym typeface="Calibri"/>
              </a:defRPr>
            </a:lvl3pPr>
            <a:lvl4pPr marR="0" lvl="3" algn="l" rtl="0">
              <a:lnSpc>
                <a:spcPct val="100000"/>
              </a:lnSpc>
              <a:spcBef>
                <a:spcPts val="400"/>
              </a:spcBef>
              <a:spcAft>
                <a:spcPts val="0"/>
              </a:spcAft>
              <a:buClr>
                <a:srgbClr val="3F3F3F"/>
              </a:buClr>
              <a:buSzPts val="2000"/>
              <a:buFont typeface="Calibri"/>
              <a:buNone/>
              <a:defRPr sz="2000" b="0" i="0" u="none" strike="noStrike" cap="none">
                <a:solidFill>
                  <a:srgbClr val="3F3F3F"/>
                </a:solidFill>
                <a:latin typeface="Calibri"/>
                <a:ea typeface="Calibri"/>
                <a:cs typeface="Calibri"/>
                <a:sym typeface="Calibri"/>
              </a:defRPr>
            </a:lvl4pPr>
            <a:lvl5pPr marR="0" lvl="4" algn="l" rtl="0">
              <a:lnSpc>
                <a:spcPct val="100000"/>
              </a:lnSpc>
              <a:spcBef>
                <a:spcPts val="400"/>
              </a:spcBef>
              <a:spcAft>
                <a:spcPts val="0"/>
              </a:spcAft>
              <a:buClr>
                <a:srgbClr val="3F3F3F"/>
              </a:buClr>
              <a:buSzPts val="2000"/>
              <a:buFont typeface="Calibri"/>
              <a:buNone/>
              <a:defRPr sz="2000" b="0" i="0" u="none" strike="noStrike" cap="none">
                <a:solidFill>
                  <a:srgbClr val="3F3F3F"/>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2000"/>
              <a:buFont typeface="Calibri"/>
              <a:buNone/>
              <a:defRPr sz="2000" b="0" i="0" u="none" strike="noStrike" cap="none">
                <a:solidFill>
                  <a:srgbClr val="3F3F3F"/>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2000"/>
              <a:buFont typeface="Calibri"/>
              <a:buNone/>
              <a:defRPr sz="2000" b="0" i="0" u="none" strike="noStrike" cap="none">
                <a:solidFill>
                  <a:srgbClr val="3F3F3F"/>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2000"/>
              <a:buFont typeface="Calibri"/>
              <a:buNone/>
              <a:defRPr sz="2000" b="0" i="0" u="none" strike="noStrike" cap="none">
                <a:solidFill>
                  <a:srgbClr val="3F3F3F"/>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2000"/>
              <a:buFont typeface="Calibri"/>
              <a:buNone/>
              <a:defRPr sz="2000" b="0" i="0" u="none" strike="noStrike" cap="none">
                <a:solidFill>
                  <a:srgbClr val="3F3F3F"/>
                </a:solidFill>
                <a:latin typeface="Calibri"/>
                <a:ea typeface="Calibri"/>
                <a:cs typeface="Calibri"/>
                <a:sym typeface="Calibri"/>
              </a:defRPr>
            </a:lvl9pPr>
          </a:lstStyle>
          <a:p>
            <a:endParaRPr/>
          </a:p>
        </p:txBody>
      </p:sp>
      <p:sp>
        <p:nvSpPr>
          <p:cNvPr id="88" name="Google Shape;88;p47"/>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FFFFFF"/>
              </a:buClr>
              <a:buSzPts val="3600"/>
              <a:buFont typeface="Calibri"/>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47"/>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lvl1pPr marL="457200" lvl="0" indent="-228600" algn="l">
              <a:lnSpc>
                <a:spcPct val="100000"/>
              </a:lnSpc>
              <a:spcBef>
                <a:spcPts val="0"/>
              </a:spcBef>
              <a:spcAft>
                <a:spcPts val="0"/>
              </a:spcAft>
              <a:buSzPts val="1800"/>
              <a:buNone/>
              <a:defRPr sz="1800">
                <a:solidFill>
                  <a:srgbClr val="FFFFFF"/>
                </a:solidFill>
              </a:defRPr>
            </a:lvl1pPr>
            <a:lvl2pPr marL="914400" lvl="1" indent="-228600" algn="l">
              <a:lnSpc>
                <a:spcPct val="100000"/>
              </a:lnSpc>
              <a:spcBef>
                <a:spcPts val="6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90" name="Google Shape;90;p4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4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4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_TEXT" type="vertTx">
  <p:cSld name="VERTICAL_TEXT">
    <p:spTree>
      <p:nvGrpSpPr>
        <p:cNvPr id="1" name="Shape 93"/>
        <p:cNvGrpSpPr/>
        <p:nvPr/>
      </p:nvGrpSpPr>
      <p:grpSpPr>
        <a:xfrm>
          <a:off x="0" y="0"/>
          <a:ext cx="0" cy="0"/>
          <a:chOff x="0" y="0"/>
          <a:chExt cx="0" cy="0"/>
        </a:xfrm>
      </p:grpSpPr>
      <p:sp>
        <p:nvSpPr>
          <p:cNvPr id="94" name="Google Shape;94;p4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48"/>
          <p:cNvSpPr txBox="1">
            <a:spLocks noGrp="1"/>
          </p:cNvSpPr>
          <p:nvPr>
            <p:ph type="body" idx="1"/>
          </p:nvPr>
        </p:nvSpPr>
        <p:spPr>
          <a:xfrm rot="5400000">
            <a:off x="4246034" y="-1040553"/>
            <a:ext cx="3760891" cy="10058400"/>
          </a:xfrm>
          <a:prstGeom prst="rect">
            <a:avLst/>
          </a:prstGeom>
          <a:noFill/>
          <a:ln>
            <a:noFill/>
          </a:ln>
        </p:spPr>
        <p:txBody>
          <a:bodyPr spcFirstLastPara="1" wrap="square" lIns="45700" tIns="0" rIns="45700" bIns="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96" name="Google Shape;96;p4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4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4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_TITLE_AND_VERTICAL_TEXT" type="vertTitleAndTx">
  <p:cSld name="VERTICAL_TITLE_AND_VERTICAL_TEXT">
    <p:spTree>
      <p:nvGrpSpPr>
        <p:cNvPr id="1" name="Shape 99"/>
        <p:cNvGrpSpPr/>
        <p:nvPr/>
      </p:nvGrpSpPr>
      <p:grpSpPr>
        <a:xfrm>
          <a:off x="0" y="0"/>
          <a:ext cx="0" cy="0"/>
          <a:chOff x="0" y="0"/>
          <a:chExt cx="0" cy="0"/>
        </a:xfrm>
      </p:grpSpPr>
      <p:sp>
        <p:nvSpPr>
          <p:cNvPr id="100" name="Google Shape;100;p49"/>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49"/>
          <p:cNvSpPr txBox="1">
            <a:spLocks noGrp="1"/>
          </p:cNvSpPr>
          <p:nvPr>
            <p:ph type="title"/>
          </p:nvPr>
        </p:nvSpPr>
        <p:spPr>
          <a:xfrm rot="5400000">
            <a:off x="7159401" y="1977801"/>
            <a:ext cx="575989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49"/>
          <p:cNvSpPr txBox="1">
            <a:spLocks noGrp="1"/>
          </p:cNvSpPr>
          <p:nvPr>
            <p:ph type="body" idx="1"/>
          </p:nvPr>
        </p:nvSpPr>
        <p:spPr>
          <a:xfrm rot="5400000">
            <a:off x="1825401" y="-574899"/>
            <a:ext cx="5759898" cy="7734300"/>
          </a:xfrm>
          <a:prstGeom prst="rect">
            <a:avLst/>
          </a:prstGeom>
          <a:noFill/>
          <a:ln>
            <a:noFill/>
          </a:ln>
        </p:spPr>
        <p:txBody>
          <a:bodyPr spcFirstLastPara="1" wrap="square" lIns="45700" tIns="0" rIns="45700" bIns="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103" name="Google Shape;103;p49"/>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49"/>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49"/>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ECT" type="obj">
  <p:cSld name="OBJECT">
    <p:spTree>
      <p:nvGrpSpPr>
        <p:cNvPr id="1" name="Shape 29"/>
        <p:cNvGrpSpPr/>
        <p:nvPr/>
      </p:nvGrpSpPr>
      <p:grpSpPr>
        <a:xfrm>
          <a:off x="0" y="0"/>
          <a:ext cx="0" cy="0"/>
          <a:chOff x="0" y="0"/>
          <a:chExt cx="0" cy="0"/>
        </a:xfrm>
      </p:grpSpPr>
      <p:sp>
        <p:nvSpPr>
          <p:cNvPr id="30" name="Google Shape;30;p3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9"/>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2" name="Google Shape;32;p39"/>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9"/>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9"/>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_HEADER" type="secHead">
  <p:cSld name="SECTION_HEADER">
    <p:bg>
      <p:bgPr>
        <a:solidFill>
          <a:schemeClr val="lt1"/>
        </a:solidFill>
        <a:effectLst/>
      </p:bgPr>
    </p:bg>
    <p:spTree>
      <p:nvGrpSpPr>
        <p:cNvPr id="1" name="Shape 35"/>
        <p:cNvGrpSpPr/>
        <p:nvPr/>
      </p:nvGrpSpPr>
      <p:grpSpPr>
        <a:xfrm>
          <a:off x="0" y="0"/>
          <a:ext cx="0" cy="0"/>
          <a:chOff x="0" y="0"/>
          <a:chExt cx="0" cy="0"/>
        </a:xfrm>
      </p:grpSpPr>
      <p:sp>
        <p:nvSpPr>
          <p:cNvPr id="36" name="Google Shape;36;p40"/>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40"/>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Calibri"/>
              <a:buNone/>
              <a:defRPr sz="8000" b="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0"/>
          <p:cNvSpPr txBox="1">
            <a:spLocks noGrp="1"/>
          </p:cNvSpPr>
          <p:nvPr>
            <p:ph type="body" idx="1"/>
          </p:nvPr>
        </p:nvSpPr>
        <p:spPr>
          <a:xfrm>
            <a:off x="1097280" y="4663440"/>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200"/>
              </a:spcBef>
              <a:spcAft>
                <a:spcPts val="0"/>
              </a:spcAft>
              <a:buSzPts val="2400"/>
              <a:buNone/>
              <a:defRPr sz="2400" cap="none">
                <a:solidFill>
                  <a:schemeClr val="dk1"/>
                </a:solidFill>
                <a:latin typeface="Calibri"/>
                <a:ea typeface="Calibri"/>
                <a:cs typeface="Calibri"/>
                <a:sym typeface="Calibri"/>
              </a:defRPr>
            </a:lvl1pPr>
            <a:lvl2pPr marL="914400" lvl="1" indent="-228600" algn="l">
              <a:lnSpc>
                <a:spcPct val="100000"/>
              </a:lnSpc>
              <a:spcBef>
                <a:spcPts val="200"/>
              </a:spcBef>
              <a:spcAft>
                <a:spcPts val="0"/>
              </a:spcAft>
              <a:buClr>
                <a:srgbClr val="888888"/>
              </a:buClr>
              <a:buSzPts val="1800"/>
              <a:buNone/>
              <a:defRPr sz="1800">
                <a:solidFill>
                  <a:srgbClr val="888888"/>
                </a:solidFill>
              </a:defRPr>
            </a:lvl2pPr>
            <a:lvl3pPr marL="1371600" lvl="2" indent="-228600" algn="l">
              <a:lnSpc>
                <a:spcPct val="100000"/>
              </a:lnSpc>
              <a:spcBef>
                <a:spcPts val="400"/>
              </a:spcBef>
              <a:spcAft>
                <a:spcPts val="0"/>
              </a:spcAft>
              <a:buClr>
                <a:srgbClr val="888888"/>
              </a:buClr>
              <a:buSzPts val="1600"/>
              <a:buNone/>
              <a:defRPr sz="1600">
                <a:solidFill>
                  <a:srgbClr val="888888"/>
                </a:solidFill>
              </a:defRPr>
            </a:lvl3pPr>
            <a:lvl4pPr marL="1828800" lvl="3" indent="-228600" algn="l">
              <a:lnSpc>
                <a:spcPct val="100000"/>
              </a:lnSpc>
              <a:spcBef>
                <a:spcPts val="400"/>
              </a:spcBef>
              <a:spcAft>
                <a:spcPts val="0"/>
              </a:spcAft>
              <a:buClr>
                <a:srgbClr val="888888"/>
              </a:buClr>
              <a:buSzPts val="1400"/>
              <a:buNone/>
              <a:defRPr sz="1400">
                <a:solidFill>
                  <a:srgbClr val="888888"/>
                </a:solidFill>
              </a:defRPr>
            </a:lvl4pPr>
            <a:lvl5pPr marL="2286000" lvl="4" indent="-228600" algn="l">
              <a:lnSpc>
                <a:spcPct val="100000"/>
              </a:lnSpc>
              <a:spcBef>
                <a:spcPts val="400"/>
              </a:spcBef>
              <a:spcAft>
                <a:spcPts val="0"/>
              </a:spcAft>
              <a:buClr>
                <a:srgbClr val="888888"/>
              </a:buClr>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cxnSp>
        <p:nvCxnSpPr>
          <p:cNvPr id="39" name="Google Shape;39;p40"/>
          <p:cNvCxnSpPr/>
          <p:nvPr/>
        </p:nvCxnSpPr>
        <p:spPr>
          <a:xfrm>
            <a:off x="1207658" y="4485132"/>
            <a:ext cx="9875520" cy="0"/>
          </a:xfrm>
          <a:prstGeom prst="straightConnector1">
            <a:avLst/>
          </a:prstGeom>
          <a:noFill/>
          <a:ln w="12700" cap="flat" cmpd="sng">
            <a:solidFill>
              <a:srgbClr val="3F3F3F"/>
            </a:solidFill>
            <a:prstDash val="solid"/>
            <a:round/>
            <a:headEnd type="none" w="sm" len="sm"/>
            <a:tailEnd type="none" w="sm" len="sm"/>
          </a:ln>
        </p:spPr>
      </p:cxnSp>
      <p:sp>
        <p:nvSpPr>
          <p:cNvPr id="40" name="Google Shape;40;p40"/>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40"/>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0"/>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43"/>
        <p:cNvGrpSpPr/>
        <p:nvPr/>
      </p:nvGrpSpPr>
      <p:grpSpPr>
        <a:xfrm>
          <a:off x="0" y="0"/>
          <a:ext cx="0" cy="0"/>
          <a:chOff x="0" y="0"/>
          <a:chExt cx="0" cy="0"/>
        </a:xfrm>
      </p:grpSpPr>
      <p:sp>
        <p:nvSpPr>
          <p:cNvPr id="44" name="Google Shape;44;p41"/>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41"/>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41"/>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1"/>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_ONLY" type="titleOnly">
  <p:cSld name="TITLE_ONLY">
    <p:spTree>
      <p:nvGrpSpPr>
        <p:cNvPr id="1" name="Shape 48"/>
        <p:cNvGrpSpPr/>
        <p:nvPr/>
      </p:nvGrpSpPr>
      <p:grpSpPr>
        <a:xfrm>
          <a:off x="0" y="0"/>
          <a:ext cx="0" cy="0"/>
          <a:chOff x="0" y="0"/>
          <a:chExt cx="0" cy="0"/>
        </a:xfrm>
      </p:grpSpPr>
      <p:sp>
        <p:nvSpPr>
          <p:cNvPr id="49" name="Google Shape;49;p4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4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OBJECT_WITH_CAPTION_TEXT" type="objTx">
  <p:cSld name="OBJECT_WITH_CAPTION_TEXT">
    <p:spTree>
      <p:nvGrpSpPr>
        <p:cNvPr id="1" name="Shape 53"/>
        <p:cNvGrpSpPr/>
        <p:nvPr/>
      </p:nvGrpSpPr>
      <p:grpSpPr>
        <a:xfrm>
          <a:off x="0" y="0"/>
          <a:ext cx="0" cy="0"/>
          <a:chOff x="0" y="0"/>
          <a:chExt cx="0" cy="0"/>
        </a:xfrm>
      </p:grpSpPr>
      <p:sp>
        <p:nvSpPr>
          <p:cNvPr id="54" name="Google Shape;54;p43"/>
          <p:cNvSpPr/>
          <p:nvPr/>
        </p:nvSpPr>
        <p:spPr>
          <a:xfrm>
            <a:off x="16" y="0"/>
            <a:ext cx="4654296" cy="68580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43"/>
          <p:cNvSpPr txBox="1">
            <a:spLocks noGrp="1"/>
          </p:cNvSpPr>
          <p:nvPr>
            <p:ph type="title"/>
          </p:nvPr>
        </p:nvSpPr>
        <p:spPr>
          <a:xfrm>
            <a:off x="643466" y="786383"/>
            <a:ext cx="3517567" cy="20939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3600"/>
              <a:buFont typeface="Calibri"/>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43"/>
          <p:cNvSpPr txBox="1">
            <a:spLocks noGrp="1"/>
          </p:cNvSpPr>
          <p:nvPr>
            <p:ph type="body" idx="1"/>
          </p:nvPr>
        </p:nvSpPr>
        <p:spPr>
          <a:xfrm>
            <a:off x="5458984" y="812799"/>
            <a:ext cx="5928344" cy="5294757"/>
          </a:xfrm>
          <a:prstGeom prst="rect">
            <a:avLst/>
          </a:prstGeom>
          <a:noFill/>
          <a:ln>
            <a:noFill/>
          </a:ln>
        </p:spPr>
        <p:txBody>
          <a:bodyPr spcFirstLastPara="1" wrap="square" lIns="0" tIns="45700" rIns="0" bIns="4570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7" name="Google Shape;57;p43"/>
          <p:cNvSpPr txBox="1">
            <a:spLocks noGrp="1"/>
          </p:cNvSpPr>
          <p:nvPr>
            <p:ph type="body" idx="2"/>
          </p:nvPr>
        </p:nvSpPr>
        <p:spPr>
          <a:xfrm>
            <a:off x="643465" y="3043050"/>
            <a:ext cx="3517567" cy="30645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200"/>
              </a:spcBef>
              <a:spcAft>
                <a:spcPts val="0"/>
              </a:spcAft>
              <a:buSzPts val="1800"/>
              <a:buNone/>
              <a:defRPr sz="1800">
                <a:solidFill>
                  <a:srgbClr val="FFFFFF"/>
                </a:solidFill>
              </a:defRPr>
            </a:lvl1pPr>
            <a:lvl2pPr marL="914400" lvl="1" indent="-228600" algn="l">
              <a:lnSpc>
                <a:spcPct val="100000"/>
              </a:lnSpc>
              <a:spcBef>
                <a:spcPts val="2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58" name="Google Shape;58;p43"/>
          <p:cNvSpPr txBox="1">
            <a:spLocks noGrp="1"/>
          </p:cNvSpPr>
          <p:nvPr>
            <p:ph type="dt" idx="10"/>
          </p:nvPr>
        </p:nvSpPr>
        <p:spPr>
          <a:xfrm>
            <a:off x="643464" y="6446520"/>
            <a:ext cx="3517568"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3"/>
          <p:cNvSpPr txBox="1">
            <a:spLocks noGrp="1"/>
          </p:cNvSpPr>
          <p:nvPr>
            <p:ph type="ftr" idx="11"/>
          </p:nvPr>
        </p:nvSpPr>
        <p:spPr>
          <a:xfrm>
            <a:off x="5458983" y="6446520"/>
            <a:ext cx="53340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chemeClr val="dk2"/>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type="title">
  <p:cSld name="TITLE">
    <p:spTree>
      <p:nvGrpSpPr>
        <p:cNvPr id="1" name="Shape 61"/>
        <p:cNvGrpSpPr/>
        <p:nvPr/>
      </p:nvGrpSpPr>
      <p:grpSpPr>
        <a:xfrm>
          <a:off x="0" y="0"/>
          <a:ext cx="0" cy="0"/>
          <a:chOff x="0" y="0"/>
          <a:chExt cx="0" cy="0"/>
        </a:xfrm>
      </p:grpSpPr>
      <p:sp>
        <p:nvSpPr>
          <p:cNvPr id="62" name="Google Shape;62;p44"/>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44"/>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Calibri"/>
              <a:buNone/>
              <a:defRPr sz="800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44"/>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1200"/>
              </a:spcBef>
              <a:spcAft>
                <a:spcPts val="0"/>
              </a:spcAft>
              <a:buSzPts val="2400"/>
              <a:buNone/>
              <a:defRPr sz="2400" cap="none">
                <a:solidFill>
                  <a:schemeClr val="dk1"/>
                </a:solidFill>
                <a:latin typeface="Calibri"/>
                <a:ea typeface="Calibri"/>
                <a:cs typeface="Calibri"/>
                <a:sym typeface="Calibri"/>
              </a:defRPr>
            </a:lvl1pPr>
            <a:lvl2pPr lvl="1" algn="ctr">
              <a:lnSpc>
                <a:spcPct val="100000"/>
              </a:lnSpc>
              <a:spcBef>
                <a:spcPts val="200"/>
              </a:spcBef>
              <a:spcAft>
                <a:spcPts val="0"/>
              </a:spcAft>
              <a:buClr>
                <a:srgbClr val="3F3F3F"/>
              </a:buClr>
              <a:buSzPts val="2400"/>
              <a:buNone/>
              <a:defRPr sz="2400"/>
            </a:lvl2pPr>
            <a:lvl3pPr lvl="2" algn="ctr">
              <a:lnSpc>
                <a:spcPct val="100000"/>
              </a:lnSpc>
              <a:spcBef>
                <a:spcPts val="400"/>
              </a:spcBef>
              <a:spcAft>
                <a:spcPts val="0"/>
              </a:spcAft>
              <a:buClr>
                <a:srgbClr val="3F3F3F"/>
              </a:buClr>
              <a:buSzPts val="2400"/>
              <a:buNone/>
              <a:defRPr sz="2400"/>
            </a:lvl3pPr>
            <a:lvl4pPr lvl="3" algn="ctr">
              <a:lnSpc>
                <a:spcPct val="100000"/>
              </a:lnSpc>
              <a:spcBef>
                <a:spcPts val="400"/>
              </a:spcBef>
              <a:spcAft>
                <a:spcPts val="0"/>
              </a:spcAft>
              <a:buClr>
                <a:srgbClr val="3F3F3F"/>
              </a:buClr>
              <a:buSzPts val="2000"/>
              <a:buNone/>
              <a:defRPr sz="2000"/>
            </a:lvl4pPr>
            <a:lvl5pPr lvl="4" algn="ctr">
              <a:lnSpc>
                <a:spcPct val="100000"/>
              </a:lnSpc>
              <a:spcBef>
                <a:spcPts val="400"/>
              </a:spcBef>
              <a:spcAft>
                <a:spcPts val="0"/>
              </a:spcAft>
              <a:buClr>
                <a:srgbClr val="3F3F3F"/>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65" name="Google Shape;65;p44"/>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66" name="Google Shape;66;p44"/>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4"/>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4"/>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_OBJECTS" type="twoObj">
  <p:cSld name="TWO_OBJECTS">
    <p:spTree>
      <p:nvGrpSpPr>
        <p:cNvPr id="1" name="Shape 69"/>
        <p:cNvGrpSpPr/>
        <p:nvPr/>
      </p:nvGrpSpPr>
      <p:grpSpPr>
        <a:xfrm>
          <a:off x="0" y="0"/>
          <a:ext cx="0" cy="0"/>
          <a:chOff x="0" y="0"/>
          <a:chExt cx="0" cy="0"/>
        </a:xfrm>
      </p:grpSpPr>
      <p:sp>
        <p:nvSpPr>
          <p:cNvPr id="70" name="Google Shape;70;p4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5"/>
          <p:cNvSpPr txBox="1">
            <a:spLocks noGrp="1"/>
          </p:cNvSpPr>
          <p:nvPr>
            <p:ph type="body" idx="1"/>
          </p:nvPr>
        </p:nvSpPr>
        <p:spPr>
          <a:xfrm>
            <a:off x="1097280" y="2120900"/>
            <a:ext cx="4639736" cy="3748193"/>
          </a:xfrm>
          <a:prstGeom prst="rect">
            <a:avLst/>
          </a:prstGeom>
          <a:noFill/>
          <a:ln>
            <a:noFill/>
          </a:ln>
        </p:spPr>
        <p:txBody>
          <a:bodyPr spcFirstLastPara="1" wrap="square" lIns="0" tIns="45700" rIns="0" bIns="4570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2" name="Google Shape;72;p45"/>
          <p:cNvSpPr txBox="1">
            <a:spLocks noGrp="1"/>
          </p:cNvSpPr>
          <p:nvPr>
            <p:ph type="body" idx="2"/>
          </p:nvPr>
        </p:nvSpPr>
        <p:spPr>
          <a:xfrm>
            <a:off x="6515944" y="2120900"/>
            <a:ext cx="4639736" cy="3748194"/>
          </a:xfrm>
          <a:prstGeom prst="rect">
            <a:avLst/>
          </a:prstGeom>
          <a:noFill/>
          <a:ln>
            <a:noFill/>
          </a:ln>
        </p:spPr>
        <p:txBody>
          <a:bodyPr spcFirstLastPara="1" wrap="square" lIns="0" tIns="45700" rIns="0" bIns="4570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3" name="Google Shape;73;p45"/>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5"/>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45"/>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_OBJECTS_WITH_TEXT" type="twoTxTwoObj">
  <p:cSld name="TWO_OBJECTS_WITH_TEXT">
    <p:spTree>
      <p:nvGrpSpPr>
        <p:cNvPr id="1" name="Shape 76"/>
        <p:cNvGrpSpPr/>
        <p:nvPr/>
      </p:nvGrpSpPr>
      <p:grpSpPr>
        <a:xfrm>
          <a:off x="0" y="0"/>
          <a:ext cx="0" cy="0"/>
          <a:chOff x="0" y="0"/>
          <a:chExt cx="0" cy="0"/>
        </a:xfrm>
      </p:grpSpPr>
      <p:sp>
        <p:nvSpPr>
          <p:cNvPr id="77" name="Google Shape;77;p4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6"/>
          <p:cNvSpPr txBox="1">
            <a:spLocks noGrp="1"/>
          </p:cNvSpPr>
          <p:nvPr>
            <p:ph type="body" idx="1"/>
          </p:nvPr>
        </p:nvSpPr>
        <p:spPr>
          <a:xfrm>
            <a:off x="1097280" y="2057400"/>
            <a:ext cx="4639736"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200"/>
              </a:spcBef>
              <a:spcAft>
                <a:spcPts val="0"/>
              </a:spcAft>
              <a:buSzPts val="2000"/>
              <a:buNone/>
              <a:defRPr sz="2000" b="0" cap="none">
                <a:solidFill>
                  <a:schemeClr val="dk1"/>
                </a:solidFill>
              </a:defRPr>
            </a:lvl1pPr>
            <a:lvl2pPr marL="914400" lvl="1" indent="-228600" algn="l">
              <a:lnSpc>
                <a:spcPct val="100000"/>
              </a:lnSpc>
              <a:spcBef>
                <a:spcPts val="200"/>
              </a:spcBef>
              <a:spcAft>
                <a:spcPts val="0"/>
              </a:spcAft>
              <a:buClr>
                <a:srgbClr val="3F3F3F"/>
              </a:buClr>
              <a:buSzPts val="2000"/>
              <a:buNone/>
              <a:defRPr sz="2000" b="1"/>
            </a:lvl2pPr>
            <a:lvl3pPr marL="1371600" lvl="2" indent="-228600" algn="l">
              <a:lnSpc>
                <a:spcPct val="100000"/>
              </a:lnSpc>
              <a:spcBef>
                <a:spcPts val="400"/>
              </a:spcBef>
              <a:spcAft>
                <a:spcPts val="0"/>
              </a:spcAft>
              <a:buClr>
                <a:srgbClr val="3F3F3F"/>
              </a:buClr>
              <a:buSzPts val="1800"/>
              <a:buNone/>
              <a:defRPr sz="1800" b="1"/>
            </a:lvl3pPr>
            <a:lvl4pPr marL="1828800" lvl="3" indent="-228600" algn="l">
              <a:lnSpc>
                <a:spcPct val="100000"/>
              </a:lnSpc>
              <a:spcBef>
                <a:spcPts val="400"/>
              </a:spcBef>
              <a:spcAft>
                <a:spcPts val="0"/>
              </a:spcAft>
              <a:buClr>
                <a:srgbClr val="3F3F3F"/>
              </a:buClr>
              <a:buSzPts val="1600"/>
              <a:buNone/>
              <a:defRPr sz="1600" b="1"/>
            </a:lvl4pPr>
            <a:lvl5pPr marL="2286000" lvl="4" indent="-228600" algn="l">
              <a:lnSpc>
                <a:spcPct val="100000"/>
              </a:lnSpc>
              <a:spcBef>
                <a:spcPts val="400"/>
              </a:spcBef>
              <a:spcAft>
                <a:spcPts val="0"/>
              </a:spcAft>
              <a:buClr>
                <a:srgbClr val="3F3F3F"/>
              </a:buClr>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79" name="Google Shape;79;p46"/>
          <p:cNvSpPr txBox="1">
            <a:spLocks noGrp="1"/>
          </p:cNvSpPr>
          <p:nvPr>
            <p:ph type="body" idx="2"/>
          </p:nvPr>
        </p:nvSpPr>
        <p:spPr>
          <a:xfrm>
            <a:off x="1097280" y="2958274"/>
            <a:ext cx="4639736" cy="2910821"/>
          </a:xfrm>
          <a:prstGeom prst="rect">
            <a:avLst/>
          </a:prstGeom>
          <a:noFill/>
          <a:ln>
            <a:noFill/>
          </a:ln>
        </p:spPr>
        <p:txBody>
          <a:bodyPr spcFirstLastPara="1" wrap="square" lIns="0" tIns="45700" rIns="0" bIns="4570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0" name="Google Shape;80;p46"/>
          <p:cNvSpPr txBox="1">
            <a:spLocks noGrp="1"/>
          </p:cNvSpPr>
          <p:nvPr>
            <p:ph type="body" idx="3"/>
          </p:nvPr>
        </p:nvSpPr>
        <p:spPr>
          <a:xfrm>
            <a:off x="6515944" y="2057400"/>
            <a:ext cx="4639736"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200"/>
              </a:spcBef>
              <a:spcAft>
                <a:spcPts val="0"/>
              </a:spcAft>
              <a:buSzPts val="2000"/>
              <a:buNone/>
              <a:defRPr sz="2000" b="0" cap="none">
                <a:solidFill>
                  <a:schemeClr val="dk1"/>
                </a:solidFill>
              </a:defRPr>
            </a:lvl1pPr>
            <a:lvl2pPr marL="914400" lvl="1" indent="-228600" algn="l">
              <a:lnSpc>
                <a:spcPct val="100000"/>
              </a:lnSpc>
              <a:spcBef>
                <a:spcPts val="200"/>
              </a:spcBef>
              <a:spcAft>
                <a:spcPts val="0"/>
              </a:spcAft>
              <a:buClr>
                <a:srgbClr val="3F3F3F"/>
              </a:buClr>
              <a:buSzPts val="2000"/>
              <a:buNone/>
              <a:defRPr sz="2000" b="1"/>
            </a:lvl2pPr>
            <a:lvl3pPr marL="1371600" lvl="2" indent="-228600" algn="l">
              <a:lnSpc>
                <a:spcPct val="100000"/>
              </a:lnSpc>
              <a:spcBef>
                <a:spcPts val="400"/>
              </a:spcBef>
              <a:spcAft>
                <a:spcPts val="0"/>
              </a:spcAft>
              <a:buClr>
                <a:srgbClr val="3F3F3F"/>
              </a:buClr>
              <a:buSzPts val="1800"/>
              <a:buNone/>
              <a:defRPr sz="1800" b="1"/>
            </a:lvl3pPr>
            <a:lvl4pPr marL="1828800" lvl="3" indent="-228600" algn="l">
              <a:lnSpc>
                <a:spcPct val="100000"/>
              </a:lnSpc>
              <a:spcBef>
                <a:spcPts val="400"/>
              </a:spcBef>
              <a:spcAft>
                <a:spcPts val="0"/>
              </a:spcAft>
              <a:buClr>
                <a:srgbClr val="3F3F3F"/>
              </a:buClr>
              <a:buSzPts val="1600"/>
              <a:buNone/>
              <a:defRPr sz="1600" b="1"/>
            </a:lvl4pPr>
            <a:lvl5pPr marL="2286000" lvl="4" indent="-228600" algn="l">
              <a:lnSpc>
                <a:spcPct val="100000"/>
              </a:lnSpc>
              <a:spcBef>
                <a:spcPts val="400"/>
              </a:spcBef>
              <a:spcAft>
                <a:spcPts val="0"/>
              </a:spcAft>
              <a:buClr>
                <a:srgbClr val="3F3F3F"/>
              </a:buClr>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81" name="Google Shape;81;p46"/>
          <p:cNvSpPr txBox="1">
            <a:spLocks noGrp="1"/>
          </p:cNvSpPr>
          <p:nvPr>
            <p:ph type="body" idx="4"/>
          </p:nvPr>
        </p:nvSpPr>
        <p:spPr>
          <a:xfrm>
            <a:off x="6515944" y="2958273"/>
            <a:ext cx="4639736" cy="2910821"/>
          </a:xfrm>
          <a:prstGeom prst="rect">
            <a:avLst/>
          </a:prstGeom>
          <a:noFill/>
          <a:ln>
            <a:noFill/>
          </a:ln>
        </p:spPr>
        <p:txBody>
          <a:bodyPr spcFirstLastPara="1" wrap="square" lIns="0" tIns="45700" rIns="0" bIns="45700" anchor="t" anchorCtr="0">
            <a:normAutofit/>
          </a:bodyPr>
          <a:lstStyle>
            <a:lvl1pPr marL="457200" lvl="0" indent="-342900" algn="l">
              <a:lnSpc>
                <a:spcPct val="10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2" name="Google Shape;82;p4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4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36"/>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7;p3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FEFEFE"/>
              </a:buClr>
              <a:buSzPts val="4800"/>
              <a:buFont typeface="Calibri"/>
              <a:buNone/>
              <a:defRPr sz="4800" b="0" i="0" u="none" strike="noStrike" cap="none">
                <a:solidFill>
                  <a:srgbClr val="FEFEFE"/>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 name="Google Shape;8;p36"/>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55600" algn="l" rtl="0">
              <a:lnSpc>
                <a:spcPct val="100000"/>
              </a:lnSpc>
              <a:spcBef>
                <a:spcPts val="1200"/>
              </a:spcBef>
              <a:spcAft>
                <a:spcPts val="0"/>
              </a:spcAft>
              <a:buClr>
                <a:schemeClr val="accent1"/>
              </a:buClr>
              <a:buSzPts val="2000"/>
              <a:buFont typeface="Calibri"/>
              <a:buChar char=" "/>
              <a:defRPr sz="2000" b="0" i="0" u="none" strike="noStrike" cap="none">
                <a:solidFill>
                  <a:srgbClr val="FEFEFE"/>
                </a:solidFill>
                <a:latin typeface="Calibri"/>
                <a:ea typeface="Calibri"/>
                <a:cs typeface="Calibri"/>
                <a:sym typeface="Calibri"/>
              </a:defRPr>
            </a:lvl1pPr>
            <a:lvl2pPr marL="914400" marR="0" lvl="1" indent="-342900" algn="l" rtl="0">
              <a:lnSpc>
                <a:spcPct val="100000"/>
              </a:lnSpc>
              <a:spcBef>
                <a:spcPts val="200"/>
              </a:spcBef>
              <a:spcAft>
                <a:spcPts val="0"/>
              </a:spcAft>
              <a:buClr>
                <a:srgbClr val="FEFEFE"/>
              </a:buClr>
              <a:buSzPts val="1800"/>
              <a:buFont typeface="Calibri"/>
              <a:buChar char="◦"/>
              <a:defRPr sz="1800" b="0" i="0" u="none" strike="noStrike" cap="none">
                <a:solidFill>
                  <a:srgbClr val="FEFEFE"/>
                </a:solidFill>
                <a:latin typeface="Calibri"/>
                <a:ea typeface="Calibri"/>
                <a:cs typeface="Calibri"/>
                <a:sym typeface="Calibri"/>
              </a:defRPr>
            </a:lvl2pPr>
            <a:lvl3pPr marL="1371600" marR="0" lvl="2" indent="-317500" algn="l" rtl="0">
              <a:lnSpc>
                <a:spcPct val="100000"/>
              </a:lnSpc>
              <a:spcBef>
                <a:spcPts val="400"/>
              </a:spcBef>
              <a:spcAft>
                <a:spcPts val="0"/>
              </a:spcAft>
              <a:buClr>
                <a:srgbClr val="FEFEFE"/>
              </a:buClr>
              <a:buSzPts val="1400"/>
              <a:buFont typeface="Calibri"/>
              <a:buChar char="◦"/>
              <a:defRPr sz="1400" b="0" i="0" u="none" strike="noStrike" cap="none">
                <a:solidFill>
                  <a:srgbClr val="FEFEFE"/>
                </a:solidFill>
                <a:latin typeface="Calibri"/>
                <a:ea typeface="Calibri"/>
                <a:cs typeface="Calibri"/>
                <a:sym typeface="Calibri"/>
              </a:defRPr>
            </a:lvl3pPr>
            <a:lvl4pPr marL="1828800" marR="0" lvl="3" indent="-317500" algn="l" rtl="0">
              <a:lnSpc>
                <a:spcPct val="100000"/>
              </a:lnSpc>
              <a:spcBef>
                <a:spcPts val="400"/>
              </a:spcBef>
              <a:spcAft>
                <a:spcPts val="0"/>
              </a:spcAft>
              <a:buClr>
                <a:srgbClr val="FEFEFE"/>
              </a:buClr>
              <a:buSzPts val="1400"/>
              <a:buFont typeface="Calibri"/>
              <a:buChar char="◦"/>
              <a:defRPr sz="1400" b="0" i="0" u="none" strike="noStrike" cap="none">
                <a:solidFill>
                  <a:srgbClr val="FEFEFE"/>
                </a:solidFill>
                <a:latin typeface="Calibri"/>
                <a:ea typeface="Calibri"/>
                <a:cs typeface="Calibri"/>
                <a:sym typeface="Calibri"/>
              </a:defRPr>
            </a:lvl4pPr>
            <a:lvl5pPr marL="2286000" marR="0" lvl="4" indent="-317500" algn="l" rtl="0">
              <a:lnSpc>
                <a:spcPct val="100000"/>
              </a:lnSpc>
              <a:spcBef>
                <a:spcPts val="400"/>
              </a:spcBef>
              <a:spcAft>
                <a:spcPts val="0"/>
              </a:spcAft>
              <a:buClr>
                <a:srgbClr val="FEFEFE"/>
              </a:buClr>
              <a:buSzPts val="1400"/>
              <a:buFont typeface="Calibri"/>
              <a:buChar char="◦"/>
              <a:defRPr sz="1400" b="0" i="0" u="none" strike="noStrike" cap="none">
                <a:solidFill>
                  <a:srgbClr val="FEFEFE"/>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FEFEFE"/>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FEFEFE"/>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FEFEFE"/>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FEFEFE"/>
                </a:solidFill>
                <a:latin typeface="Calibri"/>
                <a:ea typeface="Calibri"/>
                <a:cs typeface="Calibri"/>
                <a:sym typeface="Calibri"/>
              </a:defRPr>
            </a:lvl9pPr>
          </a:lstStyle>
          <a:p>
            <a:endParaRPr/>
          </a:p>
        </p:txBody>
      </p:sp>
      <p:sp>
        <p:nvSpPr>
          <p:cNvPr id="9" name="Google Shape;9;p3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900" b="0" i="0" u="none" strike="noStrike" cap="none">
                <a:solidFill>
                  <a:srgbClr val="FFFFF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10" name="Google Shape;10;p3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FFFFF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11" name="Google Shape;11;p3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cxnSp>
        <p:nvCxnSpPr>
          <p:cNvPr id="12" name="Google Shape;12;p36"/>
          <p:cNvCxnSpPr/>
          <p:nvPr/>
        </p:nvCxnSpPr>
        <p:spPr>
          <a:xfrm>
            <a:off x="1193532" y="1897380"/>
            <a:ext cx="9966960" cy="0"/>
          </a:xfrm>
          <a:prstGeom prst="straightConnector1">
            <a:avLst/>
          </a:prstGeom>
          <a:noFill/>
          <a:ln w="12700" cap="flat" cmpd="sng">
            <a:solidFill>
              <a:srgbClr val="FEFEFE"/>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
        <p:cNvGrpSpPr/>
        <p:nvPr/>
      </p:nvGrpSpPr>
      <p:grpSpPr>
        <a:xfrm>
          <a:off x="0" y="0"/>
          <a:ext cx="0" cy="0"/>
          <a:chOff x="0" y="0"/>
          <a:chExt cx="0" cy="0"/>
        </a:xfrm>
      </p:grpSpPr>
      <p:sp>
        <p:nvSpPr>
          <p:cNvPr id="22" name="Google Shape;22;p38"/>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 name="Google Shape;24;p38"/>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55600" algn="l" rtl="0">
              <a:lnSpc>
                <a:spcPct val="10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100000"/>
              </a:lnSpc>
              <a:spcBef>
                <a:spcPts val="200"/>
              </a:spcBef>
              <a:spcAft>
                <a:spcPts val="0"/>
              </a:spcAft>
              <a:buClr>
                <a:srgbClr val="3F3F3F"/>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100000"/>
              </a:lnSpc>
              <a:spcBef>
                <a:spcPts val="400"/>
              </a:spcBef>
              <a:spcAft>
                <a:spcPts val="0"/>
              </a:spcAft>
              <a:buClr>
                <a:srgbClr val="3F3F3F"/>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100000"/>
              </a:lnSpc>
              <a:spcBef>
                <a:spcPts val="400"/>
              </a:spcBef>
              <a:spcAft>
                <a:spcPts val="0"/>
              </a:spcAft>
              <a:buClr>
                <a:srgbClr val="3F3F3F"/>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100000"/>
              </a:lnSpc>
              <a:spcBef>
                <a:spcPts val="400"/>
              </a:spcBef>
              <a:spcAft>
                <a:spcPts val="0"/>
              </a:spcAft>
              <a:buClr>
                <a:srgbClr val="3F3F3F"/>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25" name="Google Shape;25;p3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900" b="0" i="0" u="none" strike="noStrike" cap="none">
                <a:solidFill>
                  <a:srgbClr val="FFFFF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3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FFFFF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7" name="Google Shape;27;p3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cxnSp>
        <p:nvCxnSpPr>
          <p:cNvPr id="28" name="Google Shape;28;p38"/>
          <p:cNvCxnSpPr/>
          <p:nvPr/>
        </p:nvCxnSpPr>
        <p:spPr>
          <a:xfrm>
            <a:off x="1193532" y="1897380"/>
            <a:ext cx="9966960" cy="0"/>
          </a:xfrm>
          <a:prstGeom prst="straightConnector1">
            <a:avLst/>
          </a:prstGeom>
          <a:noFill/>
          <a:ln w="12700" cap="flat" cmpd="sng">
            <a:solidFill>
              <a:srgbClr val="3F3F3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doi.org/10.1007/s00799-018-0242-1"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scribbr.com/citing-sources/citation-styl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arxiv.org/abs/1804.02445" TargetMode="Externa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hyperlink" Target="http://arxiv.org/abs/1804.02445"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hyperlink" Target="https://vtechworks.lib.vt.edu/handle/10919/56159" TargetMode="External"/><Relationship Id="rId5" Type="http://schemas.openxmlformats.org/officeDocument/2006/relationships/hyperlink" Target="https://arxiv.org/pdf/1804.02445.pdf" TargetMode="Externa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github.com/aleju/imgau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github.com/waingram/CS6604-ETD/"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vtechworks.lib.vt.ed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9"/>
        <p:cNvGrpSpPr/>
        <p:nvPr/>
      </p:nvGrpSpPr>
      <p:grpSpPr>
        <a:xfrm>
          <a:off x="0" y="0"/>
          <a:ext cx="0" cy="0"/>
          <a:chOff x="0" y="0"/>
          <a:chExt cx="0" cy="0"/>
        </a:xfrm>
      </p:grpSpPr>
      <p:sp>
        <p:nvSpPr>
          <p:cNvPr id="110" name="Google Shape;110;p1"/>
          <p:cNvSpPr/>
          <p:nvPr/>
        </p:nvSpPr>
        <p:spPr>
          <a:xfrm>
            <a:off x="0" y="0"/>
            <a:ext cx="12192000" cy="6858000"/>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1" name="Google Shape;111;p1"/>
          <p:cNvPicPr preferRelativeResize="0"/>
          <p:nvPr/>
        </p:nvPicPr>
        <p:blipFill rotWithShape="1">
          <a:blip r:embed="rId3">
            <a:alphaModFix amt="35000"/>
          </a:blip>
          <a:srcRect/>
          <a:stretch/>
        </p:blipFill>
        <p:spPr>
          <a:xfrm>
            <a:off x="105853" y="-1449906"/>
            <a:ext cx="12191980" cy="6857990"/>
          </a:xfrm>
          <a:prstGeom prst="rect">
            <a:avLst/>
          </a:prstGeom>
          <a:noFill/>
          <a:ln>
            <a:noFill/>
          </a:ln>
        </p:spPr>
      </p:pic>
      <p:sp>
        <p:nvSpPr>
          <p:cNvPr id="112" name="Google Shape;112;p1"/>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7400"/>
              <a:buFont typeface="Calibri"/>
              <a:buNone/>
            </a:pPr>
            <a:r>
              <a:rPr lang="en-US" sz="7400">
                <a:solidFill>
                  <a:srgbClr val="FFFFFF"/>
                </a:solidFill>
              </a:rPr>
              <a:t>Classification and extraction of information from ETD Documents</a:t>
            </a:r>
            <a:endParaRPr/>
          </a:p>
        </p:txBody>
      </p:sp>
      <p:sp>
        <p:nvSpPr>
          <p:cNvPr id="113" name="Google Shape;113;p1"/>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p>
            <a:pPr marL="0" lvl="0" indent="0" algn="l" rtl="0">
              <a:lnSpc>
                <a:spcPct val="70000"/>
              </a:lnSpc>
              <a:spcBef>
                <a:spcPts val="0"/>
              </a:spcBef>
              <a:spcAft>
                <a:spcPts val="0"/>
              </a:spcAft>
              <a:buSzPts val="1500"/>
              <a:buNone/>
            </a:pPr>
            <a:r>
              <a:rPr lang="en-US" sz="1275">
                <a:solidFill>
                  <a:srgbClr val="FFFFFF"/>
                </a:solidFill>
              </a:rPr>
              <a:t>BY JOHN AROMANDO, BIPASHA BANERJEE, BILL INGRAM, </a:t>
            </a:r>
            <a:br>
              <a:rPr lang="en-US" sz="1275">
                <a:solidFill>
                  <a:srgbClr val="FFFFFF"/>
                </a:solidFill>
              </a:rPr>
            </a:br>
            <a:r>
              <a:rPr lang="en-US" sz="1275">
                <a:solidFill>
                  <a:srgbClr val="FFFFFF"/>
                </a:solidFill>
              </a:rPr>
              <a:t>PALAKH MIGNONNE JUDE, AND SAMPANNA KAHU</a:t>
            </a:r>
            <a:endParaRPr sz="1275">
              <a:solidFill>
                <a:srgbClr val="FFFFFF"/>
              </a:solidFill>
            </a:endParaRPr>
          </a:p>
          <a:p>
            <a:pPr marL="0" lvl="0" indent="0" algn="l" rtl="0">
              <a:lnSpc>
                <a:spcPct val="70000"/>
              </a:lnSpc>
              <a:spcBef>
                <a:spcPts val="1400"/>
              </a:spcBef>
              <a:spcAft>
                <a:spcPts val="0"/>
              </a:spcAft>
              <a:buSzPts val="1500"/>
              <a:buNone/>
            </a:pPr>
            <a:r>
              <a:rPr lang="en-US" sz="1275">
                <a:solidFill>
                  <a:srgbClr val="FFFFFF"/>
                </a:solidFill>
              </a:rPr>
              <a:t>{JAROMANDO, BIPASHABANERJEE, WAINGRAM, </a:t>
            </a:r>
            <a:br>
              <a:rPr lang="en-US" sz="1275">
                <a:solidFill>
                  <a:srgbClr val="FFFFFF"/>
                </a:solidFill>
              </a:rPr>
            </a:br>
            <a:r>
              <a:rPr lang="en-US" sz="1275">
                <a:solidFill>
                  <a:srgbClr val="FFFFFF"/>
                </a:solidFill>
              </a:rPr>
              <a:t>JPALAKHMIGNONNE, SAMPANNA}@VT.EDU</a:t>
            </a:r>
            <a:endParaRPr sz="1275">
              <a:solidFill>
                <a:srgbClr val="FFFFFF"/>
              </a:solidFill>
            </a:endParaRPr>
          </a:p>
          <a:p>
            <a:pPr marL="0" lvl="0" indent="0" algn="l" rtl="0">
              <a:lnSpc>
                <a:spcPct val="70000"/>
              </a:lnSpc>
              <a:spcBef>
                <a:spcPts val="1400"/>
              </a:spcBef>
              <a:spcAft>
                <a:spcPts val="0"/>
              </a:spcAft>
              <a:buSzPts val="1500"/>
              <a:buNone/>
            </a:pPr>
            <a:r>
              <a:rPr lang="en-US" sz="1275">
                <a:solidFill>
                  <a:srgbClr val="FFFFFF"/>
                </a:solidFill>
              </a:rPr>
              <a:t>DECEMBER 5, 2020</a:t>
            </a:r>
            <a:endParaRPr sz="1275">
              <a:solidFill>
                <a:srgbClr val="FFFFFF"/>
              </a:solidFill>
            </a:endParaRPr>
          </a:p>
        </p:txBody>
      </p:sp>
      <p:cxnSp>
        <p:nvCxnSpPr>
          <p:cNvPr id="114" name="Google Shape;114;p1"/>
          <p:cNvCxnSpPr/>
          <p:nvPr/>
        </p:nvCxnSpPr>
        <p:spPr>
          <a:xfrm>
            <a:off x="1207658" y="4474741"/>
            <a:ext cx="9875520" cy="0"/>
          </a:xfrm>
          <a:prstGeom prst="straightConnector1">
            <a:avLst/>
          </a:prstGeom>
          <a:noFill/>
          <a:ln w="12700" cap="flat" cmpd="sng">
            <a:solidFill>
              <a:srgbClr val="FFFFFF"/>
            </a:solidFill>
            <a:prstDash val="solid"/>
            <a:round/>
            <a:headEnd type="none" w="sm" len="sm"/>
            <a:tailEnd type="none" w="sm" len="sm"/>
          </a:ln>
        </p:spPr>
      </p:cxnSp>
      <p:sp>
        <p:nvSpPr>
          <p:cNvPr id="115" name="Google Shape;115;p1"/>
          <p:cNvSpPr/>
          <p:nvPr/>
        </p:nvSpPr>
        <p:spPr>
          <a:xfrm>
            <a:off x="3175" y="6400800"/>
            <a:ext cx="12188825" cy="457200"/>
          </a:xfrm>
          <a:prstGeom prst="rect">
            <a:avLst/>
          </a:prstGeom>
          <a:solidFill>
            <a:srgbClr val="262626">
              <a:alpha val="9372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1"/>
          <p:cNvSpPr txBox="1"/>
          <p:nvPr/>
        </p:nvSpPr>
        <p:spPr>
          <a:xfrm>
            <a:off x="1066800" y="187452"/>
            <a:ext cx="10058400" cy="705177"/>
          </a:xfrm>
          <a:prstGeom prst="rect">
            <a:avLst/>
          </a:prstGeom>
          <a:noFill/>
          <a:ln>
            <a:noFill/>
          </a:ln>
        </p:spPr>
        <p:txBody>
          <a:bodyPr spcFirstLastPara="1" wrap="square" lIns="91425" tIns="45700" rIns="91425" bIns="45700" anchor="t" anchorCtr="0">
            <a:normAutofit/>
          </a:bodyPr>
          <a:lstStyle/>
          <a:p>
            <a:pPr marL="0" marR="0" lvl="0" indent="0" algn="ctr" rtl="0">
              <a:lnSpc>
                <a:spcPct val="80000"/>
              </a:lnSpc>
              <a:spcBef>
                <a:spcPts val="0"/>
              </a:spcBef>
              <a:spcAft>
                <a:spcPts val="0"/>
              </a:spcAft>
              <a:buClr>
                <a:schemeClr val="accent1"/>
              </a:buClr>
              <a:buSzPts val="2200"/>
              <a:buFont typeface="Calibri"/>
              <a:buNone/>
            </a:pPr>
            <a:r>
              <a:rPr lang="en-US" sz="2200" b="0" i="0" u="none" strike="noStrike" cap="none">
                <a:solidFill>
                  <a:schemeClr val="lt1"/>
                </a:solidFill>
                <a:latin typeface="Calibri"/>
                <a:ea typeface="Calibri"/>
                <a:cs typeface="Calibri"/>
                <a:sym typeface="Calibri"/>
              </a:rPr>
              <a:t>CS 6604: DIGITAL LIBRARIES — FINAL PRESENTATION</a:t>
            </a:r>
            <a:br>
              <a:rPr lang="en-US" sz="2200" b="0" i="0" u="none" strike="noStrike" cap="none">
                <a:solidFill>
                  <a:schemeClr val="lt1"/>
                </a:solidFill>
                <a:latin typeface="Calibri"/>
                <a:ea typeface="Calibri"/>
                <a:cs typeface="Calibri"/>
                <a:sym typeface="Calibri"/>
              </a:rPr>
            </a:br>
            <a:r>
              <a:rPr lang="en-US" sz="2200" b="0" i="0" u="none" strike="noStrike" cap="none">
                <a:solidFill>
                  <a:schemeClr val="lt1"/>
                </a:solidFill>
                <a:latin typeface="Calibri"/>
                <a:ea typeface="Calibri"/>
                <a:cs typeface="Calibri"/>
                <a:sym typeface="Calibri"/>
              </a:rPr>
              <a:t>DEPT. OF COMPUTER SCIENCE, VIRGINIA TECH</a:t>
            </a:r>
            <a:endParaRPr sz="1400" b="0" i="0" u="none" strike="noStrike" cap="none">
              <a:solidFill>
                <a:srgbClr val="000000"/>
              </a:solidFill>
              <a:latin typeface="Arial"/>
              <a:ea typeface="Arial"/>
              <a:cs typeface="Arial"/>
              <a:sym typeface="Arial"/>
            </a:endParaRPr>
          </a:p>
          <a:p>
            <a:pPr marL="0" marR="0" lvl="0" indent="0" algn="ctr" rtl="0">
              <a:lnSpc>
                <a:spcPct val="80000"/>
              </a:lnSpc>
              <a:spcBef>
                <a:spcPts val="1400"/>
              </a:spcBef>
              <a:spcAft>
                <a:spcPts val="0"/>
              </a:spcAft>
              <a:buClr>
                <a:schemeClr val="accent1"/>
              </a:buClr>
              <a:buSzPts val="2200"/>
              <a:buFont typeface="Calibri"/>
              <a:buNone/>
            </a:pPr>
            <a:endParaRPr sz="2200" b="0" i="0" u="none" strike="noStrike" cap="non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0"/>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t>Methods</a:t>
            </a:r>
            <a:endParaRPr/>
          </a:p>
        </p:txBody>
      </p:sp>
      <p:sp>
        <p:nvSpPr>
          <p:cNvPr id="231" name="Google Shape;231;p10"/>
          <p:cNvSpPr txBox="1">
            <a:spLocks noGrp="1"/>
          </p:cNvSpPr>
          <p:nvPr>
            <p:ph type="body" idx="1"/>
          </p:nvPr>
        </p:nvSpPr>
        <p:spPr>
          <a:xfrm>
            <a:off x="1209625" y="2231225"/>
            <a:ext cx="6355800" cy="3591300"/>
          </a:xfrm>
          <a:prstGeom prst="rect">
            <a:avLst/>
          </a:prstGeom>
          <a:noFill/>
          <a:ln>
            <a:noFill/>
          </a:ln>
        </p:spPr>
        <p:txBody>
          <a:bodyPr spcFirstLastPara="1" wrap="square" lIns="0" tIns="45700" rIns="0" bIns="45700" anchor="t" anchorCtr="0">
            <a:noAutofit/>
          </a:bodyPr>
          <a:lstStyle/>
          <a:p>
            <a:pPr marL="571500" lvl="0" indent="-457200" algn="l" rtl="0">
              <a:lnSpc>
                <a:spcPct val="100000"/>
              </a:lnSpc>
              <a:spcBef>
                <a:spcPts val="0"/>
              </a:spcBef>
              <a:spcAft>
                <a:spcPts val="0"/>
              </a:spcAft>
              <a:buSzPts val="1800"/>
              <a:buFont typeface="+mj-lt"/>
              <a:buAutoNum type="arabicPeriod"/>
            </a:pPr>
            <a:r>
              <a:rPr lang="en-US" dirty="0"/>
              <a:t>Multi-Label Classification</a:t>
            </a:r>
            <a:endParaRPr dirty="0"/>
          </a:p>
          <a:p>
            <a:pPr marL="1028700" lvl="1" indent="-457200">
              <a:spcBef>
                <a:spcPts val="0"/>
              </a:spcBef>
              <a:buFont typeface="+mj-lt"/>
              <a:buAutoNum type="alphaLcPeriod"/>
            </a:pPr>
            <a:r>
              <a:rPr lang="en-US" dirty="0" err="1"/>
              <a:t>BinaryRelevance</a:t>
            </a:r>
            <a:endParaRPr dirty="0"/>
          </a:p>
          <a:p>
            <a:pPr marL="1028700" lvl="1" indent="-457200">
              <a:spcBef>
                <a:spcPts val="0"/>
              </a:spcBef>
              <a:buFont typeface="+mj-lt"/>
              <a:buAutoNum type="alphaLcPeriod"/>
            </a:pPr>
            <a:r>
              <a:rPr lang="en-US" dirty="0" err="1"/>
              <a:t>LabelPowerset</a:t>
            </a:r>
            <a:endParaRPr dirty="0"/>
          </a:p>
          <a:p>
            <a:pPr marL="1028700" lvl="1" indent="-457200">
              <a:spcBef>
                <a:spcPts val="0"/>
              </a:spcBef>
              <a:buFont typeface="+mj-lt"/>
              <a:buAutoNum type="alphaLcPeriod"/>
            </a:pPr>
            <a:r>
              <a:rPr lang="en-US" dirty="0"/>
              <a:t>Formatting class labels for the classification task</a:t>
            </a:r>
            <a:endParaRPr dirty="0"/>
          </a:p>
          <a:p>
            <a:pPr marL="1371600" lvl="0" indent="-457200" algn="l" rtl="0">
              <a:lnSpc>
                <a:spcPct val="100000"/>
              </a:lnSpc>
              <a:spcBef>
                <a:spcPts val="0"/>
              </a:spcBef>
              <a:spcAft>
                <a:spcPts val="0"/>
              </a:spcAft>
              <a:buSzPts val="1800"/>
              <a:buFont typeface="+mj-lt"/>
              <a:buAutoNum type="arabicPeriod"/>
            </a:pPr>
            <a:endParaRPr dirty="0"/>
          </a:p>
          <a:p>
            <a:pPr marL="571500" lvl="0" indent="-457200" algn="l" rtl="0">
              <a:lnSpc>
                <a:spcPct val="100000"/>
              </a:lnSpc>
              <a:spcBef>
                <a:spcPts val="0"/>
              </a:spcBef>
              <a:spcAft>
                <a:spcPts val="0"/>
              </a:spcAft>
              <a:buSzPts val="1800"/>
              <a:buFont typeface="+mj-lt"/>
              <a:buAutoNum type="arabicPeriod"/>
            </a:pPr>
            <a:r>
              <a:rPr lang="en-US" dirty="0"/>
              <a:t>Machine Learning Algorithms</a:t>
            </a:r>
            <a:endParaRPr dirty="0"/>
          </a:p>
          <a:p>
            <a:pPr marL="1028700" lvl="1" indent="-457200">
              <a:spcBef>
                <a:spcPts val="0"/>
              </a:spcBef>
              <a:buFont typeface="+mj-lt"/>
              <a:buAutoNum type="alphaLcPeriod"/>
            </a:pPr>
            <a:r>
              <a:rPr lang="en-US" dirty="0"/>
              <a:t>Logistic Regression</a:t>
            </a:r>
            <a:endParaRPr dirty="0"/>
          </a:p>
          <a:p>
            <a:pPr marL="1028700" lvl="1" indent="-457200">
              <a:spcBef>
                <a:spcPts val="0"/>
              </a:spcBef>
              <a:buFont typeface="+mj-lt"/>
              <a:buAutoNum type="alphaLcPeriod"/>
            </a:pPr>
            <a:r>
              <a:rPr lang="en-US" dirty="0"/>
              <a:t>Support Vector Machine</a:t>
            </a:r>
            <a:endParaRPr dirty="0"/>
          </a:p>
          <a:p>
            <a:pPr marL="1028700" lvl="1" indent="-457200">
              <a:spcBef>
                <a:spcPts val="0"/>
              </a:spcBef>
              <a:buFont typeface="+mj-lt"/>
              <a:buAutoNum type="alphaLcPeriod"/>
            </a:pPr>
            <a:r>
              <a:rPr lang="en-US" dirty="0"/>
              <a:t>Random Forest</a:t>
            </a:r>
            <a:endParaRPr dirty="0"/>
          </a:p>
        </p:txBody>
      </p:sp>
      <p:sp>
        <p:nvSpPr>
          <p:cNvPr id="232" name="Google Shape;232;p10"/>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g6cdc8471f3_0_0"/>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t>Methods</a:t>
            </a:r>
            <a:endParaRPr/>
          </a:p>
        </p:txBody>
      </p:sp>
      <p:pic>
        <p:nvPicPr>
          <p:cNvPr id="238" name="Google Shape;238;g6cdc8471f3_0_0"/>
          <p:cNvPicPr preferRelativeResize="0"/>
          <p:nvPr/>
        </p:nvPicPr>
        <p:blipFill rotWithShape="1">
          <a:blip r:embed="rId3">
            <a:alphaModFix/>
          </a:blip>
          <a:srcRect/>
          <a:stretch/>
        </p:blipFill>
        <p:spPr>
          <a:xfrm>
            <a:off x="5023050" y="2682550"/>
            <a:ext cx="6932350" cy="2306500"/>
          </a:xfrm>
          <a:prstGeom prst="rect">
            <a:avLst/>
          </a:prstGeom>
          <a:noFill/>
          <a:ln w="9525" cap="flat" cmpd="sng">
            <a:solidFill>
              <a:schemeClr val="dk2"/>
            </a:solidFill>
            <a:prstDash val="solid"/>
            <a:round/>
            <a:headEnd type="none" w="sm" len="sm"/>
            <a:tailEnd type="none" w="sm" len="sm"/>
          </a:ln>
        </p:spPr>
      </p:pic>
      <p:sp>
        <p:nvSpPr>
          <p:cNvPr id="239" name="Google Shape;239;g6cdc8471f3_0_0"/>
          <p:cNvSpPr/>
          <p:nvPr/>
        </p:nvSpPr>
        <p:spPr>
          <a:xfrm>
            <a:off x="4674775" y="5246225"/>
            <a:ext cx="7469400" cy="655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800" b="0" i="0" u="none" strike="noStrike" cap="none">
                <a:solidFill>
                  <a:schemeClr val="dk1"/>
                </a:solidFill>
                <a:latin typeface="Cambria"/>
                <a:ea typeface="Cambria"/>
                <a:cs typeface="Cambria"/>
                <a:sym typeface="Cambria"/>
              </a:rPr>
              <a:t>Sample ETD record</a:t>
            </a:r>
            <a:r>
              <a:rPr lang="en-US" sz="1800">
                <a:solidFill>
                  <a:schemeClr val="dk1"/>
                </a:solidFill>
                <a:latin typeface="Cambria"/>
                <a:ea typeface="Cambria"/>
                <a:cs typeface="Cambria"/>
                <a:sym typeface="Cambria"/>
              </a:rPr>
              <a:t>s </a:t>
            </a:r>
            <a:r>
              <a:rPr lang="en-US" sz="1800" b="0" i="0" u="none" strike="noStrike" cap="none">
                <a:solidFill>
                  <a:schemeClr val="dk1"/>
                </a:solidFill>
                <a:latin typeface="Cambria"/>
                <a:ea typeface="Cambria"/>
                <a:cs typeface="Cambria"/>
                <a:sym typeface="Cambria"/>
              </a:rPr>
              <a:t>with transformed class labels</a:t>
            </a:r>
            <a:r>
              <a:rPr lang="en-US" sz="1800">
                <a:solidFill>
                  <a:schemeClr val="dk1"/>
                </a:solidFill>
                <a:latin typeface="Cambria"/>
                <a:ea typeface="Cambria"/>
                <a:cs typeface="Cambria"/>
                <a:sym typeface="Cambria"/>
              </a:rPr>
              <a:t> (with </a:t>
            </a:r>
            <a:r>
              <a:rPr lang="en-US" sz="1800" b="0" i="0" u="none" strike="noStrike" cap="none">
                <a:solidFill>
                  <a:schemeClr val="dk1"/>
                </a:solidFill>
                <a:latin typeface="Cambria"/>
                <a:ea typeface="Cambria"/>
                <a:cs typeface="Cambria"/>
                <a:sym typeface="Cambria"/>
              </a:rPr>
              <a:t>probability</a:t>
            </a:r>
            <a:r>
              <a:rPr lang="en-US" sz="1800">
                <a:solidFill>
                  <a:schemeClr val="dk1"/>
                </a:solidFill>
                <a:latin typeface="Cambria"/>
                <a:ea typeface="Cambria"/>
                <a:cs typeface="Cambria"/>
                <a:sym typeface="Cambria"/>
              </a:rPr>
              <a:t> </a:t>
            </a:r>
            <a:r>
              <a:rPr lang="en-US" sz="1800" b="0" i="0" u="none" strike="noStrike" cap="none">
                <a:solidFill>
                  <a:schemeClr val="dk1"/>
                </a:solidFill>
                <a:latin typeface="Cambria"/>
                <a:ea typeface="Cambria"/>
                <a:cs typeface="Cambria"/>
                <a:sym typeface="Cambria"/>
              </a:rPr>
              <a:t>scores)</a:t>
            </a:r>
            <a:endParaRPr sz="1800">
              <a:solidFill>
                <a:schemeClr val="dk1"/>
              </a:solidFill>
              <a:latin typeface="Cambria"/>
              <a:ea typeface="Cambria"/>
              <a:cs typeface="Cambria"/>
              <a:sym typeface="Cambria"/>
            </a:endParaRPr>
          </a:p>
          <a:p>
            <a:pPr marL="0" marR="0" lvl="0" indent="0" algn="just" rtl="0">
              <a:lnSpc>
                <a:spcPct val="100000"/>
              </a:lnSpc>
              <a:spcBef>
                <a:spcPts val="0"/>
              </a:spcBef>
              <a:spcAft>
                <a:spcPts val="0"/>
              </a:spcAft>
              <a:buClr>
                <a:schemeClr val="dk1"/>
              </a:buClr>
              <a:buSzPts val="1100"/>
              <a:buFont typeface="Arial"/>
              <a:buNone/>
            </a:pPr>
            <a:endParaRPr sz="1800">
              <a:solidFill>
                <a:schemeClr val="dk1"/>
              </a:solidFill>
              <a:latin typeface="Cambria"/>
              <a:ea typeface="Cambria"/>
              <a:cs typeface="Cambria"/>
              <a:sym typeface="Cambria"/>
            </a:endParaRPr>
          </a:p>
          <a:p>
            <a:pPr marL="0" marR="0" lvl="0" indent="0" algn="just" rtl="0">
              <a:lnSpc>
                <a:spcPct val="100000"/>
              </a:lnSpc>
              <a:spcBef>
                <a:spcPts val="0"/>
              </a:spcBef>
              <a:spcAft>
                <a:spcPts val="0"/>
              </a:spcAft>
              <a:buClr>
                <a:schemeClr val="dk1"/>
              </a:buClr>
              <a:buSzPts val="1100"/>
              <a:buFont typeface="Arial"/>
              <a:buNone/>
            </a:pPr>
            <a:endParaRPr sz="1000" b="0" i="0" u="none" strike="noStrike" cap="none">
              <a:solidFill>
                <a:srgbClr val="000000"/>
              </a:solidFill>
              <a:latin typeface="Lato"/>
              <a:ea typeface="Lato"/>
              <a:cs typeface="Lato"/>
              <a:sym typeface="Lato"/>
            </a:endParaRPr>
          </a:p>
        </p:txBody>
      </p:sp>
      <p:sp>
        <p:nvSpPr>
          <p:cNvPr id="240" name="Google Shape;240;g6cdc8471f3_0_0"/>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11</a:t>
            </a:fld>
            <a:endParaRPr/>
          </a:p>
        </p:txBody>
      </p:sp>
      <mc:AlternateContent xmlns:mc="http://schemas.openxmlformats.org/markup-compatibility/2006">
        <mc:Choice xmlns:a14="http://schemas.microsoft.com/office/drawing/2010/main" Requires="a14">
          <p:sp>
            <p:nvSpPr>
              <p:cNvPr id="241" name="Google Shape;241;g6cdc8471f3_0_0"/>
              <p:cNvSpPr txBox="1"/>
              <p:nvPr/>
            </p:nvSpPr>
            <p:spPr>
              <a:xfrm>
                <a:off x="236600" y="2682550"/>
                <a:ext cx="4601875" cy="2598000"/>
              </a:xfrm>
              <a:prstGeom prst="rect">
                <a:avLst/>
              </a:prstGeom>
              <a:noFill/>
              <a:ln>
                <a:noFill/>
              </a:ln>
            </p:spPr>
            <p:txBody>
              <a:bodyPr spcFirstLastPara="1" wrap="square" lIns="91425" tIns="91425" rIns="91425" bIns="91425" anchor="t" anchorCtr="0">
                <a:noAutofit/>
              </a:bodyPr>
              <a:lstStyle/>
              <a:p>
                <a:pPr marL="914400" lvl="0" indent="-342900" rtl="0">
                  <a:spcBef>
                    <a:spcPts val="0"/>
                  </a:spcBef>
                  <a:spcAft>
                    <a:spcPts val="0"/>
                  </a:spcAft>
                  <a:buClr>
                    <a:schemeClr val="accent1"/>
                  </a:buClr>
                  <a:buSzPts val="1800"/>
                  <a:buFont typeface="Arial" panose="020B0604020202020204" pitchFamily="34" charset="0"/>
                  <a:buChar char="•"/>
                </a:pPr>
                <a:r>
                  <a:rPr lang="en-US" sz="2000" dirty="0">
                    <a:solidFill>
                      <a:srgbClr val="3F3F3F"/>
                    </a:solidFill>
                    <a:latin typeface="Calibri"/>
                    <a:ea typeface="Calibri"/>
                    <a:cs typeface="Calibri"/>
                    <a:sym typeface="Calibri"/>
                  </a:rPr>
                  <a:t>Each category assigned a probability score</a:t>
                </a:r>
              </a:p>
              <a:p>
                <a:pPr marL="914400" lvl="0" indent="-342900" rtl="0">
                  <a:spcBef>
                    <a:spcPts val="0"/>
                  </a:spcBef>
                  <a:spcAft>
                    <a:spcPts val="0"/>
                  </a:spcAft>
                  <a:buClr>
                    <a:schemeClr val="accent1"/>
                  </a:buClr>
                  <a:buSzPts val="1800"/>
                  <a:buFont typeface="Arial" panose="020B0604020202020204" pitchFamily="34" charset="0"/>
                  <a:buChar char="•"/>
                </a:pPr>
                <a:r>
                  <a:rPr lang="en-US" sz="2000" dirty="0">
                    <a:solidFill>
                      <a:srgbClr val="3F3F3F"/>
                    </a:solidFill>
                    <a:latin typeface="Calibri"/>
                    <a:ea typeface="Calibri"/>
                    <a:cs typeface="Calibri"/>
                    <a:sym typeface="Calibri"/>
                  </a:rPr>
                  <a:t>0 indicates not a label</a:t>
                </a:r>
              </a:p>
              <a:p>
                <a:pPr marL="914400" lvl="0" indent="-342900" rtl="0">
                  <a:spcBef>
                    <a:spcPts val="0"/>
                  </a:spcBef>
                  <a:spcAft>
                    <a:spcPts val="0"/>
                  </a:spcAft>
                  <a:buClr>
                    <a:schemeClr val="accent1"/>
                  </a:buClr>
                  <a:buSzPts val="1800"/>
                  <a:buFont typeface="Arial" panose="020B0604020202020204" pitchFamily="34" charset="0"/>
                  <a:buChar char="•"/>
                </a:pPr>
                <a:r>
                  <a:rPr lang="en-US" sz="2000" dirty="0">
                    <a:solidFill>
                      <a:srgbClr val="3F3F3F"/>
                    </a:solidFill>
                    <a:latin typeface="Calibri"/>
                    <a:ea typeface="Calibri"/>
                    <a:cs typeface="Calibri"/>
                    <a:sym typeface="Calibri"/>
                  </a:rPr>
                  <a:t>1 indicates only class label</a:t>
                </a:r>
              </a:p>
              <a:p>
                <a:pPr marL="914400" lvl="0" indent="-342900" rtl="0">
                  <a:spcBef>
                    <a:spcPts val="0"/>
                  </a:spcBef>
                  <a:spcAft>
                    <a:spcPts val="0"/>
                  </a:spcAft>
                  <a:buClr>
                    <a:schemeClr val="accent1"/>
                  </a:buClr>
                  <a:buSzPts val="1800"/>
                  <a:buFont typeface="Arial" panose="020B0604020202020204" pitchFamily="34" charset="0"/>
                  <a:buChar char="•"/>
                </a:pPr>
                <a:r>
                  <a:rPr lang="en-US" sz="2000" dirty="0">
                    <a:solidFill>
                      <a:srgbClr val="3F3F3F"/>
                    </a:solidFill>
                    <a:latin typeface="Calibri"/>
                    <a:ea typeface="Calibri"/>
                    <a:cs typeface="Calibri"/>
                    <a:sym typeface="Calibri"/>
                  </a:rPr>
                  <a:t>Values between 0-1 indicate multiple class labels </a:t>
                </a:r>
                <a:br>
                  <a:rPr lang="en-US" sz="2000" dirty="0">
                    <a:solidFill>
                      <a:srgbClr val="3F3F3F"/>
                    </a:solidFill>
                    <a:latin typeface="Calibri"/>
                    <a:ea typeface="Calibri"/>
                    <a:cs typeface="Calibri"/>
                    <a:sym typeface="Calibri"/>
                  </a:rPr>
                </a:br>
                <a14:m>
                  <m:oMath xmlns:m="http://schemas.openxmlformats.org/officeDocument/2006/math">
                    <m:r>
                      <a:rPr lang="en-US" sz="2000" b="0" i="1" smtClean="0">
                        <a:solidFill>
                          <a:srgbClr val="3F3F3F"/>
                        </a:solidFill>
                        <a:latin typeface="Cambria Math" panose="02040503050406030204" pitchFamily="18" charset="0"/>
                        <a:ea typeface="Calibri"/>
                        <a:cs typeface="Calibri"/>
                        <a:sym typeface="Calibri"/>
                      </a:rPr>
                      <m:t>𝑉𝑎𝑙𝑢𝑒</m:t>
                    </m:r>
                    <m:r>
                      <a:rPr lang="en-US" sz="2000" b="0" i="1" smtClean="0">
                        <a:solidFill>
                          <a:srgbClr val="3F3F3F"/>
                        </a:solidFill>
                        <a:latin typeface="Cambria Math" panose="02040503050406030204" pitchFamily="18" charset="0"/>
                        <a:ea typeface="Calibri"/>
                        <a:cs typeface="Calibri"/>
                        <a:sym typeface="Calibri"/>
                      </a:rPr>
                      <m:t>=</m:t>
                    </m:r>
                    <m:f>
                      <m:fPr>
                        <m:ctrlPr>
                          <a:rPr lang="en-US" sz="2000" b="0" i="1" smtClean="0">
                            <a:solidFill>
                              <a:srgbClr val="3F3F3F"/>
                            </a:solidFill>
                            <a:latin typeface="Cambria Math" panose="02040503050406030204" pitchFamily="18" charset="0"/>
                            <a:ea typeface="Calibri"/>
                            <a:cs typeface="Calibri"/>
                            <a:sym typeface="Calibri"/>
                          </a:rPr>
                        </m:ctrlPr>
                      </m:fPr>
                      <m:num>
                        <m:r>
                          <a:rPr lang="en-US" sz="2000" b="0" i="1" smtClean="0">
                            <a:solidFill>
                              <a:srgbClr val="3F3F3F"/>
                            </a:solidFill>
                            <a:latin typeface="Cambria Math" panose="02040503050406030204" pitchFamily="18" charset="0"/>
                            <a:ea typeface="Calibri"/>
                            <a:cs typeface="Calibri"/>
                            <a:sym typeface="Calibri"/>
                          </a:rPr>
                          <m:t>1</m:t>
                        </m:r>
                      </m:num>
                      <m:den>
                        <m:r>
                          <a:rPr lang="en-US" sz="2000" b="0" i="1" smtClean="0">
                            <a:solidFill>
                              <a:srgbClr val="3F3F3F"/>
                            </a:solidFill>
                            <a:latin typeface="Cambria Math" panose="02040503050406030204" pitchFamily="18" charset="0"/>
                            <a:ea typeface="Calibri"/>
                            <a:cs typeface="Calibri"/>
                            <a:sym typeface="Calibri"/>
                          </a:rPr>
                          <m:t>𝑛𝑢𝑚𝑏𝑒𝑟</m:t>
                        </m:r>
                        <m:r>
                          <a:rPr lang="en-US" sz="2000" b="0" i="1" smtClean="0">
                            <a:solidFill>
                              <a:srgbClr val="3F3F3F"/>
                            </a:solidFill>
                            <a:latin typeface="Cambria Math" panose="02040503050406030204" pitchFamily="18" charset="0"/>
                            <a:ea typeface="Calibri"/>
                            <a:cs typeface="Calibri"/>
                            <a:sym typeface="Calibri"/>
                          </a:rPr>
                          <m:t> </m:t>
                        </m:r>
                        <m:r>
                          <a:rPr lang="en-US" sz="2000" b="0" i="1" smtClean="0">
                            <a:solidFill>
                              <a:srgbClr val="3F3F3F"/>
                            </a:solidFill>
                            <a:latin typeface="Cambria Math" panose="02040503050406030204" pitchFamily="18" charset="0"/>
                            <a:ea typeface="Calibri"/>
                            <a:cs typeface="Calibri"/>
                            <a:sym typeface="Calibri"/>
                          </a:rPr>
                          <m:t>𝑜𝑓</m:t>
                        </m:r>
                        <m:r>
                          <a:rPr lang="en-US" sz="2000" b="0" i="1" smtClean="0">
                            <a:solidFill>
                              <a:srgbClr val="3F3F3F"/>
                            </a:solidFill>
                            <a:latin typeface="Cambria Math" panose="02040503050406030204" pitchFamily="18" charset="0"/>
                            <a:ea typeface="Calibri"/>
                            <a:cs typeface="Calibri"/>
                            <a:sym typeface="Calibri"/>
                          </a:rPr>
                          <m:t> </m:t>
                        </m:r>
                        <m:r>
                          <a:rPr lang="en-US" sz="2000" b="0" i="1" smtClean="0">
                            <a:solidFill>
                              <a:srgbClr val="3F3F3F"/>
                            </a:solidFill>
                            <a:latin typeface="Cambria Math" panose="02040503050406030204" pitchFamily="18" charset="0"/>
                            <a:ea typeface="Calibri"/>
                            <a:cs typeface="Calibri"/>
                            <a:sym typeface="Calibri"/>
                          </a:rPr>
                          <m:t>𝑐𝑙𝑎𝑠𝑠𝑒𝑠</m:t>
                        </m:r>
                      </m:den>
                    </m:f>
                  </m:oMath>
                </a14:m>
                <a:endParaRPr lang="en-US" sz="2000" b="0" dirty="0">
                  <a:solidFill>
                    <a:srgbClr val="3F3F3F"/>
                  </a:solidFill>
                  <a:latin typeface="Calibri"/>
                  <a:ea typeface="Calibri"/>
                  <a:cs typeface="Calibri"/>
                  <a:sym typeface="Calibri"/>
                </a:endParaRPr>
              </a:p>
              <a:p>
                <a:pPr marL="914400" lvl="0" indent="-342900" algn="just" rtl="0">
                  <a:spcBef>
                    <a:spcPts val="0"/>
                  </a:spcBef>
                  <a:spcAft>
                    <a:spcPts val="0"/>
                  </a:spcAft>
                  <a:buClr>
                    <a:schemeClr val="accent1"/>
                  </a:buClr>
                  <a:buSzPts val="1800"/>
                  <a:buFont typeface="Cambria"/>
                  <a:buAutoNum type="arabicPeriod"/>
                </a:pPr>
                <a:endParaRPr lang="en-US" sz="2000" dirty="0">
                  <a:solidFill>
                    <a:srgbClr val="3F3F3F"/>
                  </a:solidFill>
                  <a:latin typeface="Calibri"/>
                  <a:ea typeface="Calibri"/>
                  <a:cs typeface="Calibri"/>
                  <a:sym typeface="Calibri"/>
                </a:endParaRPr>
              </a:p>
            </p:txBody>
          </p:sp>
        </mc:Choice>
        <mc:Fallback>
          <p:sp>
            <p:nvSpPr>
              <p:cNvPr id="241" name="Google Shape;241;g6cdc8471f3_0_0"/>
              <p:cNvSpPr txBox="1">
                <a:spLocks noRot="1" noChangeAspect="1" noMove="1" noResize="1" noEditPoints="1" noAdjustHandles="1" noChangeArrowheads="1" noChangeShapeType="1" noTextEdit="1"/>
              </p:cNvSpPr>
              <p:nvPr/>
            </p:nvSpPr>
            <p:spPr>
              <a:xfrm>
                <a:off x="236600" y="2682550"/>
                <a:ext cx="4601875" cy="2598000"/>
              </a:xfrm>
              <a:prstGeom prst="rect">
                <a:avLst/>
              </a:prstGeom>
              <a:blipFill>
                <a:blip r:embed="rId4"/>
                <a:stretch>
                  <a:fillRect b="-2913"/>
                </a:stretch>
              </a:blipFill>
              <a:ln>
                <a:noFill/>
              </a:ln>
            </p:spPr>
            <p:txBody>
              <a:bodyPr/>
              <a:lstStyle/>
              <a:p>
                <a:r>
                  <a:rPr 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1"/>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Experiments</a:t>
            </a:r>
            <a:endParaRPr/>
          </a:p>
        </p:txBody>
      </p:sp>
      <p:sp>
        <p:nvSpPr>
          <p:cNvPr id="247" name="Google Shape;247;p11"/>
          <p:cNvSpPr/>
          <p:nvPr/>
        </p:nvSpPr>
        <p:spPr>
          <a:xfrm>
            <a:off x="4104450" y="5741645"/>
            <a:ext cx="3983100" cy="296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2400" b="0" i="0" u="none" strike="noStrike" cap="none">
                <a:solidFill>
                  <a:srgbClr val="000000"/>
                </a:solidFill>
                <a:latin typeface="Cambria"/>
                <a:ea typeface="Cambria"/>
                <a:cs typeface="Cambria"/>
                <a:sym typeface="Cambria"/>
              </a:rPr>
              <a:t>Various experimental setups</a:t>
            </a:r>
            <a:endParaRPr sz="2400" b="0" i="0" u="none" strike="noStrike" cap="none">
              <a:solidFill>
                <a:schemeClr val="dk1"/>
              </a:solidFill>
              <a:latin typeface="Cambria"/>
              <a:ea typeface="Cambria"/>
              <a:cs typeface="Cambria"/>
              <a:sym typeface="Cambria"/>
            </a:endParaRPr>
          </a:p>
        </p:txBody>
      </p:sp>
      <p:sp>
        <p:nvSpPr>
          <p:cNvPr id="248" name="Google Shape;248;p11"/>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12</a:t>
            </a:fld>
            <a:endParaRPr/>
          </a:p>
        </p:txBody>
      </p:sp>
      <p:pic>
        <p:nvPicPr>
          <p:cNvPr id="249" name="Google Shape;249;p11"/>
          <p:cNvPicPr preferRelativeResize="0"/>
          <p:nvPr/>
        </p:nvPicPr>
        <p:blipFill>
          <a:blip r:embed="rId3">
            <a:alphaModFix/>
          </a:blip>
          <a:stretch>
            <a:fillRect/>
          </a:stretch>
        </p:blipFill>
        <p:spPr>
          <a:xfrm>
            <a:off x="3722500" y="1982010"/>
            <a:ext cx="4747012" cy="369948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Results and Discussion</a:t>
            </a:r>
            <a:endParaRPr/>
          </a:p>
        </p:txBody>
      </p:sp>
      <p:sp>
        <p:nvSpPr>
          <p:cNvPr id="255" name="Google Shape;255;p12"/>
          <p:cNvSpPr/>
          <p:nvPr/>
        </p:nvSpPr>
        <p:spPr>
          <a:xfrm>
            <a:off x="765325" y="2092950"/>
            <a:ext cx="5553900" cy="1523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400" b="0" i="0" u="none" strike="noStrike" cap="none">
                <a:solidFill>
                  <a:schemeClr val="dk1"/>
                </a:solidFill>
                <a:latin typeface="Calibri"/>
                <a:ea typeface="Calibri"/>
                <a:cs typeface="Calibri"/>
                <a:sym typeface="Calibri"/>
              </a:rPr>
              <a:t>Performance of various experimental setups using LabelPowerset with presence-absence labels (without abstract)</a:t>
            </a:r>
            <a:endParaRPr sz="2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endParaRPr sz="2400" b="0" i="0" u="none" strike="noStrike" cap="none">
              <a:solidFill>
                <a:srgbClr val="000000"/>
              </a:solidFill>
              <a:latin typeface="Calibri"/>
              <a:ea typeface="Calibri"/>
              <a:cs typeface="Calibri"/>
              <a:sym typeface="Calibri"/>
            </a:endParaRPr>
          </a:p>
        </p:txBody>
      </p:sp>
      <p:sp>
        <p:nvSpPr>
          <p:cNvPr id="256" name="Google Shape;256;p12"/>
          <p:cNvSpPr/>
          <p:nvPr/>
        </p:nvSpPr>
        <p:spPr>
          <a:xfrm>
            <a:off x="6422838" y="2092950"/>
            <a:ext cx="5157600" cy="422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400" b="0" i="0" u="none" strike="noStrike" cap="none">
                <a:solidFill>
                  <a:schemeClr val="dk1"/>
                </a:solidFill>
                <a:latin typeface="Calibri"/>
                <a:ea typeface="Calibri"/>
                <a:cs typeface="Calibri"/>
                <a:sym typeface="Calibri"/>
              </a:rPr>
              <a:t>Performance of various experimental setups using LabelPowerset with presence-absence labels (with abstract)</a:t>
            </a:r>
            <a:endParaRPr sz="2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endParaRPr sz="2400" b="0" i="0" u="none" strike="noStrike" cap="none">
              <a:solidFill>
                <a:srgbClr val="000000"/>
              </a:solidFill>
              <a:latin typeface="Calibri"/>
              <a:ea typeface="Calibri"/>
              <a:cs typeface="Calibri"/>
              <a:sym typeface="Calibri"/>
            </a:endParaRPr>
          </a:p>
        </p:txBody>
      </p:sp>
      <p:pic>
        <p:nvPicPr>
          <p:cNvPr id="257" name="Google Shape;257;p12"/>
          <p:cNvPicPr preferRelativeResize="0"/>
          <p:nvPr/>
        </p:nvPicPr>
        <p:blipFill rotWithShape="1">
          <a:blip r:embed="rId3">
            <a:alphaModFix/>
          </a:blip>
          <a:srcRect/>
          <a:stretch/>
        </p:blipFill>
        <p:spPr>
          <a:xfrm>
            <a:off x="611550" y="3623600"/>
            <a:ext cx="5707599" cy="2285950"/>
          </a:xfrm>
          <a:prstGeom prst="rect">
            <a:avLst/>
          </a:prstGeom>
          <a:noFill/>
          <a:ln>
            <a:noFill/>
          </a:ln>
        </p:spPr>
      </p:pic>
      <p:pic>
        <p:nvPicPr>
          <p:cNvPr id="258" name="Google Shape;258;p12"/>
          <p:cNvPicPr preferRelativeResize="0"/>
          <p:nvPr/>
        </p:nvPicPr>
        <p:blipFill rotWithShape="1">
          <a:blip r:embed="rId4">
            <a:alphaModFix/>
          </a:blip>
          <a:srcRect/>
          <a:stretch/>
        </p:blipFill>
        <p:spPr>
          <a:xfrm>
            <a:off x="6576563" y="3623600"/>
            <a:ext cx="4850176" cy="1611650"/>
          </a:xfrm>
          <a:prstGeom prst="rect">
            <a:avLst/>
          </a:prstGeom>
          <a:noFill/>
          <a:ln>
            <a:noFill/>
          </a:ln>
        </p:spPr>
      </p:pic>
      <p:sp>
        <p:nvSpPr>
          <p:cNvPr id="259" name="Google Shape;259;p12"/>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13"/>
          <p:cNvPicPr preferRelativeResize="0"/>
          <p:nvPr/>
        </p:nvPicPr>
        <p:blipFill rotWithShape="1">
          <a:blip r:embed="rId3">
            <a:alphaModFix/>
          </a:blip>
          <a:srcRect r="1039"/>
          <a:stretch/>
        </p:blipFill>
        <p:spPr>
          <a:xfrm>
            <a:off x="63213" y="563800"/>
            <a:ext cx="12065574" cy="5197325"/>
          </a:xfrm>
          <a:prstGeom prst="rect">
            <a:avLst/>
          </a:prstGeom>
          <a:noFill/>
          <a:ln w="9525" cap="flat" cmpd="sng">
            <a:solidFill>
              <a:schemeClr val="dk2"/>
            </a:solidFill>
            <a:prstDash val="solid"/>
            <a:round/>
            <a:headEnd type="none" w="sm" len="sm"/>
            <a:tailEnd type="none" w="sm" len="sm"/>
          </a:ln>
        </p:spPr>
      </p:pic>
      <p:sp>
        <p:nvSpPr>
          <p:cNvPr id="265" name="Google Shape;265;p13"/>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4"/>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t>Results and Discussion</a:t>
            </a:r>
            <a:endParaRPr/>
          </a:p>
        </p:txBody>
      </p:sp>
      <p:sp>
        <p:nvSpPr>
          <p:cNvPr id="271" name="Google Shape;271;p14"/>
          <p:cNvSpPr/>
          <p:nvPr/>
        </p:nvSpPr>
        <p:spPr>
          <a:xfrm>
            <a:off x="813813" y="1981763"/>
            <a:ext cx="5157600" cy="117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400" b="0" i="0" u="none" strike="noStrike" cap="none">
                <a:solidFill>
                  <a:schemeClr val="dk1"/>
                </a:solidFill>
                <a:latin typeface="Calibri"/>
                <a:ea typeface="Calibri"/>
                <a:cs typeface="Calibri"/>
                <a:sym typeface="Calibri"/>
              </a:rPr>
              <a:t>Performance of various experimental setups using LabelPowerset with probability scores (without abstract)</a:t>
            </a:r>
            <a:endParaRPr sz="2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endParaRPr sz="1000" b="0" i="0" u="none" strike="noStrike" cap="none">
              <a:solidFill>
                <a:srgbClr val="000000"/>
              </a:solidFill>
              <a:latin typeface="Lato"/>
              <a:ea typeface="Lato"/>
              <a:cs typeface="Lato"/>
              <a:sym typeface="Lato"/>
            </a:endParaRPr>
          </a:p>
        </p:txBody>
      </p:sp>
      <p:sp>
        <p:nvSpPr>
          <p:cNvPr id="272" name="Google Shape;272;p14"/>
          <p:cNvSpPr/>
          <p:nvPr/>
        </p:nvSpPr>
        <p:spPr>
          <a:xfrm>
            <a:off x="6472313" y="1981750"/>
            <a:ext cx="5157600" cy="117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2400" b="0" i="0" u="none" strike="noStrike" cap="none">
                <a:solidFill>
                  <a:schemeClr val="dk1"/>
                </a:solidFill>
                <a:latin typeface="Calibri"/>
                <a:ea typeface="Calibri"/>
                <a:cs typeface="Calibri"/>
                <a:sym typeface="Calibri"/>
              </a:rPr>
              <a:t>Performance of various experimental setups using LabelPowerset with probability scores (with abstract)</a:t>
            </a:r>
            <a:endParaRPr sz="2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100"/>
              <a:buFont typeface="Arial"/>
              <a:buNone/>
            </a:pPr>
            <a:endParaRPr sz="1000" b="0" i="0" u="none" strike="noStrike" cap="none">
              <a:solidFill>
                <a:srgbClr val="000000"/>
              </a:solidFill>
              <a:latin typeface="Lato"/>
              <a:ea typeface="Lato"/>
              <a:cs typeface="Lato"/>
              <a:sym typeface="Lato"/>
            </a:endParaRPr>
          </a:p>
        </p:txBody>
      </p:sp>
      <p:pic>
        <p:nvPicPr>
          <p:cNvPr id="273" name="Google Shape;273;p14"/>
          <p:cNvPicPr preferRelativeResize="0"/>
          <p:nvPr/>
        </p:nvPicPr>
        <p:blipFill rotWithShape="1">
          <a:blip r:embed="rId3">
            <a:alphaModFix/>
          </a:blip>
          <a:srcRect/>
          <a:stretch/>
        </p:blipFill>
        <p:spPr>
          <a:xfrm>
            <a:off x="6412913" y="3621925"/>
            <a:ext cx="5276424" cy="2084525"/>
          </a:xfrm>
          <a:prstGeom prst="rect">
            <a:avLst/>
          </a:prstGeom>
          <a:noFill/>
          <a:ln>
            <a:noFill/>
          </a:ln>
        </p:spPr>
      </p:pic>
      <p:pic>
        <p:nvPicPr>
          <p:cNvPr id="274" name="Google Shape;274;p14"/>
          <p:cNvPicPr preferRelativeResize="0"/>
          <p:nvPr/>
        </p:nvPicPr>
        <p:blipFill rotWithShape="1">
          <a:blip r:embed="rId4">
            <a:alphaModFix/>
          </a:blip>
          <a:srcRect/>
          <a:stretch/>
        </p:blipFill>
        <p:spPr>
          <a:xfrm>
            <a:off x="563625" y="3396438"/>
            <a:ext cx="5657974" cy="2651450"/>
          </a:xfrm>
          <a:prstGeom prst="rect">
            <a:avLst/>
          </a:prstGeom>
          <a:noFill/>
          <a:ln>
            <a:noFill/>
          </a:ln>
        </p:spPr>
      </p:pic>
      <p:sp>
        <p:nvSpPr>
          <p:cNvPr id="275" name="Google Shape;275;p14"/>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0" name="Google Shape;280;p15"/>
          <p:cNvPicPr preferRelativeResize="0"/>
          <p:nvPr/>
        </p:nvPicPr>
        <p:blipFill rotWithShape="1">
          <a:blip r:embed="rId3">
            <a:alphaModFix/>
          </a:blip>
          <a:srcRect/>
          <a:stretch/>
        </p:blipFill>
        <p:spPr>
          <a:xfrm>
            <a:off x="107550" y="51275"/>
            <a:ext cx="11976901" cy="6304000"/>
          </a:xfrm>
          <a:prstGeom prst="rect">
            <a:avLst/>
          </a:prstGeom>
          <a:noFill/>
          <a:ln w="9525" cap="flat" cmpd="sng">
            <a:solidFill>
              <a:schemeClr val="dk2"/>
            </a:solidFill>
            <a:prstDash val="solid"/>
            <a:round/>
            <a:headEnd type="none" w="sm" len="sm"/>
            <a:tailEnd type="none" w="sm" len="sm"/>
          </a:ln>
        </p:spPr>
      </p:pic>
      <p:sp>
        <p:nvSpPr>
          <p:cNvPr id="281" name="Google Shape;281;p15"/>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16"/>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Calibri"/>
              <a:buNone/>
            </a:pPr>
            <a:r>
              <a:rPr lang="en-US"/>
              <a:t>Reference Parsing</a:t>
            </a:r>
            <a:endParaRPr/>
          </a:p>
        </p:txBody>
      </p:sp>
      <p:sp>
        <p:nvSpPr>
          <p:cNvPr id="287" name="Google Shape;287;p16"/>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1"/>
        <p:cNvGrpSpPr/>
        <p:nvPr/>
      </p:nvGrpSpPr>
      <p:grpSpPr>
        <a:xfrm>
          <a:off x="0" y="0"/>
          <a:ext cx="0" cy="0"/>
          <a:chOff x="0" y="0"/>
          <a:chExt cx="0" cy="0"/>
        </a:xfrm>
      </p:grpSpPr>
      <p:sp>
        <p:nvSpPr>
          <p:cNvPr id="292" name="Google Shape;292;p1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3" name="Google Shape;293;p17"/>
          <p:cNvSpPr txBox="1">
            <a:spLocks noGrp="1"/>
          </p:cNvSpPr>
          <p:nvPr>
            <p:ph type="title"/>
          </p:nvPr>
        </p:nvSpPr>
        <p:spPr>
          <a:xfrm>
            <a:off x="878911" y="643468"/>
            <a:ext cx="3177847" cy="167418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000"/>
              <a:buFont typeface="Calibri"/>
              <a:buNone/>
            </a:pPr>
            <a:r>
              <a:rPr lang="en-US" sz="4000"/>
              <a:t>Neural ParsCit</a:t>
            </a:r>
            <a:endParaRPr sz="4000"/>
          </a:p>
        </p:txBody>
      </p:sp>
      <p:cxnSp>
        <p:nvCxnSpPr>
          <p:cNvPr id="294" name="Google Shape;294;p17"/>
          <p:cNvCxnSpPr/>
          <p:nvPr/>
        </p:nvCxnSpPr>
        <p:spPr>
          <a:xfrm>
            <a:off x="962164" y="2478513"/>
            <a:ext cx="2926080" cy="0"/>
          </a:xfrm>
          <a:prstGeom prst="straightConnector1">
            <a:avLst/>
          </a:prstGeom>
          <a:noFill/>
          <a:ln w="12700" cap="flat" cmpd="sng">
            <a:solidFill>
              <a:srgbClr val="3F3F3F"/>
            </a:solidFill>
            <a:prstDash val="solid"/>
            <a:round/>
            <a:headEnd type="none" w="sm" len="sm"/>
            <a:tailEnd type="none" w="sm" len="sm"/>
          </a:ln>
        </p:spPr>
      </p:cxnSp>
      <p:sp>
        <p:nvSpPr>
          <p:cNvPr id="295" name="Google Shape;295;p17"/>
          <p:cNvSpPr txBox="1">
            <a:spLocks noGrp="1"/>
          </p:cNvSpPr>
          <p:nvPr>
            <p:ph type="body" idx="1"/>
          </p:nvPr>
        </p:nvSpPr>
        <p:spPr>
          <a:xfrm>
            <a:off x="858064" y="2639380"/>
            <a:ext cx="3205049" cy="3229714"/>
          </a:xfrm>
          <a:prstGeom prst="rect">
            <a:avLst/>
          </a:prstGeom>
          <a:noFill/>
          <a:ln>
            <a:noFill/>
          </a:ln>
        </p:spPr>
        <p:txBody>
          <a:bodyPr spcFirstLastPara="1" wrap="square" lIns="0" tIns="45700" rIns="0" bIns="45700" anchor="t" anchorCtr="0">
            <a:normAutofit/>
          </a:bodyPr>
          <a:lstStyle/>
          <a:p>
            <a:pPr marL="91440" lvl="0" indent="-91440" algn="l" rtl="0">
              <a:lnSpc>
                <a:spcPct val="100000"/>
              </a:lnSpc>
              <a:spcBef>
                <a:spcPts val="0"/>
              </a:spcBef>
              <a:spcAft>
                <a:spcPts val="0"/>
              </a:spcAft>
              <a:buSzPts val="2000"/>
              <a:buChar char=" "/>
            </a:pPr>
            <a:r>
              <a:rPr lang="en-US"/>
              <a:t>Deep learning-based reference string parser</a:t>
            </a:r>
            <a:endParaRPr/>
          </a:p>
          <a:p>
            <a:pPr marL="91440" lvl="0" indent="-91440" algn="l" rtl="0">
              <a:lnSpc>
                <a:spcPct val="100000"/>
              </a:lnSpc>
              <a:spcBef>
                <a:spcPts val="1400"/>
              </a:spcBef>
              <a:spcAft>
                <a:spcPts val="0"/>
              </a:spcAft>
              <a:buSzPts val="2000"/>
              <a:buChar char=" "/>
            </a:pPr>
            <a:r>
              <a:rPr lang="en-US"/>
              <a:t>Developed by the Web Information Retrieval/Natural Language Processing Group (WING) at the National University of Singapore</a:t>
            </a:r>
            <a:endParaRPr/>
          </a:p>
          <a:p>
            <a:pPr marL="91440" lvl="0" indent="-91440" algn="l" rtl="0">
              <a:lnSpc>
                <a:spcPct val="100000"/>
              </a:lnSpc>
              <a:spcBef>
                <a:spcPts val="1400"/>
              </a:spcBef>
              <a:spcAft>
                <a:spcPts val="0"/>
              </a:spcAft>
              <a:buSzPts val="2000"/>
              <a:buChar char=" "/>
            </a:pPr>
            <a:r>
              <a:rPr lang="en-US"/>
              <a:t>Bidirectional LSTM</a:t>
            </a:r>
            <a:endParaRPr/>
          </a:p>
          <a:p>
            <a:pPr marL="91440" lvl="0" indent="0" algn="l" rtl="0">
              <a:lnSpc>
                <a:spcPct val="100000"/>
              </a:lnSpc>
              <a:spcBef>
                <a:spcPts val="1400"/>
              </a:spcBef>
              <a:spcAft>
                <a:spcPts val="0"/>
              </a:spcAft>
              <a:buSzPts val="2000"/>
              <a:buNone/>
            </a:pPr>
            <a:endParaRPr/>
          </a:p>
        </p:txBody>
      </p:sp>
      <p:pic>
        <p:nvPicPr>
          <p:cNvPr id="296" name="Google Shape;296;p17"/>
          <p:cNvPicPr preferRelativeResize="0"/>
          <p:nvPr/>
        </p:nvPicPr>
        <p:blipFill rotWithShape="1">
          <a:blip r:embed="rId3">
            <a:alphaModFix/>
          </a:blip>
          <a:srcRect/>
          <a:stretch/>
        </p:blipFill>
        <p:spPr>
          <a:xfrm>
            <a:off x="4678099" y="140827"/>
            <a:ext cx="6892560" cy="4997106"/>
          </a:xfrm>
          <a:prstGeom prst="rect">
            <a:avLst/>
          </a:prstGeom>
          <a:noFill/>
          <a:ln>
            <a:noFill/>
          </a:ln>
        </p:spPr>
      </p:pic>
      <p:sp>
        <p:nvSpPr>
          <p:cNvPr id="297" name="Google Shape;297;p1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8" name="Google Shape;298;p17"/>
          <p:cNvSpPr/>
          <p:nvPr/>
        </p:nvSpPr>
        <p:spPr>
          <a:xfrm>
            <a:off x="5527036" y="5579384"/>
            <a:ext cx="5201041"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Lato"/>
                <a:ea typeface="Lato"/>
                <a:cs typeface="Lato"/>
                <a:sym typeface="Lato"/>
              </a:rPr>
              <a:t>Animesh Prasad, Manpreet Kaur, and Min-Yen Kan. 2018. Neural ParsCit: a deep learning-based reference string parser. </a:t>
            </a:r>
            <a:r>
              <a:rPr lang="en-US" sz="1000" b="0" i="1" u="none" strike="noStrike" cap="none">
                <a:solidFill>
                  <a:srgbClr val="000000"/>
                </a:solidFill>
                <a:latin typeface="Lato"/>
                <a:ea typeface="Lato"/>
                <a:cs typeface="Lato"/>
                <a:sym typeface="Lato"/>
              </a:rPr>
              <a:t>International Journal on Digital Libraries</a:t>
            </a:r>
            <a:r>
              <a:rPr lang="en-US" sz="1000" b="0" i="0" u="none" strike="noStrike" cap="none">
                <a:solidFill>
                  <a:srgbClr val="000000"/>
                </a:solidFill>
                <a:latin typeface="Lato"/>
                <a:ea typeface="Lato"/>
                <a:cs typeface="Lato"/>
                <a:sym typeface="Lato"/>
              </a:rPr>
              <a:t> 19, 4 (01 Nov 2018), 323–337. </a:t>
            </a:r>
            <a:r>
              <a:rPr lang="en-US" sz="1000" b="0" i="0" u="sng" strike="noStrike" cap="none">
                <a:solidFill>
                  <a:srgbClr val="000000"/>
                </a:solidFill>
                <a:latin typeface="Lato"/>
                <a:ea typeface="Lato"/>
                <a:cs typeface="Lato"/>
                <a:sym typeface="Lato"/>
                <a:hlinkClick r:id="rId4"/>
              </a:rPr>
              <a:t>https://doi.org/10.1007/s00799-018-0242-1</a:t>
            </a:r>
            <a:r>
              <a:rPr lang="en-US" sz="1000" b="0" i="0" u="none" strike="noStrike" cap="none">
                <a:solidFill>
                  <a:srgbClr val="000000"/>
                </a:solidFill>
                <a:latin typeface="Lato"/>
                <a:ea typeface="Lato"/>
                <a:cs typeface="Lato"/>
                <a:sym typeface="Lato"/>
              </a:rPr>
              <a:t> </a:t>
            </a:r>
            <a:br>
              <a:rPr lang="en-US" sz="1000" b="0" i="0" u="none" strike="noStrike" cap="none">
                <a:solidFill>
                  <a:schemeClr val="dk1"/>
                </a:solidFill>
                <a:latin typeface="Calibri"/>
                <a:ea typeface="Calibri"/>
                <a:cs typeface="Calibri"/>
                <a:sym typeface="Calibri"/>
              </a:rPr>
            </a:br>
            <a:endParaRPr sz="1000" b="0" i="0" u="none" strike="noStrike" cap="none">
              <a:solidFill>
                <a:schemeClr val="dk1"/>
              </a:solidFill>
              <a:latin typeface="Calibri"/>
              <a:ea typeface="Calibri"/>
              <a:cs typeface="Calibri"/>
              <a:sym typeface="Calibri"/>
            </a:endParaRPr>
          </a:p>
        </p:txBody>
      </p:sp>
      <p:sp>
        <p:nvSpPr>
          <p:cNvPr id="299" name="Google Shape;299;p17"/>
          <p:cNvSpPr/>
          <p:nvPr/>
        </p:nvSpPr>
        <p:spPr>
          <a:xfrm>
            <a:off x="6419394" y="5173992"/>
            <a:ext cx="3409972"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Times New Roman"/>
                <a:ea typeface="Times New Roman"/>
                <a:cs typeface="Times New Roman"/>
                <a:sym typeface="Times New Roman"/>
              </a:rPr>
              <a:t>Neural ParsCit Model Architecture</a:t>
            </a:r>
            <a:endParaRPr sz="1800" b="0" i="0" u="none" strike="noStrike" cap="none">
              <a:solidFill>
                <a:schemeClr val="dk1"/>
              </a:solidFill>
              <a:latin typeface="Calibri"/>
              <a:ea typeface="Calibri"/>
              <a:cs typeface="Calibri"/>
              <a:sym typeface="Calibri"/>
            </a:endParaRPr>
          </a:p>
        </p:txBody>
      </p:sp>
      <p:sp>
        <p:nvSpPr>
          <p:cNvPr id="300" name="Google Shape;300;p17"/>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4"/>
        <p:cNvGrpSpPr/>
        <p:nvPr/>
      </p:nvGrpSpPr>
      <p:grpSpPr>
        <a:xfrm>
          <a:off x="0" y="0"/>
          <a:ext cx="0" cy="0"/>
          <a:chOff x="0" y="0"/>
          <a:chExt cx="0" cy="0"/>
        </a:xfrm>
      </p:grpSpPr>
      <p:sp>
        <p:nvSpPr>
          <p:cNvPr id="305" name="Google Shape;305;p18"/>
          <p:cNvSpPr/>
          <p:nvPr/>
        </p:nvSpPr>
        <p:spPr>
          <a:xfrm>
            <a:off x="-1"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6" name="Google Shape;306;p18"/>
          <p:cNvSpPr txBox="1">
            <a:spLocks noGrp="1"/>
          </p:cNvSpPr>
          <p:nvPr>
            <p:ph type="title"/>
          </p:nvPr>
        </p:nvSpPr>
        <p:spPr>
          <a:xfrm>
            <a:off x="642257" y="634946"/>
            <a:ext cx="6432434"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Methods</a:t>
            </a:r>
            <a:endParaRPr/>
          </a:p>
        </p:txBody>
      </p:sp>
      <p:cxnSp>
        <p:nvCxnSpPr>
          <p:cNvPr id="307" name="Google Shape;307;p18"/>
          <p:cNvCxnSpPr/>
          <p:nvPr/>
        </p:nvCxnSpPr>
        <p:spPr>
          <a:xfrm>
            <a:off x="976240" y="2267421"/>
            <a:ext cx="6035040" cy="0"/>
          </a:xfrm>
          <a:prstGeom prst="straightConnector1">
            <a:avLst/>
          </a:prstGeom>
          <a:noFill/>
          <a:ln w="12700" cap="flat" cmpd="sng">
            <a:solidFill>
              <a:srgbClr val="3F3F3F"/>
            </a:solidFill>
            <a:prstDash val="solid"/>
            <a:round/>
            <a:headEnd type="none" w="sm" len="sm"/>
            <a:tailEnd type="none" w="sm" len="sm"/>
          </a:ln>
        </p:spPr>
      </p:cxnSp>
      <p:sp>
        <p:nvSpPr>
          <p:cNvPr id="308" name="Google Shape;308;p18"/>
          <p:cNvSpPr txBox="1">
            <a:spLocks noGrp="1"/>
          </p:cNvSpPr>
          <p:nvPr>
            <p:ph type="body" idx="1"/>
          </p:nvPr>
        </p:nvSpPr>
        <p:spPr>
          <a:xfrm>
            <a:off x="642258" y="2407436"/>
            <a:ext cx="5122656" cy="3461658"/>
          </a:xfrm>
          <a:prstGeom prst="rect">
            <a:avLst/>
          </a:prstGeom>
          <a:noFill/>
          <a:ln>
            <a:noFill/>
          </a:ln>
        </p:spPr>
        <p:txBody>
          <a:bodyPr spcFirstLastPara="1" wrap="square" lIns="0" tIns="45700" rIns="0" bIns="45700" anchor="t" anchorCtr="0">
            <a:normAutofit/>
          </a:bodyPr>
          <a:lstStyle/>
          <a:p>
            <a:pPr marL="457200" lvl="0" indent="-457200" algn="l" rtl="0">
              <a:lnSpc>
                <a:spcPct val="100000"/>
              </a:lnSpc>
              <a:spcBef>
                <a:spcPts val="0"/>
              </a:spcBef>
              <a:spcAft>
                <a:spcPts val="0"/>
              </a:spcAft>
              <a:buSzPts val="2000"/>
              <a:buFont typeface="Calibri"/>
              <a:buAutoNum type="arabicPeriod"/>
            </a:pPr>
            <a:r>
              <a:rPr lang="en-US" dirty="0"/>
              <a:t>Download thousands of </a:t>
            </a:r>
            <a:r>
              <a:rPr lang="en-US" dirty="0" err="1"/>
              <a:t>BibTex</a:t>
            </a:r>
            <a:r>
              <a:rPr lang="en-US" dirty="0"/>
              <a:t> references from </a:t>
            </a:r>
            <a:r>
              <a:rPr lang="en-US" dirty="0" err="1"/>
              <a:t>CrossRef</a:t>
            </a:r>
            <a:r>
              <a:rPr lang="en-US" dirty="0"/>
              <a:t> REST API for multiple reference types (e.g., journal, book, conference paper)</a:t>
            </a:r>
            <a:endParaRPr dirty="0"/>
          </a:p>
          <a:p>
            <a:pPr marL="457200" lvl="0" indent="-457200" algn="l" rtl="0">
              <a:lnSpc>
                <a:spcPct val="100000"/>
              </a:lnSpc>
              <a:spcBef>
                <a:spcPts val="1400"/>
              </a:spcBef>
              <a:spcAft>
                <a:spcPts val="0"/>
              </a:spcAft>
              <a:buSzPts val="2000"/>
              <a:buFont typeface="Calibri"/>
              <a:buAutoNum type="arabicPeriod"/>
            </a:pPr>
            <a:r>
              <a:rPr lang="en-US" dirty="0"/>
              <a:t>Use Cite-Proc, a Citation Style Language (CSL) processor for Java, to generate multiple versions of each citation in 9 different citation types</a:t>
            </a:r>
            <a:endParaRPr dirty="0"/>
          </a:p>
          <a:p>
            <a:pPr marL="457200" lvl="0" indent="-457200" algn="l" rtl="0">
              <a:lnSpc>
                <a:spcPct val="100000"/>
              </a:lnSpc>
              <a:spcBef>
                <a:spcPts val="1400"/>
              </a:spcBef>
              <a:spcAft>
                <a:spcPts val="0"/>
              </a:spcAft>
              <a:buSzPts val="2000"/>
              <a:buFont typeface="Calibri"/>
              <a:buAutoNum type="arabicPeriod"/>
            </a:pPr>
            <a:r>
              <a:rPr lang="en-US" dirty="0"/>
              <a:t>Retrain Neural </a:t>
            </a:r>
            <a:r>
              <a:rPr lang="en-US" dirty="0" err="1"/>
              <a:t>ParsCit</a:t>
            </a:r>
            <a:r>
              <a:rPr lang="en-US" dirty="0"/>
              <a:t> with this data</a:t>
            </a:r>
            <a:endParaRPr dirty="0"/>
          </a:p>
          <a:p>
            <a:pPr marL="749808" lvl="1" indent="-342900" algn="l" rtl="0">
              <a:lnSpc>
                <a:spcPct val="100000"/>
              </a:lnSpc>
              <a:spcBef>
                <a:spcPts val="400"/>
              </a:spcBef>
              <a:spcAft>
                <a:spcPts val="0"/>
              </a:spcAft>
              <a:buClr>
                <a:srgbClr val="3F3F3F"/>
              </a:buClr>
              <a:buSzPts val="1800"/>
              <a:buNone/>
            </a:pPr>
            <a:endParaRPr dirty="0"/>
          </a:p>
        </p:txBody>
      </p:sp>
      <p:pic>
        <p:nvPicPr>
          <p:cNvPr id="309" name="Google Shape;309;p18" descr="A screenshot of a cell phone  Description automatically generated"/>
          <p:cNvPicPr>
            <a:picLocks noChangeAspect="1"/>
          </p:cNvPicPr>
          <p:nvPr/>
        </p:nvPicPr>
        <p:blipFill rotWithShape="1">
          <a:blip r:embed="rId3">
            <a:alphaModFix/>
          </a:blip>
          <a:stretch/>
        </p:blipFill>
        <p:spPr>
          <a:xfrm>
            <a:off x="6022296" y="1430231"/>
            <a:ext cx="5751286" cy="4152877"/>
          </a:xfrm>
          <a:prstGeom prst="rect">
            <a:avLst/>
          </a:prstGeom>
          <a:noFill/>
          <a:ln>
            <a:noFill/>
          </a:ln>
        </p:spPr>
      </p:pic>
      <p:sp>
        <p:nvSpPr>
          <p:cNvPr id="310" name="Google Shape;310;p18"/>
          <p:cNvSpPr/>
          <p:nvPr/>
        </p:nvSpPr>
        <p:spPr>
          <a:xfrm>
            <a:off x="-1" y="6400800"/>
            <a:ext cx="12192000"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18"/>
          <p:cNvSpPr/>
          <p:nvPr/>
        </p:nvSpPr>
        <p:spPr>
          <a:xfrm>
            <a:off x="7533099" y="5583718"/>
            <a:ext cx="3983100" cy="861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000" b="0" i="0" u="none" strike="noStrike" cap="none" dirty="0">
                <a:solidFill>
                  <a:srgbClr val="000000"/>
                </a:solidFill>
                <a:latin typeface="Lato"/>
                <a:ea typeface="Lato"/>
                <a:cs typeface="Lato"/>
                <a:sym typeface="Lato"/>
              </a:rPr>
              <a:t>2015. Citation Styles Guide | Which Citation Style Should You Use? </a:t>
            </a:r>
            <a:r>
              <a:rPr lang="en-US" sz="1000" b="0" i="0" u="none" strike="noStrike" cap="none" dirty="0" err="1">
                <a:solidFill>
                  <a:srgbClr val="000000"/>
                </a:solidFill>
                <a:latin typeface="Lato"/>
                <a:ea typeface="Lato"/>
                <a:cs typeface="Lato"/>
                <a:sym typeface="Lato"/>
              </a:rPr>
              <a:t>Scribbr</a:t>
            </a:r>
            <a:r>
              <a:rPr lang="en-US" sz="1000" b="0" i="0" u="none" strike="noStrike" cap="none" dirty="0">
                <a:solidFill>
                  <a:srgbClr val="000000"/>
                </a:solidFill>
                <a:latin typeface="Lato"/>
                <a:ea typeface="Lato"/>
                <a:cs typeface="Lato"/>
                <a:sym typeface="Lato"/>
              </a:rPr>
              <a:t>. Retrieved December 3, 2019 from </a:t>
            </a:r>
            <a:r>
              <a:rPr lang="en-US" sz="1000" b="0" i="0" u="sng" strike="noStrike" cap="none" dirty="0">
                <a:solidFill>
                  <a:schemeClr val="hlink"/>
                </a:solidFill>
                <a:latin typeface="Lato"/>
                <a:ea typeface="Lato"/>
                <a:cs typeface="Lato"/>
                <a:sym typeface="Lato"/>
                <a:hlinkClick r:id="rId4"/>
              </a:rPr>
              <a:t>https://www.scribbr.com/citing-sources/citation-styles/</a:t>
            </a:r>
            <a:r>
              <a:rPr lang="en-US" sz="1000" b="0" i="0" u="none" strike="noStrike" cap="none" dirty="0">
                <a:solidFill>
                  <a:srgbClr val="000000"/>
                </a:solidFill>
                <a:latin typeface="Lato"/>
                <a:ea typeface="Lato"/>
                <a:cs typeface="Lato"/>
                <a:sym typeface="Lato"/>
              </a:rPr>
              <a:t> </a:t>
            </a:r>
            <a:br>
              <a:rPr lang="en-US" sz="1000" b="0" i="0" u="none" strike="noStrike" cap="none" dirty="0">
                <a:solidFill>
                  <a:schemeClr val="dk1"/>
                </a:solidFill>
                <a:latin typeface="Calibri"/>
                <a:ea typeface="Calibri"/>
                <a:cs typeface="Calibri"/>
                <a:sym typeface="Calibri"/>
              </a:rPr>
            </a:br>
            <a:endParaRPr sz="1000" b="0" i="0" u="none" strike="noStrike" cap="none" dirty="0">
              <a:solidFill>
                <a:schemeClr val="dk1"/>
              </a:solidFill>
              <a:latin typeface="Calibri"/>
              <a:ea typeface="Calibri"/>
              <a:cs typeface="Calibri"/>
              <a:sym typeface="Calibri"/>
            </a:endParaRPr>
          </a:p>
        </p:txBody>
      </p:sp>
      <p:sp>
        <p:nvSpPr>
          <p:cNvPr id="312" name="Google Shape;312;p18"/>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0"/>
        <p:cNvGrpSpPr/>
        <p:nvPr/>
      </p:nvGrpSpPr>
      <p:grpSpPr>
        <a:xfrm>
          <a:off x="0" y="0"/>
          <a:ext cx="0" cy="0"/>
          <a:chOff x="0" y="0"/>
          <a:chExt cx="0" cy="0"/>
        </a:xfrm>
      </p:grpSpPr>
      <p:sp>
        <p:nvSpPr>
          <p:cNvPr id="121" name="Google Shape;121;p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2" name="Google Shape;122;p2"/>
          <p:cNvSpPr txBox="1">
            <a:spLocks noGrp="1"/>
          </p:cNvSpPr>
          <p:nvPr>
            <p:ph type="title"/>
          </p:nvPr>
        </p:nvSpPr>
        <p:spPr>
          <a:xfrm>
            <a:off x="8177212" y="634946"/>
            <a:ext cx="3372529" cy="505590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3F3F3F"/>
              </a:buClr>
              <a:buSzPts val="3000"/>
              <a:buFont typeface="Calibri"/>
              <a:buNone/>
            </a:pPr>
            <a:r>
              <a:rPr lang="en-US" sz="3000"/>
              <a:t>Acknowledgements</a:t>
            </a:r>
            <a:endParaRPr/>
          </a:p>
        </p:txBody>
      </p:sp>
      <p:cxnSp>
        <p:nvCxnSpPr>
          <p:cNvPr id="123" name="Google Shape;123;p2"/>
          <p:cNvCxnSpPr/>
          <p:nvPr/>
        </p:nvCxnSpPr>
        <p:spPr>
          <a:xfrm>
            <a:off x="7856978" y="1791298"/>
            <a:ext cx="0" cy="2743200"/>
          </a:xfrm>
          <a:prstGeom prst="straightConnector1">
            <a:avLst/>
          </a:prstGeom>
          <a:noFill/>
          <a:ln w="12700" cap="flat" cmpd="sng">
            <a:solidFill>
              <a:srgbClr val="7F7F7F"/>
            </a:solidFill>
            <a:prstDash val="solid"/>
            <a:round/>
            <a:headEnd type="none" w="sm" len="sm"/>
            <a:tailEnd type="none" w="sm" len="sm"/>
          </a:ln>
        </p:spPr>
      </p:cxnSp>
      <p:sp>
        <p:nvSpPr>
          <p:cNvPr id="124" name="Google Shape;124;p2"/>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5" name="Google Shape;125;p2"/>
          <p:cNvGrpSpPr/>
          <p:nvPr/>
        </p:nvGrpSpPr>
        <p:grpSpPr>
          <a:xfrm>
            <a:off x="474150" y="907849"/>
            <a:ext cx="6910387" cy="5042302"/>
            <a:chOff x="0" y="4561"/>
            <a:chExt cx="6910387" cy="5042302"/>
          </a:xfrm>
        </p:grpSpPr>
        <p:sp>
          <p:nvSpPr>
            <p:cNvPr id="126" name="Google Shape;126;p2"/>
            <p:cNvSpPr/>
            <p:nvPr/>
          </p:nvSpPr>
          <p:spPr>
            <a:xfrm>
              <a:off x="0" y="4561"/>
              <a:ext cx="6910387" cy="1000070"/>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2"/>
            <p:cNvSpPr/>
            <p:nvPr/>
          </p:nvSpPr>
          <p:spPr>
            <a:xfrm>
              <a:off x="302521" y="229576"/>
              <a:ext cx="550038" cy="550038"/>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2"/>
            <p:cNvSpPr/>
            <p:nvPr/>
          </p:nvSpPr>
          <p:spPr>
            <a:xfrm>
              <a:off x="1155081" y="4561"/>
              <a:ext cx="5720927" cy="1061537"/>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2"/>
            <p:cNvSpPr txBox="1"/>
            <p:nvPr/>
          </p:nvSpPr>
          <p:spPr>
            <a:xfrm>
              <a:off x="1155081" y="4561"/>
              <a:ext cx="5720927" cy="1061537"/>
            </a:xfrm>
            <a:prstGeom prst="rect">
              <a:avLst/>
            </a:prstGeom>
            <a:noFill/>
            <a:ln>
              <a:noFill/>
            </a:ln>
          </p:spPr>
          <p:txBody>
            <a:bodyPr spcFirstLastPara="1" wrap="square" lIns="112325" tIns="112325" rIns="112325" bIns="112325" anchor="ctr"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400" b="0" i="0" u="none" strike="noStrike" cap="none">
                  <a:solidFill>
                    <a:schemeClr val="dk1"/>
                  </a:solidFill>
                  <a:latin typeface="Calibri"/>
                  <a:ea typeface="Calibri"/>
                  <a:cs typeface="Calibri"/>
                  <a:sym typeface="Calibri"/>
                </a:rPr>
                <a:t>Dr. Edward A. Fox for his instruction and mentorship</a:t>
              </a:r>
              <a:endParaRPr sz="1400" b="0" i="0" u="none" strike="noStrike" cap="none">
                <a:solidFill>
                  <a:srgbClr val="000000"/>
                </a:solidFill>
                <a:latin typeface="Arial"/>
                <a:ea typeface="Arial"/>
                <a:cs typeface="Arial"/>
                <a:sym typeface="Arial"/>
              </a:endParaRPr>
            </a:p>
          </p:txBody>
        </p:sp>
        <p:sp>
          <p:nvSpPr>
            <p:cNvPr id="130" name="Google Shape;130;p2"/>
            <p:cNvSpPr/>
            <p:nvPr/>
          </p:nvSpPr>
          <p:spPr>
            <a:xfrm>
              <a:off x="0" y="1331482"/>
              <a:ext cx="6910387" cy="1000070"/>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2"/>
            <p:cNvSpPr/>
            <p:nvPr/>
          </p:nvSpPr>
          <p:spPr>
            <a:xfrm>
              <a:off x="302521" y="1556498"/>
              <a:ext cx="550038" cy="55003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
            <p:cNvSpPr/>
            <p:nvPr/>
          </p:nvSpPr>
          <p:spPr>
            <a:xfrm>
              <a:off x="1155081" y="1331482"/>
              <a:ext cx="5720927" cy="1061537"/>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
            <p:cNvSpPr txBox="1"/>
            <p:nvPr/>
          </p:nvSpPr>
          <p:spPr>
            <a:xfrm>
              <a:off x="1155081" y="1331482"/>
              <a:ext cx="5720927" cy="1061537"/>
            </a:xfrm>
            <a:prstGeom prst="rect">
              <a:avLst/>
            </a:prstGeom>
            <a:noFill/>
            <a:ln>
              <a:noFill/>
            </a:ln>
          </p:spPr>
          <p:txBody>
            <a:bodyPr spcFirstLastPara="1" wrap="square" lIns="112325" tIns="112325" rIns="112325" bIns="112325" anchor="ctr"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400" b="0" i="0" u="none" strike="noStrike" cap="none">
                  <a:solidFill>
                    <a:schemeClr val="dk1"/>
                  </a:solidFill>
                  <a:latin typeface="Calibri"/>
                  <a:ea typeface="Calibri"/>
                  <a:cs typeface="Calibri"/>
                  <a:sym typeface="Calibri"/>
                </a:rPr>
                <a:t>Dr. Jian Wu at Old Dominion University for his guidance and advice on parsing and classification, and for providing us with annotated gold standard reference strings for us to use for testing and evaluating NeuralParsCit</a:t>
              </a:r>
              <a:endParaRPr sz="1400" b="0" i="0" u="none" strike="noStrike" cap="none">
                <a:solidFill>
                  <a:srgbClr val="000000"/>
                </a:solidFill>
                <a:latin typeface="Arial"/>
                <a:ea typeface="Arial"/>
                <a:cs typeface="Arial"/>
                <a:sym typeface="Arial"/>
              </a:endParaRPr>
            </a:p>
          </p:txBody>
        </p:sp>
        <p:sp>
          <p:nvSpPr>
            <p:cNvPr id="134" name="Google Shape;134;p2"/>
            <p:cNvSpPr/>
            <p:nvPr/>
          </p:nvSpPr>
          <p:spPr>
            <a:xfrm>
              <a:off x="0" y="2658404"/>
              <a:ext cx="6910387" cy="1000070"/>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
            <p:cNvSpPr/>
            <p:nvPr/>
          </p:nvSpPr>
          <p:spPr>
            <a:xfrm>
              <a:off x="302521" y="2883420"/>
              <a:ext cx="550038" cy="550038"/>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
            <p:cNvSpPr/>
            <p:nvPr/>
          </p:nvSpPr>
          <p:spPr>
            <a:xfrm>
              <a:off x="1155081" y="2658404"/>
              <a:ext cx="5720927" cy="1061537"/>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2"/>
            <p:cNvSpPr txBox="1"/>
            <p:nvPr/>
          </p:nvSpPr>
          <p:spPr>
            <a:xfrm>
              <a:off x="1155081" y="2658404"/>
              <a:ext cx="5720927" cy="1061537"/>
            </a:xfrm>
            <a:prstGeom prst="rect">
              <a:avLst/>
            </a:prstGeom>
            <a:noFill/>
            <a:ln>
              <a:noFill/>
            </a:ln>
          </p:spPr>
          <p:txBody>
            <a:bodyPr spcFirstLastPara="1" wrap="square" lIns="112325" tIns="112325" rIns="112325" bIns="112325" anchor="ctr"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400" b="0" i="0" u="none" strike="noStrike" cap="none">
                  <a:solidFill>
                    <a:schemeClr val="dk1"/>
                  </a:solidFill>
                  <a:latin typeface="Calibri"/>
                  <a:ea typeface="Calibri"/>
                  <a:cs typeface="Calibri"/>
                  <a:sym typeface="Calibri"/>
                </a:rPr>
                <a:t>Web Information Retrieval/Natural Language Processing Group (WING) at the National University of Singapore, for their work on Neural ParsCit and SciWING, and for sharing their processing scripts and training data</a:t>
              </a:r>
              <a:endParaRPr sz="1400" b="0" i="0" u="none" strike="noStrike" cap="none">
                <a:solidFill>
                  <a:srgbClr val="000000"/>
                </a:solidFill>
                <a:latin typeface="Arial"/>
                <a:ea typeface="Arial"/>
                <a:cs typeface="Arial"/>
                <a:sym typeface="Arial"/>
              </a:endParaRPr>
            </a:p>
          </p:txBody>
        </p:sp>
        <p:sp>
          <p:nvSpPr>
            <p:cNvPr id="138" name="Google Shape;138;p2"/>
            <p:cNvSpPr/>
            <p:nvPr/>
          </p:nvSpPr>
          <p:spPr>
            <a:xfrm>
              <a:off x="0" y="3985326"/>
              <a:ext cx="6910387" cy="1000070"/>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2"/>
            <p:cNvSpPr/>
            <p:nvPr/>
          </p:nvSpPr>
          <p:spPr>
            <a:xfrm>
              <a:off x="302521" y="4210342"/>
              <a:ext cx="550038" cy="550038"/>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2"/>
            <p:cNvSpPr/>
            <p:nvPr/>
          </p:nvSpPr>
          <p:spPr>
            <a:xfrm>
              <a:off x="1155081" y="3985326"/>
              <a:ext cx="5720927" cy="1061537"/>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2"/>
            <p:cNvSpPr txBox="1"/>
            <p:nvPr/>
          </p:nvSpPr>
          <p:spPr>
            <a:xfrm>
              <a:off x="1155081" y="3985326"/>
              <a:ext cx="5720927" cy="1061537"/>
            </a:xfrm>
            <a:prstGeom prst="rect">
              <a:avLst/>
            </a:prstGeom>
            <a:noFill/>
            <a:ln>
              <a:noFill/>
            </a:ln>
          </p:spPr>
          <p:txBody>
            <a:bodyPr spcFirstLastPara="1" wrap="square" lIns="112325" tIns="112325" rIns="112325" bIns="112325" anchor="ctr"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400" b="0" i="0" u="none" strike="noStrike" cap="none">
                  <a:solidFill>
                    <a:schemeClr val="dk1"/>
                  </a:solidFill>
                  <a:latin typeface="Calibri"/>
                  <a:ea typeface="Calibri"/>
                  <a:cs typeface="Calibri"/>
                  <a:sym typeface="Calibri"/>
                </a:rPr>
                <a:t>This project was made possible in part by the Institute of Museum and Library Services LG-37-19-0078-19</a:t>
              </a:r>
              <a:endParaRPr sz="1400" b="0" i="0" u="none" strike="noStrike" cap="none">
                <a:solidFill>
                  <a:srgbClr val="000000"/>
                </a:solidFill>
                <a:latin typeface="Arial"/>
                <a:ea typeface="Arial"/>
                <a:cs typeface="Arial"/>
                <a:sym typeface="Arial"/>
              </a:endParaRPr>
            </a:p>
          </p:txBody>
        </p:sp>
      </p:grpSp>
      <p:sp>
        <p:nvSpPr>
          <p:cNvPr id="142" name="Google Shape;142;p2"/>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19"/>
          <p:cNvSpPr txBox="1">
            <a:spLocks noGrp="1"/>
          </p:cNvSpPr>
          <p:nvPr>
            <p:ph type="title"/>
          </p:nvPr>
        </p:nvSpPr>
        <p:spPr>
          <a:xfrm>
            <a:off x="4556750" y="286600"/>
            <a:ext cx="68277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solidFill>
                  <a:srgbClr val="3F3F3F"/>
                </a:solidFill>
              </a:rPr>
              <a:t>Creating the training data</a:t>
            </a:r>
            <a:endParaRPr>
              <a:solidFill>
                <a:srgbClr val="3F3F3F"/>
              </a:solidFill>
            </a:endParaRPr>
          </a:p>
        </p:txBody>
      </p:sp>
      <p:sp>
        <p:nvSpPr>
          <p:cNvPr id="318" name="Google Shape;318;p19"/>
          <p:cNvSpPr txBox="1">
            <a:spLocks noGrp="1"/>
          </p:cNvSpPr>
          <p:nvPr>
            <p:ph type="body" idx="4294967295"/>
          </p:nvPr>
        </p:nvSpPr>
        <p:spPr>
          <a:xfrm>
            <a:off x="4556750" y="2153825"/>
            <a:ext cx="6827700" cy="3628800"/>
          </a:xfrm>
          <a:prstGeom prst="rect">
            <a:avLst/>
          </a:prstGeom>
          <a:noFill/>
          <a:ln>
            <a:noFill/>
          </a:ln>
        </p:spPr>
        <p:txBody>
          <a:bodyPr spcFirstLastPara="1" wrap="square" lIns="0" tIns="45700" rIns="0" bIns="45700" anchor="t" anchorCtr="0">
            <a:noAutofit/>
          </a:bodyPr>
          <a:lstStyle/>
          <a:p>
            <a:pPr marL="457200" lvl="0" indent="-355600" algn="l" rtl="0">
              <a:lnSpc>
                <a:spcPct val="100000"/>
              </a:lnSpc>
              <a:spcBef>
                <a:spcPts val="0"/>
              </a:spcBef>
              <a:spcAft>
                <a:spcPts val="0"/>
              </a:spcAft>
              <a:buSzPts val="2000"/>
              <a:buAutoNum type="arabicPeriod"/>
            </a:pPr>
            <a:r>
              <a:rPr lang="en-US"/>
              <a:t>Only conference proceeding and journal citations considered</a:t>
            </a:r>
            <a:endParaRPr/>
          </a:p>
          <a:p>
            <a:pPr marL="457200" lvl="0" indent="-355600" algn="l" rtl="0">
              <a:lnSpc>
                <a:spcPct val="100000"/>
              </a:lnSpc>
              <a:spcBef>
                <a:spcPts val="0"/>
              </a:spcBef>
              <a:spcAft>
                <a:spcPts val="0"/>
              </a:spcAft>
              <a:buSzPts val="2000"/>
              <a:buAutoNum type="arabicPeriod"/>
            </a:pPr>
            <a:r>
              <a:rPr lang="en-US"/>
              <a:t>Splitting data for each citation style</a:t>
            </a:r>
            <a:endParaRPr/>
          </a:p>
          <a:p>
            <a:pPr marL="457200" lvl="0" indent="-355600" algn="l" rtl="0">
              <a:lnSpc>
                <a:spcPct val="100000"/>
              </a:lnSpc>
              <a:spcBef>
                <a:spcPts val="0"/>
              </a:spcBef>
              <a:spcAft>
                <a:spcPts val="0"/>
              </a:spcAft>
              <a:buSzPts val="2000"/>
              <a:buAutoNum type="arabicPeriod"/>
            </a:pPr>
            <a:r>
              <a:rPr lang="en-US"/>
              <a:t>Combining data from each styles into one train, val </a:t>
            </a:r>
            <a:endParaRPr/>
          </a:p>
          <a:p>
            <a:pPr marL="0" lvl="0" indent="0" algn="l" rtl="0">
              <a:lnSpc>
                <a:spcPct val="100000"/>
              </a:lnSpc>
              <a:spcBef>
                <a:spcPts val="0"/>
              </a:spcBef>
              <a:spcAft>
                <a:spcPts val="0"/>
              </a:spcAft>
              <a:buSzPts val="2000"/>
              <a:buNone/>
            </a:pPr>
            <a:r>
              <a:rPr lang="en-US"/>
              <a:t>         and test sets</a:t>
            </a:r>
            <a:endParaRPr/>
          </a:p>
          <a:p>
            <a:pPr marL="457200" lvl="0" indent="-355600" algn="l" rtl="0">
              <a:lnSpc>
                <a:spcPct val="100000"/>
              </a:lnSpc>
              <a:spcBef>
                <a:spcPts val="0"/>
              </a:spcBef>
              <a:spcAft>
                <a:spcPts val="0"/>
              </a:spcAft>
              <a:buSzPts val="2000"/>
              <a:buAutoNum type="arabicPeriod"/>
            </a:pPr>
            <a:r>
              <a:rPr lang="en-US"/>
              <a:t>Shuffling the data </a:t>
            </a:r>
            <a:endParaRPr/>
          </a:p>
          <a:p>
            <a:pPr marL="457200" lvl="0" indent="-355600" algn="l" rtl="0">
              <a:lnSpc>
                <a:spcPct val="100000"/>
              </a:lnSpc>
              <a:spcBef>
                <a:spcPts val="0"/>
              </a:spcBef>
              <a:spcAft>
                <a:spcPts val="0"/>
              </a:spcAft>
              <a:buSzPts val="2000"/>
              <a:buAutoNum type="arabicPeriod"/>
            </a:pPr>
            <a:r>
              <a:rPr lang="en-US"/>
              <a:t>Create folds for cross-validation</a:t>
            </a:r>
            <a:endParaRPr/>
          </a:p>
          <a:p>
            <a:pPr marL="457200" lvl="0" indent="-355600" algn="l" rtl="0">
              <a:lnSpc>
                <a:spcPct val="100000"/>
              </a:lnSpc>
              <a:spcBef>
                <a:spcPts val="0"/>
              </a:spcBef>
              <a:spcAft>
                <a:spcPts val="0"/>
              </a:spcAft>
              <a:buSzPts val="2000"/>
              <a:buAutoNum type="arabicPeriod"/>
            </a:pPr>
            <a:r>
              <a:rPr lang="en-US"/>
              <a:t>Script to convert into the required format</a:t>
            </a:r>
            <a:endParaRPr/>
          </a:p>
        </p:txBody>
      </p:sp>
      <p:pic>
        <p:nvPicPr>
          <p:cNvPr id="319" name="Google Shape;319;p19"/>
          <p:cNvPicPr preferRelativeResize="0"/>
          <p:nvPr/>
        </p:nvPicPr>
        <p:blipFill rotWithShape="1">
          <a:blip r:embed="rId3">
            <a:alphaModFix/>
          </a:blip>
          <a:srcRect/>
          <a:stretch/>
        </p:blipFill>
        <p:spPr>
          <a:xfrm>
            <a:off x="612489" y="1234988"/>
            <a:ext cx="3429436" cy="4388025"/>
          </a:xfrm>
          <a:prstGeom prst="rect">
            <a:avLst/>
          </a:prstGeom>
          <a:noFill/>
          <a:ln w="9525" cap="flat" cmpd="sng">
            <a:solidFill>
              <a:srgbClr val="3F3F3F"/>
            </a:solidFill>
            <a:prstDash val="solid"/>
            <a:round/>
            <a:headEnd type="none" w="sm" len="sm"/>
            <a:tailEnd type="none" w="sm" len="sm"/>
          </a:ln>
        </p:spPr>
      </p:pic>
      <p:sp>
        <p:nvSpPr>
          <p:cNvPr id="320" name="Google Shape;320;p19"/>
          <p:cNvSpPr txBox="1"/>
          <p:nvPr/>
        </p:nvSpPr>
        <p:spPr>
          <a:xfrm>
            <a:off x="1185625" y="5623000"/>
            <a:ext cx="2856300" cy="469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800" b="0" i="0" u="none" strike="noStrike" cap="none">
                <a:solidFill>
                  <a:srgbClr val="000000"/>
                </a:solidFill>
                <a:latin typeface="Cambria"/>
                <a:ea typeface="Cambria"/>
                <a:cs typeface="Cambria"/>
                <a:sym typeface="Cambria"/>
              </a:rPr>
              <a:t>Training data format</a:t>
            </a:r>
            <a:endParaRPr sz="1800" b="0" i="0" u="none" strike="noStrike" cap="none">
              <a:solidFill>
                <a:srgbClr val="000000"/>
              </a:solidFill>
              <a:latin typeface="Cambria"/>
              <a:ea typeface="Cambria"/>
              <a:cs typeface="Cambria"/>
              <a:sym typeface="Cambria"/>
            </a:endParaRPr>
          </a:p>
        </p:txBody>
      </p:sp>
      <p:sp>
        <p:nvSpPr>
          <p:cNvPr id="321" name="Google Shape;321;p19"/>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20"/>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Training Process</a:t>
            </a:r>
            <a:endParaRPr/>
          </a:p>
        </p:txBody>
      </p:sp>
      <p:sp>
        <p:nvSpPr>
          <p:cNvPr id="327" name="Google Shape;327;p20"/>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457200" lvl="0" indent="0" algn="l" rtl="0">
              <a:lnSpc>
                <a:spcPct val="100000"/>
              </a:lnSpc>
              <a:spcBef>
                <a:spcPts val="1200"/>
              </a:spcBef>
              <a:spcAft>
                <a:spcPts val="0"/>
              </a:spcAft>
              <a:buSzPts val="1800"/>
              <a:buNone/>
            </a:pPr>
            <a:endParaRPr/>
          </a:p>
          <a:p>
            <a:pPr marL="457200" lvl="0" indent="-381000" algn="l" rtl="0">
              <a:lnSpc>
                <a:spcPct val="115000"/>
              </a:lnSpc>
              <a:spcBef>
                <a:spcPts val="1200"/>
              </a:spcBef>
              <a:spcAft>
                <a:spcPts val="0"/>
              </a:spcAft>
              <a:buSzPts val="2400"/>
              <a:buAutoNum type="arabicPeriod"/>
            </a:pPr>
            <a:r>
              <a:rPr lang="en-US" sz="2400"/>
              <a:t>Trained on ARC’s Cascades cluster</a:t>
            </a:r>
            <a:endParaRPr sz="2400"/>
          </a:p>
          <a:p>
            <a:pPr marL="457200" lvl="0" indent="-381000" algn="l" rtl="0">
              <a:lnSpc>
                <a:spcPct val="115000"/>
              </a:lnSpc>
              <a:spcBef>
                <a:spcPts val="0"/>
              </a:spcBef>
              <a:spcAft>
                <a:spcPts val="0"/>
              </a:spcAft>
              <a:buSzPts val="2400"/>
              <a:buAutoNum type="arabicPeriod"/>
            </a:pPr>
            <a:r>
              <a:rPr lang="en-US" sz="2400"/>
              <a:t>Took approximately 8 hours per fold</a:t>
            </a:r>
            <a:endParaRPr sz="2400"/>
          </a:p>
          <a:p>
            <a:pPr marL="457200" lvl="0" indent="-381000" algn="l" rtl="0">
              <a:lnSpc>
                <a:spcPct val="115000"/>
              </a:lnSpc>
              <a:spcBef>
                <a:spcPts val="0"/>
              </a:spcBef>
              <a:spcAft>
                <a:spcPts val="0"/>
              </a:spcAft>
              <a:buSzPts val="2400"/>
              <a:buAutoNum type="arabicPeriod"/>
            </a:pPr>
            <a:r>
              <a:rPr lang="en-US" sz="2400"/>
              <a:t>Results computed after each fold		</a:t>
            </a:r>
            <a:r>
              <a:rPr lang="en-US"/>
              <a:t>					</a:t>
            </a:r>
            <a:endParaRPr/>
          </a:p>
        </p:txBody>
      </p:sp>
      <p:pic>
        <p:nvPicPr>
          <p:cNvPr id="328" name="Google Shape;328;p20"/>
          <p:cNvPicPr preferRelativeResize="0"/>
          <p:nvPr/>
        </p:nvPicPr>
        <p:blipFill rotWithShape="1">
          <a:blip r:embed="rId3">
            <a:alphaModFix/>
          </a:blip>
          <a:srcRect/>
          <a:stretch/>
        </p:blipFill>
        <p:spPr>
          <a:xfrm>
            <a:off x="7023600" y="1954850"/>
            <a:ext cx="4372050" cy="2686050"/>
          </a:xfrm>
          <a:prstGeom prst="rect">
            <a:avLst/>
          </a:prstGeom>
          <a:noFill/>
          <a:ln>
            <a:noFill/>
          </a:ln>
        </p:spPr>
      </p:pic>
      <p:sp>
        <p:nvSpPr>
          <p:cNvPr id="329" name="Google Shape;329;p20"/>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21</a:t>
            </a:fld>
            <a:endParaRPr/>
          </a:p>
        </p:txBody>
      </p:sp>
      <p:sp>
        <p:nvSpPr>
          <p:cNvPr id="330" name="Google Shape;330;p20"/>
          <p:cNvSpPr/>
          <p:nvPr/>
        </p:nvSpPr>
        <p:spPr>
          <a:xfrm>
            <a:off x="8351056" y="4487011"/>
            <a:ext cx="169950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Cambria"/>
                <a:ea typeface="Cambria"/>
                <a:cs typeface="Cambria"/>
                <a:sym typeface="Cambria"/>
              </a:rPr>
              <a:t>Input data statistics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35" name="Google Shape;335;p21"/>
          <p:cNvPicPr preferRelativeResize="0"/>
          <p:nvPr/>
        </p:nvPicPr>
        <p:blipFill rotWithShape="1">
          <a:blip r:embed="rId3">
            <a:alphaModFix/>
          </a:blip>
          <a:srcRect/>
          <a:stretch/>
        </p:blipFill>
        <p:spPr>
          <a:xfrm>
            <a:off x="2641650" y="0"/>
            <a:ext cx="7018368" cy="6333649"/>
          </a:xfrm>
          <a:prstGeom prst="rect">
            <a:avLst/>
          </a:prstGeom>
          <a:noFill/>
          <a:ln>
            <a:noFill/>
          </a:ln>
        </p:spPr>
      </p:pic>
      <p:sp>
        <p:nvSpPr>
          <p:cNvPr id="336" name="Google Shape;336;p21"/>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Evaluation</a:t>
            </a:r>
            <a:endParaRPr/>
          </a:p>
        </p:txBody>
      </p:sp>
      <p:sp>
        <p:nvSpPr>
          <p:cNvPr id="342" name="Google Shape;342;p22"/>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457200" lvl="0" indent="-381000" algn="l" rtl="0">
              <a:lnSpc>
                <a:spcPct val="100000"/>
              </a:lnSpc>
              <a:spcBef>
                <a:spcPts val="1200"/>
              </a:spcBef>
              <a:spcAft>
                <a:spcPts val="0"/>
              </a:spcAft>
              <a:buSzPts val="2400"/>
              <a:buChar char="-"/>
            </a:pPr>
            <a:r>
              <a:rPr lang="en-US" sz="2400"/>
              <a:t>Gold Tag Discussion</a:t>
            </a:r>
            <a:endParaRPr sz="2400"/>
          </a:p>
          <a:p>
            <a:pPr marL="1371600" lvl="1" indent="-355600" algn="l" rtl="0">
              <a:lnSpc>
                <a:spcPct val="100000"/>
              </a:lnSpc>
              <a:spcBef>
                <a:spcPts val="0"/>
              </a:spcBef>
              <a:spcAft>
                <a:spcPts val="0"/>
              </a:spcAft>
              <a:buSzPts val="2000"/>
              <a:buChar char="-"/>
            </a:pPr>
            <a:r>
              <a:rPr lang="en-US" sz="2000"/>
              <a:t>Multi-correct labels?</a:t>
            </a:r>
            <a:endParaRPr sz="2000"/>
          </a:p>
          <a:p>
            <a:pPr marL="1371600" lvl="1" indent="-355600" algn="l" rtl="0">
              <a:lnSpc>
                <a:spcPct val="100000"/>
              </a:lnSpc>
              <a:spcBef>
                <a:spcPts val="0"/>
              </a:spcBef>
              <a:spcAft>
                <a:spcPts val="0"/>
              </a:spcAft>
              <a:buSzPts val="2000"/>
              <a:buChar char="-"/>
            </a:pPr>
            <a:r>
              <a:rPr lang="en-US" sz="2000"/>
              <a:t>Gold set not so gold</a:t>
            </a:r>
            <a:endParaRPr sz="2000"/>
          </a:p>
          <a:p>
            <a:pPr marL="1371600" lvl="1" indent="-355600" algn="l" rtl="0">
              <a:lnSpc>
                <a:spcPct val="100000"/>
              </a:lnSpc>
              <a:spcBef>
                <a:spcPts val="0"/>
              </a:spcBef>
              <a:spcAft>
                <a:spcPts val="0"/>
              </a:spcAft>
              <a:buSzPts val="2000"/>
              <a:buChar char="-"/>
            </a:pPr>
            <a:r>
              <a:rPr lang="en-US" sz="2000"/>
              <a:t>Different but equal tags</a:t>
            </a:r>
            <a:endParaRPr sz="2000"/>
          </a:p>
          <a:p>
            <a:pPr marL="1371600" lvl="0" indent="0" algn="l" rtl="0">
              <a:lnSpc>
                <a:spcPct val="100000"/>
              </a:lnSpc>
              <a:spcBef>
                <a:spcPts val="1200"/>
              </a:spcBef>
              <a:spcAft>
                <a:spcPts val="0"/>
              </a:spcAft>
              <a:buSzPts val="1800"/>
              <a:buNone/>
            </a:pPr>
            <a:endParaRPr/>
          </a:p>
          <a:p>
            <a:pPr marL="457200" lvl="0" indent="-381000" algn="l" rtl="0">
              <a:lnSpc>
                <a:spcPct val="100000"/>
              </a:lnSpc>
              <a:spcBef>
                <a:spcPts val="1200"/>
              </a:spcBef>
              <a:spcAft>
                <a:spcPts val="0"/>
              </a:spcAft>
              <a:buSzPts val="2400"/>
              <a:buChar char="-"/>
            </a:pPr>
            <a:r>
              <a:rPr lang="en-US" sz="2400"/>
              <a:t>Formatting For Evaluation</a:t>
            </a:r>
            <a:endParaRPr sz="2400"/>
          </a:p>
          <a:p>
            <a:pPr marL="1371600" lvl="1" indent="-355600" algn="l" rtl="0">
              <a:lnSpc>
                <a:spcPct val="100000"/>
              </a:lnSpc>
              <a:spcBef>
                <a:spcPts val="0"/>
              </a:spcBef>
              <a:spcAft>
                <a:spcPts val="0"/>
              </a:spcAft>
              <a:buSzPts val="2000"/>
              <a:buChar char="-"/>
            </a:pPr>
            <a:r>
              <a:rPr lang="en-US" sz="2000"/>
              <a:t>Tokenization/parsing, labels</a:t>
            </a:r>
            <a:endParaRPr sz="2000"/>
          </a:p>
          <a:p>
            <a:pPr marL="1371600" lvl="1" indent="-355600" algn="l" rtl="0">
              <a:lnSpc>
                <a:spcPct val="100000"/>
              </a:lnSpc>
              <a:spcBef>
                <a:spcPts val="0"/>
              </a:spcBef>
              <a:spcAft>
                <a:spcPts val="0"/>
              </a:spcAft>
              <a:buSzPts val="2000"/>
              <a:buChar char="-"/>
            </a:pPr>
            <a:r>
              <a:rPr lang="en-US" sz="2000"/>
              <a:t>Binary, strings</a:t>
            </a:r>
            <a:endParaRPr sz="2000"/>
          </a:p>
          <a:p>
            <a:pPr marL="1371600" lvl="1" indent="-355600" algn="l" rtl="0">
              <a:lnSpc>
                <a:spcPct val="100000"/>
              </a:lnSpc>
              <a:spcBef>
                <a:spcPts val="0"/>
              </a:spcBef>
              <a:spcAft>
                <a:spcPts val="0"/>
              </a:spcAft>
              <a:buSzPts val="2000"/>
              <a:buChar char="-"/>
            </a:pPr>
            <a:r>
              <a:rPr lang="en-US" sz="2000"/>
              <a:t>Label match ups</a:t>
            </a:r>
            <a:endParaRPr sz="2000"/>
          </a:p>
          <a:p>
            <a:pPr marL="0" lvl="0" indent="0" algn="l" rtl="0">
              <a:lnSpc>
                <a:spcPct val="100000"/>
              </a:lnSpc>
              <a:spcBef>
                <a:spcPts val="1200"/>
              </a:spcBef>
              <a:spcAft>
                <a:spcPts val="0"/>
              </a:spcAft>
              <a:buSzPts val="1800"/>
              <a:buNone/>
            </a:pPr>
            <a:endParaRPr/>
          </a:p>
          <a:p>
            <a:pPr marL="457200" lvl="0" indent="-228600" algn="l" rtl="0">
              <a:lnSpc>
                <a:spcPct val="100000"/>
              </a:lnSpc>
              <a:spcBef>
                <a:spcPts val="1200"/>
              </a:spcBef>
              <a:spcAft>
                <a:spcPts val="0"/>
              </a:spcAft>
              <a:buSzPts val="1800"/>
              <a:buNone/>
            </a:pPr>
            <a:endParaRPr/>
          </a:p>
        </p:txBody>
      </p:sp>
      <p:pic>
        <p:nvPicPr>
          <p:cNvPr id="343" name="Google Shape;343;p22"/>
          <p:cNvPicPr preferRelativeResize="0"/>
          <p:nvPr/>
        </p:nvPicPr>
        <p:blipFill rotWithShape="1">
          <a:blip r:embed="rId3">
            <a:alphaModFix/>
          </a:blip>
          <a:srcRect/>
          <a:stretch/>
        </p:blipFill>
        <p:spPr>
          <a:xfrm>
            <a:off x="5384600" y="2838125"/>
            <a:ext cx="6614975" cy="2300950"/>
          </a:xfrm>
          <a:prstGeom prst="rect">
            <a:avLst/>
          </a:prstGeom>
          <a:noFill/>
          <a:ln>
            <a:noFill/>
          </a:ln>
        </p:spPr>
      </p:pic>
      <p:sp>
        <p:nvSpPr>
          <p:cNvPr id="344" name="Google Shape;344;p22"/>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g75cc79eeb4_8_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Evaluation</a:t>
            </a:r>
            <a:endParaRPr/>
          </a:p>
        </p:txBody>
      </p:sp>
      <p:sp>
        <p:nvSpPr>
          <p:cNvPr id="350" name="Google Shape;350;g75cc79eeb4_8_2"/>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457200" lvl="0" indent="-381000" algn="l" rtl="0">
              <a:lnSpc>
                <a:spcPct val="100000"/>
              </a:lnSpc>
              <a:spcBef>
                <a:spcPts val="1200"/>
              </a:spcBef>
              <a:spcAft>
                <a:spcPts val="0"/>
              </a:spcAft>
              <a:buSzPts val="2400"/>
              <a:buChar char="-"/>
            </a:pPr>
            <a:r>
              <a:rPr lang="en-US" sz="2400"/>
              <a:t>Input: Per Gold Tag, Cumulative</a:t>
            </a:r>
            <a:endParaRPr sz="2400"/>
          </a:p>
          <a:p>
            <a:pPr marL="1371600" lvl="1" indent="-355600" algn="l" rtl="0">
              <a:lnSpc>
                <a:spcPct val="100000"/>
              </a:lnSpc>
              <a:spcBef>
                <a:spcPts val="0"/>
              </a:spcBef>
              <a:spcAft>
                <a:spcPts val="0"/>
              </a:spcAft>
              <a:buSzPts val="2000"/>
              <a:buChar char="-"/>
            </a:pPr>
            <a:r>
              <a:rPr lang="en-US" sz="2000"/>
              <a:t>Per tag affected scores when using sklearn</a:t>
            </a:r>
            <a:endParaRPr sz="2000"/>
          </a:p>
          <a:p>
            <a:pPr marL="0" lvl="0" indent="0" algn="l" rtl="0">
              <a:lnSpc>
                <a:spcPct val="100000"/>
              </a:lnSpc>
              <a:spcBef>
                <a:spcPts val="1200"/>
              </a:spcBef>
              <a:spcAft>
                <a:spcPts val="0"/>
              </a:spcAft>
              <a:buSzPts val="1800"/>
              <a:buNone/>
            </a:pPr>
            <a:endParaRPr/>
          </a:p>
          <a:p>
            <a:pPr marL="457200" lvl="0" indent="-381000" algn="l" rtl="0">
              <a:lnSpc>
                <a:spcPct val="100000"/>
              </a:lnSpc>
              <a:spcBef>
                <a:spcPts val="1200"/>
              </a:spcBef>
              <a:spcAft>
                <a:spcPts val="0"/>
              </a:spcAft>
              <a:buSzPts val="2400"/>
              <a:buChar char="-"/>
            </a:pPr>
            <a:r>
              <a:rPr lang="en-US" sz="2400"/>
              <a:t>21 categories, 8 gold</a:t>
            </a:r>
            <a:endParaRPr sz="2400"/>
          </a:p>
          <a:p>
            <a:pPr marL="914400" lvl="1" indent="-355600" algn="l" rtl="0">
              <a:lnSpc>
                <a:spcPct val="100000"/>
              </a:lnSpc>
              <a:spcBef>
                <a:spcPts val="0"/>
              </a:spcBef>
              <a:spcAft>
                <a:spcPts val="0"/>
              </a:spcAft>
              <a:buSzPts val="2000"/>
              <a:buChar char="-"/>
            </a:pPr>
            <a:r>
              <a:rPr lang="en-US" sz="2000"/>
              <a:t>F1, Precision, and Recall calculated for each </a:t>
            </a:r>
            <a:endParaRPr sz="2000"/>
          </a:p>
        </p:txBody>
      </p:sp>
      <p:pic>
        <p:nvPicPr>
          <p:cNvPr id="351" name="Google Shape;351;g75cc79eeb4_8_2"/>
          <p:cNvPicPr preferRelativeResize="0"/>
          <p:nvPr/>
        </p:nvPicPr>
        <p:blipFill rotWithShape="1">
          <a:blip r:embed="rId3">
            <a:alphaModFix/>
          </a:blip>
          <a:srcRect/>
          <a:stretch/>
        </p:blipFill>
        <p:spPr>
          <a:xfrm>
            <a:off x="7644008" y="2459063"/>
            <a:ext cx="3511675" cy="3059075"/>
          </a:xfrm>
          <a:prstGeom prst="rect">
            <a:avLst/>
          </a:prstGeom>
          <a:noFill/>
          <a:ln>
            <a:noFill/>
          </a:ln>
        </p:spPr>
      </p:pic>
      <p:pic>
        <p:nvPicPr>
          <p:cNvPr id="352" name="Google Shape;352;g75cc79eeb4_8_2"/>
          <p:cNvPicPr preferRelativeResize="0"/>
          <p:nvPr/>
        </p:nvPicPr>
        <p:blipFill rotWithShape="1">
          <a:blip r:embed="rId4">
            <a:alphaModFix/>
          </a:blip>
          <a:srcRect/>
          <a:stretch/>
        </p:blipFill>
        <p:spPr>
          <a:xfrm>
            <a:off x="0" y="6078752"/>
            <a:ext cx="12192001" cy="779248"/>
          </a:xfrm>
          <a:prstGeom prst="rect">
            <a:avLst/>
          </a:prstGeom>
          <a:noFill/>
          <a:ln>
            <a:noFill/>
          </a:ln>
        </p:spPr>
      </p:pic>
      <p:sp>
        <p:nvSpPr>
          <p:cNvPr id="353" name="Google Shape;353;g75cc79eeb4_8_2"/>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23"/>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Discussion</a:t>
            </a:r>
            <a:endParaRPr/>
          </a:p>
        </p:txBody>
      </p:sp>
      <p:sp>
        <p:nvSpPr>
          <p:cNvPr id="359" name="Google Shape;359;p23"/>
          <p:cNvSpPr txBox="1">
            <a:spLocks noGrp="1"/>
          </p:cNvSpPr>
          <p:nvPr>
            <p:ph type="body" idx="1"/>
          </p:nvPr>
        </p:nvSpPr>
        <p:spPr>
          <a:xfrm>
            <a:off x="1097275" y="2108200"/>
            <a:ext cx="5136900" cy="3871500"/>
          </a:xfrm>
          <a:prstGeom prst="rect">
            <a:avLst/>
          </a:prstGeom>
          <a:noFill/>
          <a:ln>
            <a:noFill/>
          </a:ln>
        </p:spPr>
        <p:txBody>
          <a:bodyPr spcFirstLastPara="1" wrap="square" lIns="0" tIns="45700" rIns="0" bIns="45700" anchor="t" anchorCtr="0">
            <a:noAutofit/>
          </a:bodyPr>
          <a:lstStyle/>
          <a:p>
            <a:pPr marL="457200" lvl="0" indent="-381000" algn="l" rtl="0">
              <a:lnSpc>
                <a:spcPct val="115000"/>
              </a:lnSpc>
              <a:spcBef>
                <a:spcPts val="1200"/>
              </a:spcBef>
              <a:spcAft>
                <a:spcPts val="0"/>
              </a:spcAft>
              <a:buSzPts val="2400"/>
              <a:buAutoNum type="arabicPeriod"/>
            </a:pPr>
            <a:r>
              <a:rPr lang="en-US" sz="2400"/>
              <a:t>Tags like “title” and “booktitle” perform decently</a:t>
            </a:r>
            <a:endParaRPr sz="2400"/>
          </a:p>
          <a:p>
            <a:pPr marL="457200" lvl="0" indent="-381000" algn="l" rtl="0">
              <a:lnSpc>
                <a:spcPct val="115000"/>
              </a:lnSpc>
              <a:spcBef>
                <a:spcPts val="0"/>
              </a:spcBef>
              <a:spcAft>
                <a:spcPts val="0"/>
              </a:spcAft>
              <a:buSzPts val="2400"/>
              <a:buAutoNum type="arabicPeriod"/>
            </a:pPr>
            <a:r>
              <a:rPr lang="en-US" sz="2400"/>
              <a:t>“Author” and “editor” are performing poorly</a:t>
            </a:r>
            <a:endParaRPr sz="2400"/>
          </a:p>
          <a:p>
            <a:pPr marL="457200" lvl="0" indent="-381000" algn="l" rtl="0">
              <a:lnSpc>
                <a:spcPct val="115000"/>
              </a:lnSpc>
              <a:spcBef>
                <a:spcPts val="0"/>
              </a:spcBef>
              <a:spcAft>
                <a:spcPts val="0"/>
              </a:spcAft>
              <a:buSzPts val="2400"/>
              <a:buAutoNum type="arabicPeriod"/>
            </a:pPr>
            <a:r>
              <a:rPr lang="en-US" sz="2400"/>
              <a:t>Publisher is also classified as “collection-title” and “container-title”</a:t>
            </a:r>
            <a:endParaRPr sz="2400"/>
          </a:p>
          <a:p>
            <a:pPr marL="457200" lvl="0" indent="-381000" algn="l" rtl="0">
              <a:lnSpc>
                <a:spcPct val="115000"/>
              </a:lnSpc>
              <a:spcBef>
                <a:spcPts val="0"/>
              </a:spcBef>
              <a:spcAft>
                <a:spcPts val="0"/>
              </a:spcAft>
              <a:buSzPts val="2400"/>
              <a:buAutoNum type="arabicPeriod"/>
            </a:pPr>
            <a:r>
              <a:rPr lang="en-US" sz="2400"/>
              <a:t>“Year” performs poorly </a:t>
            </a:r>
            <a:endParaRPr sz="2400"/>
          </a:p>
          <a:p>
            <a:pPr marL="0" lvl="0" indent="0" algn="l" rtl="0">
              <a:lnSpc>
                <a:spcPct val="100000"/>
              </a:lnSpc>
              <a:spcBef>
                <a:spcPts val="1200"/>
              </a:spcBef>
              <a:spcAft>
                <a:spcPts val="0"/>
              </a:spcAft>
              <a:buSzPts val="1800"/>
              <a:buNone/>
            </a:pPr>
            <a:endParaRPr/>
          </a:p>
          <a:p>
            <a:pPr marL="0" lvl="0" indent="0" algn="l" rtl="0">
              <a:lnSpc>
                <a:spcPct val="100000"/>
              </a:lnSpc>
              <a:spcBef>
                <a:spcPts val="1200"/>
              </a:spcBef>
              <a:spcAft>
                <a:spcPts val="0"/>
              </a:spcAft>
              <a:buSzPts val="1800"/>
              <a:buNone/>
            </a:pPr>
            <a:r>
              <a:rPr lang="en-US"/>
              <a:t>                  											    </a:t>
            </a:r>
            <a:endParaRPr/>
          </a:p>
        </p:txBody>
      </p:sp>
      <p:pic>
        <p:nvPicPr>
          <p:cNvPr id="360" name="Google Shape;360;p23"/>
          <p:cNvPicPr preferRelativeResize="0"/>
          <p:nvPr/>
        </p:nvPicPr>
        <p:blipFill rotWithShape="1">
          <a:blip r:embed="rId3">
            <a:alphaModFix/>
          </a:blip>
          <a:srcRect/>
          <a:stretch/>
        </p:blipFill>
        <p:spPr>
          <a:xfrm>
            <a:off x="6234075" y="1947475"/>
            <a:ext cx="5410200" cy="3958400"/>
          </a:xfrm>
          <a:prstGeom prst="rect">
            <a:avLst/>
          </a:prstGeom>
          <a:noFill/>
          <a:ln>
            <a:noFill/>
          </a:ln>
        </p:spPr>
      </p:pic>
      <p:sp>
        <p:nvSpPr>
          <p:cNvPr id="361" name="Google Shape;361;p23"/>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25</a:t>
            </a:fld>
            <a:endParaRPr/>
          </a:p>
        </p:txBody>
      </p:sp>
      <p:sp>
        <p:nvSpPr>
          <p:cNvPr id="362" name="Google Shape;362;p23"/>
          <p:cNvSpPr txBox="1"/>
          <p:nvPr/>
        </p:nvSpPr>
        <p:spPr>
          <a:xfrm>
            <a:off x="7346324" y="5502325"/>
            <a:ext cx="3809355" cy="710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200"/>
              </a:spcBef>
              <a:spcAft>
                <a:spcPts val="0"/>
              </a:spcAft>
              <a:buClr>
                <a:srgbClr val="000000"/>
              </a:buClr>
              <a:buSzPts val="2000"/>
              <a:buFont typeface="Arial"/>
              <a:buNone/>
            </a:pPr>
            <a:r>
              <a:rPr lang="en-US" sz="2000" b="0" i="0" u="none" strike="noStrike" cap="none">
                <a:solidFill>
                  <a:srgbClr val="3F3F3F"/>
                </a:solidFill>
                <a:latin typeface="Cambria"/>
                <a:ea typeface="Cambria"/>
                <a:cs typeface="Cambria"/>
                <a:sym typeface="Cambria"/>
              </a:rPr>
              <a:t>Evaluation against gold standard</a:t>
            </a:r>
            <a:endParaRPr sz="2000" b="0" i="0" u="none" strike="noStrike" cap="none">
              <a:solidFill>
                <a:srgbClr val="000000"/>
              </a:solidFill>
              <a:latin typeface="Cambria"/>
              <a:ea typeface="Cambria"/>
              <a:cs typeface="Cambria"/>
              <a:sym typeface="Cambri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75cc79eeb4_10_0"/>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Examples</a:t>
            </a:r>
            <a:endParaRPr/>
          </a:p>
        </p:txBody>
      </p:sp>
      <p:sp>
        <p:nvSpPr>
          <p:cNvPr id="368" name="Google Shape;368;g75cc79eeb4_10_0"/>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0" lvl="0" indent="0" algn="l" rtl="0">
              <a:lnSpc>
                <a:spcPct val="100000"/>
              </a:lnSpc>
              <a:spcBef>
                <a:spcPts val="1200"/>
              </a:spcBef>
              <a:spcAft>
                <a:spcPts val="0"/>
              </a:spcAft>
              <a:buClr>
                <a:schemeClr val="dk1"/>
              </a:buClr>
              <a:buSzPts val="1100"/>
              <a:buFont typeface="Arial"/>
              <a:buNone/>
            </a:pPr>
            <a:r>
              <a:rPr lang="en-US"/>
              <a:t>&lt;author&gt;Abate, Alessandro, et al.&lt;/author&gt;. &lt;title&gt;“Box Invariance for Biologically-Inspired Dynamical Systems.”&lt;/title&gt; &lt;container-title&gt;</a:t>
            </a:r>
            <a:r>
              <a:rPr lang="en-US" b="1">
                <a:solidFill>
                  <a:srgbClr val="980000"/>
                </a:solidFill>
              </a:rPr>
              <a:t>2007</a:t>
            </a:r>
            <a:r>
              <a:rPr lang="en-US" b="1"/>
              <a:t> 46th </a:t>
            </a:r>
            <a:r>
              <a:rPr lang="en-US" b="1">
                <a:solidFill>
                  <a:srgbClr val="980000"/>
                </a:solidFill>
              </a:rPr>
              <a:t>IEEE</a:t>
            </a:r>
            <a:r>
              <a:rPr lang="en-US" b="1"/>
              <a:t> Conference on Decision and Control</a:t>
            </a:r>
            <a:r>
              <a:rPr lang="en-US"/>
              <a:t>&lt;/container-title&gt;, &lt;publisher&gt;</a:t>
            </a:r>
            <a:r>
              <a:rPr lang="en-US" b="1">
                <a:solidFill>
                  <a:srgbClr val="980000"/>
                </a:solidFill>
              </a:rPr>
              <a:t>IEEE</a:t>
            </a:r>
            <a:r>
              <a:rPr lang="en-US"/>
              <a:t>&lt;/publisher&gt;, &lt;issued&gt;</a:t>
            </a:r>
            <a:r>
              <a:rPr lang="en-US" b="1">
                <a:solidFill>
                  <a:srgbClr val="980000"/>
                </a:solidFill>
              </a:rPr>
              <a:t>2007</a:t>
            </a:r>
            <a:r>
              <a:rPr lang="en-US"/>
              <a:t>&lt;/issued&gt;, &lt;DOI&gt;doi:10.1109/cdc.2007.4434569&lt;/DOI&gt;.</a:t>
            </a:r>
            <a:endParaRPr/>
          </a:p>
          <a:p>
            <a:pPr marL="0" lvl="0" indent="0" algn="l" rtl="0">
              <a:lnSpc>
                <a:spcPct val="100000"/>
              </a:lnSpc>
              <a:spcBef>
                <a:spcPts val="1200"/>
              </a:spcBef>
              <a:spcAft>
                <a:spcPts val="0"/>
              </a:spcAft>
              <a:buClr>
                <a:schemeClr val="dk1"/>
              </a:buClr>
              <a:buSzPts val="1100"/>
              <a:buFont typeface="Arial"/>
              <a:buNone/>
            </a:pPr>
            <a:endParaRPr/>
          </a:p>
          <a:p>
            <a:pPr marL="0" lvl="0" indent="0" algn="l" rtl="0">
              <a:lnSpc>
                <a:spcPct val="100000"/>
              </a:lnSpc>
              <a:spcBef>
                <a:spcPts val="1200"/>
              </a:spcBef>
              <a:spcAft>
                <a:spcPts val="0"/>
              </a:spcAft>
              <a:buSzPts val="1800"/>
              <a:buNone/>
            </a:pPr>
            <a:r>
              <a:rPr lang="en-US"/>
              <a:t>&lt;author&gt;A.M. Lätti and H. Koskela and J. Pekkanen&lt;/author&gt;. &lt;title&gt;“Prolongation of Recent-Onset Cough: A Prospective Follow-Up Study Among Finnish Adult Employee Population.”&lt;/title&gt; &lt;container-title&gt;</a:t>
            </a:r>
            <a:r>
              <a:rPr lang="en-US" b="1"/>
              <a:t>C37. SYMPTOMS, PLEURAL DISEASE, BEHAVIORAL SCIENCE, AND OTHER TOPICS</a:t>
            </a:r>
            <a:r>
              <a:rPr lang="en-US"/>
              <a:t>&lt;/container-title&gt;, &lt;publisher&gt;American Thoracic Society&lt;/publisher&gt;, &lt;issued&gt;</a:t>
            </a:r>
            <a:r>
              <a:rPr lang="en-US" b="1"/>
              <a:t>2019</a:t>
            </a:r>
            <a:r>
              <a:rPr lang="en-US"/>
              <a:t>&lt;/issued&gt;, &lt;DOI&gt;doi:10.1164/ajrccm-conference.2019.199.1_meetingabstracts.a4699&lt;/DOI&gt;.</a:t>
            </a:r>
            <a:endParaRPr/>
          </a:p>
        </p:txBody>
      </p:sp>
      <p:sp>
        <p:nvSpPr>
          <p:cNvPr id="369" name="Google Shape;369;g75cc79eeb4_10_0"/>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24"/>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Calibri"/>
              <a:buNone/>
            </a:pPr>
            <a:r>
              <a:rPr lang="en-US"/>
              <a:t>Figure Extraction</a:t>
            </a:r>
            <a:endParaRPr/>
          </a:p>
        </p:txBody>
      </p:sp>
      <p:sp>
        <p:nvSpPr>
          <p:cNvPr id="375" name="Google Shape;375;p24"/>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9"/>
        <p:cNvGrpSpPr/>
        <p:nvPr/>
      </p:nvGrpSpPr>
      <p:grpSpPr>
        <a:xfrm>
          <a:off x="0" y="0"/>
          <a:ext cx="0" cy="0"/>
          <a:chOff x="0" y="0"/>
          <a:chExt cx="0" cy="0"/>
        </a:xfrm>
      </p:grpSpPr>
      <p:sp>
        <p:nvSpPr>
          <p:cNvPr id="380" name="Google Shape;380;p25"/>
          <p:cNvSpPr/>
          <p:nvPr/>
        </p:nvSpPr>
        <p:spPr>
          <a:xfrm>
            <a:off x="-1"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1" name="Google Shape;381;p25"/>
          <p:cNvSpPr txBox="1">
            <a:spLocks noGrp="1"/>
          </p:cNvSpPr>
          <p:nvPr>
            <p:ph type="title"/>
          </p:nvPr>
        </p:nvSpPr>
        <p:spPr>
          <a:xfrm>
            <a:off x="642257" y="634946"/>
            <a:ext cx="6432434"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DeepFigures</a:t>
            </a:r>
            <a:endParaRPr/>
          </a:p>
        </p:txBody>
      </p:sp>
      <p:cxnSp>
        <p:nvCxnSpPr>
          <p:cNvPr id="382" name="Google Shape;382;p25"/>
          <p:cNvCxnSpPr/>
          <p:nvPr/>
        </p:nvCxnSpPr>
        <p:spPr>
          <a:xfrm>
            <a:off x="976240" y="2267421"/>
            <a:ext cx="6035040" cy="0"/>
          </a:xfrm>
          <a:prstGeom prst="straightConnector1">
            <a:avLst/>
          </a:prstGeom>
          <a:noFill/>
          <a:ln w="12700" cap="flat" cmpd="sng">
            <a:solidFill>
              <a:srgbClr val="3F3F3F"/>
            </a:solidFill>
            <a:prstDash val="solid"/>
            <a:round/>
            <a:headEnd type="none" w="sm" len="sm"/>
            <a:tailEnd type="none" w="sm" len="sm"/>
          </a:ln>
        </p:spPr>
      </p:cxnSp>
      <p:sp>
        <p:nvSpPr>
          <p:cNvPr id="383" name="Google Shape;383;p25"/>
          <p:cNvSpPr txBox="1">
            <a:spLocks noGrp="1"/>
          </p:cNvSpPr>
          <p:nvPr>
            <p:ph type="body" idx="1"/>
          </p:nvPr>
        </p:nvSpPr>
        <p:spPr>
          <a:xfrm>
            <a:off x="642257" y="2407436"/>
            <a:ext cx="6432434" cy="3461658"/>
          </a:xfrm>
          <a:prstGeom prst="rect">
            <a:avLst/>
          </a:prstGeom>
          <a:noFill/>
          <a:ln>
            <a:noFill/>
          </a:ln>
        </p:spPr>
        <p:txBody>
          <a:bodyPr spcFirstLastPara="1" wrap="square" lIns="0" tIns="45700" rIns="0" bIns="45700" anchor="t" anchorCtr="0">
            <a:normAutofit/>
          </a:bodyPr>
          <a:lstStyle/>
          <a:p>
            <a:pPr marL="91440" lvl="0" indent="-120650" algn="l" rtl="0">
              <a:lnSpc>
                <a:spcPct val="90000"/>
              </a:lnSpc>
              <a:spcBef>
                <a:spcPts val="0"/>
              </a:spcBef>
              <a:spcAft>
                <a:spcPts val="0"/>
              </a:spcAft>
              <a:buSzPts val="1900"/>
              <a:buChar char=" "/>
            </a:pPr>
            <a:r>
              <a:rPr lang="en-US" sz="1900"/>
              <a:t>Novel method to extract non-textual components (figures and tables) from PDF</a:t>
            </a:r>
            <a:endParaRPr/>
          </a:p>
          <a:p>
            <a:pPr marL="91440" lvl="0" indent="-120650" algn="l" rtl="0">
              <a:lnSpc>
                <a:spcPct val="90000"/>
              </a:lnSpc>
              <a:spcBef>
                <a:spcPts val="1400"/>
              </a:spcBef>
              <a:spcAft>
                <a:spcPts val="0"/>
              </a:spcAft>
              <a:buSzPts val="1900"/>
              <a:buChar char=" "/>
            </a:pPr>
            <a:r>
              <a:rPr lang="en-US" sz="1900"/>
              <a:t>Two datasets were used for training—arXiv and PubMed</a:t>
            </a:r>
            <a:endParaRPr/>
          </a:p>
          <a:p>
            <a:pPr marL="91440" lvl="0" indent="-120650" algn="l" rtl="0">
              <a:lnSpc>
                <a:spcPct val="90000"/>
              </a:lnSpc>
              <a:spcBef>
                <a:spcPts val="1400"/>
              </a:spcBef>
              <a:spcAft>
                <a:spcPts val="0"/>
              </a:spcAft>
              <a:buSzPts val="1900"/>
              <a:buChar char=" "/>
            </a:pPr>
            <a:r>
              <a:rPr lang="en-US" sz="1900"/>
              <a:t>For arXiv, authors modified the original LaTeX source code of the PDFs such that it rendered bounding boxes around the figures and captions</a:t>
            </a:r>
            <a:endParaRPr/>
          </a:p>
          <a:p>
            <a:pPr marL="91440" lvl="0" indent="-120650" algn="l" rtl="0">
              <a:lnSpc>
                <a:spcPct val="90000"/>
              </a:lnSpc>
              <a:spcBef>
                <a:spcPts val="1400"/>
              </a:spcBef>
              <a:spcAft>
                <a:spcPts val="0"/>
              </a:spcAft>
              <a:buSzPts val="1900"/>
              <a:buChar char=" "/>
            </a:pPr>
            <a:r>
              <a:rPr lang="en-US" sz="1900"/>
              <a:t>For PubMed, the figures were already present in parsed format</a:t>
            </a:r>
            <a:endParaRPr/>
          </a:p>
          <a:p>
            <a:pPr marL="91440" lvl="0" indent="-120650" algn="l" rtl="0">
              <a:lnSpc>
                <a:spcPct val="90000"/>
              </a:lnSpc>
              <a:spcBef>
                <a:spcPts val="1400"/>
              </a:spcBef>
              <a:spcAft>
                <a:spcPts val="0"/>
              </a:spcAft>
              <a:buSzPts val="1900"/>
              <a:buChar char=" "/>
            </a:pPr>
            <a:r>
              <a:rPr lang="en-US" sz="1900"/>
              <a:t>These induced labels were then used to train a deep learning model to predict the coordinates of the bounding boxes around figures</a:t>
            </a:r>
            <a:endParaRPr/>
          </a:p>
          <a:p>
            <a:pPr marL="91440" lvl="0" indent="0" algn="l" rtl="0">
              <a:lnSpc>
                <a:spcPct val="90000"/>
              </a:lnSpc>
              <a:spcBef>
                <a:spcPts val="1400"/>
              </a:spcBef>
              <a:spcAft>
                <a:spcPts val="0"/>
              </a:spcAft>
              <a:buSzPts val="1900"/>
              <a:buNone/>
            </a:pPr>
            <a:endParaRPr sz="1900"/>
          </a:p>
        </p:txBody>
      </p:sp>
      <p:pic>
        <p:nvPicPr>
          <p:cNvPr id="384" name="Google Shape;384;p25" descr="A screenshot of a cell phone  Description automatically generated"/>
          <p:cNvPicPr preferRelativeResize="0"/>
          <p:nvPr/>
        </p:nvPicPr>
        <p:blipFill rotWithShape="1">
          <a:blip r:embed="rId3">
            <a:alphaModFix/>
          </a:blip>
          <a:srcRect/>
          <a:stretch/>
        </p:blipFill>
        <p:spPr>
          <a:xfrm>
            <a:off x="7718510" y="2773862"/>
            <a:ext cx="3831233" cy="2519036"/>
          </a:xfrm>
          <a:prstGeom prst="rect">
            <a:avLst/>
          </a:prstGeom>
          <a:noFill/>
          <a:ln>
            <a:noFill/>
          </a:ln>
        </p:spPr>
      </p:pic>
      <p:pic>
        <p:nvPicPr>
          <p:cNvPr id="385" name="Google Shape;385;p25" descr="A screenshot of a cell phone  Description automatically generated"/>
          <p:cNvPicPr preferRelativeResize="0"/>
          <p:nvPr/>
        </p:nvPicPr>
        <p:blipFill rotWithShape="1">
          <a:blip r:embed="rId4">
            <a:alphaModFix/>
          </a:blip>
          <a:srcRect/>
          <a:stretch/>
        </p:blipFill>
        <p:spPr>
          <a:xfrm>
            <a:off x="8152901" y="98717"/>
            <a:ext cx="2962449" cy="2525487"/>
          </a:xfrm>
          <a:prstGeom prst="rect">
            <a:avLst/>
          </a:prstGeom>
          <a:noFill/>
          <a:ln>
            <a:noFill/>
          </a:ln>
        </p:spPr>
      </p:pic>
      <p:sp>
        <p:nvSpPr>
          <p:cNvPr id="386" name="Google Shape;386;p25"/>
          <p:cNvSpPr/>
          <p:nvPr/>
        </p:nvSpPr>
        <p:spPr>
          <a:xfrm>
            <a:off x="-1" y="6400800"/>
            <a:ext cx="12192000"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Google Shape;387;p25"/>
          <p:cNvSpPr/>
          <p:nvPr/>
        </p:nvSpPr>
        <p:spPr>
          <a:xfrm>
            <a:off x="7716949" y="5442556"/>
            <a:ext cx="3982967"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Lato"/>
                <a:ea typeface="Lato"/>
                <a:cs typeface="Lato"/>
                <a:sym typeface="Lato"/>
              </a:rPr>
              <a:t>Noah Siegel, Nicholas Lourie, Russell Power, and Waleed Ammar. 2018. Extracting Scientific Figures with Distantly Supervised Neural Networks. CoRRabs/1804.02445 (2018). arXiv:1804.02445 Retrieved October 9, 2019 from </a:t>
            </a:r>
            <a:r>
              <a:rPr lang="en-US" sz="1000" b="0" i="0" u="sng" strike="noStrike" cap="none">
                <a:solidFill>
                  <a:srgbClr val="000000"/>
                </a:solidFill>
                <a:latin typeface="Lato"/>
                <a:ea typeface="Lato"/>
                <a:cs typeface="Lato"/>
                <a:sym typeface="Lato"/>
                <a:hlinkClick r:id="rId5"/>
              </a:rPr>
              <a:t>http://arxiv.org/abs/1804.02445</a:t>
            </a:r>
            <a:r>
              <a:rPr lang="en-US" sz="1000" b="0" i="0" u="none" strike="noStrike" cap="none">
                <a:solidFill>
                  <a:srgbClr val="000000"/>
                </a:solidFill>
                <a:latin typeface="Lato"/>
                <a:ea typeface="Lato"/>
                <a:cs typeface="Lato"/>
                <a:sym typeface="Lato"/>
              </a:rPr>
              <a:t> </a:t>
            </a:r>
            <a:br>
              <a:rPr lang="en-US" sz="1000" b="0" i="0" u="none" strike="noStrike" cap="none">
                <a:solidFill>
                  <a:schemeClr val="dk1"/>
                </a:solidFill>
                <a:latin typeface="Calibri"/>
                <a:ea typeface="Calibri"/>
                <a:cs typeface="Calibri"/>
                <a:sym typeface="Calibri"/>
              </a:rPr>
            </a:br>
            <a:endParaRPr sz="1000" b="0" i="0" u="none" strike="noStrike" cap="none">
              <a:solidFill>
                <a:schemeClr val="dk1"/>
              </a:solidFill>
              <a:latin typeface="Calibri"/>
              <a:ea typeface="Calibri"/>
              <a:cs typeface="Calibri"/>
              <a:sym typeface="Calibri"/>
            </a:endParaRPr>
          </a:p>
        </p:txBody>
      </p:sp>
      <p:sp>
        <p:nvSpPr>
          <p:cNvPr id="388" name="Google Shape;388;p25"/>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2"/>
        <p:cNvGrpSpPr/>
        <p:nvPr/>
      </p:nvGrpSpPr>
      <p:grpSpPr>
        <a:xfrm>
          <a:off x="0" y="0"/>
          <a:ext cx="0" cy="0"/>
          <a:chOff x="0" y="0"/>
          <a:chExt cx="0" cy="0"/>
        </a:xfrm>
      </p:grpSpPr>
      <p:sp>
        <p:nvSpPr>
          <p:cNvPr id="393" name="Google Shape;393;p26"/>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94" name="Google Shape;394;p26"/>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395" name="Google Shape;395;p26"/>
          <p:cNvSpPr/>
          <p:nvPr/>
        </p:nvSpPr>
        <p:spPr>
          <a:xfrm>
            <a:off x="3274" y="0"/>
            <a:ext cx="12188726" cy="68589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6" name="Google Shape;396;p26"/>
          <p:cNvSpPr/>
          <p:nvPr/>
        </p:nvSpPr>
        <p:spPr>
          <a:xfrm>
            <a:off x="643467" y="643467"/>
            <a:ext cx="3635926" cy="5111915"/>
          </a:xfrm>
          <a:prstGeom prst="rect">
            <a:avLst/>
          </a:prstGeom>
          <a:solidFill>
            <a:schemeClr val="lt1">
              <a:alpha val="8352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 name="Google Shape;397;p26"/>
          <p:cNvSpPr txBox="1">
            <a:spLocks noGrp="1"/>
          </p:cNvSpPr>
          <p:nvPr>
            <p:ph type="title"/>
          </p:nvPr>
        </p:nvSpPr>
        <p:spPr>
          <a:xfrm>
            <a:off x="854277" y="884521"/>
            <a:ext cx="3214307" cy="2867252"/>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400"/>
              <a:buFont typeface="Calibri"/>
              <a:buNone/>
            </a:pPr>
            <a:r>
              <a:rPr lang="en-US" sz="4400">
                <a:solidFill>
                  <a:schemeClr val="dk1"/>
                </a:solidFill>
              </a:rPr>
              <a:t>Figure Extraction: </a:t>
            </a:r>
            <a:br>
              <a:rPr lang="en-US" sz="4400">
                <a:solidFill>
                  <a:schemeClr val="dk1"/>
                </a:solidFill>
              </a:rPr>
            </a:br>
            <a:r>
              <a:rPr lang="en-US" sz="4400">
                <a:solidFill>
                  <a:schemeClr val="dk1"/>
                </a:solidFill>
              </a:rPr>
              <a:t>Born Digital </a:t>
            </a:r>
            <a:br>
              <a:rPr lang="en-US" sz="4400">
                <a:solidFill>
                  <a:schemeClr val="dk1"/>
                </a:solidFill>
              </a:rPr>
            </a:br>
            <a:r>
              <a:rPr lang="en-US" sz="4400">
                <a:solidFill>
                  <a:schemeClr val="dk1"/>
                </a:solidFill>
              </a:rPr>
              <a:t>vs. Scanned</a:t>
            </a:r>
            <a:endParaRPr/>
          </a:p>
        </p:txBody>
      </p:sp>
      <p:pic>
        <p:nvPicPr>
          <p:cNvPr id="398" name="Google Shape;398;p26" descr="A picture containing screenshot  Description automatically generated"/>
          <p:cNvPicPr preferRelativeResize="0"/>
          <p:nvPr/>
        </p:nvPicPr>
        <p:blipFill rotWithShape="1">
          <a:blip r:embed="rId3">
            <a:alphaModFix/>
          </a:blip>
          <a:srcRect/>
          <a:stretch/>
        </p:blipFill>
        <p:spPr>
          <a:xfrm>
            <a:off x="4892979" y="183395"/>
            <a:ext cx="3639737" cy="4535501"/>
          </a:xfrm>
          <a:prstGeom prst="rect">
            <a:avLst/>
          </a:prstGeom>
          <a:noFill/>
          <a:ln>
            <a:noFill/>
          </a:ln>
        </p:spPr>
      </p:pic>
      <p:cxnSp>
        <p:nvCxnSpPr>
          <p:cNvPr id="399" name="Google Shape;399;p26"/>
          <p:cNvCxnSpPr/>
          <p:nvPr/>
        </p:nvCxnSpPr>
        <p:spPr>
          <a:xfrm>
            <a:off x="906950" y="3883364"/>
            <a:ext cx="3108960" cy="0"/>
          </a:xfrm>
          <a:prstGeom prst="straightConnector1">
            <a:avLst/>
          </a:prstGeom>
          <a:noFill/>
          <a:ln w="19050" cap="flat" cmpd="sng">
            <a:solidFill>
              <a:schemeClr val="accent1"/>
            </a:solidFill>
            <a:prstDash val="solid"/>
            <a:round/>
            <a:headEnd type="none" w="sm" len="sm"/>
            <a:tailEnd type="none" w="sm" len="sm"/>
          </a:ln>
        </p:spPr>
      </p:cxnSp>
      <p:pic>
        <p:nvPicPr>
          <p:cNvPr id="400" name="Google Shape;400;p26"/>
          <p:cNvPicPr preferRelativeResize="0"/>
          <p:nvPr/>
        </p:nvPicPr>
        <p:blipFill rotWithShape="1">
          <a:blip r:embed="rId4">
            <a:alphaModFix/>
          </a:blip>
          <a:srcRect/>
          <a:stretch/>
        </p:blipFill>
        <p:spPr>
          <a:xfrm>
            <a:off x="8706899" y="183395"/>
            <a:ext cx="3310917" cy="4535502"/>
          </a:xfrm>
          <a:prstGeom prst="rect">
            <a:avLst/>
          </a:prstGeom>
          <a:noFill/>
          <a:ln>
            <a:noFill/>
          </a:ln>
        </p:spPr>
      </p:pic>
      <p:sp>
        <p:nvSpPr>
          <p:cNvPr id="401" name="Google Shape;401;p26"/>
          <p:cNvSpPr/>
          <p:nvPr/>
        </p:nvSpPr>
        <p:spPr>
          <a:xfrm>
            <a:off x="1" y="6400800"/>
            <a:ext cx="12192000" cy="457200"/>
          </a:xfrm>
          <a:prstGeom prst="rect">
            <a:avLst/>
          </a:prstGeom>
          <a:solidFill>
            <a:srgbClr val="262626">
              <a:alpha val="9372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2" name="Google Shape;402;p26"/>
          <p:cNvSpPr/>
          <p:nvPr/>
        </p:nvSpPr>
        <p:spPr>
          <a:xfrm>
            <a:off x="590988" y="4858317"/>
            <a:ext cx="4532157"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Lato"/>
                <a:ea typeface="Lato"/>
                <a:cs typeface="Lato"/>
                <a:sym typeface="Lato"/>
              </a:rPr>
              <a:t>Image 1 src: </a:t>
            </a:r>
            <a:r>
              <a:rPr lang="en-US" sz="1000" b="0" i="0" u="sng" strike="noStrike" cap="none">
                <a:solidFill>
                  <a:srgbClr val="1C3678"/>
                </a:solidFill>
                <a:latin typeface="Lato"/>
                <a:ea typeface="Lato"/>
                <a:cs typeface="Lato"/>
                <a:sym typeface="Lato"/>
                <a:hlinkClick r:id="rId5"/>
              </a:rPr>
              <a:t>https://arxiv.org/pdf/1804.02445.pdf</a:t>
            </a:r>
            <a:endParaRPr sz="1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Lato"/>
                <a:ea typeface="Lato"/>
                <a:cs typeface="Lato"/>
                <a:sym typeface="Lato"/>
              </a:rPr>
              <a:t>Image 2 src: </a:t>
            </a:r>
            <a:r>
              <a:rPr lang="en-US" sz="1000" b="0" i="0" u="sng" strike="noStrike" cap="none">
                <a:solidFill>
                  <a:srgbClr val="1C3678"/>
                </a:solidFill>
                <a:latin typeface="Lato"/>
                <a:ea typeface="Lato"/>
                <a:cs typeface="Lato"/>
                <a:sym typeface="Lato"/>
                <a:hlinkClick r:id="rId6"/>
              </a:rPr>
              <a:t>https://vtechworks.lib.vt.edu/handle/10919/56159</a:t>
            </a:r>
            <a:endParaRPr sz="1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Lato"/>
                <a:ea typeface="Lato"/>
                <a:cs typeface="Lato"/>
                <a:sym typeface="Lato"/>
              </a:rPr>
              <a:t>Noah Siegel, Nicholas Lourie, Russell Power, and Waleed Ammar. 2018. Extracting Scientific Figures with Distantly Supervised Neural Networks. CoRRabs/1804.02445 (2018). arXiv:1804.02445 Retrieved October 9, 2019 from </a:t>
            </a:r>
            <a:r>
              <a:rPr lang="en-US" sz="1000" b="0" i="0" u="sng" strike="noStrike" cap="none">
                <a:solidFill>
                  <a:srgbClr val="000000"/>
                </a:solidFill>
                <a:latin typeface="Lato"/>
                <a:ea typeface="Lato"/>
                <a:cs typeface="Lato"/>
                <a:sym typeface="Lato"/>
                <a:hlinkClick r:id="rId7"/>
              </a:rPr>
              <a:t>http://arxiv.org/abs/1804.02445</a:t>
            </a:r>
            <a:r>
              <a:rPr lang="en-US" sz="1000" b="0" i="0" u="none" strike="noStrike" cap="none">
                <a:solidFill>
                  <a:srgbClr val="000000"/>
                </a:solidFill>
                <a:latin typeface="Lato"/>
                <a:ea typeface="Lato"/>
                <a:cs typeface="Lato"/>
                <a:sym typeface="Lato"/>
              </a:rPr>
              <a:t>  </a:t>
            </a:r>
            <a:br>
              <a:rPr lang="en-US" sz="1000" b="0" i="0" u="none" strike="noStrike" cap="none">
                <a:solidFill>
                  <a:schemeClr val="dk1"/>
                </a:solidFill>
                <a:latin typeface="Calibri"/>
                <a:ea typeface="Calibri"/>
                <a:cs typeface="Calibri"/>
                <a:sym typeface="Calibri"/>
              </a:rPr>
            </a:br>
            <a:endParaRPr sz="1000" b="0" i="0" u="none" strike="noStrike" cap="none">
              <a:solidFill>
                <a:schemeClr val="dk1"/>
              </a:solidFill>
              <a:latin typeface="Calibri"/>
              <a:ea typeface="Calibri"/>
              <a:cs typeface="Calibri"/>
              <a:sym typeface="Calibri"/>
            </a:endParaRPr>
          </a:p>
        </p:txBody>
      </p:sp>
      <p:sp>
        <p:nvSpPr>
          <p:cNvPr id="403" name="Google Shape;403;p26"/>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4"/>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Calibri"/>
              <a:buNone/>
            </a:pPr>
            <a:r>
              <a:rPr lang="en-US"/>
              <a:t>Introduction</a:t>
            </a:r>
            <a:endParaRPr/>
          </a:p>
        </p:txBody>
      </p:sp>
      <p:sp>
        <p:nvSpPr>
          <p:cNvPr id="148" name="Google Shape;148;p4"/>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Shape 407"/>
        <p:cNvGrpSpPr/>
        <p:nvPr/>
      </p:nvGrpSpPr>
      <p:grpSpPr>
        <a:xfrm>
          <a:off x="0" y="0"/>
          <a:ext cx="0" cy="0"/>
          <a:chOff x="0" y="0"/>
          <a:chExt cx="0" cy="0"/>
        </a:xfrm>
      </p:grpSpPr>
      <p:sp>
        <p:nvSpPr>
          <p:cNvPr id="408" name="Google Shape;408;p27"/>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Methods</a:t>
            </a:r>
            <a:endParaRPr/>
          </a:p>
        </p:txBody>
      </p:sp>
      <p:sp>
        <p:nvSpPr>
          <p:cNvPr id="409" name="Google Shape;409;p27"/>
          <p:cNvSpPr txBox="1">
            <a:spLocks noGrp="1"/>
          </p:cNvSpPr>
          <p:nvPr>
            <p:ph type="body" idx="1"/>
          </p:nvPr>
        </p:nvSpPr>
        <p:spPr>
          <a:xfrm>
            <a:off x="1097280" y="2108201"/>
            <a:ext cx="10058400" cy="2627085"/>
          </a:xfrm>
          <a:prstGeom prst="rect">
            <a:avLst/>
          </a:prstGeom>
          <a:noFill/>
          <a:ln>
            <a:noFill/>
          </a:ln>
        </p:spPr>
        <p:txBody>
          <a:bodyPr spcFirstLastPara="1" wrap="square" lIns="0" tIns="45700" rIns="0" bIns="45700" anchor="t" anchorCtr="0">
            <a:normAutofit/>
          </a:bodyPr>
          <a:lstStyle/>
          <a:p>
            <a:pPr marL="91440" lvl="0" indent="0" algn="l" rtl="0">
              <a:lnSpc>
                <a:spcPct val="80000"/>
              </a:lnSpc>
              <a:spcBef>
                <a:spcPts val="0"/>
              </a:spcBef>
              <a:spcAft>
                <a:spcPts val="0"/>
              </a:spcAft>
              <a:buSzPts val="2000"/>
              <a:buNone/>
            </a:pPr>
            <a:r>
              <a:rPr lang="en-US"/>
              <a:t>Alter a born-digital PDF to make it more like a scanned document. Then train the model on the altered PDF.</a:t>
            </a:r>
            <a:endParaRPr/>
          </a:p>
          <a:p>
            <a:pPr marL="91440" lvl="0" indent="0" algn="l" rtl="0">
              <a:lnSpc>
                <a:spcPct val="80000"/>
              </a:lnSpc>
              <a:spcBef>
                <a:spcPts val="0"/>
              </a:spcBef>
              <a:spcAft>
                <a:spcPts val="0"/>
              </a:spcAft>
              <a:buSzPts val="2000"/>
              <a:buNone/>
            </a:pPr>
            <a:endParaRPr/>
          </a:p>
          <a:p>
            <a:pPr marL="548640" lvl="0" indent="-457200" algn="l" rtl="0">
              <a:lnSpc>
                <a:spcPct val="80000"/>
              </a:lnSpc>
              <a:spcBef>
                <a:spcPts val="0"/>
              </a:spcBef>
              <a:spcAft>
                <a:spcPts val="0"/>
              </a:spcAft>
              <a:buSzPts val="2000"/>
              <a:buFont typeface="Arial"/>
              <a:buAutoNum type="arabicPeriod"/>
            </a:pPr>
            <a:r>
              <a:rPr lang="en-US"/>
              <a:t>Image-based data augmentation</a:t>
            </a:r>
            <a:endParaRPr/>
          </a:p>
          <a:p>
            <a:pPr marL="1005839" lvl="1" indent="-457198" algn="l" rtl="0">
              <a:lnSpc>
                <a:spcPct val="80000"/>
              </a:lnSpc>
              <a:spcBef>
                <a:spcPts val="0"/>
              </a:spcBef>
              <a:spcAft>
                <a:spcPts val="0"/>
              </a:spcAft>
              <a:buSzPts val="2000"/>
              <a:buChar char="◦"/>
            </a:pPr>
            <a:r>
              <a:rPr lang="en-US"/>
              <a:t>We use the popular ImgAug tool to apply a list of image-based augmentations to each page of the born-digital ETD</a:t>
            </a:r>
            <a:endParaRPr/>
          </a:p>
          <a:p>
            <a:pPr marL="548640" lvl="1" indent="0" algn="l" rtl="0">
              <a:lnSpc>
                <a:spcPct val="80000"/>
              </a:lnSpc>
              <a:spcBef>
                <a:spcPts val="0"/>
              </a:spcBef>
              <a:spcAft>
                <a:spcPts val="0"/>
              </a:spcAft>
              <a:buSzPts val="2000"/>
              <a:buNone/>
            </a:pPr>
            <a:endParaRPr/>
          </a:p>
          <a:p>
            <a:pPr marL="548640" lvl="0" indent="-457200" algn="l" rtl="0">
              <a:lnSpc>
                <a:spcPct val="80000"/>
              </a:lnSpc>
              <a:spcBef>
                <a:spcPts val="0"/>
              </a:spcBef>
              <a:spcAft>
                <a:spcPts val="0"/>
              </a:spcAft>
              <a:buSzPts val="2000"/>
              <a:buFont typeface="Arial"/>
              <a:buAutoNum type="arabicPeriod"/>
            </a:pPr>
            <a:r>
              <a:rPr lang="en-US"/>
              <a:t>Latex-based data augmentation</a:t>
            </a:r>
            <a:endParaRPr/>
          </a:p>
          <a:p>
            <a:pPr marL="1005839" lvl="1" indent="-457198" algn="l" rtl="0">
              <a:lnSpc>
                <a:spcPct val="80000"/>
              </a:lnSpc>
              <a:spcBef>
                <a:spcPts val="0"/>
              </a:spcBef>
              <a:spcAft>
                <a:spcPts val="0"/>
              </a:spcAft>
              <a:buSzPts val="2000"/>
              <a:buChar char="◦"/>
            </a:pPr>
            <a:r>
              <a:rPr lang="en-US"/>
              <a:t> Change the inherent structure of the text within the page by altering the LaTeX source code of the PDFs</a:t>
            </a:r>
            <a:endParaRPr/>
          </a:p>
          <a:p>
            <a:pPr marL="891539" lvl="1" indent="-215898" algn="l" rtl="0">
              <a:lnSpc>
                <a:spcPct val="80000"/>
              </a:lnSpc>
              <a:spcBef>
                <a:spcPts val="0"/>
              </a:spcBef>
              <a:spcAft>
                <a:spcPts val="0"/>
              </a:spcAft>
              <a:buSzPts val="2000"/>
              <a:buNone/>
            </a:pPr>
            <a:endParaRPr/>
          </a:p>
          <a:p>
            <a:pPr marL="91440" lvl="0" indent="0" algn="l" rtl="0">
              <a:lnSpc>
                <a:spcPct val="80000"/>
              </a:lnSpc>
              <a:spcBef>
                <a:spcPts val="0"/>
              </a:spcBef>
              <a:spcAft>
                <a:spcPts val="0"/>
              </a:spcAft>
              <a:buSzPts val="2000"/>
              <a:buNone/>
            </a:pPr>
            <a:endParaRPr/>
          </a:p>
        </p:txBody>
      </p:sp>
      <p:sp>
        <p:nvSpPr>
          <p:cNvPr id="410" name="Google Shape;410;p27"/>
          <p:cNvSpPr/>
          <p:nvPr/>
        </p:nvSpPr>
        <p:spPr>
          <a:xfrm>
            <a:off x="3215226" y="5094100"/>
            <a:ext cx="7412700" cy="14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Lato"/>
                <a:ea typeface="Lato"/>
                <a:cs typeface="Lato"/>
                <a:sym typeface="Lato"/>
              </a:rPr>
              <a:t>Alexander B. Jung, Kentaro Wada, Jon Crall, Satoshi Tanaka, Jake Graving, Sarthak Yadav, Joy Banerjee, Gábor Vecsei, Adam Kraft, Jirka Borovec, Christian Vallentin, Semen Zhydenko, Kilian Pfeiffer, Ben Cook, Ismael Fernández, Weng Chi-Hung, Abner Ayala-Acevedo, Raphael Meudec, Matias Laporte, et al. 2019. </a:t>
            </a:r>
            <a:r>
              <a:rPr lang="en-US" sz="1000" b="0" i="1" u="none" strike="noStrike" cap="none">
                <a:solidFill>
                  <a:srgbClr val="000000"/>
                </a:solidFill>
                <a:latin typeface="Lato"/>
                <a:ea typeface="Lato"/>
                <a:cs typeface="Lato"/>
                <a:sym typeface="Lato"/>
              </a:rPr>
              <a:t>imgaug GitHub Repository</a:t>
            </a:r>
            <a:r>
              <a:rPr lang="en-US" sz="1000" b="0" i="0" u="none" strike="noStrike" cap="none">
                <a:solidFill>
                  <a:srgbClr val="000000"/>
                </a:solidFill>
                <a:latin typeface="Lato"/>
                <a:ea typeface="Lato"/>
                <a:cs typeface="Lato"/>
                <a:sym typeface="Lato"/>
              </a:rPr>
              <a:t>. Retrieved September 25, 2019 from </a:t>
            </a:r>
            <a:r>
              <a:rPr lang="en-US" sz="1000" b="0" i="0" u="sng" strike="noStrike" cap="none">
                <a:solidFill>
                  <a:srgbClr val="000000"/>
                </a:solidFill>
                <a:latin typeface="Lato"/>
                <a:ea typeface="Lato"/>
                <a:cs typeface="Lato"/>
                <a:sym typeface="Lato"/>
                <a:hlinkClick r:id="rId3"/>
              </a:rPr>
              <a:t>https://github.com/aleju/imgaug</a:t>
            </a:r>
            <a:r>
              <a:rPr lang="en-US" sz="1000" b="0" i="0" u="none" strike="noStrike" cap="none">
                <a:solidFill>
                  <a:srgbClr val="000000"/>
                </a:solidFill>
                <a:latin typeface="Lato"/>
                <a:ea typeface="Lato"/>
                <a:cs typeface="Lato"/>
                <a:sym typeface="Lato"/>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000"/>
              <a:buFont typeface="Arial"/>
              <a:buNone/>
            </a:pPr>
            <a:br>
              <a:rPr lang="en-US" sz="1000" b="0" i="0" u="none" strike="noStrike" cap="none">
                <a:solidFill>
                  <a:schemeClr val="dk1"/>
                </a:solidFill>
                <a:latin typeface="Calibri"/>
                <a:ea typeface="Calibri"/>
                <a:cs typeface="Calibri"/>
                <a:sym typeface="Calibri"/>
              </a:rPr>
            </a:br>
            <a:endParaRPr sz="1000" b="0" i="0" u="none" strike="noStrike" cap="none">
              <a:solidFill>
                <a:schemeClr val="dk1"/>
              </a:solidFill>
              <a:latin typeface="Calibri"/>
              <a:ea typeface="Calibri"/>
              <a:cs typeface="Calibri"/>
              <a:sym typeface="Calibri"/>
            </a:endParaRPr>
          </a:p>
        </p:txBody>
      </p:sp>
      <p:sp>
        <p:nvSpPr>
          <p:cNvPr id="411" name="Google Shape;411;p27"/>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28"/>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Methods</a:t>
            </a:r>
            <a:endParaRPr/>
          </a:p>
        </p:txBody>
      </p:sp>
      <p:sp>
        <p:nvSpPr>
          <p:cNvPr id="417" name="Google Shape;417;p28"/>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457200" lvl="0" indent="-342900" algn="l" rtl="0">
              <a:lnSpc>
                <a:spcPct val="90000"/>
              </a:lnSpc>
              <a:spcBef>
                <a:spcPts val="0"/>
              </a:spcBef>
              <a:spcAft>
                <a:spcPts val="0"/>
              </a:spcAft>
              <a:buSzPts val="1800"/>
              <a:buAutoNum type="arabicPeriod"/>
            </a:pPr>
            <a:r>
              <a:rPr lang="en-US"/>
              <a:t>Image-based data augmentations</a:t>
            </a:r>
            <a:endParaRPr/>
          </a:p>
          <a:p>
            <a:pPr marL="914400" lvl="1" indent="-342900" algn="l" rtl="0">
              <a:lnSpc>
                <a:spcPct val="90000"/>
              </a:lnSpc>
              <a:spcBef>
                <a:spcPts val="0"/>
              </a:spcBef>
              <a:spcAft>
                <a:spcPts val="0"/>
              </a:spcAft>
              <a:buSzPts val="1800"/>
              <a:buAutoNum type="alphaLcPeriod"/>
            </a:pPr>
            <a:r>
              <a:rPr lang="en-US"/>
              <a:t>Random affine rotation (limited to +/- 5 degrees)</a:t>
            </a:r>
            <a:endParaRPr/>
          </a:p>
          <a:p>
            <a:pPr marL="914400" lvl="1" indent="-342900" algn="l" rtl="0">
              <a:lnSpc>
                <a:spcPct val="90000"/>
              </a:lnSpc>
              <a:spcBef>
                <a:spcPts val="0"/>
              </a:spcBef>
              <a:spcAft>
                <a:spcPts val="0"/>
              </a:spcAft>
              <a:buSzPts val="1800"/>
              <a:buAutoNum type="alphaLcPeriod"/>
            </a:pPr>
            <a:r>
              <a:rPr lang="en-US"/>
              <a:t>Additive Gaussian noise</a:t>
            </a:r>
            <a:endParaRPr/>
          </a:p>
          <a:p>
            <a:pPr marL="914400" lvl="1" indent="-342900" algn="l" rtl="0">
              <a:lnSpc>
                <a:spcPct val="90000"/>
              </a:lnSpc>
              <a:spcBef>
                <a:spcPts val="0"/>
              </a:spcBef>
              <a:spcAft>
                <a:spcPts val="0"/>
              </a:spcAft>
              <a:buSzPts val="1800"/>
              <a:buAutoNum type="alphaLcPeriod"/>
            </a:pPr>
            <a:r>
              <a:rPr lang="en-US"/>
              <a:t>Salt-and-pepper noise</a:t>
            </a:r>
            <a:endParaRPr/>
          </a:p>
          <a:p>
            <a:pPr marL="914400" lvl="1" indent="-342900" algn="l" rtl="0">
              <a:lnSpc>
                <a:spcPct val="90000"/>
              </a:lnSpc>
              <a:spcBef>
                <a:spcPts val="0"/>
              </a:spcBef>
              <a:spcAft>
                <a:spcPts val="0"/>
              </a:spcAft>
              <a:buSzPts val="1800"/>
              <a:buAutoNum type="alphaLcPeriod"/>
            </a:pPr>
            <a:r>
              <a:rPr lang="en-US"/>
              <a:t>Gaussian blur</a:t>
            </a:r>
            <a:endParaRPr/>
          </a:p>
          <a:p>
            <a:pPr marL="914400" lvl="1" indent="-342900" algn="l" rtl="0">
              <a:lnSpc>
                <a:spcPct val="90000"/>
              </a:lnSpc>
              <a:spcBef>
                <a:spcPts val="0"/>
              </a:spcBef>
              <a:spcAft>
                <a:spcPts val="0"/>
              </a:spcAft>
              <a:buSzPts val="1800"/>
              <a:buAutoNum type="alphaLcPeriod"/>
            </a:pPr>
            <a:r>
              <a:rPr lang="en-US"/>
              <a:t>Linear contrast</a:t>
            </a:r>
            <a:endParaRPr/>
          </a:p>
          <a:p>
            <a:pPr marL="914400" lvl="1" indent="-342900" algn="l" rtl="0">
              <a:lnSpc>
                <a:spcPct val="90000"/>
              </a:lnSpc>
              <a:spcBef>
                <a:spcPts val="0"/>
              </a:spcBef>
              <a:spcAft>
                <a:spcPts val="0"/>
              </a:spcAft>
              <a:buSzPts val="1800"/>
              <a:buAutoNum type="alphaLcPeriod"/>
            </a:pPr>
            <a:r>
              <a:rPr lang="en-US"/>
              <a:t>Perspective transform</a:t>
            </a:r>
            <a:endParaRPr/>
          </a:p>
          <a:p>
            <a:pPr marL="457200" lvl="0" indent="-342900" algn="l" rtl="0">
              <a:lnSpc>
                <a:spcPct val="90000"/>
              </a:lnSpc>
              <a:spcBef>
                <a:spcPts val="0"/>
              </a:spcBef>
              <a:spcAft>
                <a:spcPts val="0"/>
              </a:spcAft>
              <a:buSzPts val="1800"/>
              <a:buAutoNum type="arabicPeriod"/>
            </a:pPr>
            <a:r>
              <a:rPr lang="en-US"/>
              <a:t>Latex-based data augmentations</a:t>
            </a:r>
            <a:endParaRPr/>
          </a:p>
          <a:p>
            <a:pPr marL="914400" lvl="1" indent="-342900" algn="l" rtl="0">
              <a:lnSpc>
                <a:spcPct val="90000"/>
              </a:lnSpc>
              <a:spcBef>
                <a:spcPts val="0"/>
              </a:spcBef>
              <a:spcAft>
                <a:spcPts val="0"/>
              </a:spcAft>
              <a:buSzPts val="1800"/>
              <a:buAutoNum type="alphaLcPeriod"/>
            </a:pPr>
            <a:r>
              <a:rPr lang="en-US"/>
              <a:t> </a:t>
            </a:r>
            <a:r>
              <a:rPr lang="en-US">
                <a:solidFill>
                  <a:srgbClr val="FF0000"/>
                </a:solidFill>
              </a:rPr>
              <a:t>\documentclass[sigconf]{acmart}</a:t>
            </a:r>
            <a:br>
              <a:rPr lang="en-US"/>
            </a:br>
            <a:r>
              <a:rPr lang="en-US"/>
              <a:t> </a:t>
            </a:r>
            <a:r>
              <a:rPr lang="en-US">
                <a:solidFill>
                  <a:srgbClr val="38761D"/>
                </a:solidFill>
              </a:rPr>
              <a:t>\documentclass[sigconf,12pt]{acmart}</a:t>
            </a:r>
            <a:endParaRPr>
              <a:solidFill>
                <a:srgbClr val="38761D"/>
              </a:solidFill>
            </a:endParaRPr>
          </a:p>
          <a:p>
            <a:pPr marL="914400" lvl="1" indent="-342900" algn="l" rtl="0">
              <a:lnSpc>
                <a:spcPct val="90000"/>
              </a:lnSpc>
              <a:spcBef>
                <a:spcPts val="0"/>
              </a:spcBef>
              <a:spcAft>
                <a:spcPts val="0"/>
              </a:spcAft>
              <a:buSzPts val="1800"/>
              <a:buAutoNum type="alphaLcPeriod"/>
            </a:pPr>
            <a:r>
              <a:rPr lang="en-US"/>
              <a:t>Following code added at the beginning:</a:t>
            </a:r>
            <a:br>
              <a:rPr lang="en-US"/>
            </a:br>
            <a:r>
              <a:rPr lang="en-US"/>
              <a:t> </a:t>
            </a:r>
            <a:r>
              <a:rPr lang="en-US">
                <a:solidFill>
                  <a:srgbClr val="38761D"/>
                </a:solidFill>
              </a:rPr>
              <a:t>\renewcommand\ttdefault{cmvtt}</a:t>
            </a:r>
            <a:br>
              <a:rPr lang="en-US">
                <a:solidFill>
                  <a:srgbClr val="38761D"/>
                </a:solidFill>
              </a:rPr>
            </a:br>
            <a:r>
              <a:rPr lang="en-US">
                <a:solidFill>
                  <a:srgbClr val="38761D"/>
                </a:solidFill>
              </a:rPr>
              <a:t> \renewcommand{\familydefault}{\ttdefault}</a:t>
            </a:r>
            <a:br>
              <a:rPr lang="en-US">
                <a:solidFill>
                  <a:srgbClr val="38761D"/>
                </a:solidFill>
              </a:rPr>
            </a:br>
            <a:r>
              <a:rPr lang="en-US">
                <a:solidFill>
                  <a:srgbClr val="38761D"/>
                </a:solidFill>
              </a:rPr>
              <a:t> \linespread{1.5}</a:t>
            </a:r>
            <a:endParaRPr>
              <a:solidFill>
                <a:srgbClr val="38761D"/>
              </a:solidFill>
            </a:endParaRPr>
          </a:p>
        </p:txBody>
      </p:sp>
      <p:pic>
        <p:nvPicPr>
          <p:cNvPr id="418" name="Google Shape;418;p28"/>
          <p:cNvPicPr preferRelativeResize="0"/>
          <p:nvPr/>
        </p:nvPicPr>
        <p:blipFill rotWithShape="1">
          <a:blip r:embed="rId3">
            <a:alphaModFix/>
          </a:blip>
          <a:srcRect/>
          <a:stretch/>
        </p:blipFill>
        <p:spPr>
          <a:xfrm>
            <a:off x="6184593" y="4299993"/>
            <a:ext cx="2037999" cy="985550"/>
          </a:xfrm>
          <a:prstGeom prst="rect">
            <a:avLst/>
          </a:prstGeom>
          <a:noFill/>
          <a:ln w="9525" cap="flat" cmpd="sng">
            <a:solidFill>
              <a:srgbClr val="000000"/>
            </a:solidFill>
            <a:prstDash val="solid"/>
            <a:round/>
            <a:headEnd type="none" w="sm" len="sm"/>
            <a:tailEnd type="none" w="sm" len="sm"/>
          </a:ln>
        </p:spPr>
      </p:pic>
      <p:pic>
        <p:nvPicPr>
          <p:cNvPr id="419" name="Google Shape;419;p28"/>
          <p:cNvPicPr preferRelativeResize="0"/>
          <p:nvPr/>
        </p:nvPicPr>
        <p:blipFill rotWithShape="1">
          <a:blip r:embed="rId4">
            <a:alphaModFix/>
          </a:blip>
          <a:srcRect/>
          <a:stretch/>
        </p:blipFill>
        <p:spPr>
          <a:xfrm>
            <a:off x="9340975" y="2161642"/>
            <a:ext cx="2746750" cy="1682450"/>
          </a:xfrm>
          <a:prstGeom prst="rect">
            <a:avLst/>
          </a:prstGeom>
          <a:noFill/>
          <a:ln w="9525" cap="flat" cmpd="sng">
            <a:solidFill>
              <a:srgbClr val="000000"/>
            </a:solidFill>
            <a:prstDash val="solid"/>
            <a:round/>
            <a:headEnd type="none" w="sm" len="sm"/>
            <a:tailEnd type="none" w="sm" len="sm"/>
          </a:ln>
        </p:spPr>
      </p:pic>
      <p:pic>
        <p:nvPicPr>
          <p:cNvPr id="420" name="Google Shape;420;p28"/>
          <p:cNvPicPr preferRelativeResize="0"/>
          <p:nvPr/>
        </p:nvPicPr>
        <p:blipFill rotWithShape="1">
          <a:blip r:embed="rId5">
            <a:alphaModFix/>
          </a:blip>
          <a:srcRect/>
          <a:stretch/>
        </p:blipFill>
        <p:spPr>
          <a:xfrm>
            <a:off x="9741388" y="31750"/>
            <a:ext cx="2200275" cy="2076450"/>
          </a:xfrm>
          <a:prstGeom prst="rect">
            <a:avLst/>
          </a:prstGeom>
          <a:noFill/>
          <a:ln w="9525" cap="flat" cmpd="sng">
            <a:solidFill>
              <a:srgbClr val="000000"/>
            </a:solidFill>
            <a:prstDash val="solid"/>
            <a:round/>
            <a:headEnd type="none" w="sm" len="sm"/>
            <a:tailEnd type="none" w="sm" len="sm"/>
          </a:ln>
        </p:spPr>
      </p:pic>
      <p:pic>
        <p:nvPicPr>
          <p:cNvPr id="421" name="Google Shape;421;p28"/>
          <p:cNvPicPr preferRelativeResize="0"/>
          <p:nvPr/>
        </p:nvPicPr>
        <p:blipFill rotWithShape="1">
          <a:blip r:embed="rId6">
            <a:alphaModFix/>
          </a:blip>
          <a:srcRect/>
          <a:stretch/>
        </p:blipFill>
        <p:spPr>
          <a:xfrm>
            <a:off x="8510575" y="0"/>
            <a:ext cx="934676" cy="1076850"/>
          </a:xfrm>
          <a:prstGeom prst="rect">
            <a:avLst/>
          </a:prstGeom>
          <a:noFill/>
          <a:ln w="9525" cap="flat" cmpd="sng">
            <a:solidFill>
              <a:srgbClr val="000000"/>
            </a:solidFill>
            <a:prstDash val="solid"/>
            <a:round/>
            <a:headEnd type="none" w="sm" len="sm"/>
            <a:tailEnd type="none" w="sm" len="sm"/>
          </a:ln>
        </p:spPr>
      </p:pic>
      <p:pic>
        <p:nvPicPr>
          <p:cNvPr id="422" name="Google Shape;422;p28"/>
          <p:cNvPicPr preferRelativeResize="0"/>
          <p:nvPr/>
        </p:nvPicPr>
        <p:blipFill rotWithShape="1">
          <a:blip r:embed="rId7">
            <a:alphaModFix/>
          </a:blip>
          <a:srcRect/>
          <a:stretch/>
        </p:blipFill>
        <p:spPr>
          <a:xfrm>
            <a:off x="7586700" y="0"/>
            <a:ext cx="923884" cy="1076850"/>
          </a:xfrm>
          <a:prstGeom prst="rect">
            <a:avLst/>
          </a:prstGeom>
          <a:noFill/>
          <a:ln w="9525" cap="flat" cmpd="sng">
            <a:solidFill>
              <a:srgbClr val="000000"/>
            </a:solidFill>
            <a:prstDash val="solid"/>
            <a:round/>
            <a:headEnd type="none" w="sm" len="sm"/>
            <a:tailEnd type="none" w="sm" len="sm"/>
          </a:ln>
        </p:spPr>
      </p:pic>
      <p:pic>
        <p:nvPicPr>
          <p:cNvPr id="423" name="Google Shape;423;p28"/>
          <p:cNvPicPr preferRelativeResize="0"/>
          <p:nvPr/>
        </p:nvPicPr>
        <p:blipFill rotWithShape="1">
          <a:blip r:embed="rId8">
            <a:alphaModFix/>
          </a:blip>
          <a:srcRect/>
          <a:stretch/>
        </p:blipFill>
        <p:spPr>
          <a:xfrm>
            <a:off x="5992425" y="35950"/>
            <a:ext cx="1450800" cy="1450800"/>
          </a:xfrm>
          <a:prstGeom prst="rect">
            <a:avLst/>
          </a:prstGeom>
          <a:noFill/>
          <a:ln w="9525" cap="flat" cmpd="sng">
            <a:solidFill>
              <a:srgbClr val="000000"/>
            </a:solidFill>
            <a:prstDash val="solid"/>
            <a:round/>
            <a:headEnd type="none" w="sm" len="sm"/>
            <a:tailEnd type="none" w="sm" len="sm"/>
          </a:ln>
        </p:spPr>
      </p:pic>
      <p:cxnSp>
        <p:nvCxnSpPr>
          <p:cNvPr id="424" name="Google Shape;424;p28"/>
          <p:cNvCxnSpPr>
            <a:endCxn id="423" idx="1"/>
          </p:cNvCxnSpPr>
          <p:nvPr/>
        </p:nvCxnSpPr>
        <p:spPr>
          <a:xfrm rot="10800000" flipH="1">
            <a:off x="4007625" y="761350"/>
            <a:ext cx="1984800" cy="1790100"/>
          </a:xfrm>
          <a:prstGeom prst="straightConnector1">
            <a:avLst/>
          </a:prstGeom>
          <a:noFill/>
          <a:ln w="9525" cap="flat" cmpd="sng">
            <a:solidFill>
              <a:schemeClr val="dk2"/>
            </a:solidFill>
            <a:prstDash val="solid"/>
            <a:round/>
            <a:headEnd type="none" w="sm" len="sm"/>
            <a:tailEnd type="triangle" w="med" len="med"/>
          </a:ln>
        </p:spPr>
      </p:cxnSp>
      <p:cxnSp>
        <p:nvCxnSpPr>
          <p:cNvPr id="425" name="Google Shape;425;p28"/>
          <p:cNvCxnSpPr/>
          <p:nvPr/>
        </p:nvCxnSpPr>
        <p:spPr>
          <a:xfrm rot="10800000" flipH="1">
            <a:off x="4285050" y="1157450"/>
            <a:ext cx="3481500" cy="1683300"/>
          </a:xfrm>
          <a:prstGeom prst="straightConnector1">
            <a:avLst/>
          </a:prstGeom>
          <a:noFill/>
          <a:ln w="9525" cap="flat" cmpd="sng">
            <a:solidFill>
              <a:schemeClr val="dk2"/>
            </a:solidFill>
            <a:prstDash val="solid"/>
            <a:round/>
            <a:headEnd type="none" w="sm" len="sm"/>
            <a:tailEnd type="triangle" w="med" len="med"/>
          </a:ln>
        </p:spPr>
      </p:cxnSp>
      <p:cxnSp>
        <p:nvCxnSpPr>
          <p:cNvPr id="426" name="Google Shape;426;p28"/>
          <p:cNvCxnSpPr/>
          <p:nvPr/>
        </p:nvCxnSpPr>
        <p:spPr>
          <a:xfrm rot="10800000" flipH="1">
            <a:off x="4141575" y="1664400"/>
            <a:ext cx="5461500" cy="1520700"/>
          </a:xfrm>
          <a:prstGeom prst="straightConnector1">
            <a:avLst/>
          </a:prstGeom>
          <a:noFill/>
          <a:ln w="9525" cap="flat" cmpd="sng">
            <a:solidFill>
              <a:schemeClr val="dk2"/>
            </a:solidFill>
            <a:prstDash val="solid"/>
            <a:round/>
            <a:headEnd type="none" w="sm" len="sm"/>
            <a:tailEnd type="triangle" w="med" len="med"/>
          </a:ln>
        </p:spPr>
      </p:cxnSp>
      <p:cxnSp>
        <p:nvCxnSpPr>
          <p:cNvPr id="427" name="Google Shape;427;p28"/>
          <p:cNvCxnSpPr/>
          <p:nvPr/>
        </p:nvCxnSpPr>
        <p:spPr>
          <a:xfrm rot="10800000" flipH="1">
            <a:off x="3338125" y="3060750"/>
            <a:ext cx="5165100" cy="248700"/>
          </a:xfrm>
          <a:prstGeom prst="straightConnector1">
            <a:avLst/>
          </a:prstGeom>
          <a:noFill/>
          <a:ln w="9525" cap="flat" cmpd="sng">
            <a:solidFill>
              <a:schemeClr val="dk2"/>
            </a:solidFill>
            <a:prstDash val="solid"/>
            <a:round/>
            <a:headEnd type="none" w="sm" len="sm"/>
            <a:tailEnd type="triangle" w="med" len="med"/>
          </a:ln>
        </p:spPr>
      </p:cxnSp>
      <p:cxnSp>
        <p:nvCxnSpPr>
          <p:cNvPr id="428" name="Google Shape;428;p28"/>
          <p:cNvCxnSpPr/>
          <p:nvPr/>
        </p:nvCxnSpPr>
        <p:spPr>
          <a:xfrm>
            <a:off x="3510300" y="3548550"/>
            <a:ext cx="5079000" cy="573900"/>
          </a:xfrm>
          <a:prstGeom prst="straightConnector1">
            <a:avLst/>
          </a:prstGeom>
          <a:noFill/>
          <a:ln w="9525" cap="flat" cmpd="sng">
            <a:solidFill>
              <a:schemeClr val="dk2"/>
            </a:solidFill>
            <a:prstDash val="solid"/>
            <a:round/>
            <a:headEnd type="none" w="sm" len="sm"/>
            <a:tailEnd type="triangle" w="med" len="med"/>
          </a:ln>
        </p:spPr>
      </p:cxnSp>
      <p:cxnSp>
        <p:nvCxnSpPr>
          <p:cNvPr id="429" name="Google Shape;429;p28"/>
          <p:cNvCxnSpPr/>
          <p:nvPr/>
        </p:nvCxnSpPr>
        <p:spPr>
          <a:xfrm>
            <a:off x="4045925" y="3825950"/>
            <a:ext cx="2075700" cy="478200"/>
          </a:xfrm>
          <a:prstGeom prst="straightConnector1">
            <a:avLst/>
          </a:prstGeom>
          <a:noFill/>
          <a:ln w="9525" cap="flat" cmpd="sng">
            <a:solidFill>
              <a:schemeClr val="dk2"/>
            </a:solidFill>
            <a:prstDash val="solid"/>
            <a:round/>
            <a:headEnd type="none" w="sm" len="sm"/>
            <a:tailEnd type="triangle" w="med" len="med"/>
          </a:ln>
        </p:spPr>
      </p:cxnSp>
      <p:pic>
        <p:nvPicPr>
          <p:cNvPr id="430" name="Google Shape;430;p28"/>
          <p:cNvPicPr preferRelativeResize="0"/>
          <p:nvPr/>
        </p:nvPicPr>
        <p:blipFill rotWithShape="1">
          <a:blip r:embed="rId9">
            <a:alphaModFix/>
          </a:blip>
          <a:srcRect/>
          <a:stretch/>
        </p:blipFill>
        <p:spPr>
          <a:xfrm>
            <a:off x="8589300" y="4017220"/>
            <a:ext cx="3607851" cy="1729225"/>
          </a:xfrm>
          <a:prstGeom prst="rect">
            <a:avLst/>
          </a:prstGeom>
          <a:noFill/>
          <a:ln>
            <a:noFill/>
          </a:ln>
        </p:spPr>
      </p:pic>
      <p:sp>
        <p:nvSpPr>
          <p:cNvPr id="431" name="Google Shape;431;p28"/>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31</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3"/>
                                        </p:tgtEl>
                                        <p:attrNameLst>
                                          <p:attrName>style.visibility</p:attrName>
                                        </p:attrNameLst>
                                      </p:cBhvr>
                                      <p:to>
                                        <p:strVal val="visible"/>
                                      </p:to>
                                    </p:set>
                                    <p:animEffect transition="in" filter="fade">
                                      <p:cBhvr>
                                        <p:cTn id="7" dur="1000"/>
                                        <p:tgtEl>
                                          <p:spTgt spid="423"/>
                                        </p:tgtEl>
                                      </p:cBhvr>
                                    </p:animEffect>
                                  </p:childTnLst>
                                </p:cTn>
                              </p:par>
                              <p:par>
                                <p:cTn id="8" presetID="10" presetClass="entr" presetSubtype="0" fill="hold" nodeType="withEffect">
                                  <p:stCondLst>
                                    <p:cond delay="0"/>
                                  </p:stCondLst>
                                  <p:childTnLst>
                                    <p:set>
                                      <p:cBhvr>
                                        <p:cTn id="9" dur="1" fill="hold">
                                          <p:stCondLst>
                                            <p:cond delay="0"/>
                                          </p:stCondLst>
                                        </p:cTn>
                                        <p:tgtEl>
                                          <p:spTgt spid="424"/>
                                        </p:tgtEl>
                                        <p:attrNameLst>
                                          <p:attrName>style.visibility</p:attrName>
                                        </p:attrNameLst>
                                      </p:cBhvr>
                                      <p:to>
                                        <p:strVal val="visible"/>
                                      </p:to>
                                    </p:set>
                                    <p:animEffect transition="in" filter="fade">
                                      <p:cBhvr>
                                        <p:cTn id="10" dur="1000"/>
                                        <p:tgtEl>
                                          <p:spTgt spid="4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21"/>
                                        </p:tgtEl>
                                        <p:attrNameLst>
                                          <p:attrName>style.visibility</p:attrName>
                                        </p:attrNameLst>
                                      </p:cBhvr>
                                      <p:to>
                                        <p:strVal val="visible"/>
                                      </p:to>
                                    </p:set>
                                    <p:animEffect transition="in" filter="fade">
                                      <p:cBhvr>
                                        <p:cTn id="15" dur="1000"/>
                                        <p:tgtEl>
                                          <p:spTgt spid="421"/>
                                        </p:tgtEl>
                                      </p:cBhvr>
                                    </p:animEffect>
                                  </p:childTnLst>
                                </p:cTn>
                              </p:par>
                              <p:par>
                                <p:cTn id="16" presetID="10" presetClass="entr" presetSubtype="0" fill="hold" nodeType="withEffect">
                                  <p:stCondLst>
                                    <p:cond delay="0"/>
                                  </p:stCondLst>
                                  <p:childTnLst>
                                    <p:set>
                                      <p:cBhvr>
                                        <p:cTn id="17" dur="1" fill="hold">
                                          <p:stCondLst>
                                            <p:cond delay="0"/>
                                          </p:stCondLst>
                                        </p:cTn>
                                        <p:tgtEl>
                                          <p:spTgt spid="422"/>
                                        </p:tgtEl>
                                        <p:attrNameLst>
                                          <p:attrName>style.visibility</p:attrName>
                                        </p:attrNameLst>
                                      </p:cBhvr>
                                      <p:to>
                                        <p:strVal val="visible"/>
                                      </p:to>
                                    </p:set>
                                    <p:animEffect transition="in" filter="fade">
                                      <p:cBhvr>
                                        <p:cTn id="18" dur="1000"/>
                                        <p:tgtEl>
                                          <p:spTgt spid="422"/>
                                        </p:tgtEl>
                                      </p:cBhvr>
                                    </p:animEffect>
                                  </p:childTnLst>
                                </p:cTn>
                              </p:par>
                              <p:par>
                                <p:cTn id="19" presetID="10" presetClass="entr" presetSubtype="0" fill="hold" nodeType="withEffect">
                                  <p:stCondLst>
                                    <p:cond delay="0"/>
                                  </p:stCondLst>
                                  <p:childTnLst>
                                    <p:set>
                                      <p:cBhvr>
                                        <p:cTn id="20" dur="1" fill="hold">
                                          <p:stCondLst>
                                            <p:cond delay="0"/>
                                          </p:stCondLst>
                                        </p:cTn>
                                        <p:tgtEl>
                                          <p:spTgt spid="425"/>
                                        </p:tgtEl>
                                        <p:attrNameLst>
                                          <p:attrName>style.visibility</p:attrName>
                                        </p:attrNameLst>
                                      </p:cBhvr>
                                      <p:to>
                                        <p:strVal val="visible"/>
                                      </p:to>
                                    </p:set>
                                    <p:animEffect transition="in" filter="fade">
                                      <p:cBhvr>
                                        <p:cTn id="21" dur="1000"/>
                                        <p:tgtEl>
                                          <p:spTgt spid="42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20"/>
                                        </p:tgtEl>
                                        <p:attrNameLst>
                                          <p:attrName>style.visibility</p:attrName>
                                        </p:attrNameLst>
                                      </p:cBhvr>
                                      <p:to>
                                        <p:strVal val="visible"/>
                                      </p:to>
                                    </p:set>
                                    <p:animEffect transition="in" filter="fade">
                                      <p:cBhvr>
                                        <p:cTn id="26" dur="1000"/>
                                        <p:tgtEl>
                                          <p:spTgt spid="420"/>
                                        </p:tgtEl>
                                      </p:cBhvr>
                                    </p:animEffect>
                                  </p:childTnLst>
                                </p:cTn>
                              </p:par>
                              <p:par>
                                <p:cTn id="27" presetID="10" presetClass="entr" presetSubtype="0" fill="hold" nodeType="withEffect">
                                  <p:stCondLst>
                                    <p:cond delay="0"/>
                                  </p:stCondLst>
                                  <p:childTnLst>
                                    <p:set>
                                      <p:cBhvr>
                                        <p:cTn id="28" dur="1" fill="hold">
                                          <p:stCondLst>
                                            <p:cond delay="0"/>
                                          </p:stCondLst>
                                        </p:cTn>
                                        <p:tgtEl>
                                          <p:spTgt spid="426"/>
                                        </p:tgtEl>
                                        <p:attrNameLst>
                                          <p:attrName>style.visibility</p:attrName>
                                        </p:attrNameLst>
                                      </p:cBhvr>
                                      <p:to>
                                        <p:strVal val="visible"/>
                                      </p:to>
                                    </p:set>
                                    <p:animEffect transition="in" filter="fade">
                                      <p:cBhvr>
                                        <p:cTn id="29" dur="1000"/>
                                        <p:tgtEl>
                                          <p:spTgt spid="4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19"/>
                                        </p:tgtEl>
                                        <p:attrNameLst>
                                          <p:attrName>style.visibility</p:attrName>
                                        </p:attrNameLst>
                                      </p:cBhvr>
                                      <p:to>
                                        <p:strVal val="visible"/>
                                      </p:to>
                                    </p:set>
                                    <p:animEffect transition="in" filter="fade">
                                      <p:cBhvr>
                                        <p:cTn id="34" dur="1000"/>
                                        <p:tgtEl>
                                          <p:spTgt spid="419"/>
                                        </p:tgtEl>
                                      </p:cBhvr>
                                    </p:animEffect>
                                  </p:childTnLst>
                                </p:cTn>
                              </p:par>
                              <p:par>
                                <p:cTn id="35" presetID="10" presetClass="entr" presetSubtype="0" fill="hold" nodeType="withEffect">
                                  <p:stCondLst>
                                    <p:cond delay="0"/>
                                  </p:stCondLst>
                                  <p:childTnLst>
                                    <p:set>
                                      <p:cBhvr>
                                        <p:cTn id="36" dur="1" fill="hold">
                                          <p:stCondLst>
                                            <p:cond delay="0"/>
                                          </p:stCondLst>
                                        </p:cTn>
                                        <p:tgtEl>
                                          <p:spTgt spid="427"/>
                                        </p:tgtEl>
                                        <p:attrNameLst>
                                          <p:attrName>style.visibility</p:attrName>
                                        </p:attrNameLst>
                                      </p:cBhvr>
                                      <p:to>
                                        <p:strVal val="visible"/>
                                      </p:to>
                                    </p:set>
                                    <p:animEffect transition="in" filter="fade">
                                      <p:cBhvr>
                                        <p:cTn id="37" dur="1000"/>
                                        <p:tgtEl>
                                          <p:spTgt spid="42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30"/>
                                        </p:tgtEl>
                                        <p:attrNameLst>
                                          <p:attrName>style.visibility</p:attrName>
                                        </p:attrNameLst>
                                      </p:cBhvr>
                                      <p:to>
                                        <p:strVal val="visible"/>
                                      </p:to>
                                    </p:set>
                                    <p:animEffect transition="in" filter="fade">
                                      <p:cBhvr>
                                        <p:cTn id="42" dur="1000"/>
                                        <p:tgtEl>
                                          <p:spTgt spid="430"/>
                                        </p:tgtEl>
                                      </p:cBhvr>
                                    </p:animEffect>
                                  </p:childTnLst>
                                </p:cTn>
                              </p:par>
                              <p:par>
                                <p:cTn id="43" presetID="10" presetClass="entr" presetSubtype="0" fill="hold" nodeType="withEffect">
                                  <p:stCondLst>
                                    <p:cond delay="0"/>
                                  </p:stCondLst>
                                  <p:childTnLst>
                                    <p:set>
                                      <p:cBhvr>
                                        <p:cTn id="44" dur="1" fill="hold">
                                          <p:stCondLst>
                                            <p:cond delay="0"/>
                                          </p:stCondLst>
                                        </p:cTn>
                                        <p:tgtEl>
                                          <p:spTgt spid="428"/>
                                        </p:tgtEl>
                                        <p:attrNameLst>
                                          <p:attrName>style.visibility</p:attrName>
                                        </p:attrNameLst>
                                      </p:cBhvr>
                                      <p:to>
                                        <p:strVal val="visible"/>
                                      </p:to>
                                    </p:set>
                                    <p:animEffect transition="in" filter="fade">
                                      <p:cBhvr>
                                        <p:cTn id="45" dur="1000"/>
                                        <p:tgtEl>
                                          <p:spTgt spid="42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418"/>
                                        </p:tgtEl>
                                        <p:attrNameLst>
                                          <p:attrName>style.visibility</p:attrName>
                                        </p:attrNameLst>
                                      </p:cBhvr>
                                      <p:to>
                                        <p:strVal val="visible"/>
                                      </p:to>
                                    </p:set>
                                    <p:animEffect transition="in" filter="fade">
                                      <p:cBhvr>
                                        <p:cTn id="50" dur="1000"/>
                                        <p:tgtEl>
                                          <p:spTgt spid="418"/>
                                        </p:tgtEl>
                                      </p:cBhvr>
                                    </p:animEffect>
                                  </p:childTnLst>
                                </p:cTn>
                              </p:par>
                              <p:par>
                                <p:cTn id="51" presetID="10" presetClass="entr" presetSubtype="0" fill="hold" nodeType="withEffect">
                                  <p:stCondLst>
                                    <p:cond delay="0"/>
                                  </p:stCondLst>
                                  <p:childTnLst>
                                    <p:set>
                                      <p:cBhvr>
                                        <p:cTn id="52" dur="1" fill="hold">
                                          <p:stCondLst>
                                            <p:cond delay="0"/>
                                          </p:stCondLst>
                                        </p:cTn>
                                        <p:tgtEl>
                                          <p:spTgt spid="429"/>
                                        </p:tgtEl>
                                        <p:attrNameLst>
                                          <p:attrName>style.visibility</p:attrName>
                                        </p:attrNameLst>
                                      </p:cBhvr>
                                      <p:to>
                                        <p:strVal val="visible"/>
                                      </p:to>
                                    </p:set>
                                    <p:animEffect transition="in" filter="fade">
                                      <p:cBhvr>
                                        <p:cTn id="53" dur="1000"/>
                                        <p:tgtEl>
                                          <p:spTgt spid="4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2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Experiments</a:t>
            </a:r>
            <a:endParaRPr/>
          </a:p>
        </p:txBody>
      </p:sp>
      <p:sp>
        <p:nvSpPr>
          <p:cNvPr id="437" name="Google Shape;437;p29"/>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p>
            <a:pPr marL="91440" lvl="0" indent="0" algn="l" rtl="0">
              <a:lnSpc>
                <a:spcPct val="100000"/>
              </a:lnSpc>
              <a:spcBef>
                <a:spcPts val="0"/>
              </a:spcBef>
              <a:spcAft>
                <a:spcPts val="0"/>
              </a:spcAft>
              <a:buSzPts val="2000"/>
              <a:buNone/>
            </a:pPr>
            <a:r>
              <a:rPr lang="en-US"/>
              <a:t>Train the DeepFigures model on our augmented data set</a:t>
            </a:r>
            <a:endParaRPr/>
          </a:p>
        </p:txBody>
      </p:sp>
      <p:pic>
        <p:nvPicPr>
          <p:cNvPr id="438" name="Google Shape;438;p29" descr="A screenshot of a newspaper  Description automatically generated"/>
          <p:cNvPicPr preferRelativeResize="0"/>
          <p:nvPr/>
        </p:nvPicPr>
        <p:blipFill rotWithShape="1">
          <a:blip r:embed="rId3">
            <a:alphaModFix/>
          </a:blip>
          <a:srcRect/>
          <a:stretch/>
        </p:blipFill>
        <p:spPr>
          <a:xfrm>
            <a:off x="2629631" y="2633916"/>
            <a:ext cx="6993698" cy="3033329"/>
          </a:xfrm>
          <a:prstGeom prst="rect">
            <a:avLst/>
          </a:prstGeom>
          <a:noFill/>
          <a:ln>
            <a:noFill/>
          </a:ln>
        </p:spPr>
      </p:pic>
      <p:sp>
        <p:nvSpPr>
          <p:cNvPr id="439" name="Google Shape;439;p29"/>
          <p:cNvSpPr/>
          <p:nvPr/>
        </p:nvSpPr>
        <p:spPr>
          <a:xfrm>
            <a:off x="2681825" y="5779900"/>
            <a:ext cx="7412700" cy="725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000" b="0" i="0" u="none" strike="noStrike" cap="none">
                <a:solidFill>
                  <a:srgbClr val="000000"/>
                </a:solidFill>
                <a:latin typeface="Lato"/>
                <a:ea typeface="Lato"/>
                <a:cs typeface="Lato"/>
                <a:sym typeface="Lato"/>
              </a:rPr>
              <a:t>Simon Barthelmé, Hans Trukenbrod, Ralf Engbert, and Felix Wichmann. 2012. Modelling fixation locations using spatial point processes. arXiv:stat.AP/1207.2370</a:t>
            </a:r>
            <a:endParaRPr sz="10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Lato"/>
              <a:ea typeface="Lato"/>
              <a:cs typeface="Lato"/>
              <a:sym typeface="Lato"/>
            </a:endParaRPr>
          </a:p>
          <a:p>
            <a:pPr marL="0" marR="0" lvl="0" indent="0" algn="l" rtl="0">
              <a:lnSpc>
                <a:spcPct val="100000"/>
              </a:lnSpc>
              <a:spcBef>
                <a:spcPts val="0"/>
              </a:spcBef>
              <a:spcAft>
                <a:spcPts val="0"/>
              </a:spcAft>
              <a:buClr>
                <a:srgbClr val="000000"/>
              </a:buClr>
              <a:buSzPts val="1000"/>
              <a:buFont typeface="Arial"/>
              <a:buNone/>
            </a:pPr>
            <a:br>
              <a:rPr lang="en-US" sz="1000" b="0" i="0" u="none" strike="noStrike" cap="none">
                <a:solidFill>
                  <a:schemeClr val="dk1"/>
                </a:solidFill>
                <a:latin typeface="Calibri"/>
                <a:ea typeface="Calibri"/>
                <a:cs typeface="Calibri"/>
                <a:sym typeface="Calibri"/>
              </a:rPr>
            </a:br>
            <a:endParaRPr sz="1000" b="0" i="0" u="none" strike="noStrike" cap="none">
              <a:solidFill>
                <a:schemeClr val="dk1"/>
              </a:solidFill>
              <a:latin typeface="Calibri"/>
              <a:ea typeface="Calibri"/>
              <a:cs typeface="Calibri"/>
              <a:sym typeface="Calibri"/>
            </a:endParaRPr>
          </a:p>
        </p:txBody>
      </p:sp>
      <p:sp>
        <p:nvSpPr>
          <p:cNvPr id="440" name="Google Shape;440;p29"/>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0"/>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Results and Discussion</a:t>
            </a:r>
            <a:endParaRPr/>
          </a:p>
        </p:txBody>
      </p:sp>
      <p:sp>
        <p:nvSpPr>
          <p:cNvPr id="446" name="Google Shape;446;p30"/>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p>
            <a:pPr marL="91440" lvl="0" indent="0" algn="l" rtl="0">
              <a:lnSpc>
                <a:spcPct val="100000"/>
              </a:lnSpc>
              <a:spcBef>
                <a:spcPts val="0"/>
              </a:spcBef>
              <a:spcAft>
                <a:spcPts val="0"/>
              </a:spcAft>
              <a:buSzPts val="2000"/>
              <a:buNone/>
            </a:pPr>
            <a:endParaRPr/>
          </a:p>
        </p:txBody>
      </p:sp>
      <p:pic>
        <p:nvPicPr>
          <p:cNvPr id="447" name="Google Shape;447;p30"/>
          <p:cNvPicPr preferRelativeResize="0"/>
          <p:nvPr/>
        </p:nvPicPr>
        <p:blipFill rotWithShape="1">
          <a:blip r:embed="rId3">
            <a:alphaModFix/>
          </a:blip>
          <a:srcRect l="28923" t="10986" r="25884" b="9515"/>
          <a:stretch/>
        </p:blipFill>
        <p:spPr>
          <a:xfrm>
            <a:off x="1097275" y="2108200"/>
            <a:ext cx="2754675" cy="3634650"/>
          </a:xfrm>
          <a:prstGeom prst="rect">
            <a:avLst/>
          </a:prstGeom>
          <a:noFill/>
          <a:ln>
            <a:noFill/>
          </a:ln>
        </p:spPr>
      </p:pic>
      <p:pic>
        <p:nvPicPr>
          <p:cNvPr id="448" name="Google Shape;448;p30"/>
          <p:cNvPicPr preferRelativeResize="0"/>
          <p:nvPr/>
        </p:nvPicPr>
        <p:blipFill rotWithShape="1">
          <a:blip r:embed="rId4">
            <a:alphaModFix/>
          </a:blip>
          <a:srcRect l="28761" t="11399" r="26047" b="9102"/>
          <a:stretch/>
        </p:blipFill>
        <p:spPr>
          <a:xfrm>
            <a:off x="4718663" y="2108200"/>
            <a:ext cx="2754675" cy="3634650"/>
          </a:xfrm>
          <a:prstGeom prst="rect">
            <a:avLst/>
          </a:prstGeom>
          <a:noFill/>
          <a:ln>
            <a:noFill/>
          </a:ln>
        </p:spPr>
      </p:pic>
      <p:pic>
        <p:nvPicPr>
          <p:cNvPr id="449" name="Google Shape;449;p30"/>
          <p:cNvPicPr preferRelativeResize="0"/>
          <p:nvPr/>
        </p:nvPicPr>
        <p:blipFill rotWithShape="1">
          <a:blip r:embed="rId5">
            <a:alphaModFix/>
          </a:blip>
          <a:srcRect l="29233" t="11192" r="26361" b="9309"/>
          <a:stretch/>
        </p:blipFill>
        <p:spPr>
          <a:xfrm>
            <a:off x="8448825" y="2108200"/>
            <a:ext cx="2706850" cy="3634650"/>
          </a:xfrm>
          <a:prstGeom prst="rect">
            <a:avLst/>
          </a:prstGeom>
          <a:noFill/>
          <a:ln>
            <a:noFill/>
          </a:ln>
        </p:spPr>
      </p:pic>
      <p:sp>
        <p:nvSpPr>
          <p:cNvPr id="450" name="Google Shape;450;p30"/>
          <p:cNvSpPr/>
          <p:nvPr/>
        </p:nvSpPr>
        <p:spPr>
          <a:xfrm>
            <a:off x="1081625" y="6008500"/>
            <a:ext cx="7412700" cy="478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000" b="0" i="0" u="none" strike="noStrike" cap="none">
                <a:solidFill>
                  <a:schemeClr val="dk1"/>
                </a:solidFill>
                <a:latin typeface="Lato"/>
                <a:ea typeface="Lato"/>
                <a:cs typeface="Lato"/>
                <a:sym typeface="Lato"/>
              </a:rPr>
              <a:t>ETD source: </a:t>
            </a:r>
            <a:r>
              <a:rPr lang="en-US" sz="1000" b="0" i="0" u="none" strike="noStrike" cap="none">
                <a:solidFill>
                  <a:srgbClr val="000000"/>
                </a:solidFill>
                <a:latin typeface="Lato"/>
                <a:ea typeface="Lato"/>
                <a:cs typeface="Lato"/>
                <a:sym typeface="Lato"/>
              </a:rPr>
              <a:t>Walter Douglas Chiles. 1935. Effect of service on automobile crankcase oils. Ph.D. Dissertation. Virginia Agricultural and Mechanical College and Polytechnic Institute. http://hdl.handle.net/10919/56159</a:t>
            </a:r>
            <a:endParaRPr sz="1000" b="0" i="0" u="none" strike="noStrike" cap="none">
              <a:solidFill>
                <a:srgbClr val="000000"/>
              </a:solidFill>
              <a:latin typeface="Lato"/>
              <a:ea typeface="Lato"/>
              <a:cs typeface="Lato"/>
              <a:sym typeface="Lato"/>
            </a:endParaRPr>
          </a:p>
        </p:txBody>
      </p:sp>
      <p:sp>
        <p:nvSpPr>
          <p:cNvPr id="451" name="Google Shape;451;p30"/>
          <p:cNvSpPr txBox="1"/>
          <p:nvPr/>
        </p:nvSpPr>
        <p:spPr>
          <a:xfrm>
            <a:off x="1700300" y="5686625"/>
            <a:ext cx="14943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Original model</a:t>
            </a:r>
            <a:endParaRPr sz="1400" b="0" i="0" u="none" strike="noStrike" cap="none">
              <a:solidFill>
                <a:srgbClr val="000000"/>
              </a:solidFill>
              <a:latin typeface="Calibri"/>
              <a:ea typeface="Calibri"/>
              <a:cs typeface="Calibri"/>
              <a:sym typeface="Calibri"/>
            </a:endParaRPr>
          </a:p>
        </p:txBody>
      </p:sp>
      <p:sp>
        <p:nvSpPr>
          <p:cNvPr id="452" name="Google Shape;452;p30"/>
          <p:cNvSpPr txBox="1"/>
          <p:nvPr/>
        </p:nvSpPr>
        <p:spPr>
          <a:xfrm>
            <a:off x="4007050" y="5686625"/>
            <a:ext cx="43719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(Ours) Model trained on image-based transformations</a:t>
            </a:r>
            <a:endParaRPr sz="1400" b="0" i="0" u="none" strike="noStrike" cap="none">
              <a:solidFill>
                <a:srgbClr val="000000"/>
              </a:solidFill>
              <a:latin typeface="Calibri"/>
              <a:ea typeface="Calibri"/>
              <a:cs typeface="Calibri"/>
              <a:sym typeface="Calibri"/>
            </a:endParaRPr>
          </a:p>
        </p:txBody>
      </p:sp>
      <p:sp>
        <p:nvSpPr>
          <p:cNvPr id="453" name="Google Shape;453;p30"/>
          <p:cNvSpPr txBox="1"/>
          <p:nvPr/>
        </p:nvSpPr>
        <p:spPr>
          <a:xfrm>
            <a:off x="8094425" y="5686625"/>
            <a:ext cx="37587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(Ours) Model trained on all transformations</a:t>
            </a:r>
            <a:endParaRPr sz="1400" b="0" i="0" u="none" strike="noStrike" cap="none">
              <a:solidFill>
                <a:srgbClr val="000000"/>
              </a:solidFill>
              <a:latin typeface="Calibri"/>
              <a:ea typeface="Calibri"/>
              <a:cs typeface="Calibri"/>
              <a:sym typeface="Calibri"/>
            </a:endParaRPr>
          </a:p>
        </p:txBody>
      </p:sp>
      <p:sp>
        <p:nvSpPr>
          <p:cNvPr id="454" name="Google Shape;454;p30"/>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31"/>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t>Results and Discussion</a:t>
            </a:r>
            <a:endParaRPr/>
          </a:p>
        </p:txBody>
      </p:sp>
      <p:sp>
        <p:nvSpPr>
          <p:cNvPr id="460" name="Google Shape;460;p31"/>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0" lvl="0" indent="0" algn="l" rtl="0">
              <a:lnSpc>
                <a:spcPct val="100000"/>
              </a:lnSpc>
              <a:spcBef>
                <a:spcPts val="1200"/>
              </a:spcBef>
              <a:spcAft>
                <a:spcPts val="0"/>
              </a:spcAft>
              <a:buSzPts val="1800"/>
              <a:buNone/>
            </a:pPr>
            <a:endParaRPr/>
          </a:p>
        </p:txBody>
      </p:sp>
      <p:pic>
        <p:nvPicPr>
          <p:cNvPr id="461" name="Google Shape;461;p31"/>
          <p:cNvPicPr preferRelativeResize="0"/>
          <p:nvPr/>
        </p:nvPicPr>
        <p:blipFill rotWithShape="1">
          <a:blip r:embed="rId3">
            <a:alphaModFix/>
          </a:blip>
          <a:srcRect l="29079" t="11402" r="26203" b="9512"/>
          <a:stretch/>
        </p:blipFill>
        <p:spPr>
          <a:xfrm>
            <a:off x="1097275" y="2108200"/>
            <a:ext cx="2726000" cy="3615524"/>
          </a:xfrm>
          <a:prstGeom prst="rect">
            <a:avLst/>
          </a:prstGeom>
          <a:noFill/>
          <a:ln>
            <a:noFill/>
          </a:ln>
        </p:spPr>
      </p:pic>
      <p:pic>
        <p:nvPicPr>
          <p:cNvPr id="462" name="Google Shape;462;p31"/>
          <p:cNvPicPr preferRelativeResize="0"/>
          <p:nvPr/>
        </p:nvPicPr>
        <p:blipFill rotWithShape="1">
          <a:blip r:embed="rId4">
            <a:alphaModFix/>
          </a:blip>
          <a:srcRect l="28922" t="10568" r="26358" b="9302"/>
          <a:stretch/>
        </p:blipFill>
        <p:spPr>
          <a:xfrm>
            <a:off x="4733000" y="2084288"/>
            <a:ext cx="2726000" cy="3663350"/>
          </a:xfrm>
          <a:prstGeom prst="rect">
            <a:avLst/>
          </a:prstGeom>
          <a:noFill/>
          <a:ln>
            <a:noFill/>
          </a:ln>
        </p:spPr>
      </p:pic>
      <p:pic>
        <p:nvPicPr>
          <p:cNvPr id="463" name="Google Shape;463;p31"/>
          <p:cNvPicPr preferRelativeResize="0"/>
          <p:nvPr/>
        </p:nvPicPr>
        <p:blipFill rotWithShape="1">
          <a:blip r:embed="rId5">
            <a:alphaModFix/>
          </a:blip>
          <a:srcRect l="29079" t="11402" r="26203" b="9518"/>
          <a:stretch/>
        </p:blipFill>
        <p:spPr>
          <a:xfrm>
            <a:off x="8429675" y="2108200"/>
            <a:ext cx="2726000" cy="3615524"/>
          </a:xfrm>
          <a:prstGeom prst="rect">
            <a:avLst/>
          </a:prstGeom>
          <a:noFill/>
          <a:ln>
            <a:noFill/>
          </a:ln>
        </p:spPr>
      </p:pic>
      <p:sp>
        <p:nvSpPr>
          <p:cNvPr id="464" name="Google Shape;464;p31"/>
          <p:cNvSpPr/>
          <p:nvPr/>
        </p:nvSpPr>
        <p:spPr>
          <a:xfrm>
            <a:off x="1081625" y="6008500"/>
            <a:ext cx="7412700" cy="478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000" b="0" i="0" u="none" strike="noStrike" cap="none">
                <a:solidFill>
                  <a:schemeClr val="dk1"/>
                </a:solidFill>
                <a:latin typeface="Lato"/>
                <a:ea typeface="Lato"/>
                <a:cs typeface="Lato"/>
                <a:sym typeface="Lato"/>
              </a:rPr>
              <a:t>ETD source: </a:t>
            </a:r>
            <a:r>
              <a:rPr lang="en-US" sz="1000" b="0" i="0" u="none" strike="noStrike" cap="none">
                <a:solidFill>
                  <a:srgbClr val="000000"/>
                </a:solidFill>
                <a:latin typeface="Lato"/>
                <a:ea typeface="Lato"/>
                <a:cs typeface="Lato"/>
                <a:sym typeface="Lato"/>
              </a:rPr>
              <a:t>Walter Douglas Chiles. 1935. Effect of service on automobile crankcase oils. Ph.D. Dissertation. Virginia Agricultural and Mechanical College and Polytechnic Institute. http://hdl.handle.net/10919/56159</a:t>
            </a:r>
            <a:endParaRPr sz="1000" b="0" i="0" u="none" strike="noStrike" cap="none">
              <a:solidFill>
                <a:srgbClr val="000000"/>
              </a:solidFill>
              <a:latin typeface="Lato"/>
              <a:ea typeface="Lato"/>
              <a:cs typeface="Lato"/>
              <a:sym typeface="Lato"/>
            </a:endParaRPr>
          </a:p>
        </p:txBody>
      </p:sp>
      <p:sp>
        <p:nvSpPr>
          <p:cNvPr id="465" name="Google Shape;465;p31"/>
          <p:cNvSpPr txBox="1"/>
          <p:nvPr/>
        </p:nvSpPr>
        <p:spPr>
          <a:xfrm>
            <a:off x="1700300" y="5686625"/>
            <a:ext cx="14943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Original model</a:t>
            </a:r>
            <a:endParaRPr sz="1400" b="0" i="0" u="none" strike="noStrike" cap="none">
              <a:solidFill>
                <a:srgbClr val="000000"/>
              </a:solidFill>
              <a:latin typeface="Calibri"/>
              <a:ea typeface="Calibri"/>
              <a:cs typeface="Calibri"/>
              <a:sym typeface="Calibri"/>
            </a:endParaRPr>
          </a:p>
        </p:txBody>
      </p:sp>
      <p:sp>
        <p:nvSpPr>
          <p:cNvPr id="466" name="Google Shape;466;p31"/>
          <p:cNvSpPr txBox="1"/>
          <p:nvPr/>
        </p:nvSpPr>
        <p:spPr>
          <a:xfrm>
            <a:off x="8094425" y="5686625"/>
            <a:ext cx="37587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(Ours) Model trained on all transformations</a:t>
            </a:r>
            <a:endParaRPr sz="1400" b="0" i="0" u="none" strike="noStrike" cap="none">
              <a:solidFill>
                <a:srgbClr val="000000"/>
              </a:solidFill>
              <a:latin typeface="Calibri"/>
              <a:ea typeface="Calibri"/>
              <a:cs typeface="Calibri"/>
              <a:sym typeface="Calibri"/>
            </a:endParaRPr>
          </a:p>
        </p:txBody>
      </p:sp>
      <p:sp>
        <p:nvSpPr>
          <p:cNvPr id="467" name="Google Shape;467;p31"/>
          <p:cNvSpPr txBox="1"/>
          <p:nvPr/>
        </p:nvSpPr>
        <p:spPr>
          <a:xfrm>
            <a:off x="4007050" y="5686625"/>
            <a:ext cx="43719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(Ours) Model trained on image-based transformations</a:t>
            </a:r>
            <a:endParaRPr sz="1400" b="0" i="0" u="none" strike="noStrike" cap="none">
              <a:solidFill>
                <a:srgbClr val="000000"/>
              </a:solidFill>
              <a:latin typeface="Calibri"/>
              <a:ea typeface="Calibri"/>
              <a:cs typeface="Calibri"/>
              <a:sym typeface="Calibri"/>
            </a:endParaRPr>
          </a:p>
        </p:txBody>
      </p:sp>
      <p:sp>
        <p:nvSpPr>
          <p:cNvPr id="468" name="Google Shape;468;p31"/>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3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t>Results and Discussion</a:t>
            </a:r>
            <a:endParaRPr/>
          </a:p>
        </p:txBody>
      </p:sp>
      <p:sp>
        <p:nvSpPr>
          <p:cNvPr id="474" name="Google Shape;474;p32"/>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0" lvl="0" indent="0" algn="l" rtl="0">
              <a:lnSpc>
                <a:spcPct val="100000"/>
              </a:lnSpc>
              <a:spcBef>
                <a:spcPts val="1200"/>
              </a:spcBef>
              <a:spcAft>
                <a:spcPts val="0"/>
              </a:spcAft>
              <a:buSzPts val="1800"/>
              <a:buNone/>
            </a:pPr>
            <a:endParaRPr/>
          </a:p>
        </p:txBody>
      </p:sp>
      <p:pic>
        <p:nvPicPr>
          <p:cNvPr id="475" name="Google Shape;475;p32"/>
          <p:cNvPicPr preferRelativeResize="0"/>
          <p:nvPr/>
        </p:nvPicPr>
        <p:blipFill rotWithShape="1">
          <a:blip r:embed="rId3">
            <a:alphaModFix/>
          </a:blip>
          <a:srcRect l="28606" t="11402" r="26520" b="9512"/>
          <a:stretch/>
        </p:blipFill>
        <p:spPr>
          <a:xfrm>
            <a:off x="1097275" y="2108200"/>
            <a:ext cx="2735550" cy="3615526"/>
          </a:xfrm>
          <a:prstGeom prst="rect">
            <a:avLst/>
          </a:prstGeom>
          <a:noFill/>
          <a:ln>
            <a:noFill/>
          </a:ln>
        </p:spPr>
      </p:pic>
      <p:pic>
        <p:nvPicPr>
          <p:cNvPr id="476" name="Google Shape;476;p32"/>
          <p:cNvPicPr preferRelativeResize="0"/>
          <p:nvPr/>
        </p:nvPicPr>
        <p:blipFill rotWithShape="1">
          <a:blip r:embed="rId4">
            <a:alphaModFix/>
          </a:blip>
          <a:srcRect l="28761" t="10983" r="26363" b="9939"/>
          <a:stretch/>
        </p:blipFill>
        <p:spPr>
          <a:xfrm>
            <a:off x="4758700" y="2108200"/>
            <a:ext cx="2735550" cy="3615524"/>
          </a:xfrm>
          <a:prstGeom prst="rect">
            <a:avLst/>
          </a:prstGeom>
          <a:noFill/>
          <a:ln>
            <a:noFill/>
          </a:ln>
        </p:spPr>
      </p:pic>
      <p:pic>
        <p:nvPicPr>
          <p:cNvPr id="477" name="Google Shape;477;p32"/>
          <p:cNvPicPr preferRelativeResize="0"/>
          <p:nvPr/>
        </p:nvPicPr>
        <p:blipFill rotWithShape="1">
          <a:blip r:embed="rId5">
            <a:alphaModFix/>
          </a:blip>
          <a:srcRect l="28761" t="11609" r="26363" b="9307"/>
          <a:stretch/>
        </p:blipFill>
        <p:spPr>
          <a:xfrm>
            <a:off x="8420125" y="2108200"/>
            <a:ext cx="2735550" cy="3615524"/>
          </a:xfrm>
          <a:prstGeom prst="rect">
            <a:avLst/>
          </a:prstGeom>
          <a:noFill/>
          <a:ln>
            <a:noFill/>
          </a:ln>
        </p:spPr>
      </p:pic>
      <p:sp>
        <p:nvSpPr>
          <p:cNvPr id="478" name="Google Shape;478;p32"/>
          <p:cNvSpPr/>
          <p:nvPr/>
        </p:nvSpPr>
        <p:spPr>
          <a:xfrm>
            <a:off x="1081625" y="6008500"/>
            <a:ext cx="7412700" cy="478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000" b="0" i="0" u="none" strike="noStrike" cap="none">
                <a:solidFill>
                  <a:srgbClr val="000000"/>
                </a:solidFill>
                <a:latin typeface="Lato"/>
                <a:ea typeface="Lato"/>
                <a:cs typeface="Lato"/>
                <a:sym typeface="Lato"/>
              </a:rPr>
              <a:t>ETD source: Walter Douglas Chiles. 1935. Effect of service on automobile crankcase oils. Ph.D. Dissertation. Virginia Agricultural and Mechanical College and Polytechnic Institute. http://hdl.handle.net/10919/56159</a:t>
            </a:r>
            <a:endParaRPr sz="1000" b="0" i="0" u="none" strike="noStrike" cap="none">
              <a:solidFill>
                <a:srgbClr val="000000"/>
              </a:solidFill>
              <a:latin typeface="Lato"/>
              <a:ea typeface="Lato"/>
              <a:cs typeface="Lato"/>
              <a:sym typeface="Lato"/>
            </a:endParaRPr>
          </a:p>
        </p:txBody>
      </p:sp>
      <p:sp>
        <p:nvSpPr>
          <p:cNvPr id="479" name="Google Shape;479;p32"/>
          <p:cNvSpPr txBox="1"/>
          <p:nvPr/>
        </p:nvSpPr>
        <p:spPr>
          <a:xfrm>
            <a:off x="1700300" y="5686625"/>
            <a:ext cx="14943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Original model</a:t>
            </a:r>
            <a:endParaRPr sz="1400" b="0" i="0" u="none" strike="noStrike" cap="none">
              <a:solidFill>
                <a:srgbClr val="000000"/>
              </a:solidFill>
              <a:latin typeface="Calibri"/>
              <a:ea typeface="Calibri"/>
              <a:cs typeface="Calibri"/>
              <a:sym typeface="Calibri"/>
            </a:endParaRPr>
          </a:p>
        </p:txBody>
      </p:sp>
      <p:sp>
        <p:nvSpPr>
          <p:cNvPr id="480" name="Google Shape;480;p32"/>
          <p:cNvSpPr txBox="1"/>
          <p:nvPr/>
        </p:nvSpPr>
        <p:spPr>
          <a:xfrm>
            <a:off x="8094425" y="5686625"/>
            <a:ext cx="37587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(Ours) Model trained on all transformations</a:t>
            </a:r>
            <a:endParaRPr sz="1400" b="0" i="0" u="none" strike="noStrike" cap="none">
              <a:solidFill>
                <a:srgbClr val="000000"/>
              </a:solidFill>
              <a:latin typeface="Calibri"/>
              <a:ea typeface="Calibri"/>
              <a:cs typeface="Calibri"/>
              <a:sym typeface="Calibri"/>
            </a:endParaRPr>
          </a:p>
        </p:txBody>
      </p:sp>
      <p:sp>
        <p:nvSpPr>
          <p:cNvPr id="481" name="Google Shape;481;p32"/>
          <p:cNvSpPr txBox="1"/>
          <p:nvPr/>
        </p:nvSpPr>
        <p:spPr>
          <a:xfrm>
            <a:off x="4007050" y="5686625"/>
            <a:ext cx="4371900" cy="27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(Ours) Model trained on image-based transformations</a:t>
            </a:r>
            <a:endParaRPr sz="1400" b="0" i="0" u="none" strike="noStrike" cap="none">
              <a:solidFill>
                <a:srgbClr val="000000"/>
              </a:solidFill>
              <a:latin typeface="Calibri"/>
              <a:ea typeface="Calibri"/>
              <a:cs typeface="Calibri"/>
              <a:sym typeface="Calibri"/>
            </a:endParaRPr>
          </a:p>
        </p:txBody>
      </p:sp>
      <p:sp>
        <p:nvSpPr>
          <p:cNvPr id="482" name="Google Shape;482;p32"/>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33"/>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1800"/>
              <a:buNone/>
            </a:pPr>
            <a:r>
              <a:rPr lang="en-US"/>
              <a:t>Evaluation</a:t>
            </a:r>
            <a:endParaRPr/>
          </a:p>
        </p:txBody>
      </p:sp>
      <p:sp>
        <p:nvSpPr>
          <p:cNvPr id="488" name="Google Shape;488;p33"/>
          <p:cNvSpPr txBox="1">
            <a:spLocks noGrp="1"/>
          </p:cNvSpPr>
          <p:nvPr>
            <p:ph type="body" idx="1"/>
          </p:nvPr>
        </p:nvSpPr>
        <p:spPr>
          <a:xfrm>
            <a:off x="1097280" y="2108201"/>
            <a:ext cx="10058400" cy="3760800"/>
          </a:xfrm>
          <a:prstGeom prst="rect">
            <a:avLst/>
          </a:prstGeom>
          <a:noFill/>
          <a:ln>
            <a:noFill/>
          </a:ln>
        </p:spPr>
        <p:txBody>
          <a:bodyPr spcFirstLastPara="1" wrap="square" lIns="0" tIns="45700" rIns="0" bIns="45700" anchor="t" anchorCtr="0">
            <a:noAutofit/>
          </a:bodyPr>
          <a:lstStyle/>
          <a:p>
            <a:pPr marL="0" lvl="0" indent="0" algn="l" rtl="0">
              <a:lnSpc>
                <a:spcPct val="100000"/>
              </a:lnSpc>
              <a:spcBef>
                <a:spcPts val="1200"/>
              </a:spcBef>
              <a:spcAft>
                <a:spcPts val="0"/>
              </a:spcAft>
              <a:buSzPts val="1800"/>
              <a:buNone/>
            </a:pPr>
            <a:r>
              <a:rPr lang="en-US"/>
              <a:t>Evaluated the model on a single ETD from VTechWorks.</a:t>
            </a:r>
            <a:br>
              <a:rPr lang="en-US"/>
            </a:br>
            <a:r>
              <a:rPr lang="en-US"/>
              <a:t>Number of actual images: 26 (ground truth)</a:t>
            </a:r>
            <a:endParaRPr/>
          </a:p>
        </p:txBody>
      </p:sp>
      <p:graphicFrame>
        <p:nvGraphicFramePr>
          <p:cNvPr id="489" name="Google Shape;489;p33"/>
          <p:cNvGraphicFramePr/>
          <p:nvPr/>
        </p:nvGraphicFramePr>
        <p:xfrm>
          <a:off x="1097275" y="2942775"/>
          <a:ext cx="3000000" cy="3000000"/>
        </p:xfrm>
        <a:graphic>
          <a:graphicData uri="http://schemas.openxmlformats.org/drawingml/2006/table">
            <a:tbl>
              <a:tblPr>
                <a:noFill/>
                <a:tableStyleId>{2D15E67C-908D-42BB-8EEA-CABC17555140}</a:tableStyleId>
              </a:tblPr>
              <a:tblGrid>
                <a:gridCol w="25146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514600">
                  <a:extLst>
                    <a:ext uri="{9D8B030D-6E8A-4147-A177-3AD203B41FA5}">
                      <a16:colId xmlns:a16="http://schemas.microsoft.com/office/drawing/2014/main" val="20002"/>
                    </a:ext>
                  </a:extLst>
                </a:gridCol>
                <a:gridCol w="2514600">
                  <a:extLst>
                    <a:ext uri="{9D8B030D-6E8A-4147-A177-3AD203B41FA5}">
                      <a16:colId xmlns:a16="http://schemas.microsoft.com/office/drawing/2014/main" val="20003"/>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Original model (DeepFigures)</a:t>
                      </a:r>
                      <a:endParaRPr sz="1400" u="none" strike="noStrike" cap="none"/>
                    </a:p>
                  </a:txBody>
                  <a:tcPr marL="91425" marR="91425" marT="91425" marB="91425"/>
                </a:tc>
                <a:tc>
                  <a:txBody>
                    <a:bodyPr/>
                    <a:lstStyle/>
                    <a:p>
                      <a:pPr marL="0" marR="0" lvl="0" indent="0" algn="ctr" rtl="0">
                        <a:lnSpc>
                          <a:spcPct val="100000"/>
                        </a:lnSpc>
                        <a:spcBef>
                          <a:spcPts val="0"/>
                        </a:spcBef>
                        <a:spcAft>
                          <a:spcPts val="0"/>
                        </a:spcAft>
                        <a:buClr>
                          <a:schemeClr val="dk1"/>
                        </a:buClr>
                        <a:buSzPts val="1100"/>
                        <a:buFont typeface="Arial"/>
                        <a:buNone/>
                      </a:pPr>
                      <a:r>
                        <a:rPr lang="en-US" sz="1400" u="none" strike="noStrike" cap="none">
                          <a:solidFill>
                            <a:schemeClr val="dk1"/>
                          </a:solidFill>
                        </a:rPr>
                        <a:t>Model trained on image-based transformations</a:t>
                      </a:r>
                      <a:endParaRPr sz="1400" u="none" strike="noStrike" cap="none"/>
                    </a:p>
                  </a:txBody>
                  <a:tcPr marL="91425" marR="91425" marT="91425" marB="91425">
                    <a:lnR w="9525" cap="flat" cmpd="sng">
                      <a:solidFill>
                        <a:srgbClr val="9E9E9E"/>
                      </a:solidFill>
                      <a:prstDash val="solid"/>
                      <a:round/>
                      <a:headEnd type="none" w="sm" len="sm"/>
                      <a:tailEnd type="none" w="sm" len="sm"/>
                    </a:lnR>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Model trained on all transformations</a:t>
                      </a:r>
                      <a:endParaRPr sz="1400" u="none" strike="noStrike" cap="none">
                        <a:solidFill>
                          <a:schemeClr val="dk1"/>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True Positives</a:t>
                      </a:r>
                      <a:br>
                        <a:rPr lang="en-US" sz="1400" u="none" strike="noStrike" cap="none"/>
                      </a:br>
                      <a:r>
                        <a:rPr lang="en-US" sz="1400" u="none" strike="noStrike" cap="none"/>
                        <a:t>(correct predictions)</a:t>
                      </a:r>
                      <a:br>
                        <a:rPr lang="en-US" sz="1400" u="none" strike="noStrike" cap="none"/>
                      </a:br>
                      <a:r>
                        <a:rPr lang="en-US" sz="1400" u="none" strike="noStrike" cap="none">
                          <a:solidFill>
                            <a:schemeClr val="dk1"/>
                          </a:solidFill>
                        </a:rPr>
                        <a:t>(Higher is better)</a:t>
                      </a:r>
                      <a:endParaRPr sz="1400" u="none" strike="noStrike" cap="none"/>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0</a:t>
                      </a:r>
                      <a:endParaRPr sz="1400" u="none" strike="noStrike" cap="none"/>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7</a:t>
                      </a:r>
                      <a:endParaRPr sz="1400" u="none" strike="noStrike" cap="none"/>
                    </a:p>
                  </a:txBody>
                  <a:tcPr marL="91425" marR="91425" marT="91425" marB="91425">
                    <a:lnR w="9525" cap="flat" cmpd="sng">
                      <a:solidFill>
                        <a:srgbClr val="9E9E9E"/>
                      </a:solidFill>
                      <a:prstDash val="solid"/>
                      <a:round/>
                      <a:headEnd type="none" w="sm" len="sm"/>
                      <a:tailEnd type="none" w="sm" len="sm"/>
                    </a:lnR>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10</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False positives</a:t>
                      </a:r>
                      <a:br>
                        <a:rPr lang="en-US" sz="1400" u="none" strike="noStrike" cap="none"/>
                      </a:br>
                      <a:r>
                        <a:rPr lang="en-US" sz="1400" u="none" strike="noStrike" cap="none"/>
                        <a:t>(incorrect predictions)</a:t>
                      </a:r>
                      <a:br>
                        <a:rPr lang="en-US" sz="1400" u="none" strike="noStrike" cap="none"/>
                      </a:br>
                      <a:r>
                        <a:rPr lang="en-US" sz="1400" u="none" strike="noStrike" cap="none"/>
                        <a:t>(Lower is better)</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29</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16</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15</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False negatives</a:t>
                      </a:r>
                      <a:br>
                        <a:rPr lang="en-US" sz="1400" u="none" strike="noStrike" cap="none"/>
                      </a:br>
                      <a:r>
                        <a:rPr lang="en-US" sz="1400" u="none" strike="noStrike" cap="none"/>
                        <a:t>(missed predictions)</a:t>
                      </a:r>
                      <a:br>
                        <a:rPr lang="en-US" sz="1400" u="none" strike="noStrike" cap="none"/>
                      </a:br>
                      <a:r>
                        <a:rPr lang="en-US" sz="1400" u="none" strike="noStrike" cap="none">
                          <a:solidFill>
                            <a:schemeClr val="dk1"/>
                          </a:solidFill>
                        </a:rPr>
                        <a:t>(Lower is better)</a:t>
                      </a:r>
                      <a:endParaRPr sz="1400" u="none" strike="noStrike" cap="none"/>
                    </a:p>
                  </a:txBody>
                  <a:tcPr marL="91425" marR="91425" marT="91425" marB="91425">
                    <a:lnT w="9525" cap="flat" cmpd="sng">
                      <a:solidFill>
                        <a:srgbClr val="9E9E9E"/>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26</a:t>
                      </a:r>
                      <a:endParaRPr sz="1400" u="none" strike="noStrike" cap="none"/>
                    </a:p>
                  </a:txBody>
                  <a:tcPr marL="91425" marR="91425" marT="91425" marB="91425">
                    <a:lnT w="9525" cap="flat" cmpd="sng">
                      <a:solidFill>
                        <a:srgbClr val="9E9E9E"/>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21</a:t>
                      </a:r>
                      <a:endParaRPr sz="1400" u="none" strike="noStrike" cap="none"/>
                    </a:p>
                  </a:txBody>
                  <a:tcPr marL="91425" marR="91425" marT="91425" marB="91425">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16</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90" name="Google Shape;490;p33"/>
          <p:cNvSpPr/>
          <p:nvPr/>
        </p:nvSpPr>
        <p:spPr>
          <a:xfrm>
            <a:off x="1081625" y="6008500"/>
            <a:ext cx="7412700" cy="478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000" b="0" i="0" u="none" strike="noStrike" cap="none">
                <a:solidFill>
                  <a:srgbClr val="000000"/>
                </a:solidFill>
                <a:latin typeface="Lato"/>
                <a:ea typeface="Lato"/>
                <a:cs typeface="Lato"/>
                <a:sym typeface="Lato"/>
              </a:rPr>
              <a:t>ETD source: Walter Douglas Chiles. 1935. Effect of service on automobile crankcase oils. Ph.D. Dissertation. Virginia Agricultural and Mechanical College and Polytechnic Institute. http://hdl.handle.net/10919/56159</a:t>
            </a:r>
            <a:endParaRPr sz="1000" b="0" i="0" u="none" strike="noStrike" cap="none">
              <a:solidFill>
                <a:srgbClr val="000000"/>
              </a:solidFill>
              <a:latin typeface="Lato"/>
              <a:ea typeface="Lato"/>
              <a:cs typeface="Lato"/>
              <a:sym typeface="Lato"/>
            </a:endParaRPr>
          </a:p>
        </p:txBody>
      </p:sp>
      <p:sp>
        <p:nvSpPr>
          <p:cNvPr id="491" name="Google Shape;491;p33"/>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36</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34"/>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Calibri"/>
              <a:buNone/>
            </a:pPr>
            <a:r>
              <a:rPr lang="en-US"/>
              <a:t>Future Work</a:t>
            </a:r>
            <a:endParaRPr/>
          </a:p>
        </p:txBody>
      </p:sp>
      <p:sp>
        <p:nvSpPr>
          <p:cNvPr id="497" name="Google Shape;497;p34"/>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3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Future Work</a:t>
            </a:r>
            <a:endParaRPr/>
          </a:p>
        </p:txBody>
      </p:sp>
      <p:sp>
        <p:nvSpPr>
          <p:cNvPr id="503" name="Google Shape;503;p35"/>
          <p:cNvSpPr txBox="1">
            <a:spLocks noGrp="1"/>
          </p:cNvSpPr>
          <p:nvPr>
            <p:ph type="body" idx="1"/>
          </p:nvPr>
        </p:nvSpPr>
        <p:spPr>
          <a:xfrm>
            <a:off x="1097275" y="1956400"/>
            <a:ext cx="10058400" cy="4128900"/>
          </a:xfrm>
          <a:prstGeom prst="rect">
            <a:avLst/>
          </a:prstGeom>
          <a:noFill/>
          <a:ln>
            <a:noFill/>
          </a:ln>
        </p:spPr>
        <p:txBody>
          <a:bodyPr spcFirstLastPara="1" wrap="square" lIns="0" tIns="45700" rIns="0" bIns="45700" anchor="t" anchorCtr="0">
            <a:normAutofit/>
          </a:bodyPr>
          <a:lstStyle/>
          <a:p>
            <a:pPr marL="0" lvl="0" indent="457200" algn="l" rtl="0">
              <a:lnSpc>
                <a:spcPct val="90000"/>
              </a:lnSpc>
              <a:spcBef>
                <a:spcPts val="0"/>
              </a:spcBef>
              <a:spcAft>
                <a:spcPts val="0"/>
              </a:spcAft>
              <a:buSzPts val="1800"/>
              <a:buNone/>
            </a:pPr>
            <a:r>
              <a:rPr lang="en-US" b="1"/>
              <a:t>Classification</a:t>
            </a:r>
            <a:endParaRPr b="1"/>
          </a:p>
          <a:p>
            <a:pPr marL="457200" lvl="0" indent="-342900" algn="l" rtl="0">
              <a:lnSpc>
                <a:spcPct val="90000"/>
              </a:lnSpc>
              <a:spcBef>
                <a:spcPts val="0"/>
              </a:spcBef>
              <a:spcAft>
                <a:spcPts val="0"/>
              </a:spcAft>
              <a:buSzPts val="1800"/>
              <a:buChar char="-"/>
            </a:pPr>
            <a:r>
              <a:rPr lang="en-US"/>
              <a:t>Use Word Embeddings like GloVe, BERT along with Deep Learning models</a:t>
            </a:r>
            <a:endParaRPr/>
          </a:p>
          <a:p>
            <a:pPr marL="457200" lvl="0" indent="-342900" algn="l" rtl="0">
              <a:lnSpc>
                <a:spcPct val="90000"/>
              </a:lnSpc>
              <a:spcBef>
                <a:spcPts val="0"/>
              </a:spcBef>
              <a:spcAft>
                <a:spcPts val="0"/>
              </a:spcAft>
              <a:buSzPts val="1800"/>
              <a:buChar char="-"/>
            </a:pPr>
            <a:r>
              <a:rPr lang="en-US"/>
              <a:t>Extend the work to include full-text data</a:t>
            </a:r>
            <a:endParaRPr/>
          </a:p>
          <a:p>
            <a:pPr marL="457200" lvl="0" indent="-342900" algn="l" rtl="0">
              <a:lnSpc>
                <a:spcPct val="90000"/>
              </a:lnSpc>
              <a:spcBef>
                <a:spcPts val="0"/>
              </a:spcBef>
              <a:spcAft>
                <a:spcPts val="0"/>
              </a:spcAft>
              <a:buSzPts val="1800"/>
              <a:buChar char="-"/>
            </a:pPr>
            <a:r>
              <a:rPr lang="en-US"/>
              <a:t>Extend these methods to classify ETD chapters</a:t>
            </a:r>
            <a:endParaRPr/>
          </a:p>
          <a:p>
            <a:pPr marL="0" lvl="0" indent="0" algn="l" rtl="0">
              <a:lnSpc>
                <a:spcPct val="90000"/>
              </a:lnSpc>
              <a:spcBef>
                <a:spcPts val="0"/>
              </a:spcBef>
              <a:spcAft>
                <a:spcPts val="0"/>
              </a:spcAft>
              <a:buSzPts val="1800"/>
              <a:buNone/>
            </a:pPr>
            <a:endParaRPr/>
          </a:p>
          <a:p>
            <a:pPr marL="0" lvl="0" indent="457200" algn="l" rtl="0">
              <a:lnSpc>
                <a:spcPct val="90000"/>
              </a:lnSpc>
              <a:spcBef>
                <a:spcPts val="0"/>
              </a:spcBef>
              <a:spcAft>
                <a:spcPts val="0"/>
              </a:spcAft>
              <a:buSzPts val="1800"/>
              <a:buNone/>
            </a:pPr>
            <a:r>
              <a:rPr lang="en-US" b="1"/>
              <a:t>Parsing</a:t>
            </a:r>
            <a:endParaRPr b="1"/>
          </a:p>
          <a:p>
            <a:pPr marL="457200" lvl="0" indent="-342900" algn="l" rtl="0">
              <a:lnSpc>
                <a:spcPct val="90000"/>
              </a:lnSpc>
              <a:spcBef>
                <a:spcPts val="0"/>
              </a:spcBef>
              <a:spcAft>
                <a:spcPts val="0"/>
              </a:spcAft>
              <a:buSzPts val="1800"/>
              <a:buChar char="-"/>
            </a:pPr>
            <a:r>
              <a:rPr lang="en-US"/>
              <a:t>Pre-processing of data to be done carefully</a:t>
            </a:r>
            <a:endParaRPr/>
          </a:p>
          <a:p>
            <a:pPr marL="457200" lvl="0" indent="-342900" algn="l" rtl="0">
              <a:lnSpc>
                <a:spcPct val="90000"/>
              </a:lnSpc>
              <a:spcBef>
                <a:spcPts val="0"/>
              </a:spcBef>
              <a:spcAft>
                <a:spcPts val="0"/>
              </a:spcAft>
              <a:buSzPts val="1800"/>
              <a:buChar char="-"/>
            </a:pPr>
            <a:r>
              <a:rPr lang="en-US"/>
              <a:t>Train on more data and types of documents</a:t>
            </a:r>
            <a:endParaRPr/>
          </a:p>
          <a:p>
            <a:pPr marL="457200" lvl="0" indent="-342900" algn="l" rtl="0">
              <a:lnSpc>
                <a:spcPct val="90000"/>
              </a:lnSpc>
              <a:spcBef>
                <a:spcPts val="0"/>
              </a:spcBef>
              <a:spcAft>
                <a:spcPts val="0"/>
              </a:spcAft>
              <a:buSzPts val="1800"/>
              <a:buChar char="-"/>
            </a:pPr>
            <a:r>
              <a:rPr lang="en-US"/>
              <a:t>How golden are the gold tags?</a:t>
            </a:r>
            <a:endParaRPr/>
          </a:p>
          <a:p>
            <a:pPr marL="457200" lvl="0" indent="0" algn="l" rtl="0">
              <a:lnSpc>
                <a:spcPct val="90000"/>
              </a:lnSpc>
              <a:spcBef>
                <a:spcPts val="0"/>
              </a:spcBef>
              <a:spcAft>
                <a:spcPts val="0"/>
              </a:spcAft>
              <a:buSzPts val="1800"/>
              <a:buNone/>
            </a:pPr>
            <a:endParaRPr/>
          </a:p>
          <a:p>
            <a:pPr marL="0" lvl="0" indent="457200" algn="l" rtl="0">
              <a:lnSpc>
                <a:spcPct val="90000"/>
              </a:lnSpc>
              <a:spcBef>
                <a:spcPts val="0"/>
              </a:spcBef>
              <a:spcAft>
                <a:spcPts val="0"/>
              </a:spcAft>
              <a:buSzPts val="1800"/>
              <a:buNone/>
            </a:pPr>
            <a:r>
              <a:rPr lang="en-US" b="1"/>
              <a:t>Figure Extraction</a:t>
            </a:r>
            <a:endParaRPr b="1"/>
          </a:p>
          <a:p>
            <a:pPr marL="457200" lvl="0" indent="-342900" algn="l" rtl="0">
              <a:lnSpc>
                <a:spcPct val="90000"/>
              </a:lnSpc>
              <a:spcBef>
                <a:spcPts val="0"/>
              </a:spcBef>
              <a:spcAft>
                <a:spcPts val="0"/>
              </a:spcAft>
              <a:buSzPts val="1800"/>
              <a:buChar char="-"/>
            </a:pPr>
            <a:r>
              <a:rPr lang="en-US"/>
              <a:t>Train on more augmented data.</a:t>
            </a:r>
            <a:endParaRPr/>
          </a:p>
          <a:p>
            <a:pPr marL="457200" lvl="0" indent="-342900" algn="l" rtl="0">
              <a:lnSpc>
                <a:spcPct val="90000"/>
              </a:lnSpc>
              <a:spcBef>
                <a:spcPts val="0"/>
              </a:spcBef>
              <a:spcAft>
                <a:spcPts val="0"/>
              </a:spcAft>
              <a:buSzPts val="1800"/>
              <a:buChar char="-"/>
            </a:pPr>
            <a:r>
              <a:rPr lang="en-US"/>
              <a:t>Try more augmentations.</a:t>
            </a:r>
            <a:endParaRPr/>
          </a:p>
          <a:p>
            <a:pPr marL="457200" lvl="0" indent="-342900" algn="l" rtl="0">
              <a:lnSpc>
                <a:spcPct val="90000"/>
              </a:lnSpc>
              <a:spcBef>
                <a:spcPts val="0"/>
              </a:spcBef>
              <a:spcAft>
                <a:spcPts val="0"/>
              </a:spcAft>
              <a:buSzPts val="1800"/>
              <a:buChar char="-"/>
            </a:pPr>
            <a:r>
              <a:rPr lang="en-US"/>
              <a:t>Try more architectures (YOLOv3, SSD, etc)</a:t>
            </a:r>
            <a:endParaRPr/>
          </a:p>
        </p:txBody>
      </p:sp>
      <p:sp>
        <p:nvSpPr>
          <p:cNvPr id="504" name="Google Shape;504;p35"/>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38</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g75cc79eeb4_12_0"/>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800"/>
              <a:buFont typeface="Calibri"/>
              <a:buNone/>
            </a:pPr>
            <a:r>
              <a:rPr lang="en-US"/>
              <a:t>Thank you</a:t>
            </a:r>
            <a:endParaRPr/>
          </a:p>
        </p:txBody>
      </p:sp>
      <p:sp>
        <p:nvSpPr>
          <p:cNvPr id="510" name="Google Shape;510;g75cc79eeb4_12_0"/>
          <p:cNvSpPr txBox="1">
            <a:spLocks noGrp="1"/>
          </p:cNvSpPr>
          <p:nvPr>
            <p:ph type="body" idx="1"/>
          </p:nvPr>
        </p:nvSpPr>
        <p:spPr>
          <a:xfrm>
            <a:off x="1097275" y="1956400"/>
            <a:ext cx="10058400" cy="4128900"/>
          </a:xfrm>
          <a:prstGeom prst="rect">
            <a:avLst/>
          </a:prstGeom>
          <a:noFill/>
          <a:ln>
            <a:noFill/>
          </a:ln>
        </p:spPr>
        <p:txBody>
          <a:bodyPr spcFirstLastPara="1" wrap="square" lIns="0" tIns="45700" rIns="0" bIns="45700" anchor="t" anchorCtr="0">
            <a:noAutofit/>
          </a:bodyPr>
          <a:lstStyle/>
          <a:p>
            <a:pPr marL="101600" marR="101600" lvl="0" indent="0" algn="ctr" rtl="0">
              <a:lnSpc>
                <a:spcPct val="100000"/>
              </a:lnSpc>
              <a:spcBef>
                <a:spcPts val="800"/>
              </a:spcBef>
              <a:spcAft>
                <a:spcPts val="0"/>
              </a:spcAft>
              <a:buSzPts val="1800"/>
              <a:buNone/>
            </a:pPr>
            <a:r>
              <a:rPr lang="en-US" sz="1800">
                <a:solidFill>
                  <a:schemeClr val="dk1"/>
                </a:solidFill>
              </a:rPr>
              <a:t>©2019 by John Aromando, Bipasha Banerjee, Bill Ingram, Palakh Mignonne Jude, and Sampanna Kahu</a:t>
            </a:r>
            <a:endParaRPr sz="1800">
              <a:solidFill>
                <a:schemeClr val="dk1"/>
              </a:solidFill>
            </a:endParaRPr>
          </a:p>
          <a:p>
            <a:pPr marL="101600" marR="101600" lvl="0" indent="0" algn="ctr" rtl="0">
              <a:lnSpc>
                <a:spcPct val="100000"/>
              </a:lnSpc>
              <a:spcBef>
                <a:spcPts val="800"/>
              </a:spcBef>
              <a:spcAft>
                <a:spcPts val="0"/>
              </a:spcAft>
              <a:buClr>
                <a:schemeClr val="dk1"/>
              </a:buClr>
              <a:buSzPts val="1100"/>
              <a:buFont typeface="Arial"/>
              <a:buNone/>
            </a:pPr>
            <a:endParaRPr sz="1800">
              <a:solidFill>
                <a:schemeClr val="dk1"/>
              </a:solidFill>
            </a:endParaRPr>
          </a:p>
          <a:p>
            <a:pPr marL="101600" marR="101600" lvl="0" indent="0" algn="ctr" rtl="0">
              <a:lnSpc>
                <a:spcPct val="100000"/>
              </a:lnSpc>
              <a:spcBef>
                <a:spcPts val="800"/>
              </a:spcBef>
              <a:spcAft>
                <a:spcPts val="0"/>
              </a:spcAft>
              <a:buSzPts val="1800"/>
              <a:buNone/>
            </a:pPr>
            <a:r>
              <a:rPr lang="en-US" sz="1800">
                <a:solidFill>
                  <a:schemeClr val="dk1"/>
                </a:solidFill>
              </a:rPr>
              <a:t>This work is licensed under a Creative Commons Attribution-ShareAlike 4.0 International License.</a:t>
            </a:r>
            <a:endParaRPr sz="1800">
              <a:solidFill>
                <a:schemeClr val="dk1"/>
              </a:solidFill>
            </a:endParaRPr>
          </a:p>
          <a:p>
            <a:pPr marL="0" marR="101600" lvl="0" indent="0" algn="l" rtl="0">
              <a:lnSpc>
                <a:spcPct val="100000"/>
              </a:lnSpc>
              <a:spcBef>
                <a:spcPts val="800"/>
              </a:spcBef>
              <a:spcAft>
                <a:spcPts val="0"/>
              </a:spcAft>
              <a:buSzPts val="1800"/>
              <a:buNone/>
            </a:pPr>
            <a:endParaRPr sz="1800">
              <a:solidFill>
                <a:schemeClr val="dk1"/>
              </a:solidFill>
            </a:endParaRPr>
          </a:p>
          <a:p>
            <a:pPr marL="101600" marR="101600" lvl="0" indent="0" algn="ctr" rtl="0">
              <a:lnSpc>
                <a:spcPct val="100000"/>
              </a:lnSpc>
              <a:spcBef>
                <a:spcPts val="800"/>
              </a:spcBef>
              <a:spcAft>
                <a:spcPts val="0"/>
              </a:spcAft>
              <a:buClr>
                <a:schemeClr val="dk1"/>
              </a:buClr>
              <a:buSzPts val="1100"/>
              <a:buFont typeface="Arial"/>
              <a:buNone/>
            </a:pPr>
            <a:r>
              <a:rPr lang="en-US" sz="1800">
                <a:solidFill>
                  <a:schemeClr val="dk1"/>
                </a:solidFill>
              </a:rPr>
              <a:t>This research was done under the supervision of Dr. Edward A. Fox</a:t>
            </a:r>
            <a:endParaRPr sz="1800">
              <a:solidFill>
                <a:schemeClr val="dk1"/>
              </a:solidFill>
            </a:endParaRPr>
          </a:p>
          <a:p>
            <a:pPr marL="101600" marR="101600" lvl="0" indent="0" algn="ctr" rtl="0">
              <a:lnSpc>
                <a:spcPct val="100000"/>
              </a:lnSpc>
              <a:spcBef>
                <a:spcPts val="800"/>
              </a:spcBef>
              <a:spcAft>
                <a:spcPts val="0"/>
              </a:spcAft>
              <a:buClr>
                <a:schemeClr val="dk1"/>
              </a:buClr>
              <a:buSzPts val="1100"/>
              <a:buFont typeface="Arial"/>
              <a:buNone/>
            </a:pPr>
            <a:r>
              <a:rPr lang="en-US" sz="1800">
                <a:solidFill>
                  <a:schemeClr val="dk1"/>
                </a:solidFill>
              </a:rPr>
              <a:t>as part of the course</a:t>
            </a:r>
            <a:endParaRPr sz="1800">
              <a:solidFill>
                <a:schemeClr val="dk1"/>
              </a:solidFill>
            </a:endParaRPr>
          </a:p>
          <a:p>
            <a:pPr marL="101600" marR="101600" lvl="0" indent="0" algn="ctr" rtl="0">
              <a:lnSpc>
                <a:spcPct val="100000"/>
              </a:lnSpc>
              <a:spcBef>
                <a:spcPts val="800"/>
              </a:spcBef>
              <a:spcAft>
                <a:spcPts val="0"/>
              </a:spcAft>
              <a:buSzPts val="1800"/>
              <a:buNone/>
            </a:pPr>
            <a:r>
              <a:rPr lang="en-US" sz="1800">
                <a:solidFill>
                  <a:schemeClr val="dk1"/>
                </a:solidFill>
              </a:rPr>
              <a:t>CS6604: Digital Libraries at Virginia Tech, Fall 2019.</a:t>
            </a:r>
            <a:endParaRPr sz="1800">
              <a:solidFill>
                <a:schemeClr val="dk1"/>
              </a:solidFill>
            </a:endParaRPr>
          </a:p>
          <a:p>
            <a:pPr marL="101600" marR="101600" lvl="0" indent="0" algn="ctr" rtl="0">
              <a:lnSpc>
                <a:spcPct val="100000"/>
              </a:lnSpc>
              <a:spcBef>
                <a:spcPts val="800"/>
              </a:spcBef>
              <a:spcAft>
                <a:spcPts val="0"/>
              </a:spcAft>
              <a:buClr>
                <a:schemeClr val="dk1"/>
              </a:buClr>
              <a:buSzPts val="1100"/>
              <a:buFont typeface="Arial"/>
              <a:buNone/>
            </a:pPr>
            <a:endParaRPr sz="1800">
              <a:solidFill>
                <a:schemeClr val="dk1"/>
              </a:solidFill>
            </a:endParaRPr>
          </a:p>
          <a:p>
            <a:pPr marL="101600" marR="101600" lvl="0" indent="0" algn="ctr" rtl="0">
              <a:lnSpc>
                <a:spcPct val="100000"/>
              </a:lnSpc>
              <a:spcBef>
                <a:spcPts val="800"/>
              </a:spcBef>
              <a:spcAft>
                <a:spcPts val="0"/>
              </a:spcAft>
              <a:buClr>
                <a:schemeClr val="dk1"/>
              </a:buClr>
              <a:buSzPts val="1100"/>
              <a:buFont typeface="Arial"/>
              <a:buNone/>
            </a:pPr>
            <a:r>
              <a:rPr lang="en-US" sz="1800" u="sng">
                <a:solidFill>
                  <a:schemeClr val="hlink"/>
                </a:solidFill>
                <a:hlinkClick r:id="rId3"/>
              </a:rPr>
              <a:t>https://github.com/waingram/CS6604-ETD/</a:t>
            </a:r>
            <a:r>
              <a:rPr lang="en-US" sz="1800">
                <a:solidFill>
                  <a:schemeClr val="dk1"/>
                </a:solidFill>
              </a:rPr>
              <a:t> </a:t>
            </a:r>
            <a:endParaRPr sz="1800">
              <a:solidFill>
                <a:schemeClr val="dk1"/>
              </a:solidFill>
            </a:endParaRPr>
          </a:p>
          <a:p>
            <a:pPr marL="457200" lvl="0" indent="0" algn="l" rtl="0">
              <a:lnSpc>
                <a:spcPct val="100000"/>
              </a:lnSpc>
              <a:spcBef>
                <a:spcPts val="800"/>
              </a:spcBef>
              <a:spcAft>
                <a:spcPts val="0"/>
              </a:spcAft>
              <a:buSzPts val="1800"/>
              <a:buNone/>
            </a:pPr>
            <a:endParaRPr b="1"/>
          </a:p>
        </p:txBody>
      </p:sp>
      <p:pic>
        <p:nvPicPr>
          <p:cNvPr id="511" name="Google Shape;511;g75cc79eeb4_12_0"/>
          <p:cNvPicPr preferRelativeResize="0"/>
          <p:nvPr/>
        </p:nvPicPr>
        <p:blipFill rotWithShape="1">
          <a:blip r:embed="rId4">
            <a:alphaModFix/>
          </a:blip>
          <a:srcRect/>
          <a:stretch/>
        </p:blipFill>
        <p:spPr>
          <a:xfrm>
            <a:off x="5707375" y="5790037"/>
            <a:ext cx="838200" cy="295275"/>
          </a:xfrm>
          <a:prstGeom prst="rect">
            <a:avLst/>
          </a:prstGeom>
          <a:noFill/>
          <a:ln>
            <a:noFill/>
          </a:ln>
        </p:spPr>
      </p:pic>
      <p:sp>
        <p:nvSpPr>
          <p:cNvPr id="512" name="Google Shape;512;g75cc79eeb4_12_0"/>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4" name="Google Shape;154;p5"/>
          <p:cNvSpPr txBox="1">
            <a:spLocks noGrp="1"/>
          </p:cNvSpPr>
          <p:nvPr>
            <p:ph type="title"/>
          </p:nvPr>
        </p:nvSpPr>
        <p:spPr>
          <a:xfrm>
            <a:off x="6411685" y="634946"/>
            <a:ext cx="5127171"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Introduction	</a:t>
            </a:r>
            <a:endParaRPr/>
          </a:p>
        </p:txBody>
      </p:sp>
      <p:pic>
        <p:nvPicPr>
          <p:cNvPr id="155" name="Google Shape;155;p5" descr="A screenshot of a cell phone  Description automatically generated"/>
          <p:cNvPicPr preferRelativeResize="0"/>
          <p:nvPr/>
        </p:nvPicPr>
        <p:blipFill rotWithShape="1">
          <a:blip r:embed="rId3">
            <a:alphaModFix/>
          </a:blip>
          <a:srcRect/>
          <a:stretch/>
        </p:blipFill>
        <p:spPr>
          <a:xfrm>
            <a:off x="643192" y="1325148"/>
            <a:ext cx="5115347" cy="3887662"/>
          </a:xfrm>
          <a:prstGeom prst="rect">
            <a:avLst/>
          </a:prstGeom>
          <a:solidFill>
            <a:schemeClr val="lt1"/>
          </a:solidFill>
          <a:ln w="15875" cap="flat" cmpd="sng">
            <a:solidFill>
              <a:schemeClr val="accent1"/>
            </a:solidFill>
            <a:prstDash val="solid"/>
            <a:round/>
            <a:headEnd type="none" w="sm" len="sm"/>
            <a:tailEnd type="none" w="sm" len="sm"/>
          </a:ln>
        </p:spPr>
      </p:pic>
      <p:cxnSp>
        <p:nvCxnSpPr>
          <p:cNvPr id="156" name="Google Shape;156;p5"/>
          <p:cNvCxnSpPr/>
          <p:nvPr/>
        </p:nvCxnSpPr>
        <p:spPr>
          <a:xfrm>
            <a:off x="6514044" y="2246569"/>
            <a:ext cx="4572000" cy="0"/>
          </a:xfrm>
          <a:prstGeom prst="straightConnector1">
            <a:avLst/>
          </a:prstGeom>
          <a:noFill/>
          <a:ln w="12700" cap="flat" cmpd="sng">
            <a:solidFill>
              <a:srgbClr val="3F3F3F"/>
            </a:solidFill>
            <a:prstDash val="solid"/>
            <a:round/>
            <a:headEnd type="none" w="sm" len="sm"/>
            <a:tailEnd type="none" w="sm" len="sm"/>
          </a:ln>
        </p:spPr>
      </p:cxnSp>
      <p:sp>
        <p:nvSpPr>
          <p:cNvPr id="157" name="Google Shape;157;p5"/>
          <p:cNvSpPr txBox="1">
            <a:spLocks noGrp="1"/>
          </p:cNvSpPr>
          <p:nvPr>
            <p:ph type="body" idx="1"/>
          </p:nvPr>
        </p:nvSpPr>
        <p:spPr>
          <a:xfrm>
            <a:off x="6411684" y="2407436"/>
            <a:ext cx="5127172" cy="3461658"/>
          </a:xfrm>
          <a:prstGeom prst="rect">
            <a:avLst/>
          </a:prstGeom>
          <a:noFill/>
          <a:ln>
            <a:noFill/>
          </a:ln>
        </p:spPr>
        <p:txBody>
          <a:bodyPr spcFirstLastPara="1" wrap="square" lIns="0" tIns="45700" rIns="0" bIns="45700" anchor="t" anchorCtr="0">
            <a:normAutofit/>
          </a:bodyPr>
          <a:lstStyle/>
          <a:p>
            <a:pPr marL="91440" lvl="0" indent="-91440" algn="l" rtl="0">
              <a:lnSpc>
                <a:spcPct val="100000"/>
              </a:lnSpc>
              <a:spcBef>
                <a:spcPts val="0"/>
              </a:spcBef>
              <a:spcAft>
                <a:spcPts val="0"/>
              </a:spcAft>
              <a:buSzPts val="2000"/>
              <a:buChar char=" "/>
            </a:pPr>
            <a:r>
              <a:rPr lang="en-US" dirty="0"/>
              <a:t>Millions of Electronic Theses and Dissertations (ETDs) are openly available online.</a:t>
            </a:r>
            <a:endParaRPr dirty="0"/>
          </a:p>
          <a:p>
            <a:pPr marL="91440" lvl="0" indent="-91440" algn="l" rtl="0">
              <a:lnSpc>
                <a:spcPct val="100000"/>
              </a:lnSpc>
              <a:spcBef>
                <a:spcPts val="1400"/>
              </a:spcBef>
              <a:spcAft>
                <a:spcPts val="0"/>
              </a:spcAft>
              <a:buSzPts val="2000"/>
              <a:buChar char=" "/>
            </a:pPr>
            <a:r>
              <a:rPr lang="en-US" dirty="0"/>
              <a:t>University Libraries </a:t>
            </a:r>
            <a:r>
              <a:rPr lang="en-US" dirty="0" err="1"/>
              <a:t>VTechWorks</a:t>
            </a:r>
            <a:r>
              <a:rPr lang="en-US" dirty="0"/>
              <a:t> repository holds over 30,000 ETDs, dating back to 1903</a:t>
            </a:r>
            <a:br>
              <a:rPr lang="en-US" dirty="0"/>
            </a:br>
            <a:r>
              <a:rPr lang="en-US" u="sng" dirty="0">
                <a:solidFill>
                  <a:schemeClr val="hlink"/>
                </a:solidFill>
                <a:hlinkClick r:id="rId4"/>
              </a:rPr>
              <a:t>https://vtechworks.lib.vt.edu/</a:t>
            </a:r>
            <a:r>
              <a:rPr lang="en-US" dirty="0"/>
              <a:t>.</a:t>
            </a:r>
            <a:endParaRPr dirty="0"/>
          </a:p>
          <a:p>
            <a:pPr marL="91440" lvl="0" indent="-91440" algn="l" rtl="0">
              <a:lnSpc>
                <a:spcPct val="100000"/>
              </a:lnSpc>
              <a:spcBef>
                <a:spcPts val="1400"/>
              </a:spcBef>
              <a:spcAft>
                <a:spcPts val="0"/>
              </a:spcAft>
              <a:buSzPts val="2000"/>
              <a:buChar char=" "/>
            </a:pPr>
            <a:r>
              <a:rPr lang="en-US" dirty="0"/>
              <a:t>The collection contains a mixture of born-digital and scanned documents. </a:t>
            </a:r>
            <a:endParaRPr dirty="0"/>
          </a:p>
          <a:p>
            <a:pPr marL="91440" lvl="0" indent="-91440" algn="l" rtl="0">
              <a:lnSpc>
                <a:spcPct val="100000"/>
              </a:lnSpc>
              <a:spcBef>
                <a:spcPts val="1400"/>
              </a:spcBef>
              <a:spcAft>
                <a:spcPts val="0"/>
              </a:spcAft>
              <a:buSzPts val="2000"/>
              <a:buChar char=" "/>
            </a:pPr>
            <a:r>
              <a:rPr lang="en-US" dirty="0"/>
              <a:t>Items contain PDF, Dublin Core metadata, and various supplementary files.</a:t>
            </a:r>
            <a:endParaRPr dirty="0"/>
          </a:p>
        </p:txBody>
      </p:sp>
      <p:sp>
        <p:nvSpPr>
          <p:cNvPr id="158" name="Google Shape;158;p5"/>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5"/>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sp>
        <p:nvSpPr>
          <p:cNvPr id="164" name="Google Shape;164;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Outline</a:t>
            </a:r>
            <a:endParaRPr/>
          </a:p>
        </p:txBody>
      </p:sp>
      <p:grpSp>
        <p:nvGrpSpPr>
          <p:cNvPr id="165" name="Google Shape;165;p3"/>
          <p:cNvGrpSpPr/>
          <p:nvPr/>
        </p:nvGrpSpPr>
        <p:grpSpPr>
          <a:xfrm>
            <a:off x="1273880" y="2518638"/>
            <a:ext cx="10049588" cy="2115703"/>
            <a:chOff x="4405" y="835188"/>
            <a:chExt cx="10049588" cy="2115703"/>
          </a:xfrm>
        </p:grpSpPr>
        <p:sp>
          <p:nvSpPr>
            <p:cNvPr id="166" name="Google Shape;166;p3"/>
            <p:cNvSpPr/>
            <p:nvPr/>
          </p:nvSpPr>
          <p:spPr>
            <a:xfrm>
              <a:off x="348206" y="835188"/>
              <a:ext cx="1075482" cy="1075482"/>
            </a:xfrm>
            <a:prstGeom prst="ellipse">
              <a:avLst/>
            </a:prstGeom>
            <a:solidFill>
              <a:srgbClr val="C81E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3"/>
            <p:cNvSpPr/>
            <p:nvPr/>
          </p:nvSpPr>
          <p:spPr>
            <a:xfrm>
              <a:off x="577408" y="1064389"/>
              <a:ext cx="617080" cy="61708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3"/>
            <p:cNvSpPr/>
            <p:nvPr/>
          </p:nvSpPr>
          <p:spPr>
            <a:xfrm>
              <a:off x="4405" y="2245657"/>
              <a:ext cx="1763085" cy="70523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3"/>
            <p:cNvSpPr txBox="1"/>
            <p:nvPr/>
          </p:nvSpPr>
          <p:spPr>
            <a:xfrm>
              <a:off x="4405" y="2245657"/>
              <a:ext cx="1763085" cy="705234"/>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500"/>
                <a:buFont typeface="Calibri"/>
                <a:buNone/>
              </a:pPr>
              <a:r>
                <a:rPr lang="en-US" sz="1500" b="0" i="0" u="none" strike="noStrike" cap="none">
                  <a:solidFill>
                    <a:schemeClr val="dk1"/>
                  </a:solidFill>
                  <a:latin typeface="Calibri"/>
                  <a:ea typeface="Calibri"/>
                  <a:cs typeface="Calibri"/>
                  <a:sym typeface="Calibri"/>
                </a:rPr>
                <a:t>INTRODUCTION, ETDS, UNIVERSITY LIBRARIES VTECHWORKS</a:t>
              </a:r>
              <a:endParaRPr sz="1400" b="0" i="0" u="none" strike="noStrike" cap="none">
                <a:solidFill>
                  <a:srgbClr val="000000"/>
                </a:solidFill>
                <a:latin typeface="Arial"/>
                <a:ea typeface="Arial"/>
                <a:cs typeface="Arial"/>
                <a:sym typeface="Arial"/>
              </a:endParaRPr>
            </a:p>
          </p:txBody>
        </p:sp>
        <p:sp>
          <p:nvSpPr>
            <p:cNvPr id="170" name="Google Shape;170;p3"/>
            <p:cNvSpPr/>
            <p:nvPr/>
          </p:nvSpPr>
          <p:spPr>
            <a:xfrm>
              <a:off x="2419832" y="835188"/>
              <a:ext cx="1075482" cy="1075482"/>
            </a:xfrm>
            <a:prstGeom prst="ellipse">
              <a:avLst/>
            </a:prstGeom>
            <a:solidFill>
              <a:srgbClr val="9331D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3"/>
            <p:cNvSpPr/>
            <p:nvPr/>
          </p:nvSpPr>
          <p:spPr>
            <a:xfrm>
              <a:off x="2649033" y="1064389"/>
              <a:ext cx="617080" cy="61708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3"/>
            <p:cNvSpPr/>
            <p:nvPr/>
          </p:nvSpPr>
          <p:spPr>
            <a:xfrm>
              <a:off x="2076031" y="2245657"/>
              <a:ext cx="1763085" cy="70523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3"/>
            <p:cNvSpPr txBox="1"/>
            <p:nvPr/>
          </p:nvSpPr>
          <p:spPr>
            <a:xfrm>
              <a:off x="2076031" y="2245657"/>
              <a:ext cx="1763085" cy="705234"/>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500"/>
                <a:buFont typeface="Calibri"/>
                <a:buNone/>
              </a:pPr>
              <a:r>
                <a:rPr lang="en-US" sz="1500" b="0" i="0" u="none" strike="noStrike" cap="none">
                  <a:solidFill>
                    <a:schemeClr val="dk1"/>
                  </a:solidFill>
                  <a:latin typeface="Calibri"/>
                  <a:ea typeface="Calibri"/>
                  <a:cs typeface="Calibri"/>
                  <a:sym typeface="Calibri"/>
                </a:rPr>
                <a:t>CLASSIFICATION</a:t>
              </a:r>
              <a:endParaRPr sz="1400" b="0" i="0" u="none" strike="noStrike" cap="none">
                <a:solidFill>
                  <a:srgbClr val="000000"/>
                </a:solidFill>
                <a:latin typeface="Arial"/>
                <a:ea typeface="Arial"/>
                <a:cs typeface="Arial"/>
                <a:sym typeface="Arial"/>
              </a:endParaRPr>
            </a:p>
          </p:txBody>
        </p:sp>
        <p:sp>
          <p:nvSpPr>
            <p:cNvPr id="174" name="Google Shape;174;p3"/>
            <p:cNvSpPr/>
            <p:nvPr/>
          </p:nvSpPr>
          <p:spPr>
            <a:xfrm>
              <a:off x="4491458" y="835188"/>
              <a:ext cx="1075482" cy="1075482"/>
            </a:xfrm>
            <a:prstGeom prst="ellipse">
              <a:avLst/>
            </a:prstGeom>
            <a:solidFill>
              <a:srgbClr val="553ED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3"/>
            <p:cNvSpPr/>
            <p:nvPr/>
          </p:nvSpPr>
          <p:spPr>
            <a:xfrm>
              <a:off x="4720659" y="1064389"/>
              <a:ext cx="617080" cy="617080"/>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3"/>
            <p:cNvSpPr/>
            <p:nvPr/>
          </p:nvSpPr>
          <p:spPr>
            <a:xfrm>
              <a:off x="4147657" y="2245657"/>
              <a:ext cx="1763085" cy="70523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3"/>
            <p:cNvSpPr txBox="1"/>
            <p:nvPr/>
          </p:nvSpPr>
          <p:spPr>
            <a:xfrm>
              <a:off x="4147657" y="2245657"/>
              <a:ext cx="1763085" cy="705234"/>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500"/>
                <a:buFont typeface="Calibri"/>
                <a:buNone/>
              </a:pPr>
              <a:r>
                <a:rPr lang="en-US" sz="1500" b="0" i="0" u="none" strike="noStrike" cap="none">
                  <a:solidFill>
                    <a:schemeClr val="dk1"/>
                  </a:solidFill>
                  <a:latin typeface="Calibri"/>
                  <a:ea typeface="Calibri"/>
                  <a:cs typeface="Calibri"/>
                  <a:sym typeface="Calibri"/>
                </a:rPr>
                <a:t>REFERENCE PARSING</a:t>
              </a:r>
              <a:endParaRPr sz="1400" b="0" i="0" u="none" strike="noStrike" cap="none">
                <a:solidFill>
                  <a:srgbClr val="000000"/>
                </a:solidFill>
                <a:latin typeface="Arial"/>
                <a:ea typeface="Arial"/>
                <a:cs typeface="Arial"/>
                <a:sym typeface="Arial"/>
              </a:endParaRPr>
            </a:p>
          </p:txBody>
        </p:sp>
        <p:sp>
          <p:nvSpPr>
            <p:cNvPr id="178" name="Google Shape;178;p3"/>
            <p:cNvSpPr/>
            <p:nvPr/>
          </p:nvSpPr>
          <p:spPr>
            <a:xfrm>
              <a:off x="6563084" y="835188"/>
              <a:ext cx="1075482" cy="1075482"/>
            </a:xfrm>
            <a:prstGeom prst="ellipse">
              <a:avLst/>
            </a:prstGeom>
            <a:solidFill>
              <a:srgbClr val="315ED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3"/>
            <p:cNvSpPr/>
            <p:nvPr/>
          </p:nvSpPr>
          <p:spPr>
            <a:xfrm>
              <a:off x="6792285" y="1064389"/>
              <a:ext cx="617080" cy="617080"/>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3"/>
            <p:cNvSpPr/>
            <p:nvPr/>
          </p:nvSpPr>
          <p:spPr>
            <a:xfrm>
              <a:off x="6219283" y="2245657"/>
              <a:ext cx="1763085" cy="70523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3"/>
            <p:cNvSpPr txBox="1"/>
            <p:nvPr/>
          </p:nvSpPr>
          <p:spPr>
            <a:xfrm>
              <a:off x="6219283" y="2245657"/>
              <a:ext cx="1763085" cy="705234"/>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500"/>
                <a:buFont typeface="Calibri"/>
                <a:buNone/>
              </a:pPr>
              <a:r>
                <a:rPr lang="en-US" sz="1500" b="0" i="0" u="none" strike="noStrike" cap="none">
                  <a:solidFill>
                    <a:schemeClr val="dk1"/>
                  </a:solidFill>
                  <a:latin typeface="Calibri"/>
                  <a:ea typeface="Calibri"/>
                  <a:cs typeface="Calibri"/>
                  <a:sym typeface="Calibri"/>
                </a:rPr>
                <a:t>FIGURE EXTRACTION</a:t>
              </a:r>
              <a:endParaRPr sz="1400" b="0" i="0" u="none" strike="noStrike" cap="none">
                <a:solidFill>
                  <a:srgbClr val="000000"/>
                </a:solidFill>
                <a:latin typeface="Arial"/>
                <a:ea typeface="Arial"/>
                <a:cs typeface="Arial"/>
                <a:sym typeface="Arial"/>
              </a:endParaRPr>
            </a:p>
          </p:txBody>
        </p:sp>
        <p:sp>
          <p:nvSpPr>
            <p:cNvPr id="182" name="Google Shape;182;p3"/>
            <p:cNvSpPr/>
            <p:nvPr/>
          </p:nvSpPr>
          <p:spPr>
            <a:xfrm>
              <a:off x="8634710" y="835188"/>
              <a:ext cx="1075482" cy="1075482"/>
            </a:xfrm>
            <a:prstGeom prst="ellipse">
              <a:avLst/>
            </a:prstGeom>
            <a:solidFill>
              <a:srgbClr val="1E93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3"/>
            <p:cNvSpPr/>
            <p:nvPr/>
          </p:nvSpPr>
          <p:spPr>
            <a:xfrm>
              <a:off x="8863911" y="1064389"/>
              <a:ext cx="617080" cy="617080"/>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3"/>
            <p:cNvSpPr/>
            <p:nvPr/>
          </p:nvSpPr>
          <p:spPr>
            <a:xfrm>
              <a:off x="8290908" y="2245657"/>
              <a:ext cx="1763085" cy="705234"/>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3"/>
            <p:cNvSpPr txBox="1"/>
            <p:nvPr/>
          </p:nvSpPr>
          <p:spPr>
            <a:xfrm>
              <a:off x="8290908" y="2245657"/>
              <a:ext cx="1763085" cy="705234"/>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500"/>
                <a:buFont typeface="Calibri"/>
                <a:buNone/>
              </a:pPr>
              <a:r>
                <a:rPr lang="en-US" sz="1500" b="0" i="0" u="none" strike="noStrike" cap="none">
                  <a:solidFill>
                    <a:schemeClr val="dk1"/>
                  </a:solidFill>
                  <a:latin typeface="Calibri"/>
                  <a:ea typeface="Calibri"/>
                  <a:cs typeface="Calibri"/>
                  <a:sym typeface="Calibri"/>
                </a:rPr>
                <a:t>CONCLUSIONS AND FUTURE WORK </a:t>
              </a:r>
              <a:endParaRPr sz="1400" b="0" i="0" u="none" strike="noStrike" cap="none">
                <a:solidFill>
                  <a:srgbClr val="000000"/>
                </a:solidFill>
                <a:latin typeface="Arial"/>
                <a:ea typeface="Arial"/>
                <a:cs typeface="Arial"/>
                <a:sym typeface="Arial"/>
              </a:endParaRPr>
            </a:p>
          </p:txBody>
        </p:sp>
      </p:grpSp>
      <p:sp>
        <p:nvSpPr>
          <p:cNvPr id="186" name="Google Shape;186;p3"/>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6"/>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Calibri"/>
              <a:buNone/>
            </a:pPr>
            <a:r>
              <a:rPr lang="en-US"/>
              <a:t>Classification</a:t>
            </a:r>
            <a:endParaRPr/>
          </a:p>
        </p:txBody>
      </p:sp>
      <p:sp>
        <p:nvSpPr>
          <p:cNvPr id="192" name="Google Shape;192;p6"/>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sp>
        <p:nvSpPr>
          <p:cNvPr id="197" name="Google Shape;197;p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8" name="Google Shape;198;p7"/>
          <p:cNvSpPr txBox="1">
            <a:spLocks noGrp="1"/>
          </p:cNvSpPr>
          <p:nvPr>
            <p:ph type="title"/>
          </p:nvPr>
        </p:nvSpPr>
        <p:spPr>
          <a:xfrm>
            <a:off x="878911" y="643468"/>
            <a:ext cx="3177847" cy="167418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000"/>
              <a:buFont typeface="Calibri"/>
              <a:buNone/>
            </a:pPr>
            <a:r>
              <a:rPr lang="en-US" sz="4000"/>
              <a:t>ETD Subject Classification</a:t>
            </a:r>
            <a:endParaRPr/>
          </a:p>
        </p:txBody>
      </p:sp>
      <p:cxnSp>
        <p:nvCxnSpPr>
          <p:cNvPr id="199" name="Google Shape;199;p7"/>
          <p:cNvCxnSpPr/>
          <p:nvPr/>
        </p:nvCxnSpPr>
        <p:spPr>
          <a:xfrm>
            <a:off x="962164" y="2478513"/>
            <a:ext cx="2926080" cy="0"/>
          </a:xfrm>
          <a:prstGeom prst="straightConnector1">
            <a:avLst/>
          </a:prstGeom>
          <a:noFill/>
          <a:ln w="12700" cap="flat" cmpd="sng">
            <a:solidFill>
              <a:srgbClr val="3F3F3F"/>
            </a:solidFill>
            <a:prstDash val="solid"/>
            <a:round/>
            <a:headEnd type="none" w="sm" len="sm"/>
            <a:tailEnd type="none" w="sm" len="sm"/>
          </a:ln>
        </p:spPr>
      </p:cxnSp>
      <p:sp>
        <p:nvSpPr>
          <p:cNvPr id="200" name="Google Shape;200;p7"/>
          <p:cNvSpPr txBox="1">
            <a:spLocks noGrp="1"/>
          </p:cNvSpPr>
          <p:nvPr>
            <p:ph type="body" idx="1"/>
          </p:nvPr>
        </p:nvSpPr>
        <p:spPr>
          <a:xfrm>
            <a:off x="858064" y="2639380"/>
            <a:ext cx="3205049" cy="3229714"/>
          </a:xfrm>
          <a:prstGeom prst="rect">
            <a:avLst/>
          </a:prstGeom>
          <a:noFill/>
          <a:ln>
            <a:noFill/>
          </a:ln>
        </p:spPr>
        <p:txBody>
          <a:bodyPr spcFirstLastPara="1" wrap="square" lIns="0" tIns="45700" rIns="0" bIns="45700" anchor="t" anchorCtr="0">
            <a:normAutofit/>
          </a:bodyPr>
          <a:lstStyle/>
          <a:p>
            <a:pPr marL="91440" lvl="0" indent="-91440" algn="l" rtl="0">
              <a:lnSpc>
                <a:spcPct val="100000"/>
              </a:lnSpc>
              <a:spcBef>
                <a:spcPts val="0"/>
              </a:spcBef>
              <a:spcAft>
                <a:spcPts val="0"/>
              </a:spcAft>
              <a:buSzPts val="2000"/>
              <a:buChar char=" "/>
            </a:pPr>
            <a:r>
              <a:rPr lang="en-US"/>
              <a:t>The </a:t>
            </a:r>
            <a:r>
              <a:rPr lang="en-US" b="1"/>
              <a:t>ProQuest Subject Categories </a:t>
            </a:r>
            <a:r>
              <a:rPr lang="en-US"/>
              <a:t>for the 2018--2019 Academic Year contain </a:t>
            </a:r>
            <a:endParaRPr/>
          </a:p>
          <a:p>
            <a:pPr marL="384048" lvl="1" indent="-182880" algn="l" rtl="0">
              <a:lnSpc>
                <a:spcPct val="100000"/>
              </a:lnSpc>
              <a:spcBef>
                <a:spcPts val="400"/>
              </a:spcBef>
              <a:spcAft>
                <a:spcPts val="0"/>
              </a:spcAft>
              <a:buClr>
                <a:srgbClr val="3F3F3F"/>
              </a:buClr>
              <a:buSzPts val="1800"/>
              <a:buChar char="◦"/>
            </a:pPr>
            <a:r>
              <a:rPr lang="en-US"/>
              <a:t>2 primary headings</a:t>
            </a:r>
            <a:endParaRPr/>
          </a:p>
          <a:p>
            <a:pPr marL="384048" lvl="1" indent="-182880" algn="l" rtl="0">
              <a:lnSpc>
                <a:spcPct val="100000"/>
              </a:lnSpc>
              <a:spcBef>
                <a:spcPts val="600"/>
              </a:spcBef>
              <a:spcAft>
                <a:spcPts val="0"/>
              </a:spcAft>
              <a:buClr>
                <a:srgbClr val="3F3F3F"/>
              </a:buClr>
              <a:buSzPts val="1800"/>
              <a:buChar char="◦"/>
            </a:pPr>
            <a:r>
              <a:rPr lang="en-US"/>
              <a:t>21 secondary headings</a:t>
            </a:r>
            <a:endParaRPr/>
          </a:p>
          <a:p>
            <a:pPr marL="384048" lvl="1" indent="-182880" algn="l" rtl="0">
              <a:lnSpc>
                <a:spcPct val="100000"/>
              </a:lnSpc>
              <a:spcBef>
                <a:spcPts val="600"/>
              </a:spcBef>
              <a:spcAft>
                <a:spcPts val="0"/>
              </a:spcAft>
              <a:buClr>
                <a:srgbClr val="3F3F3F"/>
              </a:buClr>
              <a:buSzPts val="1800"/>
              <a:buChar char="◦"/>
            </a:pPr>
            <a:r>
              <a:rPr lang="en-US"/>
              <a:t>432 subject categories</a:t>
            </a:r>
            <a:endParaRPr/>
          </a:p>
          <a:p>
            <a:pPr marL="91440" lvl="0" indent="0" algn="l" rtl="0">
              <a:lnSpc>
                <a:spcPct val="100000"/>
              </a:lnSpc>
              <a:spcBef>
                <a:spcPts val="1600"/>
              </a:spcBef>
              <a:spcAft>
                <a:spcPts val="0"/>
              </a:spcAft>
              <a:buSzPts val="2000"/>
              <a:buNone/>
            </a:pPr>
            <a:endParaRPr/>
          </a:p>
        </p:txBody>
      </p:sp>
      <p:pic>
        <p:nvPicPr>
          <p:cNvPr id="201" name="Google Shape;201;p7" descr="A picture containing bird  Description automatically generated"/>
          <p:cNvPicPr preferRelativeResize="0"/>
          <p:nvPr/>
        </p:nvPicPr>
        <p:blipFill rotWithShape="1">
          <a:blip r:embed="rId3">
            <a:alphaModFix/>
          </a:blip>
          <a:srcRect/>
          <a:stretch/>
        </p:blipFill>
        <p:spPr>
          <a:xfrm>
            <a:off x="4653447" y="1576215"/>
            <a:ext cx="6892560" cy="3360123"/>
          </a:xfrm>
          <a:prstGeom prst="rect">
            <a:avLst/>
          </a:prstGeom>
          <a:noFill/>
          <a:ln>
            <a:noFill/>
          </a:ln>
        </p:spPr>
      </p:pic>
      <p:sp>
        <p:nvSpPr>
          <p:cNvPr id="202" name="Google Shape;202;p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7"/>
          <p:cNvSpPr/>
          <p:nvPr/>
        </p:nvSpPr>
        <p:spPr>
          <a:xfrm>
            <a:off x="5990816" y="4751672"/>
            <a:ext cx="421782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Times New Roman"/>
                <a:ea typeface="Times New Roman"/>
                <a:cs typeface="Times New Roman"/>
                <a:sym typeface="Times New Roman"/>
              </a:rPr>
              <a:t>Subsection of ProQuest Subject Categories </a:t>
            </a:r>
            <a:endParaRPr sz="1800" b="0" i="0" u="none" strike="noStrike" cap="none">
              <a:solidFill>
                <a:schemeClr val="dk1"/>
              </a:solidFill>
              <a:latin typeface="Calibri"/>
              <a:ea typeface="Calibri"/>
              <a:cs typeface="Calibri"/>
              <a:sym typeface="Calibri"/>
            </a:endParaRPr>
          </a:p>
        </p:txBody>
      </p:sp>
      <p:sp>
        <p:nvSpPr>
          <p:cNvPr id="204" name="Google Shape;204;p7"/>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8"/>
        <p:cNvGrpSpPr/>
        <p:nvPr/>
      </p:nvGrpSpPr>
      <p:grpSpPr>
        <a:xfrm>
          <a:off x="0" y="0"/>
          <a:ext cx="0" cy="0"/>
          <a:chOff x="0" y="0"/>
          <a:chExt cx="0" cy="0"/>
        </a:xfrm>
      </p:grpSpPr>
      <p:sp>
        <p:nvSpPr>
          <p:cNvPr id="209" name="Google Shape;209;p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0" name="Google Shape;210;p8"/>
          <p:cNvSpPr txBox="1">
            <a:spLocks noGrp="1"/>
          </p:cNvSpPr>
          <p:nvPr>
            <p:ph type="title"/>
          </p:nvPr>
        </p:nvSpPr>
        <p:spPr>
          <a:xfrm>
            <a:off x="878911" y="643468"/>
            <a:ext cx="3177847" cy="167418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000"/>
              <a:buFont typeface="Calibri"/>
              <a:buNone/>
            </a:pPr>
            <a:r>
              <a:rPr lang="en-US" sz="4000"/>
              <a:t>Multi-label Classification</a:t>
            </a:r>
            <a:endParaRPr/>
          </a:p>
        </p:txBody>
      </p:sp>
      <p:cxnSp>
        <p:nvCxnSpPr>
          <p:cNvPr id="211" name="Google Shape;211;p8"/>
          <p:cNvCxnSpPr/>
          <p:nvPr/>
        </p:nvCxnSpPr>
        <p:spPr>
          <a:xfrm>
            <a:off x="962164" y="2478513"/>
            <a:ext cx="2926080" cy="0"/>
          </a:xfrm>
          <a:prstGeom prst="straightConnector1">
            <a:avLst/>
          </a:prstGeom>
          <a:noFill/>
          <a:ln w="12700" cap="flat" cmpd="sng">
            <a:solidFill>
              <a:srgbClr val="3F3F3F"/>
            </a:solidFill>
            <a:prstDash val="solid"/>
            <a:round/>
            <a:headEnd type="none" w="sm" len="sm"/>
            <a:tailEnd type="none" w="sm" len="sm"/>
          </a:ln>
        </p:spPr>
      </p:cxnSp>
      <p:sp>
        <p:nvSpPr>
          <p:cNvPr id="212" name="Google Shape;212;p8"/>
          <p:cNvSpPr txBox="1">
            <a:spLocks noGrp="1"/>
          </p:cNvSpPr>
          <p:nvPr>
            <p:ph type="body" idx="1"/>
          </p:nvPr>
        </p:nvSpPr>
        <p:spPr>
          <a:xfrm>
            <a:off x="858064" y="2639380"/>
            <a:ext cx="3205049" cy="3229714"/>
          </a:xfrm>
          <a:prstGeom prst="rect">
            <a:avLst/>
          </a:prstGeom>
          <a:noFill/>
          <a:ln>
            <a:noFill/>
          </a:ln>
        </p:spPr>
        <p:txBody>
          <a:bodyPr spcFirstLastPara="1" wrap="square" lIns="0" tIns="45700" rIns="0" bIns="45700" anchor="t" anchorCtr="0">
            <a:normAutofit/>
          </a:bodyPr>
          <a:lstStyle/>
          <a:p>
            <a:pPr marL="91440" lvl="0" indent="-91440" algn="l" rtl="0">
              <a:lnSpc>
                <a:spcPct val="100000"/>
              </a:lnSpc>
              <a:spcBef>
                <a:spcPts val="0"/>
              </a:spcBef>
              <a:spcAft>
                <a:spcPts val="0"/>
              </a:spcAft>
              <a:buSzPts val="2000"/>
              <a:buChar char=" "/>
            </a:pPr>
            <a:r>
              <a:rPr lang="en-US"/>
              <a:t>Authors are asked to pick one subject category that best describes their field of research or creative work and may choose additional categories as secondary subjects.</a:t>
            </a:r>
            <a:endParaRPr/>
          </a:p>
        </p:txBody>
      </p:sp>
      <p:pic>
        <p:nvPicPr>
          <p:cNvPr id="213" name="Google Shape;213;p8" descr="A screenshot of a cell phone  Description automatically generated"/>
          <p:cNvPicPr preferRelativeResize="0"/>
          <p:nvPr/>
        </p:nvPicPr>
        <p:blipFill rotWithShape="1">
          <a:blip r:embed="rId3">
            <a:alphaModFix/>
          </a:blip>
          <a:srcRect/>
          <a:stretch/>
        </p:blipFill>
        <p:spPr>
          <a:xfrm>
            <a:off x="4653447" y="2067310"/>
            <a:ext cx="6892560" cy="2377932"/>
          </a:xfrm>
          <a:prstGeom prst="rect">
            <a:avLst/>
          </a:prstGeom>
          <a:noFill/>
          <a:ln>
            <a:noFill/>
          </a:ln>
        </p:spPr>
      </p:pic>
      <p:sp>
        <p:nvSpPr>
          <p:cNvPr id="214" name="Google Shape;214;p8"/>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8"/>
          <p:cNvSpPr/>
          <p:nvPr/>
        </p:nvSpPr>
        <p:spPr>
          <a:xfrm>
            <a:off x="5843351" y="4792275"/>
            <a:ext cx="48081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mbria"/>
                <a:ea typeface="Cambria"/>
                <a:cs typeface="Cambria"/>
                <a:sym typeface="Cambria"/>
              </a:rPr>
              <a:t>Example ETD with multiple subject categories</a:t>
            </a:r>
            <a:endParaRPr sz="1800" b="0" i="0" u="none" strike="noStrike" cap="none">
              <a:solidFill>
                <a:schemeClr val="dk1"/>
              </a:solidFill>
              <a:latin typeface="Cambria"/>
              <a:ea typeface="Cambria"/>
              <a:cs typeface="Cambria"/>
              <a:sym typeface="Cambria"/>
            </a:endParaRPr>
          </a:p>
        </p:txBody>
      </p:sp>
      <p:sp>
        <p:nvSpPr>
          <p:cNvPr id="216" name="Google Shape;216;p8"/>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800"/>
              <a:buFont typeface="Calibri"/>
              <a:buNone/>
            </a:pPr>
            <a:r>
              <a:rPr lang="en-US"/>
              <a:t>Data Pre-processing</a:t>
            </a:r>
            <a:endParaRPr/>
          </a:p>
        </p:txBody>
      </p:sp>
      <p:sp>
        <p:nvSpPr>
          <p:cNvPr id="222" name="Google Shape;222;p9"/>
          <p:cNvSpPr txBox="1">
            <a:spLocks noGrp="1"/>
          </p:cNvSpPr>
          <p:nvPr>
            <p:ph type="body" idx="1"/>
          </p:nvPr>
        </p:nvSpPr>
        <p:spPr>
          <a:xfrm>
            <a:off x="1046025" y="2754025"/>
            <a:ext cx="5043000" cy="2176800"/>
          </a:xfrm>
          <a:prstGeom prst="rect">
            <a:avLst/>
          </a:prstGeom>
          <a:noFill/>
          <a:ln>
            <a:noFill/>
          </a:ln>
        </p:spPr>
        <p:txBody>
          <a:bodyPr spcFirstLastPara="1" wrap="square" lIns="0" tIns="45700" rIns="0" bIns="45700" anchor="t" anchorCtr="0">
            <a:normAutofit/>
          </a:bodyPr>
          <a:lstStyle/>
          <a:p>
            <a:pPr marL="457200" lvl="0" indent="-342900" algn="l" rtl="0">
              <a:lnSpc>
                <a:spcPct val="100000"/>
              </a:lnSpc>
              <a:spcBef>
                <a:spcPts val="0"/>
              </a:spcBef>
              <a:spcAft>
                <a:spcPts val="0"/>
              </a:spcAft>
              <a:buSzPts val="1800"/>
              <a:buAutoNum type="arabicPeriod"/>
            </a:pPr>
            <a:r>
              <a:rPr lang="en-US"/>
              <a:t>Formatting Classification Labels</a:t>
            </a:r>
            <a:endParaRPr/>
          </a:p>
          <a:p>
            <a:pPr marL="457200" lvl="0" indent="-342900" algn="l" rtl="0">
              <a:lnSpc>
                <a:spcPct val="100000"/>
              </a:lnSpc>
              <a:spcBef>
                <a:spcPts val="0"/>
              </a:spcBef>
              <a:spcAft>
                <a:spcPts val="0"/>
              </a:spcAft>
              <a:buSzPts val="1800"/>
              <a:buAutoNum type="arabicPeriod"/>
            </a:pPr>
            <a:r>
              <a:rPr lang="en-US"/>
              <a:t>Splitting Data</a:t>
            </a:r>
            <a:endParaRPr/>
          </a:p>
          <a:p>
            <a:pPr marL="457200" lvl="0" indent="-342900" algn="l" rtl="0">
              <a:lnSpc>
                <a:spcPct val="100000"/>
              </a:lnSpc>
              <a:spcBef>
                <a:spcPts val="0"/>
              </a:spcBef>
              <a:spcAft>
                <a:spcPts val="0"/>
              </a:spcAft>
              <a:buSzPts val="1800"/>
              <a:buAutoNum type="arabicPeriod"/>
            </a:pPr>
            <a:r>
              <a:rPr lang="en-US"/>
              <a:t>Data Cleaning</a:t>
            </a:r>
            <a:endParaRPr/>
          </a:p>
          <a:p>
            <a:pPr marL="457200" lvl="0" indent="-342900" algn="l" rtl="0">
              <a:lnSpc>
                <a:spcPct val="100000"/>
              </a:lnSpc>
              <a:spcBef>
                <a:spcPts val="0"/>
              </a:spcBef>
              <a:spcAft>
                <a:spcPts val="0"/>
              </a:spcAft>
              <a:buSzPts val="1800"/>
              <a:buAutoNum type="arabicPeriod"/>
            </a:pPr>
            <a:r>
              <a:rPr lang="en-US"/>
              <a:t>Dealing With Missing Values</a:t>
            </a:r>
            <a:endParaRPr/>
          </a:p>
          <a:p>
            <a:pPr marL="457200" lvl="0" indent="-342900" algn="l" rtl="0">
              <a:lnSpc>
                <a:spcPct val="100000"/>
              </a:lnSpc>
              <a:spcBef>
                <a:spcPts val="0"/>
              </a:spcBef>
              <a:spcAft>
                <a:spcPts val="0"/>
              </a:spcAft>
              <a:buSzPts val="1800"/>
              <a:buAutoNum type="arabicPeriod"/>
            </a:pPr>
            <a:r>
              <a:rPr lang="en-US"/>
              <a:t>Feature Selection</a:t>
            </a:r>
            <a:endParaRPr/>
          </a:p>
          <a:p>
            <a:pPr marL="457200" lvl="0" indent="-342900" algn="l" rtl="0">
              <a:lnSpc>
                <a:spcPct val="100000"/>
              </a:lnSpc>
              <a:spcBef>
                <a:spcPts val="0"/>
              </a:spcBef>
              <a:spcAft>
                <a:spcPts val="0"/>
              </a:spcAft>
              <a:buSzPts val="1800"/>
              <a:buAutoNum type="arabicPeriod"/>
            </a:pPr>
            <a:r>
              <a:rPr lang="en-US"/>
              <a:t>Evaluation Metrics</a:t>
            </a:r>
            <a:endParaRPr/>
          </a:p>
        </p:txBody>
      </p:sp>
      <p:pic>
        <p:nvPicPr>
          <p:cNvPr id="223" name="Google Shape;223;p9"/>
          <p:cNvPicPr preferRelativeResize="0"/>
          <p:nvPr/>
        </p:nvPicPr>
        <p:blipFill rotWithShape="1">
          <a:blip r:embed="rId3">
            <a:alphaModFix/>
          </a:blip>
          <a:srcRect/>
          <a:stretch/>
        </p:blipFill>
        <p:spPr>
          <a:xfrm>
            <a:off x="6702675" y="2467025"/>
            <a:ext cx="3987575" cy="2463800"/>
          </a:xfrm>
          <a:prstGeom prst="rect">
            <a:avLst/>
          </a:prstGeom>
          <a:noFill/>
          <a:ln>
            <a:noFill/>
          </a:ln>
        </p:spPr>
      </p:pic>
      <p:sp>
        <p:nvSpPr>
          <p:cNvPr id="224" name="Google Shape;224;p9"/>
          <p:cNvSpPr/>
          <p:nvPr/>
        </p:nvSpPr>
        <p:spPr>
          <a:xfrm>
            <a:off x="6704900" y="5174420"/>
            <a:ext cx="3983100" cy="296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800" b="0" i="0" u="none" strike="noStrike" cap="none">
                <a:solidFill>
                  <a:srgbClr val="000000"/>
                </a:solidFill>
                <a:latin typeface="Cambria"/>
                <a:ea typeface="Cambria"/>
                <a:cs typeface="Cambria"/>
                <a:sym typeface="Cambria"/>
              </a:rPr>
              <a:t>Set of features used to train the model </a:t>
            </a:r>
            <a:br>
              <a:rPr lang="en-US" sz="1800" b="0" i="0" u="none" strike="noStrike" cap="none">
                <a:solidFill>
                  <a:schemeClr val="dk1"/>
                </a:solidFill>
                <a:latin typeface="Cambria"/>
                <a:ea typeface="Cambria"/>
                <a:cs typeface="Cambria"/>
                <a:sym typeface="Cambria"/>
              </a:rPr>
            </a:br>
            <a:endParaRPr sz="1800" b="0" i="0" u="none" strike="noStrike" cap="none">
              <a:solidFill>
                <a:schemeClr val="dk1"/>
              </a:solidFill>
              <a:latin typeface="Cambria"/>
              <a:ea typeface="Cambria"/>
              <a:cs typeface="Cambria"/>
              <a:sym typeface="Cambria"/>
            </a:endParaRPr>
          </a:p>
        </p:txBody>
      </p:sp>
      <p:sp>
        <p:nvSpPr>
          <p:cNvPr id="225" name="Google Shape;225;p9"/>
          <p:cNvSpPr txBox="1">
            <a:spLocks noGrp="1"/>
          </p:cNvSpPr>
          <p:nvPr>
            <p:ph type="sldNum" idx="12"/>
          </p:nvPr>
        </p:nvSpPr>
        <p:spPr>
          <a:xfrm>
            <a:off x="10993582" y="6446838"/>
            <a:ext cx="780000" cy="3651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900"/>
              <a:buFont typeface="Arial"/>
              <a:buNone/>
            </a:pPr>
            <a:fld id="{00000000-1234-1234-1234-123412341234}" type="slidenum">
              <a:rPr lang="en-US"/>
              <a:t>9</a:t>
            </a:fld>
            <a:endParaRPr/>
          </a:p>
        </p:txBody>
      </p:sp>
    </p:spTree>
  </p:cSld>
  <p:clrMapOvr>
    <a:masterClrMapping/>
  </p:clrMapOvr>
</p:sld>
</file>

<file path=ppt/theme/theme1.xml><?xml version="1.0" encoding="utf-8"?>
<a:theme xmlns:a="http://schemas.openxmlformats.org/drawingml/2006/main" name="RetrospectVTI">
  <a:themeElements>
    <a:clrScheme name="AnalogousFromDarkSeedLeftStep">
      <a:dk1>
        <a:srgbClr val="000000"/>
      </a:dk1>
      <a:lt1>
        <a:srgbClr val="FFFFFF"/>
      </a:lt1>
      <a:dk2>
        <a:srgbClr val="242A41"/>
      </a:dk2>
      <a:lt2>
        <a:srgbClr val="E2E8E4"/>
      </a:lt2>
      <a:accent1>
        <a:srgbClr val="DD3397"/>
      </a:accent1>
      <a:accent2>
        <a:srgbClr val="CA21CB"/>
      </a:accent2>
      <a:accent3>
        <a:srgbClr val="9533DD"/>
      </a:accent3>
      <a:accent4>
        <a:srgbClr val="563FD2"/>
      </a:accent4>
      <a:accent5>
        <a:srgbClr val="335FDD"/>
      </a:accent5>
      <a:accent6>
        <a:srgbClr val="2194CB"/>
      </a:accent6>
      <a:hlink>
        <a:srgbClr val="616BCA"/>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trospectVTI">
  <a:themeElements>
    <a:clrScheme name="AnalogousFromDarkSeedLeftStep">
      <a:dk1>
        <a:srgbClr val="000000"/>
      </a:dk1>
      <a:lt1>
        <a:srgbClr val="FFFFFF"/>
      </a:lt1>
      <a:dk2>
        <a:srgbClr val="242A41"/>
      </a:dk2>
      <a:lt2>
        <a:srgbClr val="E2E8E4"/>
      </a:lt2>
      <a:accent1>
        <a:srgbClr val="DD3397"/>
      </a:accent1>
      <a:accent2>
        <a:srgbClr val="CA21CB"/>
      </a:accent2>
      <a:accent3>
        <a:srgbClr val="9533DD"/>
      </a:accent3>
      <a:accent4>
        <a:srgbClr val="563FD2"/>
      </a:accent4>
      <a:accent5>
        <a:srgbClr val="335FDD"/>
      </a:accent5>
      <a:accent6>
        <a:srgbClr val="2194CB"/>
      </a:accent6>
      <a:hlink>
        <a:srgbClr val="616BCA"/>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1982</Words>
  <Application>Microsoft Macintosh PowerPoint</Application>
  <PresentationFormat>Widescreen</PresentationFormat>
  <Paragraphs>255</Paragraphs>
  <Slides>39</Slides>
  <Notes>39</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39</vt:i4>
      </vt:variant>
    </vt:vector>
  </HeadingPairs>
  <TitlesOfParts>
    <vt:vector size="47" baseType="lpstr">
      <vt:lpstr>Lato</vt:lpstr>
      <vt:lpstr>Calibri</vt:lpstr>
      <vt:lpstr>Cambria Math</vt:lpstr>
      <vt:lpstr>Arial</vt:lpstr>
      <vt:lpstr>Cambria</vt:lpstr>
      <vt:lpstr>Times New Roman</vt:lpstr>
      <vt:lpstr>RetrospectVTI</vt:lpstr>
      <vt:lpstr>RetrospectVTI</vt:lpstr>
      <vt:lpstr>Classification and extraction of information from ETD Documents</vt:lpstr>
      <vt:lpstr>Acknowledgements</vt:lpstr>
      <vt:lpstr>Introduction</vt:lpstr>
      <vt:lpstr>Introduction </vt:lpstr>
      <vt:lpstr>Outline</vt:lpstr>
      <vt:lpstr>Classification</vt:lpstr>
      <vt:lpstr>ETD Subject Classification</vt:lpstr>
      <vt:lpstr>Multi-label Classification</vt:lpstr>
      <vt:lpstr>Data Pre-processing</vt:lpstr>
      <vt:lpstr>Methods</vt:lpstr>
      <vt:lpstr>Methods</vt:lpstr>
      <vt:lpstr>Experiments</vt:lpstr>
      <vt:lpstr>Results and Discussion</vt:lpstr>
      <vt:lpstr>PowerPoint Presentation</vt:lpstr>
      <vt:lpstr>Results and Discussion</vt:lpstr>
      <vt:lpstr>PowerPoint Presentation</vt:lpstr>
      <vt:lpstr>Reference Parsing</vt:lpstr>
      <vt:lpstr>Neural ParsCit</vt:lpstr>
      <vt:lpstr>Methods</vt:lpstr>
      <vt:lpstr>Creating the training data</vt:lpstr>
      <vt:lpstr>Training Process</vt:lpstr>
      <vt:lpstr>PowerPoint Presentation</vt:lpstr>
      <vt:lpstr>Evaluation</vt:lpstr>
      <vt:lpstr>Evaluation</vt:lpstr>
      <vt:lpstr>Discussion</vt:lpstr>
      <vt:lpstr>Examples</vt:lpstr>
      <vt:lpstr>Figure Extraction</vt:lpstr>
      <vt:lpstr>DeepFigures</vt:lpstr>
      <vt:lpstr>Figure Extraction:  Born Digital  vs. Scanned</vt:lpstr>
      <vt:lpstr>Methods</vt:lpstr>
      <vt:lpstr>Methods</vt:lpstr>
      <vt:lpstr>Experiments</vt:lpstr>
      <vt:lpstr>Results and Discussion</vt:lpstr>
      <vt:lpstr>Results and Discussion</vt:lpstr>
      <vt:lpstr>Results and Discussion</vt:lpstr>
      <vt:lpstr>Evaluation</vt:lpstr>
      <vt:lpstr>Future Work</vt:lpstr>
      <vt:lpstr>Future Work</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and extraction of information from ETD Documents</dc:title>
  <dc:creator>Ingram, Bill</dc:creator>
  <cp:lastModifiedBy>Ingram, Bill</cp:lastModifiedBy>
  <cp:revision>2</cp:revision>
  <dcterms:created xsi:type="dcterms:W3CDTF">2019-12-02T15:40:24Z</dcterms:created>
  <dcterms:modified xsi:type="dcterms:W3CDTF">2020-01-30T15:59:05Z</dcterms:modified>
</cp:coreProperties>
</file>