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62" r:id="rId3"/>
    <p:sldId id="257" r:id="rId4"/>
    <p:sldId id="258" r:id="rId5"/>
    <p:sldId id="259" r:id="rId6"/>
    <p:sldId id="261" r:id="rId7"/>
    <p:sldId id="287"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284" r:id="rId28"/>
    <p:sldId id="286"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727" autoAdjust="0"/>
  </p:normalViewPr>
  <p:slideViewPr>
    <p:cSldViewPr snapToGrid="0" snapToObjects="1">
      <p:cViewPr>
        <p:scale>
          <a:sx n="112" d="100"/>
          <a:sy n="112" d="100"/>
        </p:scale>
        <p:origin x="-3152" y="-8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4" d="100"/>
          <a:sy n="74" d="100"/>
        </p:scale>
        <p:origin x="-237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2C1EB1-28EE-5041-97A3-150E5F1815D3}" type="datetimeFigureOut">
              <a:rPr lang="en-US" smtClean="0"/>
              <a:t>6/17/14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90D09E-C453-7849-913B-D48C55E87A21}" type="slidenum">
              <a:rPr lang="en-US" smtClean="0"/>
              <a:t>‹#›</a:t>
            </a:fld>
            <a:endParaRPr lang="en-US"/>
          </a:p>
        </p:txBody>
      </p:sp>
    </p:spTree>
    <p:extLst>
      <p:ext uri="{BB962C8B-B14F-4D97-AF65-F5344CB8AC3E}">
        <p14:creationId xmlns:p14="http://schemas.microsoft.com/office/powerpoint/2010/main" val="32361527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Times"/>
        <a:ea typeface="+mn-ea"/>
        <a:cs typeface="Times"/>
      </a:defRPr>
    </a:lvl1pPr>
    <a:lvl2pPr marL="457200" algn="l" defTabSz="457200" rtl="0" eaLnBrk="1" latinLnBrk="0" hangingPunct="1">
      <a:defRPr sz="1200" kern="1200">
        <a:solidFill>
          <a:schemeClr val="tx1"/>
        </a:solidFill>
        <a:latin typeface="Times"/>
        <a:ea typeface="+mn-ea"/>
        <a:cs typeface="Times"/>
      </a:defRPr>
    </a:lvl2pPr>
    <a:lvl3pPr marL="914400" algn="l" defTabSz="457200" rtl="0" eaLnBrk="1" latinLnBrk="0" hangingPunct="1">
      <a:defRPr sz="1200" kern="1200">
        <a:solidFill>
          <a:schemeClr val="tx1"/>
        </a:solidFill>
        <a:latin typeface="Times"/>
        <a:ea typeface="+mn-ea"/>
        <a:cs typeface="Times"/>
      </a:defRPr>
    </a:lvl3pPr>
    <a:lvl4pPr marL="1371600" algn="l" defTabSz="457200" rtl="0" eaLnBrk="1" latinLnBrk="0" hangingPunct="1">
      <a:defRPr sz="1200" kern="1200">
        <a:solidFill>
          <a:schemeClr val="tx1"/>
        </a:solidFill>
        <a:latin typeface="Times"/>
        <a:ea typeface="+mn-ea"/>
        <a:cs typeface="Times"/>
      </a:defRPr>
    </a:lvl4pPr>
    <a:lvl5pPr marL="1828800" algn="l" defTabSz="457200" rtl="0" eaLnBrk="1" latinLnBrk="0" hangingPunct="1">
      <a:defRPr sz="1200" kern="1200">
        <a:solidFill>
          <a:schemeClr val="tx1"/>
        </a:solidFill>
        <a:latin typeface="Times"/>
        <a:ea typeface="+mn-ea"/>
        <a:cs typeface="Time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90D09E-C453-7849-913B-D48C55E87A21}" type="slidenum">
              <a:rPr lang="en-US" smtClean="0"/>
              <a:t>1</a:t>
            </a:fld>
            <a:endParaRPr lang="en-US"/>
          </a:p>
        </p:txBody>
      </p:sp>
    </p:spTree>
    <p:extLst>
      <p:ext uri="{BB962C8B-B14F-4D97-AF65-F5344CB8AC3E}">
        <p14:creationId xmlns:p14="http://schemas.microsoft.com/office/powerpoint/2010/main" val="9890164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OJS is used for over 14,000 journals on six continents. </a:t>
            </a:r>
          </a:p>
        </p:txBody>
      </p:sp>
      <p:sp>
        <p:nvSpPr>
          <p:cNvPr id="4" name="Slide Number Placeholder 3"/>
          <p:cNvSpPr>
            <a:spLocks noGrp="1"/>
          </p:cNvSpPr>
          <p:nvPr>
            <p:ph type="sldNum" sz="quarter" idx="10"/>
          </p:nvPr>
        </p:nvSpPr>
        <p:spPr/>
        <p:txBody>
          <a:bodyPr/>
          <a:lstStyle/>
          <a:p>
            <a:fld id="{C690D09E-C453-7849-913B-D48C55E87A21}" type="slidenum">
              <a:rPr lang="en-US" smtClean="0"/>
              <a:t>10</a:t>
            </a:fld>
            <a:endParaRPr lang="en-US"/>
          </a:p>
        </p:txBody>
      </p:sp>
    </p:spTree>
    <p:extLst>
      <p:ext uri="{BB962C8B-B14F-4D97-AF65-F5344CB8AC3E}">
        <p14:creationId xmlns:p14="http://schemas.microsoft.com/office/powerpoint/2010/main" val="3981530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software is based on the editorial and publishing processes.  Users have privileges based on roles such as journal manager, editor, reviewer, author, and reader.  The software tracks each article through the steps from submission to publication.</a:t>
            </a:r>
          </a:p>
        </p:txBody>
      </p:sp>
      <p:sp>
        <p:nvSpPr>
          <p:cNvPr id="4" name="Slide Number Placeholder 3"/>
          <p:cNvSpPr>
            <a:spLocks noGrp="1"/>
          </p:cNvSpPr>
          <p:nvPr>
            <p:ph type="sldNum" sz="quarter" idx="10"/>
          </p:nvPr>
        </p:nvSpPr>
        <p:spPr/>
        <p:txBody>
          <a:bodyPr/>
          <a:lstStyle/>
          <a:p>
            <a:fld id="{C690D09E-C453-7849-913B-D48C55E87A21}" type="slidenum">
              <a:rPr lang="en-US" smtClean="0"/>
              <a:t>11</a:t>
            </a:fld>
            <a:endParaRPr lang="en-US"/>
          </a:p>
        </p:txBody>
      </p:sp>
    </p:spTree>
    <p:extLst>
      <p:ext uri="{BB962C8B-B14F-4D97-AF65-F5344CB8AC3E}">
        <p14:creationId xmlns:p14="http://schemas.microsoft.com/office/powerpoint/2010/main" val="28739439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PKP also has an OJS school site with numerous short videos about OJS and editing journals, in general.</a:t>
            </a:r>
          </a:p>
        </p:txBody>
      </p:sp>
      <p:sp>
        <p:nvSpPr>
          <p:cNvPr id="4" name="Slide Number Placeholder 3"/>
          <p:cNvSpPr>
            <a:spLocks noGrp="1"/>
          </p:cNvSpPr>
          <p:nvPr>
            <p:ph type="sldNum" sz="quarter" idx="10"/>
          </p:nvPr>
        </p:nvSpPr>
        <p:spPr/>
        <p:txBody>
          <a:bodyPr/>
          <a:lstStyle/>
          <a:p>
            <a:fld id="{C690D09E-C453-7849-913B-D48C55E87A21}" type="slidenum">
              <a:rPr lang="en-US" smtClean="0"/>
              <a:t>12</a:t>
            </a:fld>
            <a:endParaRPr lang="en-US"/>
          </a:p>
        </p:txBody>
      </p:sp>
    </p:spTree>
    <p:extLst>
      <p:ext uri="{BB962C8B-B14F-4D97-AF65-F5344CB8AC3E}">
        <p14:creationId xmlns:p14="http://schemas.microsoft.com/office/powerpoint/2010/main" val="40088140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OJS is ready to go “out of the box” and can be used without knowledge of HTML, web design, etc. via its many simple forms and a host of plugins. This is the default reader interface.  OJS support a variety of file formats, including, HTML, PDF, mp3, and video</a:t>
            </a:r>
            <a:r>
              <a:rPr lang="en-US" sz="1100" dirty="0" smtClean="0">
                <a:solidFill>
                  <a:srgbClr val="000000"/>
                </a:solidFill>
                <a:latin typeface="Times;Times New Roman"/>
                <a:ea typeface="Arial"/>
              </a:rPr>
              <a:t>.</a:t>
            </a:r>
            <a:endParaRPr lang="en-US" dirty="0" smtClean="0"/>
          </a:p>
        </p:txBody>
      </p:sp>
      <p:sp>
        <p:nvSpPr>
          <p:cNvPr id="4" name="Slide Number Placeholder 3"/>
          <p:cNvSpPr>
            <a:spLocks noGrp="1"/>
          </p:cNvSpPr>
          <p:nvPr>
            <p:ph type="sldNum" sz="quarter" idx="10"/>
          </p:nvPr>
        </p:nvSpPr>
        <p:spPr/>
        <p:txBody>
          <a:bodyPr/>
          <a:lstStyle/>
          <a:p>
            <a:fld id="{C690D09E-C453-7849-913B-D48C55E87A21}" type="slidenum">
              <a:rPr lang="en-US" smtClean="0"/>
              <a:t>13</a:t>
            </a:fld>
            <a:endParaRPr lang="en-US"/>
          </a:p>
        </p:txBody>
      </p:sp>
    </p:spTree>
    <p:extLst>
      <p:ext uri="{BB962C8B-B14F-4D97-AF65-F5344CB8AC3E}">
        <p14:creationId xmlns:p14="http://schemas.microsoft.com/office/powerpoint/2010/main" val="1745184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Our installation has been modestly customized.</a:t>
            </a:r>
          </a:p>
        </p:txBody>
      </p:sp>
      <p:sp>
        <p:nvSpPr>
          <p:cNvPr id="4" name="Slide Number Placeholder 3"/>
          <p:cNvSpPr>
            <a:spLocks noGrp="1"/>
          </p:cNvSpPr>
          <p:nvPr>
            <p:ph type="sldNum" sz="quarter" idx="10"/>
          </p:nvPr>
        </p:nvSpPr>
        <p:spPr/>
        <p:txBody>
          <a:bodyPr/>
          <a:lstStyle/>
          <a:p>
            <a:fld id="{C690D09E-C453-7849-913B-D48C55E87A21}" type="slidenum">
              <a:rPr lang="en-US" smtClean="0"/>
              <a:t>14</a:t>
            </a:fld>
            <a:endParaRPr lang="en-US"/>
          </a:p>
        </p:txBody>
      </p:sp>
    </p:spTree>
    <p:extLst>
      <p:ext uri="{BB962C8B-B14F-4D97-AF65-F5344CB8AC3E}">
        <p14:creationId xmlns:p14="http://schemas.microsoft.com/office/powerpoint/2010/main" val="3570966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However it can be more dramatically customized as seen in   Health and Human Rights, http://</a:t>
            </a:r>
            <a:r>
              <a:rPr lang="en-US" dirty="0" err="1" smtClean="0"/>
              <a:t>www.hhrjournalarchive.org</a:t>
            </a:r>
            <a:r>
              <a:rPr lang="en-US" dirty="0" smtClean="0"/>
              <a:t>/</a:t>
            </a:r>
            <a:r>
              <a:rPr lang="en-US" dirty="0" err="1" smtClean="0"/>
              <a:t>index.php</a:t>
            </a:r>
            <a:r>
              <a:rPr lang="en-US" dirty="0" smtClean="0"/>
              <a:t>/</a:t>
            </a:r>
            <a:r>
              <a:rPr lang="en-US" dirty="0" err="1" smtClean="0"/>
              <a:t>hhr</a:t>
            </a:r>
            <a:endParaRPr lang="en-US" dirty="0" smtClean="0"/>
          </a:p>
        </p:txBody>
      </p:sp>
      <p:sp>
        <p:nvSpPr>
          <p:cNvPr id="4" name="Slide Number Placeholder 3"/>
          <p:cNvSpPr>
            <a:spLocks noGrp="1"/>
          </p:cNvSpPr>
          <p:nvPr>
            <p:ph type="sldNum" sz="quarter" idx="10"/>
          </p:nvPr>
        </p:nvSpPr>
        <p:spPr/>
        <p:txBody>
          <a:bodyPr/>
          <a:lstStyle/>
          <a:p>
            <a:fld id="{C690D09E-C453-7849-913B-D48C55E87A21}" type="slidenum">
              <a:rPr lang="en-US" smtClean="0"/>
              <a:t>15</a:t>
            </a:fld>
            <a:endParaRPr lang="en-US"/>
          </a:p>
        </p:txBody>
      </p:sp>
    </p:spTree>
    <p:extLst>
      <p:ext uri="{BB962C8B-B14F-4D97-AF65-F5344CB8AC3E}">
        <p14:creationId xmlns:p14="http://schemas.microsoft.com/office/powerpoint/2010/main" val="3605110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And Blake, http://</a:t>
            </a:r>
            <a:r>
              <a:rPr lang="en-US" dirty="0" err="1" smtClean="0"/>
              <a:t>blake.lib.rochester.edu</a:t>
            </a:r>
            <a:r>
              <a:rPr lang="en-US" dirty="0" smtClean="0"/>
              <a:t>/</a:t>
            </a:r>
            <a:r>
              <a:rPr lang="en-US" dirty="0" err="1" smtClean="0"/>
              <a:t>blakeojs</a:t>
            </a:r>
            <a:r>
              <a:rPr lang="en-US" dirty="0" smtClean="0"/>
              <a:t>/</a:t>
            </a:r>
            <a:r>
              <a:rPr lang="en-US" dirty="0" err="1" smtClean="0"/>
              <a:t>index.php</a:t>
            </a:r>
            <a:r>
              <a:rPr lang="en-US" dirty="0" smtClean="0"/>
              <a:t>/</a:t>
            </a:r>
            <a:r>
              <a:rPr lang="en-US" dirty="0" err="1" smtClean="0"/>
              <a:t>blake</a:t>
            </a:r>
            <a:r>
              <a:rPr lang="en-US" dirty="0" smtClean="0"/>
              <a:t> http://</a:t>
            </a:r>
            <a:r>
              <a:rPr lang="en-US" dirty="0" err="1" smtClean="0"/>
              <a:t>pkp.sfu.ca</a:t>
            </a:r>
            <a:r>
              <a:rPr lang="en-US" dirty="0" smtClean="0"/>
              <a:t>/</a:t>
            </a:r>
            <a:r>
              <a:rPr lang="en-US" dirty="0" err="1" smtClean="0"/>
              <a:t>ojs</a:t>
            </a:r>
            <a:r>
              <a:rPr lang="en-US" dirty="0" smtClean="0"/>
              <a:t>-customization</a:t>
            </a:r>
          </a:p>
        </p:txBody>
      </p:sp>
      <p:sp>
        <p:nvSpPr>
          <p:cNvPr id="4" name="Slide Number Placeholder 3"/>
          <p:cNvSpPr>
            <a:spLocks noGrp="1"/>
          </p:cNvSpPr>
          <p:nvPr>
            <p:ph type="sldNum" sz="quarter" idx="10"/>
          </p:nvPr>
        </p:nvSpPr>
        <p:spPr/>
        <p:txBody>
          <a:bodyPr/>
          <a:lstStyle/>
          <a:p>
            <a:fld id="{C690D09E-C453-7849-913B-D48C55E87A21}" type="slidenum">
              <a:rPr lang="en-US" smtClean="0"/>
              <a:t>16</a:t>
            </a:fld>
            <a:endParaRPr lang="en-US"/>
          </a:p>
        </p:txBody>
      </p:sp>
    </p:spTree>
    <p:extLst>
      <p:ext uri="{BB962C8B-B14F-4D97-AF65-F5344CB8AC3E}">
        <p14:creationId xmlns:p14="http://schemas.microsoft.com/office/powerpoint/2010/main" val="598524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Reading tools, shown on the  left, can be enabled.  They allows readers to export citations, email articles, browse and search.</a:t>
            </a:r>
          </a:p>
        </p:txBody>
      </p:sp>
      <p:sp>
        <p:nvSpPr>
          <p:cNvPr id="4" name="Slide Number Placeholder 3"/>
          <p:cNvSpPr>
            <a:spLocks noGrp="1"/>
          </p:cNvSpPr>
          <p:nvPr>
            <p:ph type="sldNum" sz="quarter" idx="10"/>
          </p:nvPr>
        </p:nvSpPr>
        <p:spPr/>
        <p:txBody>
          <a:bodyPr/>
          <a:lstStyle/>
          <a:p>
            <a:fld id="{C690D09E-C453-7849-913B-D48C55E87A21}" type="slidenum">
              <a:rPr lang="en-US" smtClean="0"/>
              <a:t>17</a:t>
            </a:fld>
            <a:endParaRPr lang="en-US"/>
          </a:p>
        </p:txBody>
      </p:sp>
    </p:spTree>
    <p:extLst>
      <p:ext uri="{BB962C8B-B14F-4D97-AF65-F5344CB8AC3E}">
        <p14:creationId xmlns:p14="http://schemas.microsoft.com/office/powerpoint/2010/main" val="6512793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journal setup is fairly straight forward but detailed.  This includes information about the journal, a detailed set of policies, submission guidelines, management settings (assigning roles, etc.), and customizing the look of the ejournal.</a:t>
            </a:r>
          </a:p>
        </p:txBody>
      </p:sp>
      <p:sp>
        <p:nvSpPr>
          <p:cNvPr id="4" name="Slide Number Placeholder 3"/>
          <p:cNvSpPr>
            <a:spLocks noGrp="1"/>
          </p:cNvSpPr>
          <p:nvPr>
            <p:ph type="sldNum" sz="quarter" idx="10"/>
          </p:nvPr>
        </p:nvSpPr>
        <p:spPr/>
        <p:txBody>
          <a:bodyPr/>
          <a:lstStyle/>
          <a:p>
            <a:fld id="{C690D09E-C453-7849-913B-D48C55E87A21}" type="slidenum">
              <a:rPr lang="en-US" smtClean="0"/>
              <a:t>18</a:t>
            </a:fld>
            <a:endParaRPr lang="en-US"/>
          </a:p>
        </p:txBody>
      </p:sp>
    </p:spTree>
    <p:extLst>
      <p:ext uri="{BB962C8B-B14F-4D97-AF65-F5344CB8AC3E}">
        <p14:creationId xmlns:p14="http://schemas.microsoft.com/office/powerpoint/2010/main" val="12402423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There are many forms to fill out.  Some come with default text.  This detail can help editors to realize the many policy decisions they face and provide the opportunity to make their choices explicit.</a:t>
            </a:r>
          </a:p>
        </p:txBody>
      </p:sp>
      <p:sp>
        <p:nvSpPr>
          <p:cNvPr id="4" name="Slide Number Placeholder 3"/>
          <p:cNvSpPr>
            <a:spLocks noGrp="1"/>
          </p:cNvSpPr>
          <p:nvPr>
            <p:ph type="sldNum" sz="quarter" idx="10"/>
          </p:nvPr>
        </p:nvSpPr>
        <p:spPr/>
        <p:txBody>
          <a:bodyPr/>
          <a:lstStyle/>
          <a:p>
            <a:fld id="{C690D09E-C453-7849-913B-D48C55E87A21}" type="slidenum">
              <a:rPr lang="en-US" smtClean="0"/>
              <a:t>19</a:t>
            </a:fld>
            <a:endParaRPr lang="en-US"/>
          </a:p>
        </p:txBody>
      </p:sp>
    </p:spTree>
    <p:extLst>
      <p:ext uri="{BB962C8B-B14F-4D97-AF65-F5344CB8AC3E}">
        <p14:creationId xmlns:p14="http://schemas.microsoft.com/office/powerpoint/2010/main" val="2804953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40 serials on our publications</a:t>
            </a:r>
            <a:r>
              <a:rPr lang="en-US" baseline="0" dirty="0" smtClean="0"/>
              <a:t> list, 34 of which we continue to host. These 10 are currently publishing issues, </a:t>
            </a:r>
            <a:r>
              <a:rPr lang="en-US" baseline="0" smtClean="0"/>
              <a:t>usually quarterly</a:t>
            </a:r>
            <a:endParaRPr lang="en-US" baseline="0" dirty="0" smtClean="0"/>
          </a:p>
          <a:p>
            <a:endParaRPr lang="en-US" baseline="0" dirty="0" smtClean="0"/>
          </a:p>
          <a:p>
            <a:r>
              <a:rPr lang="en-US" baseline="0" dirty="0" smtClean="0"/>
              <a:t>9 our of these 10 are hosted by DRSS.</a:t>
            </a:r>
          </a:p>
          <a:p>
            <a:r>
              <a:rPr lang="en-US" baseline="0" dirty="0" smtClean="0"/>
              <a:t>#5 is taking advantage of our new publishing system OJS, which Anne will demonstrate for you.</a:t>
            </a:r>
            <a:endParaRPr lang="en-US" dirty="0"/>
          </a:p>
        </p:txBody>
      </p:sp>
      <p:sp>
        <p:nvSpPr>
          <p:cNvPr id="4" name="Slide Number Placeholder 3"/>
          <p:cNvSpPr>
            <a:spLocks noGrp="1"/>
          </p:cNvSpPr>
          <p:nvPr>
            <p:ph type="sldNum" sz="quarter" idx="10"/>
          </p:nvPr>
        </p:nvSpPr>
        <p:spPr/>
        <p:txBody>
          <a:bodyPr/>
          <a:lstStyle/>
          <a:p>
            <a:fld id="{C690D09E-C453-7849-913B-D48C55E87A21}" type="slidenum">
              <a:rPr lang="en-US" smtClean="0"/>
              <a:t>2</a:t>
            </a:fld>
            <a:endParaRPr lang="en-US"/>
          </a:p>
        </p:txBody>
      </p:sp>
    </p:spTree>
    <p:extLst>
      <p:ext uri="{BB962C8B-B14F-4D97-AF65-F5344CB8AC3E}">
        <p14:creationId xmlns:p14="http://schemas.microsoft.com/office/powerpoint/2010/main" val="37351459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Authors can submit articles online. OJS offers secure registration for readers, editors, authors, and reviewers. </a:t>
            </a:r>
          </a:p>
        </p:txBody>
      </p:sp>
      <p:sp>
        <p:nvSpPr>
          <p:cNvPr id="4" name="Slide Number Placeholder 3"/>
          <p:cNvSpPr>
            <a:spLocks noGrp="1"/>
          </p:cNvSpPr>
          <p:nvPr>
            <p:ph type="sldNum" sz="quarter" idx="10"/>
          </p:nvPr>
        </p:nvSpPr>
        <p:spPr/>
        <p:txBody>
          <a:bodyPr/>
          <a:lstStyle/>
          <a:p>
            <a:fld id="{C690D09E-C453-7849-913B-D48C55E87A21}" type="slidenum">
              <a:rPr lang="en-US" smtClean="0"/>
              <a:t>20</a:t>
            </a:fld>
            <a:endParaRPr lang="en-US"/>
          </a:p>
        </p:txBody>
      </p:sp>
    </p:spTree>
    <p:extLst>
      <p:ext uri="{BB962C8B-B14F-4D97-AF65-F5344CB8AC3E}">
        <p14:creationId xmlns:p14="http://schemas.microsoft.com/office/powerpoint/2010/main" val="36157302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latin typeface="Times;Times New Roman"/>
                <a:ea typeface="Arial"/>
              </a:rPr>
              <a:t>Editors can assign reviewers to the articles and track the double blind peer review process.  The system generates notices to editors, reviewers, and editors. Reviewers can reply in the peer review form. OJS helps organize the other steps of publishing such as copyediting and layout.</a:t>
            </a:r>
            <a:endParaRPr lang="en-US" dirty="0" smtClean="0"/>
          </a:p>
        </p:txBody>
      </p:sp>
      <p:sp>
        <p:nvSpPr>
          <p:cNvPr id="4" name="Slide Number Placeholder 3"/>
          <p:cNvSpPr>
            <a:spLocks noGrp="1"/>
          </p:cNvSpPr>
          <p:nvPr>
            <p:ph type="sldNum" sz="quarter" idx="10"/>
          </p:nvPr>
        </p:nvSpPr>
        <p:spPr/>
        <p:txBody>
          <a:bodyPr/>
          <a:lstStyle/>
          <a:p>
            <a:fld id="{C690D09E-C453-7849-913B-D48C55E87A21}" type="slidenum">
              <a:rPr lang="en-US" smtClean="0"/>
              <a:t>21</a:t>
            </a:fld>
            <a:endParaRPr lang="en-US"/>
          </a:p>
        </p:txBody>
      </p:sp>
    </p:spTree>
    <p:extLst>
      <p:ext uri="{BB962C8B-B14F-4D97-AF65-F5344CB8AC3E}">
        <p14:creationId xmlns:p14="http://schemas.microsoft.com/office/powerpoint/2010/main" val="5550562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OJS supports subscriptions. Content can be made available immediately or with an embargo period. Content can be made open access or restricted to registered users, incoming IP addresses, or subscribers. Blake, shown earlier, is available via the Libraries' subscription to this journal.</a:t>
            </a:r>
          </a:p>
          <a:p>
            <a:endParaRPr lang="en-US" dirty="0" smtClean="0"/>
          </a:p>
          <a:p>
            <a:r>
              <a:rPr lang="en-US" dirty="0" smtClean="0"/>
              <a:t>It also supports online advertisement and online collection of subscription and author fees, print on demand fees via Lulu, and donations via plugins for </a:t>
            </a:r>
            <a:r>
              <a:rPr lang="en-US" dirty="0" err="1" smtClean="0"/>
              <a:t>Paypal</a:t>
            </a:r>
            <a:r>
              <a:rPr lang="en-US" dirty="0" smtClean="0"/>
              <a:t> and others.</a:t>
            </a:r>
          </a:p>
        </p:txBody>
      </p:sp>
      <p:sp>
        <p:nvSpPr>
          <p:cNvPr id="4" name="Slide Number Placeholder 3"/>
          <p:cNvSpPr>
            <a:spLocks noGrp="1"/>
          </p:cNvSpPr>
          <p:nvPr>
            <p:ph type="sldNum" sz="quarter" idx="10"/>
          </p:nvPr>
        </p:nvSpPr>
        <p:spPr/>
        <p:txBody>
          <a:bodyPr/>
          <a:lstStyle/>
          <a:p>
            <a:fld id="{C690D09E-C453-7849-913B-D48C55E87A21}" type="slidenum">
              <a:rPr lang="en-US" smtClean="0"/>
              <a:t>22</a:t>
            </a:fld>
            <a:endParaRPr lang="en-US"/>
          </a:p>
        </p:txBody>
      </p:sp>
    </p:spTree>
    <p:extLst>
      <p:ext uri="{BB962C8B-B14F-4D97-AF65-F5344CB8AC3E}">
        <p14:creationId xmlns:p14="http://schemas.microsoft.com/office/powerpoint/2010/main" val="246782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PKP also produces Open Conference Systems, which we have begun to offer. This service  provides a peer review process to prepare and  publish  conference proceedings. With it you can prepare a  website, send a call for papers, register  participants.</a:t>
            </a:r>
          </a:p>
        </p:txBody>
      </p:sp>
      <p:sp>
        <p:nvSpPr>
          <p:cNvPr id="4" name="Slide Number Placeholder 3"/>
          <p:cNvSpPr>
            <a:spLocks noGrp="1"/>
          </p:cNvSpPr>
          <p:nvPr>
            <p:ph type="sldNum" sz="quarter" idx="10"/>
          </p:nvPr>
        </p:nvSpPr>
        <p:spPr/>
        <p:txBody>
          <a:bodyPr/>
          <a:lstStyle/>
          <a:p>
            <a:fld id="{C690D09E-C453-7849-913B-D48C55E87A21}" type="slidenum">
              <a:rPr lang="en-US" smtClean="0"/>
              <a:t>23</a:t>
            </a:fld>
            <a:endParaRPr lang="en-US"/>
          </a:p>
        </p:txBody>
      </p:sp>
    </p:spTree>
    <p:extLst>
      <p:ext uri="{BB962C8B-B14F-4D97-AF65-F5344CB8AC3E}">
        <p14:creationId xmlns:p14="http://schemas.microsoft.com/office/powerpoint/2010/main" val="14564814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 This is a screenshot of our development server with Open </a:t>
            </a:r>
            <a:r>
              <a:rPr lang="en-US" sz="1200" dirty="0" err="1" smtClean="0"/>
              <a:t>Conferernce</a:t>
            </a:r>
            <a:r>
              <a:rPr lang="en-US" sz="1200" dirty="0" smtClean="0"/>
              <a:t> Systems.  Again, it has been just modestly customized.</a:t>
            </a:r>
            <a:endParaRPr lang="en-US" dirty="0" smtClean="0"/>
          </a:p>
        </p:txBody>
      </p:sp>
      <p:sp>
        <p:nvSpPr>
          <p:cNvPr id="4" name="Slide Number Placeholder 3"/>
          <p:cNvSpPr>
            <a:spLocks noGrp="1"/>
          </p:cNvSpPr>
          <p:nvPr>
            <p:ph type="sldNum" sz="quarter" idx="10"/>
          </p:nvPr>
        </p:nvSpPr>
        <p:spPr/>
        <p:txBody>
          <a:bodyPr/>
          <a:lstStyle/>
          <a:p>
            <a:fld id="{C690D09E-C453-7849-913B-D48C55E87A21}" type="slidenum">
              <a:rPr lang="en-US" smtClean="0"/>
              <a:t>24</a:t>
            </a:fld>
            <a:endParaRPr lang="en-US"/>
          </a:p>
        </p:txBody>
      </p:sp>
    </p:spTree>
    <p:extLst>
      <p:ext uri="{BB962C8B-B14F-4D97-AF65-F5344CB8AC3E}">
        <p14:creationId xmlns:p14="http://schemas.microsoft.com/office/powerpoint/2010/main" val="3355960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We are hosting our first conference with this service.  It it is the Marine Energy Technology Symposium , which will be held in Seattle next April.</a:t>
            </a:r>
            <a:endParaRPr lang="en-US" dirty="0" smtClean="0"/>
          </a:p>
        </p:txBody>
      </p:sp>
      <p:sp>
        <p:nvSpPr>
          <p:cNvPr id="4" name="Slide Number Placeholder 3"/>
          <p:cNvSpPr>
            <a:spLocks noGrp="1"/>
          </p:cNvSpPr>
          <p:nvPr>
            <p:ph type="sldNum" sz="quarter" idx="10"/>
          </p:nvPr>
        </p:nvSpPr>
        <p:spPr/>
        <p:txBody>
          <a:bodyPr/>
          <a:lstStyle/>
          <a:p>
            <a:fld id="{C690D09E-C453-7849-913B-D48C55E87A21}" type="slidenum">
              <a:rPr lang="en-US" smtClean="0"/>
              <a:t>25</a:t>
            </a:fld>
            <a:endParaRPr lang="en-US"/>
          </a:p>
        </p:txBody>
      </p:sp>
    </p:spTree>
    <p:extLst>
      <p:ext uri="{BB962C8B-B14F-4D97-AF65-F5344CB8AC3E}">
        <p14:creationId xmlns:p14="http://schemas.microsoft.com/office/powerpoint/2010/main" val="24461400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conference, Information Technology Interfaces, has used OCS for several years and has a very customized interface with an archive of past conferences.</a:t>
            </a:r>
          </a:p>
        </p:txBody>
      </p:sp>
      <p:sp>
        <p:nvSpPr>
          <p:cNvPr id="4" name="Slide Number Placeholder 3"/>
          <p:cNvSpPr>
            <a:spLocks noGrp="1"/>
          </p:cNvSpPr>
          <p:nvPr>
            <p:ph type="sldNum" sz="quarter" idx="10"/>
          </p:nvPr>
        </p:nvSpPr>
        <p:spPr/>
        <p:txBody>
          <a:bodyPr/>
          <a:lstStyle/>
          <a:p>
            <a:fld id="{C690D09E-C453-7849-913B-D48C55E87A21}" type="slidenum">
              <a:rPr lang="en-US" smtClean="0"/>
              <a:t>26</a:t>
            </a:fld>
            <a:endParaRPr lang="en-US"/>
          </a:p>
        </p:txBody>
      </p:sp>
    </p:spTree>
    <p:extLst>
      <p:ext uri="{BB962C8B-B14F-4D97-AF65-F5344CB8AC3E}">
        <p14:creationId xmlns:p14="http://schemas.microsoft.com/office/powerpoint/2010/main" val="3063426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Digital Research and Scholarship Services,</a:t>
            </a:r>
            <a:r>
              <a:rPr lang="en-US" sz="1200" kern="1200" baseline="0" dirty="0" smtClean="0">
                <a:solidFill>
                  <a:schemeClr val="tx1"/>
                </a:solidFill>
                <a:latin typeface="+mn-lt"/>
                <a:ea typeface="+mn-ea"/>
                <a:cs typeface="+mn-cs"/>
              </a:rPr>
              <a:t> previously known as the Digital Library and Archives and the Scholarly Communications Project, is here to help anyone in the university community with the editorial workflow, hosting journals and conference proceedings, and their long-term preservation.</a:t>
            </a:r>
          </a:p>
          <a:p>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Times"/>
                <a:ea typeface="+mn-ea"/>
                <a:cs typeface="Times"/>
              </a:rPr>
              <a:t>OJS’s</a:t>
            </a:r>
            <a:r>
              <a:rPr lang="en-US" sz="1200" kern="1200" dirty="0" smtClean="0">
                <a:solidFill>
                  <a:schemeClr val="tx1"/>
                </a:solidFill>
                <a:latin typeface="Times"/>
                <a:ea typeface="+mn-ea"/>
                <a:cs typeface="Times"/>
              </a:rPr>
              <a:t> open source software is implemented, hosted, and maintained locally. OCS, also open source software is implemented locally, but hosted and maintained through a library contractual agreement with PKP/PS (Public Knowledge Project Publishing Services).</a:t>
            </a:r>
            <a:r>
              <a:rPr lang="en-US" dirty="0" smtClean="0"/>
              <a: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Conference proceedings publishing Services provides web hosting for symposia and conferences hosted by Virginia Tech. We work with conference organizers from the university community. Like all DRSS Services, we are most anxious to support Open Access content and we have a strong preservation strategy, which is enabled by our partnership in a distributed digital preservation network of other research libraries.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C690D09E-C453-7849-913B-D48C55E87A21}"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90D09E-C453-7849-913B-D48C55E87A21}" type="slidenum">
              <a:rPr lang="en-US" smtClean="0"/>
              <a:t>4</a:t>
            </a:fld>
            <a:endParaRPr lang="en-US"/>
          </a:p>
        </p:txBody>
      </p:sp>
    </p:spTree>
    <p:extLst>
      <p:ext uri="{BB962C8B-B14F-4D97-AF65-F5344CB8AC3E}">
        <p14:creationId xmlns:p14="http://schemas.microsoft.com/office/powerpoint/2010/main" val="123382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90D09E-C453-7849-913B-D48C55E87A21}" type="slidenum">
              <a:rPr lang="en-US" smtClean="0"/>
              <a:t>5</a:t>
            </a:fld>
            <a:endParaRPr lang="en-US"/>
          </a:p>
        </p:txBody>
      </p:sp>
    </p:spTree>
    <p:extLst>
      <p:ext uri="{BB962C8B-B14F-4D97-AF65-F5344CB8AC3E}">
        <p14:creationId xmlns:p14="http://schemas.microsoft.com/office/powerpoint/2010/main" val="2461816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Sometimes Formal Agreements</a:t>
            </a:r>
            <a:endParaRPr lang="en-US" dirty="0"/>
          </a:p>
        </p:txBody>
      </p:sp>
      <p:sp>
        <p:nvSpPr>
          <p:cNvPr id="4" name="Slide Number Placeholder 3"/>
          <p:cNvSpPr>
            <a:spLocks noGrp="1"/>
          </p:cNvSpPr>
          <p:nvPr>
            <p:ph type="sldNum" sz="quarter" idx="10"/>
          </p:nvPr>
        </p:nvSpPr>
        <p:spPr/>
        <p:txBody>
          <a:bodyPr/>
          <a:lstStyle/>
          <a:p>
            <a:fld id="{C690D09E-C453-7849-913B-D48C55E87A21}" type="slidenum">
              <a:rPr lang="en-US" smtClean="0"/>
              <a:t>6</a:t>
            </a:fld>
            <a:endParaRPr lang="en-US"/>
          </a:p>
        </p:txBody>
      </p:sp>
    </p:spTree>
    <p:extLst>
      <p:ext uri="{BB962C8B-B14F-4D97-AF65-F5344CB8AC3E}">
        <p14:creationId xmlns:p14="http://schemas.microsoft.com/office/powerpoint/2010/main" val="68972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Open Journal Systems or OJS is free a open source journal management system. On the first page of the brochure is the URL for the Libraries OJS service, </a:t>
            </a:r>
            <a:r>
              <a:rPr lang="en-US" dirty="0" err="1" smtClean="0"/>
              <a:t>ejournals.lib.vt.edu</a:t>
            </a:r>
            <a:r>
              <a:rPr lang="en-US" dirty="0" smtClean="0"/>
              <a:t>.  Inside the brochure on </a:t>
            </a:r>
            <a:r>
              <a:rPr lang="en-US" dirty="0" err="1" smtClean="0"/>
              <a:t>thr</a:t>
            </a:r>
            <a:r>
              <a:rPr lang="en-US" dirty="0" smtClean="0"/>
              <a:t> right just above “Benefits” is the URL for the Open Journal Systems site. This site has a variety of introductory information about OJS including documentation, video tutorials, FAQs, demonstration websites, and screenshots of various journals using OJS.</a:t>
            </a:r>
            <a:endParaRPr lang="en-US" dirty="0"/>
          </a:p>
        </p:txBody>
      </p:sp>
      <p:sp>
        <p:nvSpPr>
          <p:cNvPr id="4" name="Slide Number Placeholder 3"/>
          <p:cNvSpPr>
            <a:spLocks noGrp="1"/>
          </p:cNvSpPr>
          <p:nvPr>
            <p:ph type="sldNum" sz="quarter" idx="10"/>
          </p:nvPr>
        </p:nvSpPr>
        <p:spPr/>
        <p:txBody>
          <a:bodyPr/>
          <a:lstStyle/>
          <a:p>
            <a:fld id="{C690D09E-C453-7849-913B-D48C55E87A21}" type="slidenum">
              <a:rPr lang="en-US" smtClean="0"/>
              <a:t>7</a:t>
            </a:fld>
            <a:endParaRPr lang="en-US"/>
          </a:p>
        </p:txBody>
      </p:sp>
    </p:spTree>
    <p:extLst>
      <p:ext uri="{BB962C8B-B14F-4D97-AF65-F5344CB8AC3E}">
        <p14:creationId xmlns:p14="http://schemas.microsoft.com/office/powerpoint/2010/main" val="11773459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OJS was developed by the Public Knowledge Project, which is a partnership among Simon Fraser University, Stanford University, University of British Columbia, University of Pittsburgh, the Ontario Council of University Libraries, and the California Digital Library. </a:t>
            </a:r>
          </a:p>
          <a:p>
            <a:endParaRPr lang="en-US" dirty="0" smtClean="0"/>
          </a:p>
          <a:p>
            <a:r>
              <a:rPr lang="en-US" dirty="0" smtClean="0"/>
              <a:t>The Public Knowledge Project was founded in 1998 by John </a:t>
            </a:r>
            <a:r>
              <a:rPr lang="en-US" dirty="0" err="1" smtClean="0"/>
              <a:t>Willinsky</a:t>
            </a:r>
            <a:r>
              <a:rPr lang="en-US" dirty="0" smtClean="0"/>
              <a:t> of the University of British Columbia. </a:t>
            </a:r>
          </a:p>
          <a:p>
            <a:endParaRPr lang="en-US" dirty="0" smtClean="0"/>
          </a:p>
          <a:p>
            <a:r>
              <a:rPr lang="en-US" dirty="0" smtClean="0"/>
              <a:t>The Public Knowledge Project also developed Open Conference Systems, Open Monograph Press, and Open Harvester system. http://</a:t>
            </a:r>
            <a:r>
              <a:rPr lang="en-US" dirty="0" err="1" smtClean="0"/>
              <a:t>pkp.sfu.ca</a:t>
            </a:r>
            <a:r>
              <a:rPr lang="en-US" dirty="0" smtClean="0"/>
              <a:t>/?q=</a:t>
            </a:r>
            <a:r>
              <a:rPr lang="en-US" dirty="0" err="1" smtClean="0"/>
              <a:t>ojs</a:t>
            </a:r>
            <a:endParaRPr lang="en-US" dirty="0" smtClean="0"/>
          </a:p>
          <a:p>
            <a:endParaRPr lang="en-US" dirty="0"/>
          </a:p>
        </p:txBody>
      </p:sp>
      <p:sp>
        <p:nvSpPr>
          <p:cNvPr id="4" name="Slide Number Placeholder 3"/>
          <p:cNvSpPr>
            <a:spLocks noGrp="1"/>
          </p:cNvSpPr>
          <p:nvPr>
            <p:ph type="sldNum" sz="quarter" idx="10"/>
          </p:nvPr>
        </p:nvSpPr>
        <p:spPr/>
        <p:txBody>
          <a:bodyPr/>
          <a:lstStyle/>
          <a:p>
            <a:fld id="{C690D09E-C453-7849-913B-D48C55E87A21}" type="slidenum">
              <a:rPr lang="en-US" smtClean="0"/>
              <a:t>8</a:t>
            </a:fld>
            <a:endParaRPr lang="en-US"/>
          </a:p>
        </p:txBody>
      </p:sp>
    </p:spTree>
    <p:extLst>
      <p:ext uri="{BB962C8B-B14F-4D97-AF65-F5344CB8AC3E}">
        <p14:creationId xmlns:p14="http://schemas.microsoft.com/office/powerpoint/2010/main" val="2441313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It claims 15,000 titles in OJS in  2012.  Usage has increased 500% in the past four years.</a:t>
            </a:r>
          </a:p>
        </p:txBody>
      </p:sp>
      <p:sp>
        <p:nvSpPr>
          <p:cNvPr id="4" name="Slide Number Placeholder 3"/>
          <p:cNvSpPr>
            <a:spLocks noGrp="1"/>
          </p:cNvSpPr>
          <p:nvPr>
            <p:ph type="sldNum" sz="quarter" idx="10"/>
          </p:nvPr>
        </p:nvSpPr>
        <p:spPr/>
        <p:txBody>
          <a:bodyPr/>
          <a:lstStyle/>
          <a:p>
            <a:fld id="{C690D09E-C453-7849-913B-D48C55E87A21}" type="slidenum">
              <a:rPr lang="en-US" smtClean="0"/>
              <a:t>9</a:t>
            </a:fld>
            <a:endParaRPr lang="en-US"/>
          </a:p>
        </p:txBody>
      </p:sp>
    </p:spTree>
    <p:extLst>
      <p:ext uri="{BB962C8B-B14F-4D97-AF65-F5344CB8AC3E}">
        <p14:creationId xmlns:p14="http://schemas.microsoft.com/office/powerpoint/2010/main" val="479093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701BE1-1B82-F24B-A0A1-8C60698C4889}" type="datetimeFigureOut">
              <a:rPr lang="en-US" smtClean="0"/>
              <a:t>6/17/14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F85D58-8A1D-8947-9B6E-E6F9C361CD8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701BE1-1B82-F24B-A0A1-8C60698C4889}" type="datetimeFigureOut">
              <a:rPr lang="en-US" smtClean="0"/>
              <a:t>6/17/14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F85D58-8A1D-8947-9B6E-E6F9C361CD8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701BE1-1B82-F24B-A0A1-8C60698C4889}" type="datetimeFigureOut">
              <a:rPr lang="en-US" smtClean="0"/>
              <a:t>6/17/14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F85D58-8A1D-8947-9B6E-E6F9C361CD8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701BE1-1B82-F24B-A0A1-8C60698C4889}" type="datetimeFigureOut">
              <a:rPr lang="en-US" smtClean="0"/>
              <a:t>6/17/14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F85D58-8A1D-8947-9B6E-E6F9C361CD8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701BE1-1B82-F24B-A0A1-8C60698C4889}" type="datetimeFigureOut">
              <a:rPr lang="en-US" smtClean="0"/>
              <a:t>6/17/14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F85D58-8A1D-8947-9B6E-E6F9C361CD8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701BE1-1B82-F24B-A0A1-8C60698C4889}" type="datetimeFigureOut">
              <a:rPr lang="en-US" smtClean="0"/>
              <a:t>6/17/14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F85D58-8A1D-8947-9B6E-E6F9C361CD8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701BE1-1B82-F24B-A0A1-8C60698C4889}" type="datetimeFigureOut">
              <a:rPr lang="en-US" smtClean="0"/>
              <a:t>6/17/14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F85D58-8A1D-8947-9B6E-E6F9C361CD8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701BE1-1B82-F24B-A0A1-8C60698C4889}" type="datetimeFigureOut">
              <a:rPr lang="en-US" smtClean="0"/>
              <a:t>6/17/14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F85D58-8A1D-8947-9B6E-E6F9C361CD8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701BE1-1B82-F24B-A0A1-8C60698C4889}" type="datetimeFigureOut">
              <a:rPr lang="en-US" smtClean="0"/>
              <a:t>6/17/14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F85D58-8A1D-8947-9B6E-E6F9C361CD8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701BE1-1B82-F24B-A0A1-8C60698C4889}" type="datetimeFigureOut">
              <a:rPr lang="en-US" smtClean="0"/>
              <a:t>6/17/14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F85D58-8A1D-8947-9B6E-E6F9C361CD8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701BE1-1B82-F24B-A0A1-8C60698C4889}" type="datetimeFigureOut">
              <a:rPr lang="en-US" smtClean="0"/>
              <a:t>6/17/14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F85D58-8A1D-8947-9B6E-E6F9C361CD8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701BE1-1B82-F24B-A0A1-8C60698C4889}" type="datetimeFigureOut">
              <a:rPr lang="en-US" smtClean="0"/>
              <a:t>6/17/14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F85D58-8A1D-8947-9B6E-E6F9C361CD8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000" kern="1200">
          <a:solidFill>
            <a:schemeClr val="tx1"/>
          </a:solidFill>
          <a:latin typeface="Times"/>
          <a:ea typeface="+mj-ea"/>
          <a:cs typeface="Time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a:ea typeface="+mn-ea"/>
          <a:cs typeface="Times"/>
        </a:defRPr>
      </a:lvl1pPr>
      <a:lvl2pPr marL="742950" indent="-285750" algn="l" defTabSz="457200" rtl="0" eaLnBrk="1" latinLnBrk="0" hangingPunct="1">
        <a:spcBef>
          <a:spcPct val="20000"/>
        </a:spcBef>
        <a:buFont typeface="Wingdings" charset="2"/>
        <a:buChar char="§"/>
        <a:defRPr sz="2800" kern="1200">
          <a:solidFill>
            <a:schemeClr val="tx1"/>
          </a:solidFill>
          <a:latin typeface="Times"/>
          <a:ea typeface="+mn-ea"/>
          <a:cs typeface="Times"/>
        </a:defRPr>
      </a:lvl2pPr>
      <a:lvl3pPr marL="1143000" indent="-228600" algn="l" defTabSz="457200" rtl="0" eaLnBrk="1" latinLnBrk="0" hangingPunct="1">
        <a:spcBef>
          <a:spcPct val="20000"/>
        </a:spcBef>
        <a:buFont typeface="Arial"/>
        <a:buChar char="•"/>
        <a:defRPr sz="2400" kern="1200">
          <a:solidFill>
            <a:schemeClr val="tx1"/>
          </a:solidFill>
          <a:latin typeface="Times"/>
          <a:ea typeface="+mn-ea"/>
          <a:cs typeface="Times"/>
        </a:defRPr>
      </a:lvl3pPr>
      <a:lvl4pPr marL="1600200" indent="-228600" algn="l" defTabSz="457200" rtl="0" eaLnBrk="1" latinLnBrk="0" hangingPunct="1">
        <a:spcBef>
          <a:spcPct val="20000"/>
        </a:spcBef>
        <a:buFont typeface="Wingdings" charset="2"/>
        <a:buChar char="ü"/>
        <a:defRPr sz="2000" kern="1200">
          <a:solidFill>
            <a:schemeClr val="tx1"/>
          </a:solidFill>
          <a:latin typeface="Times"/>
          <a:ea typeface="+mn-ea"/>
          <a:cs typeface="Times"/>
        </a:defRPr>
      </a:lvl4pPr>
      <a:lvl5pPr marL="2057400" indent="-228600" algn="l" defTabSz="457200" rtl="0" eaLnBrk="1" latinLnBrk="0" hangingPunct="1">
        <a:spcBef>
          <a:spcPct val="20000"/>
        </a:spcBef>
        <a:buFont typeface="Arial"/>
        <a:buChar char="»"/>
        <a:defRPr sz="2000" kern="1200">
          <a:solidFill>
            <a:schemeClr val="tx1"/>
          </a:solidFill>
          <a:latin typeface="Times"/>
          <a:ea typeface="+mn-ea"/>
          <a:cs typeface="Time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hyperlink" Target="http://pkpschool.sfu.ca/" TargetMode="External"/><Relationship Id="rId4" Type="http://schemas.openxmlformats.org/officeDocument/2006/relationships/image" Target="../media/image7.tiff"/><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hyperlink" Target="http://journals.sfu.ca/present/index.php/demojournal/issue/current" TargetMode="External"/><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hyperlink" Target="http://ejournals.lib.vt.edu/" TargetMode="External"/><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hyperlink" Target="http://www.hhrjournalarchive.org/index.php/hhr" TargetMode="External"/><Relationship Id="rId4"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hyperlink" Target="http://blake.lib.rochester.edu/blakeojs/index.php/blake" TargetMode="External"/><Relationship Id="rId4" Type="http://schemas.openxmlformats.org/officeDocument/2006/relationships/image" Target="../media/image11.jpe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hyperlink" Target="http://ejournalsdev.lib.vt.edu/JEMTJ/article/view/1" TargetMode="External"/><Relationship Id="rId4" Type="http://schemas.openxmlformats.org/officeDocument/2006/relationships/image" Target="../media/image12.tiff"/><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cholar.lib.vt.edu/ejournal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11.jpeg"/></Relationships>
</file>

<file path=ppt/slides/_rels/slide23.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hyperlink" Target="http://pkp.sfu.ca/ocs/" TargetMode="External"/><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8.tiff"/><Relationship Id="rId4" Type="http://schemas.openxmlformats.org/officeDocument/2006/relationships/hyperlink" Target="http://econferencesdev.lib.vt.edu/" TargetMode="External"/><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hyperlink" Target="http://ocs.sfu.ca/mets/index.php/mets/mets" TargetMode="External"/><Relationship Id="rId4" Type="http://schemas.openxmlformats.org/officeDocument/2006/relationships/image" Target="../media/image19.tiff"/><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20.tiff"/><Relationship Id="rId4" Type="http://schemas.openxmlformats.org/officeDocument/2006/relationships/hyperlink" Target="http://iti.srce.unizg.hr/index.php/ITI/index/pages/view/homepage" TargetMode="External"/><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gailmac@vt.edu" TargetMode="External"/><Relationship Id="rId3" Type="http://schemas.openxmlformats.org/officeDocument/2006/relationships/hyperlink" Target="mailto:alaw@vt.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tiff"/><Relationship Id="rId4" Type="http://schemas.openxmlformats.org/officeDocument/2006/relationships/hyperlink" Target="https://pkp.sfu.ca/ojs/" TargetMode="External"/><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3.tiff"/><Relationship Id="rId4" Type="http://schemas.openxmlformats.org/officeDocument/2006/relationships/hyperlink" Target="https://pkp.sfu.ca/development-partners/" TargetMode="External"/><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073" y="1490133"/>
            <a:ext cx="8766092" cy="1754215"/>
          </a:xfrm>
        </p:spPr>
        <p:txBody>
          <a:bodyPr>
            <a:normAutofit fontScale="90000"/>
          </a:bodyPr>
          <a:lstStyle/>
          <a:p>
            <a:r>
              <a:rPr lang="en-US" dirty="0" smtClean="0"/>
              <a:t/>
            </a:r>
            <a:br>
              <a:rPr lang="en-US" dirty="0" smtClean="0"/>
            </a:br>
            <a:r>
              <a:rPr lang="en-US" dirty="0" smtClean="0"/>
              <a:t>Publishing Services </a:t>
            </a:r>
            <a:br>
              <a:rPr lang="en-US" dirty="0" smtClean="0"/>
            </a:br>
            <a:r>
              <a:rPr lang="en-US" dirty="0" smtClean="0"/>
              <a:t>from the </a:t>
            </a:r>
            <a:br>
              <a:rPr lang="en-US" dirty="0" smtClean="0"/>
            </a:br>
            <a:r>
              <a:rPr lang="en-US" dirty="0" smtClean="0"/>
              <a:t>Center for Digital Research and Scholarship</a:t>
            </a:r>
            <a:endParaRPr lang="en-US" dirty="0"/>
          </a:p>
        </p:txBody>
      </p:sp>
      <p:sp>
        <p:nvSpPr>
          <p:cNvPr id="3" name="Subtitle 2"/>
          <p:cNvSpPr>
            <a:spLocks noGrp="1"/>
          </p:cNvSpPr>
          <p:nvPr>
            <p:ph type="subTitle" idx="1"/>
          </p:nvPr>
        </p:nvSpPr>
        <p:spPr>
          <a:xfrm>
            <a:off x="1371600" y="3886200"/>
            <a:ext cx="6400800" cy="2514600"/>
          </a:xfrm>
        </p:spPr>
        <p:txBody>
          <a:bodyPr>
            <a:normAutofit/>
          </a:bodyPr>
          <a:lstStyle/>
          <a:p>
            <a:r>
              <a:rPr lang="en-US" dirty="0" smtClean="0"/>
              <a:t>Gail McMillan</a:t>
            </a:r>
          </a:p>
          <a:p>
            <a:r>
              <a:rPr lang="en-US" sz="2118" dirty="0" smtClean="0"/>
              <a:t>Director, Digital Research and Scholarship Services</a:t>
            </a:r>
          </a:p>
          <a:p>
            <a:r>
              <a:rPr lang="en-US" dirty="0" smtClean="0"/>
              <a:t>Anne Lawrence</a:t>
            </a:r>
          </a:p>
          <a:p>
            <a:r>
              <a:rPr lang="en-US" sz="1946" dirty="0" smtClean="0"/>
              <a:t>DRSS Online Editor</a:t>
            </a:r>
          </a:p>
          <a:p>
            <a:r>
              <a:rPr lang="en-US" dirty="0" smtClean="0"/>
              <a:t>University Libraries, Virginia Tech</a:t>
            </a:r>
            <a:endParaRPr lang="en-US" dirty="0"/>
          </a:p>
        </p:txBody>
      </p:sp>
      <p:pic>
        <p:nvPicPr>
          <p:cNvPr id="4" name="Picture 3"/>
          <p:cNvPicPr>
            <a:picLocks noChangeAspect="1"/>
          </p:cNvPicPr>
          <p:nvPr/>
        </p:nvPicPr>
        <p:blipFill>
          <a:blip r:embed="rId3"/>
          <a:stretch>
            <a:fillRect/>
          </a:stretch>
        </p:blipFill>
        <p:spPr>
          <a:xfrm>
            <a:off x="0" y="10081"/>
            <a:ext cx="9144000" cy="1092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tretch>
            <a:fillRect/>
          </a:stretch>
        </p:blipFill>
        <p:spPr>
          <a:xfrm>
            <a:off x="54207" y="22861"/>
            <a:ext cx="9035345" cy="6776975"/>
          </a:xfrm>
          <a:prstGeom prst="rect">
            <a:avLst/>
          </a:prstGeom>
          <a:ln>
            <a:noFill/>
          </a:ln>
        </p:spPr>
      </p:pic>
    </p:spTree>
    <p:extLst>
      <p:ext uri="{BB962C8B-B14F-4D97-AF65-F5344CB8AC3E}">
        <p14:creationId xmlns:p14="http://schemas.microsoft.com/office/powerpoint/2010/main" val="640322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tretch>
            <a:fillRect/>
          </a:stretch>
        </p:blipFill>
        <p:spPr>
          <a:xfrm>
            <a:off x="1866567" y="143697"/>
            <a:ext cx="5864206" cy="6636217"/>
          </a:xfrm>
          <a:prstGeom prst="rect">
            <a:avLst/>
          </a:prstGeom>
          <a:ln>
            <a:noFill/>
          </a:ln>
        </p:spPr>
      </p:pic>
    </p:spTree>
    <p:extLst>
      <p:ext uri="{BB962C8B-B14F-4D97-AF65-F5344CB8AC3E}">
        <p14:creationId xmlns:p14="http://schemas.microsoft.com/office/powerpoint/2010/main" val="4222122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26329" y="6397946"/>
            <a:ext cx="2467342" cy="369332"/>
          </a:xfrm>
          <a:prstGeom prst="rect">
            <a:avLst/>
          </a:prstGeom>
        </p:spPr>
        <p:txBody>
          <a:bodyPr wrap="none">
            <a:spAutoFit/>
          </a:bodyPr>
          <a:lstStyle/>
          <a:p>
            <a:r>
              <a:rPr lang="en-US" dirty="0">
                <a:hlinkClick r:id="rId3"/>
              </a:rPr>
              <a:t>http://pkpschool.sfu.ca/</a:t>
            </a:r>
            <a:endParaRPr lang="en-US" dirty="0"/>
          </a:p>
        </p:txBody>
      </p:sp>
      <p:pic>
        <p:nvPicPr>
          <p:cNvPr id="3" name="Picture 2"/>
          <p:cNvPicPr/>
          <p:nvPr/>
        </p:nvPicPr>
        <p:blipFill>
          <a:blip r:embed="rId4"/>
          <a:stretch>
            <a:fillRect/>
          </a:stretch>
        </p:blipFill>
        <p:spPr>
          <a:xfrm>
            <a:off x="750088" y="0"/>
            <a:ext cx="7643583" cy="6857968"/>
          </a:xfrm>
          <a:prstGeom prst="rect">
            <a:avLst/>
          </a:prstGeom>
          <a:ln>
            <a:noFill/>
          </a:ln>
        </p:spPr>
      </p:pic>
    </p:spTree>
    <p:extLst>
      <p:ext uri="{BB962C8B-B14F-4D97-AF65-F5344CB8AC3E}">
        <p14:creationId xmlns:p14="http://schemas.microsoft.com/office/powerpoint/2010/main" val="1293229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a:stretch>
            <a:fillRect/>
          </a:stretch>
        </p:blipFill>
        <p:spPr>
          <a:xfrm>
            <a:off x="68902" y="32659"/>
            <a:ext cx="9035345" cy="6776975"/>
          </a:xfrm>
          <a:prstGeom prst="rect">
            <a:avLst/>
          </a:prstGeom>
          <a:ln>
            <a:noFill/>
          </a:ln>
        </p:spPr>
      </p:pic>
      <p:sp>
        <p:nvSpPr>
          <p:cNvPr id="2" name="Rectangle 1"/>
          <p:cNvSpPr/>
          <p:nvPr/>
        </p:nvSpPr>
        <p:spPr>
          <a:xfrm>
            <a:off x="1961757" y="6440302"/>
            <a:ext cx="6962537" cy="369332"/>
          </a:xfrm>
          <a:prstGeom prst="rect">
            <a:avLst/>
          </a:prstGeom>
        </p:spPr>
        <p:txBody>
          <a:bodyPr wrap="square">
            <a:spAutoFit/>
          </a:bodyPr>
          <a:lstStyle/>
          <a:p>
            <a:r>
              <a:rPr lang="en-US" dirty="0">
                <a:hlinkClick r:id="rId4"/>
              </a:rPr>
              <a:t>http://journals.sfu.ca/present/index.php/demojournal/issue/current</a:t>
            </a:r>
            <a:endParaRPr lang="en-US" dirty="0"/>
          </a:p>
        </p:txBody>
      </p:sp>
    </p:spTree>
    <p:extLst>
      <p:ext uri="{BB962C8B-B14F-4D97-AF65-F5344CB8AC3E}">
        <p14:creationId xmlns:p14="http://schemas.microsoft.com/office/powerpoint/2010/main" val="21448382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a:stretch>
            <a:fillRect/>
          </a:stretch>
        </p:blipFill>
        <p:spPr>
          <a:xfrm>
            <a:off x="51595" y="32985"/>
            <a:ext cx="9035345" cy="6776975"/>
          </a:xfrm>
          <a:prstGeom prst="rect">
            <a:avLst/>
          </a:prstGeom>
          <a:ln>
            <a:noFill/>
          </a:ln>
        </p:spPr>
      </p:pic>
      <p:sp>
        <p:nvSpPr>
          <p:cNvPr id="2" name="Rectangle 1"/>
          <p:cNvSpPr/>
          <p:nvPr/>
        </p:nvSpPr>
        <p:spPr>
          <a:xfrm>
            <a:off x="6061972" y="6408256"/>
            <a:ext cx="2712552" cy="369332"/>
          </a:xfrm>
          <a:prstGeom prst="rect">
            <a:avLst/>
          </a:prstGeom>
        </p:spPr>
        <p:txBody>
          <a:bodyPr wrap="none">
            <a:spAutoFit/>
          </a:bodyPr>
          <a:lstStyle/>
          <a:p>
            <a:r>
              <a:rPr lang="en-US" dirty="0">
                <a:hlinkClick r:id="rId4"/>
              </a:rPr>
              <a:t>http://ejournals.lib.vt.edu/</a:t>
            </a:r>
            <a:endParaRPr lang="en-US" dirty="0"/>
          </a:p>
        </p:txBody>
      </p:sp>
    </p:spTree>
    <p:extLst>
      <p:ext uri="{BB962C8B-B14F-4D97-AF65-F5344CB8AC3E}">
        <p14:creationId xmlns:p14="http://schemas.microsoft.com/office/powerpoint/2010/main" val="5589835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32798" y="6488668"/>
            <a:ext cx="4816865" cy="369332"/>
          </a:xfrm>
          <a:prstGeom prst="rect">
            <a:avLst/>
          </a:prstGeom>
        </p:spPr>
        <p:txBody>
          <a:bodyPr wrap="square">
            <a:spAutoFit/>
          </a:bodyPr>
          <a:lstStyle/>
          <a:p>
            <a:r>
              <a:rPr lang="en-US" dirty="0">
                <a:hlinkClick r:id="rId3"/>
              </a:rPr>
              <a:t>http://www.hhrjournalarchive.org/index.php/hhr</a:t>
            </a:r>
            <a:endParaRPr lang="en-US" dirty="0"/>
          </a:p>
        </p:txBody>
      </p:sp>
      <p:pic>
        <p:nvPicPr>
          <p:cNvPr id="3" name="Picture 2"/>
          <p:cNvPicPr/>
          <p:nvPr/>
        </p:nvPicPr>
        <p:blipFill>
          <a:blip r:embed="rId4"/>
          <a:stretch>
            <a:fillRect/>
          </a:stretch>
        </p:blipFill>
        <p:spPr>
          <a:xfrm>
            <a:off x="1589651" y="0"/>
            <a:ext cx="5964131" cy="6470311"/>
          </a:xfrm>
          <a:prstGeom prst="rect">
            <a:avLst/>
          </a:prstGeom>
          <a:ln>
            <a:noFill/>
          </a:ln>
        </p:spPr>
      </p:pic>
    </p:spTree>
    <p:extLst>
      <p:ext uri="{BB962C8B-B14F-4D97-AF65-F5344CB8AC3E}">
        <p14:creationId xmlns:p14="http://schemas.microsoft.com/office/powerpoint/2010/main" val="34645222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26627" y="6444920"/>
            <a:ext cx="5451885" cy="369332"/>
          </a:xfrm>
          <a:prstGeom prst="rect">
            <a:avLst/>
          </a:prstGeom>
        </p:spPr>
        <p:txBody>
          <a:bodyPr wrap="square">
            <a:spAutoFit/>
          </a:bodyPr>
          <a:lstStyle/>
          <a:p>
            <a:r>
              <a:rPr lang="en-US" dirty="0">
                <a:hlinkClick r:id="rId3"/>
              </a:rPr>
              <a:t>http://blake.lib.rochester.edu/blakeojs/index.php/blake</a:t>
            </a:r>
            <a:endParaRPr lang="en-US" dirty="0"/>
          </a:p>
        </p:txBody>
      </p:sp>
      <p:pic>
        <p:nvPicPr>
          <p:cNvPr id="3" name="Picture 2"/>
          <p:cNvPicPr/>
          <p:nvPr/>
        </p:nvPicPr>
        <p:blipFill>
          <a:blip r:embed="rId4"/>
          <a:stretch>
            <a:fillRect/>
          </a:stretch>
        </p:blipFill>
        <p:spPr>
          <a:xfrm>
            <a:off x="1184401" y="5168"/>
            <a:ext cx="6774957" cy="6480435"/>
          </a:xfrm>
          <a:prstGeom prst="rect">
            <a:avLst/>
          </a:prstGeom>
          <a:ln>
            <a:noFill/>
          </a:ln>
        </p:spPr>
      </p:pic>
    </p:spTree>
    <p:extLst>
      <p:ext uri="{BB962C8B-B14F-4D97-AF65-F5344CB8AC3E}">
        <p14:creationId xmlns:p14="http://schemas.microsoft.com/office/powerpoint/2010/main" val="2575413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58590" y="6488668"/>
            <a:ext cx="5020979" cy="369332"/>
          </a:xfrm>
          <a:prstGeom prst="rect">
            <a:avLst/>
          </a:prstGeom>
        </p:spPr>
        <p:txBody>
          <a:bodyPr wrap="square">
            <a:spAutoFit/>
          </a:bodyPr>
          <a:lstStyle/>
          <a:p>
            <a:r>
              <a:rPr lang="en-US" dirty="0">
                <a:hlinkClick r:id="rId3"/>
              </a:rPr>
              <a:t>http://ejournalsdev.lib.vt.edu/JEMTJ/article/view/1</a:t>
            </a:r>
            <a:endParaRPr lang="en-US" dirty="0"/>
          </a:p>
        </p:txBody>
      </p:sp>
      <p:pic>
        <p:nvPicPr>
          <p:cNvPr id="3" name="Picture 2"/>
          <p:cNvPicPr/>
          <p:nvPr/>
        </p:nvPicPr>
        <p:blipFill>
          <a:blip r:embed="rId4"/>
          <a:stretch>
            <a:fillRect/>
          </a:stretch>
        </p:blipFill>
        <p:spPr>
          <a:xfrm>
            <a:off x="661919" y="0"/>
            <a:ext cx="7964257" cy="6857968"/>
          </a:xfrm>
          <a:prstGeom prst="rect">
            <a:avLst/>
          </a:prstGeom>
          <a:ln>
            <a:noFill/>
          </a:ln>
        </p:spPr>
      </p:pic>
    </p:spTree>
    <p:extLst>
      <p:ext uri="{BB962C8B-B14F-4D97-AF65-F5344CB8AC3E}">
        <p14:creationId xmlns:p14="http://schemas.microsoft.com/office/powerpoint/2010/main" val="3000148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tretch>
            <a:fillRect/>
          </a:stretch>
        </p:blipFill>
        <p:spPr>
          <a:xfrm>
            <a:off x="54207" y="40823"/>
            <a:ext cx="9035345" cy="6776975"/>
          </a:xfrm>
          <a:prstGeom prst="rect">
            <a:avLst/>
          </a:prstGeom>
          <a:ln>
            <a:noFill/>
          </a:ln>
        </p:spPr>
      </p:pic>
    </p:spTree>
    <p:extLst>
      <p:ext uri="{BB962C8B-B14F-4D97-AF65-F5344CB8AC3E}">
        <p14:creationId xmlns:p14="http://schemas.microsoft.com/office/powerpoint/2010/main" val="466271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tretch>
            <a:fillRect/>
          </a:stretch>
        </p:blipFill>
        <p:spPr>
          <a:xfrm>
            <a:off x="1042352" y="34292"/>
            <a:ext cx="7058730" cy="6776975"/>
          </a:xfrm>
          <a:prstGeom prst="rect">
            <a:avLst/>
          </a:prstGeom>
          <a:ln>
            <a:noFill/>
          </a:ln>
        </p:spPr>
      </p:pic>
    </p:spTree>
    <p:extLst>
      <p:ext uri="{BB962C8B-B14F-4D97-AF65-F5344CB8AC3E}">
        <p14:creationId xmlns:p14="http://schemas.microsoft.com/office/powerpoint/2010/main" val="244046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6029"/>
          </a:xfrm>
        </p:spPr>
        <p:txBody>
          <a:bodyPr/>
          <a:lstStyle/>
          <a:p>
            <a:r>
              <a:rPr lang="en-US" dirty="0" smtClean="0">
                <a:hlinkClick r:id="rId3"/>
              </a:rPr>
              <a:t>Journal Publishing at VT since 1989</a:t>
            </a:r>
            <a:endParaRPr lang="en-US" dirty="0"/>
          </a:p>
        </p:txBody>
      </p:sp>
      <p:sp>
        <p:nvSpPr>
          <p:cNvPr id="3" name="Content Placeholder 2"/>
          <p:cNvSpPr>
            <a:spLocks noGrp="1"/>
          </p:cNvSpPr>
          <p:nvPr>
            <p:ph idx="1"/>
          </p:nvPr>
        </p:nvSpPr>
        <p:spPr>
          <a:xfrm>
            <a:off x="457200" y="1236132"/>
            <a:ext cx="8229599" cy="5130801"/>
          </a:xfrm>
        </p:spPr>
        <p:txBody>
          <a:bodyPr>
            <a:normAutofit fontScale="92500" lnSpcReduction="20000"/>
          </a:bodyPr>
          <a:lstStyle/>
          <a:p>
            <a:pPr marL="514350" indent="-514350">
              <a:buFont typeface="+mj-lt"/>
              <a:buAutoNum type="arabicPeriod"/>
            </a:pPr>
            <a:r>
              <a:rPr lang="en-US" dirty="0" smtClean="0"/>
              <a:t>ALAN Review</a:t>
            </a:r>
          </a:p>
          <a:p>
            <a:pPr marL="514350" indent="-514350">
              <a:buFont typeface="+mj-lt"/>
              <a:buAutoNum type="arabicPeriod"/>
            </a:pPr>
            <a:r>
              <a:rPr lang="en-US" dirty="0" smtClean="0"/>
              <a:t>Electronic Antiquity</a:t>
            </a:r>
          </a:p>
          <a:p>
            <a:pPr marL="514350" indent="-514350">
              <a:buFont typeface="+mj-lt"/>
              <a:buAutoNum type="arabicPeriod"/>
            </a:pPr>
            <a:r>
              <a:rPr lang="en-US" dirty="0" smtClean="0"/>
              <a:t>International </a:t>
            </a:r>
            <a:r>
              <a:rPr lang="en-US" dirty="0"/>
              <a:t>Colloquium on Communication  </a:t>
            </a:r>
            <a:endParaRPr lang="en-US" dirty="0" smtClean="0"/>
          </a:p>
          <a:p>
            <a:pPr marL="514350" indent="-514350">
              <a:buFont typeface="+mj-lt"/>
              <a:buAutoNum type="arabicPeriod"/>
            </a:pPr>
            <a:r>
              <a:rPr lang="en-US" dirty="0" smtClean="0"/>
              <a:t>Journal </a:t>
            </a:r>
            <a:r>
              <a:rPr lang="en-US" dirty="0"/>
              <a:t>of Career and Technical Education  </a:t>
            </a:r>
            <a:endParaRPr lang="en-US" dirty="0" smtClean="0"/>
          </a:p>
          <a:p>
            <a:pPr marL="514350" indent="-514350">
              <a:buFont typeface="+mj-lt"/>
              <a:buAutoNum type="arabicPeriod"/>
            </a:pPr>
            <a:r>
              <a:rPr lang="en-US" i="1" dirty="0" smtClean="0"/>
              <a:t>Journal </a:t>
            </a:r>
            <a:r>
              <a:rPr lang="en-US" i="1" dirty="0"/>
              <a:t>of Research in Music Performance  </a:t>
            </a:r>
            <a:endParaRPr lang="en-US" i="1" dirty="0" smtClean="0"/>
          </a:p>
          <a:p>
            <a:pPr marL="514350" indent="-514350">
              <a:buFont typeface="+mj-lt"/>
              <a:buAutoNum type="arabicPeriod"/>
            </a:pPr>
            <a:r>
              <a:rPr lang="en-US" dirty="0" smtClean="0"/>
              <a:t>Journal </a:t>
            </a:r>
            <a:r>
              <a:rPr lang="en-US" dirty="0"/>
              <a:t>of Technology Education  </a:t>
            </a:r>
            <a:endParaRPr lang="en-US" dirty="0" smtClean="0"/>
          </a:p>
          <a:p>
            <a:pPr marL="514350" indent="-514350">
              <a:buFont typeface="+mj-lt"/>
              <a:buAutoNum type="arabicPeriod"/>
            </a:pPr>
            <a:r>
              <a:rPr lang="en-US" dirty="0" smtClean="0"/>
              <a:t>Journal </a:t>
            </a:r>
            <a:r>
              <a:rPr lang="en-US" dirty="0"/>
              <a:t>of Technology Studies </a:t>
            </a:r>
            <a:endParaRPr lang="en-US" dirty="0" smtClean="0"/>
          </a:p>
          <a:p>
            <a:pPr marL="514350" indent="-514350">
              <a:buFont typeface="+mj-lt"/>
              <a:buAutoNum type="arabicPeriod"/>
            </a:pPr>
            <a:r>
              <a:rPr lang="en-US" dirty="0" smtClean="0"/>
              <a:t>Reports </a:t>
            </a:r>
            <a:r>
              <a:rPr lang="en-US" dirty="0"/>
              <a:t>from the National Surface Transportation Safety Center for Excellence  </a:t>
            </a:r>
            <a:endParaRPr lang="en-US" dirty="0" smtClean="0"/>
          </a:p>
          <a:p>
            <a:pPr marL="514350" indent="-514350">
              <a:buFont typeface="+mj-lt"/>
              <a:buAutoNum type="arabicPeriod"/>
            </a:pPr>
            <a:r>
              <a:rPr lang="en-US" dirty="0" smtClean="0"/>
              <a:t>Virginia </a:t>
            </a:r>
            <a:r>
              <a:rPr lang="en-US" dirty="0"/>
              <a:t>Libraries  </a:t>
            </a:r>
            <a:endParaRPr lang="en-US" dirty="0" smtClean="0"/>
          </a:p>
          <a:p>
            <a:pPr marL="514350" indent="-514350">
              <a:buFont typeface="+mj-lt"/>
              <a:buAutoNum type="arabicPeriod"/>
            </a:pPr>
            <a:r>
              <a:rPr lang="en-US" dirty="0" smtClean="0"/>
              <a:t>WILLA</a:t>
            </a:r>
            <a:r>
              <a:rPr lang="en-US" dirty="0"/>
              <a:t>: Women in Literacy and Life Assembly </a:t>
            </a:r>
            <a:endParaRPr lang="en-US" dirty="0" smtClean="0"/>
          </a:p>
        </p:txBody>
      </p:sp>
    </p:spTree>
    <p:extLst>
      <p:ext uri="{BB962C8B-B14F-4D97-AF65-F5344CB8AC3E}">
        <p14:creationId xmlns:p14="http://schemas.microsoft.com/office/powerpoint/2010/main" val="390612676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tretch>
            <a:fillRect/>
          </a:stretch>
        </p:blipFill>
        <p:spPr>
          <a:xfrm>
            <a:off x="59432" y="848469"/>
            <a:ext cx="9035345" cy="5268150"/>
          </a:xfrm>
          <a:prstGeom prst="rect">
            <a:avLst/>
          </a:prstGeom>
          <a:ln>
            <a:noFill/>
          </a:ln>
        </p:spPr>
      </p:pic>
    </p:spTree>
    <p:extLst>
      <p:ext uri="{BB962C8B-B14F-4D97-AF65-F5344CB8AC3E}">
        <p14:creationId xmlns:p14="http://schemas.microsoft.com/office/powerpoint/2010/main" val="1134379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tretch>
            <a:fillRect/>
          </a:stretch>
        </p:blipFill>
        <p:spPr>
          <a:xfrm>
            <a:off x="50615" y="48661"/>
            <a:ext cx="9035345" cy="6776975"/>
          </a:xfrm>
          <a:prstGeom prst="rect">
            <a:avLst/>
          </a:prstGeom>
          <a:ln>
            <a:noFill/>
          </a:ln>
        </p:spPr>
      </p:pic>
    </p:spTree>
    <p:extLst>
      <p:ext uri="{BB962C8B-B14F-4D97-AF65-F5344CB8AC3E}">
        <p14:creationId xmlns:p14="http://schemas.microsoft.com/office/powerpoint/2010/main" val="3339660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tretch>
            <a:fillRect/>
          </a:stretch>
        </p:blipFill>
        <p:spPr>
          <a:xfrm>
            <a:off x="1015901" y="0"/>
            <a:ext cx="7111632" cy="6802122"/>
          </a:xfrm>
          <a:prstGeom prst="rect">
            <a:avLst/>
          </a:prstGeom>
          <a:ln>
            <a:noFill/>
          </a:ln>
        </p:spPr>
      </p:pic>
      <p:sp>
        <p:nvSpPr>
          <p:cNvPr id="3" name="CustomShape 1"/>
          <p:cNvSpPr/>
          <p:nvPr/>
        </p:nvSpPr>
        <p:spPr>
          <a:xfrm>
            <a:off x="6122835" y="1633"/>
            <a:ext cx="1990656" cy="380472"/>
          </a:xfrm>
          <a:prstGeom prst="ellipse">
            <a:avLst/>
          </a:prstGeom>
          <a:noFill/>
          <a:ln>
            <a:solidFill>
              <a:srgbClr val="0000FF"/>
            </a:solidFill>
          </a:ln>
        </p:spPr>
      </p:sp>
      <p:sp>
        <p:nvSpPr>
          <p:cNvPr id="4" name="Line 2"/>
          <p:cNvSpPr/>
          <p:nvPr/>
        </p:nvSpPr>
        <p:spPr>
          <a:xfrm>
            <a:off x="5308416" y="198564"/>
            <a:ext cx="814419" cy="0"/>
          </a:xfrm>
          <a:prstGeom prst="line">
            <a:avLst/>
          </a:prstGeom>
          <a:ln w="18360">
            <a:solidFill>
              <a:srgbClr val="0000FF"/>
            </a:solidFill>
            <a:round/>
            <a:tailEnd type="triangle" w="med" len="med"/>
          </a:ln>
        </p:spPr>
      </p:sp>
    </p:spTree>
    <p:extLst>
      <p:ext uri="{BB962C8B-B14F-4D97-AF65-F5344CB8AC3E}">
        <p14:creationId xmlns:p14="http://schemas.microsoft.com/office/powerpoint/2010/main" val="4285633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a:stretch>
            <a:fillRect/>
          </a:stretch>
        </p:blipFill>
        <p:spPr>
          <a:xfrm>
            <a:off x="32002" y="61072"/>
            <a:ext cx="9079756" cy="6736478"/>
          </a:xfrm>
          <a:prstGeom prst="rect">
            <a:avLst/>
          </a:prstGeom>
          <a:ln>
            <a:noFill/>
          </a:ln>
        </p:spPr>
      </p:pic>
      <p:sp>
        <p:nvSpPr>
          <p:cNvPr id="2" name="Rectangle 1"/>
          <p:cNvSpPr/>
          <p:nvPr/>
        </p:nvSpPr>
        <p:spPr>
          <a:xfrm>
            <a:off x="6309849" y="6488668"/>
            <a:ext cx="2262158" cy="369332"/>
          </a:xfrm>
          <a:prstGeom prst="rect">
            <a:avLst/>
          </a:prstGeom>
        </p:spPr>
        <p:txBody>
          <a:bodyPr wrap="none">
            <a:spAutoFit/>
          </a:bodyPr>
          <a:lstStyle/>
          <a:p>
            <a:r>
              <a:rPr lang="en-US" dirty="0">
                <a:hlinkClick r:id="rId4"/>
              </a:rPr>
              <a:t>http://pkp.sfu.ca/ocs/</a:t>
            </a:r>
            <a:endParaRPr lang="en-US" dirty="0"/>
          </a:p>
        </p:txBody>
      </p:sp>
    </p:spTree>
    <p:extLst>
      <p:ext uri="{BB962C8B-B14F-4D97-AF65-F5344CB8AC3E}">
        <p14:creationId xmlns:p14="http://schemas.microsoft.com/office/powerpoint/2010/main" val="11063534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a:stretch>
            <a:fillRect/>
          </a:stretch>
        </p:blipFill>
        <p:spPr>
          <a:xfrm>
            <a:off x="15348" y="56499"/>
            <a:ext cx="9123513" cy="6762605"/>
          </a:xfrm>
          <a:prstGeom prst="rect">
            <a:avLst/>
          </a:prstGeom>
          <a:ln>
            <a:noFill/>
          </a:ln>
        </p:spPr>
      </p:pic>
      <p:sp>
        <p:nvSpPr>
          <p:cNvPr id="2" name="Rectangle 1"/>
          <p:cNvSpPr/>
          <p:nvPr/>
        </p:nvSpPr>
        <p:spPr>
          <a:xfrm>
            <a:off x="5151753" y="6454647"/>
            <a:ext cx="3444385" cy="369332"/>
          </a:xfrm>
          <a:prstGeom prst="rect">
            <a:avLst/>
          </a:prstGeom>
        </p:spPr>
        <p:txBody>
          <a:bodyPr wrap="none">
            <a:spAutoFit/>
          </a:bodyPr>
          <a:lstStyle/>
          <a:p>
            <a:r>
              <a:rPr lang="en-US" dirty="0">
                <a:hlinkClick r:id="rId4"/>
              </a:rPr>
              <a:t>http://econferencesdev.lib.vt.edu/</a:t>
            </a:r>
            <a:endParaRPr lang="en-US" dirty="0"/>
          </a:p>
        </p:txBody>
      </p:sp>
    </p:spTree>
    <p:extLst>
      <p:ext uri="{BB962C8B-B14F-4D97-AF65-F5344CB8AC3E}">
        <p14:creationId xmlns:p14="http://schemas.microsoft.com/office/powerpoint/2010/main" val="726784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53827" y="6488668"/>
            <a:ext cx="4419674" cy="369332"/>
          </a:xfrm>
          <a:prstGeom prst="rect">
            <a:avLst/>
          </a:prstGeom>
        </p:spPr>
        <p:txBody>
          <a:bodyPr wrap="none">
            <a:spAutoFit/>
          </a:bodyPr>
          <a:lstStyle/>
          <a:p>
            <a:r>
              <a:rPr lang="en-US" dirty="0">
                <a:hlinkClick r:id="rId3"/>
              </a:rPr>
              <a:t>http://ocs.sfu.ca/mets/index.php/mets/mets</a:t>
            </a:r>
            <a:endParaRPr lang="en-US" dirty="0"/>
          </a:p>
        </p:txBody>
      </p:sp>
      <p:pic>
        <p:nvPicPr>
          <p:cNvPr id="3" name="Picture 2"/>
          <p:cNvPicPr/>
          <p:nvPr/>
        </p:nvPicPr>
        <p:blipFill>
          <a:blip r:embed="rId4"/>
          <a:stretch>
            <a:fillRect/>
          </a:stretch>
        </p:blipFill>
        <p:spPr>
          <a:xfrm>
            <a:off x="762497" y="0"/>
            <a:ext cx="7618439" cy="6529750"/>
          </a:xfrm>
          <a:prstGeom prst="rect">
            <a:avLst/>
          </a:prstGeom>
          <a:ln>
            <a:noFill/>
          </a:ln>
        </p:spPr>
      </p:pic>
    </p:spTree>
    <p:extLst>
      <p:ext uri="{BB962C8B-B14F-4D97-AF65-F5344CB8AC3E}">
        <p14:creationId xmlns:p14="http://schemas.microsoft.com/office/powerpoint/2010/main" val="1496911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a:stretch>
            <a:fillRect/>
          </a:stretch>
        </p:blipFill>
        <p:spPr>
          <a:xfrm>
            <a:off x="4572" y="0"/>
            <a:ext cx="9134290" cy="6304406"/>
          </a:xfrm>
          <a:prstGeom prst="rect">
            <a:avLst/>
          </a:prstGeom>
          <a:ln>
            <a:noFill/>
          </a:ln>
        </p:spPr>
      </p:pic>
      <p:sp>
        <p:nvSpPr>
          <p:cNvPr id="2" name="Rectangle 1"/>
          <p:cNvSpPr/>
          <p:nvPr/>
        </p:nvSpPr>
        <p:spPr>
          <a:xfrm>
            <a:off x="2619456" y="6488668"/>
            <a:ext cx="6440914" cy="369332"/>
          </a:xfrm>
          <a:prstGeom prst="rect">
            <a:avLst/>
          </a:prstGeom>
        </p:spPr>
        <p:txBody>
          <a:bodyPr wrap="square">
            <a:spAutoFit/>
          </a:bodyPr>
          <a:lstStyle/>
          <a:p>
            <a:r>
              <a:rPr lang="en-US" dirty="0">
                <a:hlinkClick r:id="rId4"/>
              </a:rPr>
              <a:t>http://iti.srce.unizg.hr/index.php/ITI/index/pages/view/homepage</a:t>
            </a:r>
            <a:endParaRPr lang="en-US" dirty="0"/>
          </a:p>
        </p:txBody>
      </p:sp>
    </p:spTree>
    <p:extLst>
      <p:ext uri="{BB962C8B-B14F-4D97-AF65-F5344CB8AC3E}">
        <p14:creationId xmlns:p14="http://schemas.microsoft.com/office/powerpoint/2010/main" val="38629763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0824"/>
            <a:ext cx="8229600" cy="1143000"/>
          </a:xfrm>
        </p:spPr>
        <p:txBody>
          <a:bodyPr>
            <a:noAutofit/>
          </a:bodyPr>
          <a:lstStyle/>
          <a:p>
            <a:pPr algn="ctr"/>
            <a:r>
              <a:rPr lang="en-US" dirty="0"/>
              <a:t>Open Journal Systems and Open Conference </a:t>
            </a:r>
            <a:r>
              <a:rPr lang="en-US" dirty="0" smtClean="0"/>
              <a:t>Systems Offer</a:t>
            </a:r>
            <a:r>
              <a:rPr lang="en-US" dirty="0"/>
              <a:t/>
            </a:r>
            <a:br>
              <a:rPr lang="en-US" dirty="0"/>
            </a:br>
            <a:endParaRPr lang="en-US" dirty="0"/>
          </a:p>
        </p:txBody>
      </p:sp>
      <p:sp>
        <p:nvSpPr>
          <p:cNvPr id="3" name="Text Placeholder 2"/>
          <p:cNvSpPr>
            <a:spLocks noGrp="1"/>
          </p:cNvSpPr>
          <p:nvPr>
            <p:ph type="body"/>
          </p:nvPr>
        </p:nvSpPr>
        <p:spPr>
          <a:xfrm>
            <a:off x="457200" y="1859797"/>
            <a:ext cx="8229600" cy="4365986"/>
          </a:xfrm>
        </p:spPr>
        <p:txBody>
          <a:bodyPr>
            <a:normAutofit fontScale="92500"/>
          </a:bodyPr>
          <a:lstStyle/>
          <a:p>
            <a:pPr marL="259204" indent="-259204" algn="l">
              <a:buFont typeface="Arial"/>
              <a:buChar char="•"/>
            </a:pPr>
            <a:r>
              <a:rPr lang="en-US" sz="3200" dirty="0"/>
              <a:t>low technical and financial hurdles for publishing</a:t>
            </a:r>
          </a:p>
          <a:p>
            <a:pPr marL="259204" indent="-259204" algn="l">
              <a:buFont typeface="Arial"/>
              <a:buChar char="•"/>
            </a:pPr>
            <a:r>
              <a:rPr lang="en-US" sz="3200" dirty="0"/>
              <a:t>scholarly publishing online workflow assistance</a:t>
            </a:r>
          </a:p>
          <a:p>
            <a:pPr marL="259204" indent="-259204" algn="l">
              <a:buFont typeface="Arial"/>
              <a:buChar char="•"/>
            </a:pPr>
            <a:r>
              <a:rPr lang="en-US" sz="3200" dirty="0"/>
              <a:t>long-term stability – fixed URLs, DOIs, preservation</a:t>
            </a:r>
          </a:p>
          <a:p>
            <a:pPr marL="259204" indent="-259204" algn="l">
              <a:buFont typeface="Arial"/>
              <a:buChar char="•"/>
            </a:pPr>
            <a:r>
              <a:rPr lang="en-US" sz="3200" dirty="0"/>
              <a:t>“out of the box” or customization</a:t>
            </a:r>
          </a:p>
          <a:p>
            <a:pPr marL="259204" indent="-259204" algn="l">
              <a:buFont typeface="Arial"/>
              <a:buChar char="•"/>
            </a:pPr>
            <a:r>
              <a:rPr lang="en-US" sz="3200" dirty="0"/>
              <a:t>reading tools</a:t>
            </a:r>
          </a:p>
          <a:p>
            <a:pPr marL="259204" indent="-259204" algn="l">
              <a:buFont typeface="Arial"/>
              <a:buChar char="•"/>
            </a:pPr>
            <a:r>
              <a:rPr lang="en-US" sz="3200" dirty="0"/>
              <a:t>metadata for search engines and export tools</a:t>
            </a:r>
          </a:p>
          <a:p>
            <a:pPr marL="259204" indent="-259204" algn="l">
              <a:buFont typeface="Arial"/>
              <a:buChar char="•"/>
            </a:pPr>
            <a:r>
              <a:rPr lang="en-US" sz="3200" dirty="0"/>
              <a:t>statistics</a:t>
            </a:r>
          </a:p>
          <a:p>
            <a:endParaRPr lang="en-US" dirty="0"/>
          </a:p>
        </p:txBody>
      </p:sp>
    </p:spTree>
    <p:extLst>
      <p:ext uri="{BB962C8B-B14F-4D97-AF65-F5344CB8AC3E}">
        <p14:creationId xmlns:p14="http://schemas.microsoft.com/office/powerpoint/2010/main" val="6695607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Library Publishing Services Are Free!</a:t>
            </a:r>
            <a:endParaRPr lang="en-US" dirty="0"/>
          </a:p>
        </p:txBody>
      </p:sp>
      <p:sp>
        <p:nvSpPr>
          <p:cNvPr id="3" name="Content Placeholder 2"/>
          <p:cNvSpPr>
            <a:spLocks noGrp="1"/>
          </p:cNvSpPr>
          <p:nvPr>
            <p:ph idx="1"/>
          </p:nvPr>
        </p:nvSpPr>
        <p:spPr>
          <a:xfrm>
            <a:off x="457200" y="1862667"/>
            <a:ext cx="8229600" cy="4263496"/>
          </a:xfrm>
        </p:spPr>
        <p:txBody>
          <a:bodyPr/>
          <a:lstStyle/>
          <a:p>
            <a:r>
              <a:rPr lang="en-US" dirty="0" smtClean="0"/>
              <a:t>Gail McMillan</a:t>
            </a:r>
          </a:p>
          <a:p>
            <a:pPr lvl="1"/>
            <a:r>
              <a:rPr lang="en-US" dirty="0" smtClean="0">
                <a:hlinkClick r:id="rId2"/>
              </a:rPr>
              <a:t>gailmac@vt.edu</a:t>
            </a:r>
            <a:endParaRPr lang="en-US" dirty="0" smtClean="0"/>
          </a:p>
          <a:p>
            <a:pPr lvl="1"/>
            <a:r>
              <a:rPr lang="en-US" dirty="0" smtClean="0"/>
              <a:t>540-231-9252</a:t>
            </a:r>
          </a:p>
          <a:p>
            <a:r>
              <a:rPr lang="en-US" dirty="0" smtClean="0"/>
              <a:t>Anne Lawrence</a:t>
            </a:r>
          </a:p>
          <a:p>
            <a:pPr lvl="1"/>
            <a:r>
              <a:rPr lang="en-US" dirty="0" smtClean="0">
                <a:hlinkClick r:id="rId3"/>
              </a:rPr>
              <a:t>alaw@vt.edu</a:t>
            </a:r>
            <a:endParaRPr lang="en-US" dirty="0" smtClean="0"/>
          </a:p>
          <a:p>
            <a:pPr lvl="1"/>
            <a:r>
              <a:rPr lang="en-US" dirty="0" smtClean="0"/>
              <a:t>540-231-9320</a:t>
            </a:r>
            <a:endParaRPr lang="en-US" dirty="0"/>
          </a:p>
        </p:txBody>
      </p:sp>
    </p:spTree>
    <p:extLst>
      <p:ext uri="{BB962C8B-B14F-4D97-AF65-F5344CB8AC3E}">
        <p14:creationId xmlns:p14="http://schemas.microsoft.com/office/powerpoint/2010/main" val="427559489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Publishing Services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Journals and Conference Proceedings</a:t>
            </a:r>
          </a:p>
          <a:p>
            <a:pPr lvl="1"/>
            <a:r>
              <a:rPr lang="en-US" dirty="0" smtClean="0"/>
              <a:t>OJS: open journals systems</a:t>
            </a:r>
          </a:p>
          <a:p>
            <a:pPr lvl="1"/>
            <a:r>
              <a:rPr lang="en-US" dirty="0" smtClean="0"/>
              <a:t>OCS: open conference systems</a:t>
            </a:r>
          </a:p>
          <a:p>
            <a:pPr lvl="1"/>
            <a:endParaRPr lang="en-US" dirty="0" smtClean="0"/>
          </a:p>
          <a:p>
            <a:pPr lvl="1"/>
            <a:r>
              <a:rPr lang="en-US" dirty="0" smtClean="0"/>
              <a:t>Editorial workflow</a:t>
            </a:r>
          </a:p>
          <a:p>
            <a:pPr lvl="2"/>
            <a:r>
              <a:rPr lang="en-US" dirty="0" smtClean="0"/>
              <a:t>Solicitation, submission, peer review, editing, access</a:t>
            </a:r>
          </a:p>
          <a:p>
            <a:pPr lvl="1"/>
            <a:endParaRPr lang="en-US" dirty="0" smtClean="0"/>
          </a:p>
          <a:p>
            <a:pPr lvl="1"/>
            <a:r>
              <a:rPr lang="en-US" dirty="0" smtClean="0"/>
              <a:t>Long-term preservation and access </a:t>
            </a:r>
            <a:endParaRPr lang="en-US" dirty="0"/>
          </a:p>
          <a:p>
            <a:pPr lvl="2"/>
            <a:r>
              <a:rPr lang="en-US" dirty="0" err="1" smtClean="0"/>
              <a:t>VTechWorks</a:t>
            </a:r>
            <a:endParaRPr lang="en-US" dirty="0" smtClean="0"/>
          </a:p>
          <a:p>
            <a:pPr lvl="2"/>
            <a:r>
              <a:rPr lang="en-US" dirty="0" smtClean="0"/>
              <a:t>Distributed digital preservation network strategy</a:t>
            </a:r>
          </a:p>
          <a:p>
            <a:pPr lvl="1">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a:t>
            </a:r>
            <a:endParaRPr lang="en-US" dirty="0"/>
          </a:p>
        </p:txBody>
      </p:sp>
      <p:sp>
        <p:nvSpPr>
          <p:cNvPr id="3" name="Content Placeholder 2"/>
          <p:cNvSpPr>
            <a:spLocks noGrp="1"/>
          </p:cNvSpPr>
          <p:nvPr>
            <p:ph idx="1"/>
          </p:nvPr>
        </p:nvSpPr>
        <p:spPr/>
        <p:txBody>
          <a:bodyPr>
            <a:normAutofit/>
          </a:bodyPr>
          <a:lstStyle/>
          <a:p>
            <a:r>
              <a:rPr lang="en-US" dirty="0" smtClean="0"/>
              <a:t>Immediately or delayed</a:t>
            </a:r>
          </a:p>
          <a:p>
            <a:pPr lvl="1"/>
            <a:r>
              <a:rPr lang="en-US" dirty="0" smtClean="0"/>
              <a:t>You decide.</a:t>
            </a:r>
          </a:p>
          <a:p>
            <a:pPr lvl="1"/>
            <a:endParaRPr lang="en-US" dirty="0" smtClean="0"/>
          </a:p>
          <a:p>
            <a:r>
              <a:rPr lang="en-US" dirty="0" smtClean="0"/>
              <a:t>Benefits of OA</a:t>
            </a:r>
          </a:p>
          <a:p>
            <a:pPr lvl="1"/>
            <a:r>
              <a:rPr lang="en-US" dirty="0" smtClean="0"/>
              <a:t>Increased citations (reputation)</a:t>
            </a:r>
          </a:p>
          <a:p>
            <a:pPr lvl="1"/>
            <a:r>
              <a:rPr lang="en-US" dirty="0" smtClean="0"/>
              <a:t>Research widely available increases rate of progress in academic fields</a:t>
            </a:r>
          </a:p>
          <a:p>
            <a:pPr lvl="1"/>
            <a:r>
              <a:rPr lang="en-US" dirty="0" smtClean="0"/>
              <a:t>Fulfilling the mission of our land grant university</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99" y="508000"/>
            <a:ext cx="8856133" cy="1219200"/>
          </a:xfrm>
        </p:spPr>
        <p:txBody>
          <a:bodyPr>
            <a:noAutofit/>
          </a:bodyPr>
          <a:lstStyle/>
          <a:p>
            <a:r>
              <a:rPr lang="en-US" dirty="0" smtClean="0"/>
              <a:t>Additional Publishing Services</a:t>
            </a:r>
            <a:endParaRPr lang="en-US" dirty="0"/>
          </a:p>
        </p:txBody>
      </p:sp>
      <p:sp>
        <p:nvSpPr>
          <p:cNvPr id="3" name="Content Placeholder 2"/>
          <p:cNvSpPr>
            <a:spLocks noGrp="1"/>
          </p:cNvSpPr>
          <p:nvPr>
            <p:ph idx="1"/>
          </p:nvPr>
        </p:nvSpPr>
        <p:spPr>
          <a:xfrm>
            <a:off x="457200" y="1930400"/>
            <a:ext cx="8229600" cy="4195763"/>
          </a:xfrm>
        </p:spPr>
        <p:txBody>
          <a:bodyPr>
            <a:normAutofit/>
          </a:bodyPr>
          <a:lstStyle/>
          <a:p>
            <a:pPr marL="342900" lvl="1" indent="-342900">
              <a:buFont typeface="Arial"/>
              <a:buChar char="•"/>
            </a:pPr>
            <a:r>
              <a:rPr lang="en-US" sz="3600" dirty="0"/>
              <a:t>Persistent identifiers </a:t>
            </a:r>
          </a:p>
          <a:p>
            <a:pPr lvl="1"/>
            <a:r>
              <a:rPr lang="en-US" sz="3200" dirty="0" smtClean="0"/>
              <a:t>Handles</a:t>
            </a:r>
            <a:endParaRPr lang="en-US" sz="3200" dirty="0"/>
          </a:p>
          <a:p>
            <a:pPr lvl="1"/>
            <a:r>
              <a:rPr lang="en-US" sz="3200" dirty="0" smtClean="0"/>
              <a:t>DOIs</a:t>
            </a:r>
          </a:p>
          <a:p>
            <a:r>
              <a:rPr lang="en-US" sz="3600" dirty="0" smtClean="0"/>
              <a:t>Listing in Directory of Open Access Journals</a:t>
            </a:r>
          </a:p>
          <a:p>
            <a:r>
              <a:rPr lang="en-US" sz="3600" dirty="0" smtClean="0"/>
              <a:t>Indexing by Google and Google Scholar</a:t>
            </a:r>
            <a:endParaRPr lang="en-US" sz="3600" dirty="0"/>
          </a:p>
        </p:txBody>
      </p:sp>
    </p:spTree>
    <p:extLst>
      <p:ext uri="{BB962C8B-B14F-4D97-AF65-F5344CB8AC3E}">
        <p14:creationId xmlns:p14="http://schemas.microsoft.com/office/powerpoint/2010/main" val="281361873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74663" y="274638"/>
            <a:ext cx="8669337" cy="6464300"/>
          </a:xfrm>
        </p:spPr>
        <p:txBody>
          <a:bodyPr>
            <a:normAutofit fontScale="62500" lnSpcReduction="20000"/>
          </a:bodyPr>
          <a:lstStyle/>
          <a:p>
            <a:pPr marL="0" indent="0">
              <a:buNone/>
            </a:pPr>
            <a:r>
              <a:rPr lang="en-US" dirty="0"/>
              <a:t>This Memorandum of Understanding expresses the interest of the [journal] and Virginia Tech’s University Libraries to ensure long-term public access to the journal. At the request of the [journal], the Digital Research and Scholarship Services (DRSS) agrees to host the [journal] and to provide online public access to its past, current, and future issues under the following terms: </a:t>
            </a:r>
          </a:p>
          <a:p>
            <a:pPr marL="0" indent="0">
              <a:buNone/>
            </a:pPr>
            <a:r>
              <a:rPr lang="en-US" dirty="0"/>
              <a:t> </a:t>
            </a:r>
          </a:p>
          <a:p>
            <a:pPr marL="514350" lvl="0" indent="-514350">
              <a:buFont typeface="+mj-lt"/>
              <a:buAutoNum type="arabicPeriod"/>
            </a:pPr>
            <a:r>
              <a:rPr lang="en-US" dirty="0"/>
              <a:t>The editors of [journal] agree to have their journal on the library’s web domain. </a:t>
            </a:r>
          </a:p>
          <a:p>
            <a:pPr marL="514350" lvl="0" indent="-514350">
              <a:buFont typeface="+mj-lt"/>
              <a:buAutoNum type="arabicPeriod"/>
            </a:pPr>
            <a:r>
              <a:rPr lang="en-US" dirty="0"/>
              <a:t>DRSS agrees to maintain online public access to the [journal] on the library web domain at a stable web address (URL) and to preserve the JRMP for the indefinite future.</a:t>
            </a:r>
          </a:p>
          <a:p>
            <a:pPr marL="514350" lvl="0" indent="-514350">
              <a:buFont typeface="+mj-lt"/>
              <a:buAutoNum type="arabicPeriod"/>
            </a:pPr>
            <a:r>
              <a:rPr lang="en-US" dirty="0"/>
              <a:t>DRSS will provide the editors with the stable URL so that they may make use of the links and identifiers for citations and other purposes.</a:t>
            </a:r>
          </a:p>
          <a:p>
            <a:pPr marL="514350" lvl="0" indent="-514350">
              <a:buFont typeface="+mj-lt"/>
              <a:buAutoNum type="arabicPeriod"/>
            </a:pPr>
            <a:r>
              <a:rPr lang="en-US" dirty="0"/>
              <a:t>Once available on the library domain, [journal] transfers responsibility for the journal’s files to the University Libraries to preserve and provide online public access to the journal.  </a:t>
            </a:r>
          </a:p>
          <a:p>
            <a:pPr marL="514350" lvl="0" indent="-514350">
              <a:buFont typeface="+mj-lt"/>
              <a:buAutoNum type="arabicPeriod"/>
            </a:pPr>
            <a:r>
              <a:rPr lang="en-US" dirty="0"/>
              <a:t>It is understood that this joint effort is to ensure that the [journal] is available for public access as long as is practicable. Either party may terminate the agreement after giving one year’s notice to the other party, though it is assumed that such action would only be taken after mutual consultation in order to avoid any possible inconvenience to the other organization.</a:t>
            </a:r>
          </a:p>
          <a:p>
            <a:pPr marL="514350" lvl="0" indent="-514350">
              <a:buFont typeface="+mj-lt"/>
              <a:buAutoNum type="arabicPeriod"/>
            </a:pPr>
            <a:r>
              <a:rPr lang="en-US" dirty="0"/>
              <a:t>The agreement shall become effective on the day representatives of both organizations affix their signatures and is subject to revision or modification by mutual agreement</a:t>
            </a:r>
            <a:r>
              <a:rPr lang="en-US" dirty="0" smtClean="0"/>
              <a:t>.</a:t>
            </a:r>
            <a:endParaRPr lang="en-US" dirty="0"/>
          </a:p>
        </p:txBody>
      </p:sp>
    </p:spTree>
    <p:extLst>
      <p:ext uri="{BB962C8B-B14F-4D97-AF65-F5344CB8AC3E}">
        <p14:creationId xmlns:p14="http://schemas.microsoft.com/office/powerpoint/2010/main" val="212645933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tretch>
            <a:fillRect/>
          </a:stretch>
        </p:blipFill>
        <p:spPr>
          <a:xfrm>
            <a:off x="1251626" y="387689"/>
            <a:ext cx="7230170" cy="6470311"/>
          </a:xfrm>
          <a:prstGeom prst="rect">
            <a:avLst/>
          </a:prstGeom>
          <a:ln>
            <a:noFill/>
          </a:ln>
        </p:spPr>
      </p:pic>
      <p:sp>
        <p:nvSpPr>
          <p:cNvPr id="4" name="Rectangle 3"/>
          <p:cNvSpPr/>
          <p:nvPr/>
        </p:nvSpPr>
        <p:spPr>
          <a:xfrm>
            <a:off x="6178048" y="6490728"/>
            <a:ext cx="2303748" cy="369332"/>
          </a:xfrm>
          <a:prstGeom prst="rect">
            <a:avLst/>
          </a:prstGeom>
        </p:spPr>
        <p:txBody>
          <a:bodyPr wrap="none">
            <a:spAutoFit/>
          </a:bodyPr>
          <a:lstStyle/>
          <a:p>
            <a:r>
              <a:rPr lang="en-US" dirty="0">
                <a:hlinkClick r:id="rId4"/>
              </a:rPr>
              <a:t>https://pkp.sfu.ca/ojs/</a:t>
            </a:r>
            <a:endParaRPr lang="en-US" dirty="0"/>
          </a:p>
        </p:txBody>
      </p:sp>
    </p:spTree>
    <p:extLst>
      <p:ext uri="{BB962C8B-B14F-4D97-AF65-F5344CB8AC3E}">
        <p14:creationId xmlns:p14="http://schemas.microsoft.com/office/powerpoint/2010/main" val="2112302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tretch>
            <a:fillRect/>
          </a:stretch>
        </p:blipFill>
        <p:spPr>
          <a:xfrm>
            <a:off x="392841" y="0"/>
            <a:ext cx="8358077" cy="6521259"/>
          </a:xfrm>
          <a:prstGeom prst="rect">
            <a:avLst/>
          </a:prstGeom>
          <a:ln>
            <a:noFill/>
          </a:ln>
        </p:spPr>
      </p:pic>
      <p:sp>
        <p:nvSpPr>
          <p:cNvPr id="4" name="Rectangle 3"/>
          <p:cNvSpPr/>
          <p:nvPr/>
        </p:nvSpPr>
        <p:spPr>
          <a:xfrm>
            <a:off x="2936965" y="6382759"/>
            <a:ext cx="6093638" cy="369332"/>
          </a:xfrm>
          <a:prstGeom prst="rect">
            <a:avLst/>
          </a:prstGeom>
        </p:spPr>
        <p:txBody>
          <a:bodyPr wrap="square">
            <a:spAutoFit/>
          </a:bodyPr>
          <a:lstStyle/>
          <a:p>
            <a:r>
              <a:rPr lang="en-US" dirty="0">
                <a:hlinkClick r:id="rId4"/>
              </a:rPr>
              <a:t>https://pkp.sfu.ca/https://pkp.sfu.ca/development-partners/</a:t>
            </a:r>
            <a:endParaRPr lang="en-US" dirty="0"/>
          </a:p>
        </p:txBody>
      </p:sp>
    </p:spTree>
    <p:extLst>
      <p:ext uri="{BB962C8B-B14F-4D97-AF65-F5344CB8AC3E}">
        <p14:creationId xmlns:p14="http://schemas.microsoft.com/office/powerpoint/2010/main" val="658715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tretch>
            <a:fillRect/>
          </a:stretch>
        </p:blipFill>
        <p:spPr>
          <a:xfrm>
            <a:off x="247526" y="48661"/>
            <a:ext cx="9035345" cy="6776975"/>
          </a:xfrm>
          <a:prstGeom prst="rect">
            <a:avLst/>
          </a:prstGeom>
          <a:ln>
            <a:noFill/>
          </a:ln>
        </p:spPr>
      </p:pic>
    </p:spTree>
    <p:extLst>
      <p:ext uri="{BB962C8B-B14F-4D97-AF65-F5344CB8AC3E}">
        <p14:creationId xmlns:p14="http://schemas.microsoft.com/office/powerpoint/2010/main" val="8153143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154</TotalTime>
  <Words>1445</Words>
  <Application>Microsoft Macintosh PowerPoint</Application>
  <PresentationFormat>On-screen Show (4:3)</PresentationFormat>
  <Paragraphs>141</Paragraphs>
  <Slides>28</Slides>
  <Notes>26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 Publishing Services  from the  Center for Digital Research and Scholarship</vt:lpstr>
      <vt:lpstr>Journal Publishing at VT since 1989</vt:lpstr>
      <vt:lpstr>Publishing Services</vt:lpstr>
      <vt:lpstr>Open Access</vt:lpstr>
      <vt:lpstr>Additional Publishing Services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Open Journal Systems and Open Conference Systems Offer </vt:lpstr>
      <vt:lpstr>Library Publishing Services Are Free!</vt:lpstr>
    </vt:vector>
  </TitlesOfParts>
  <Company>Virginia 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Publishing Services  from the  Center for Digital Research and Scholarship</dc:title>
  <dc:creator>Gail McMillan</dc:creator>
  <cp:lastModifiedBy>Anne Lawrence</cp:lastModifiedBy>
  <cp:revision>15</cp:revision>
  <dcterms:created xsi:type="dcterms:W3CDTF">2013-10-20T20:25:40Z</dcterms:created>
  <dcterms:modified xsi:type="dcterms:W3CDTF">2014-06-17T15:52:43Z</dcterms:modified>
</cp:coreProperties>
</file>