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349BA0E-6591-449D-B2B0-C0C60BCEC469}">
  <a:tblStyle styleId="{B349BA0E-6591-449D-B2B0-C0C60BCEC46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AA8A3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a083d97f88_2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Google Shape;136;g2a083d97f88_2_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083d97f88_0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4" name="Google Shape;144;g2a083d97f88_0_9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a083d97f88_0_7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5" name="Google Shape;155;g2a083d97f88_0_7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a083d97f88_0_6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6" name="Google Shape;166;g2a083d97f88_0_6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8b82c79369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7" name="Google Shape;177;g28b82c79369_0_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a083d97f88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5" name="Google Shape;185;g2a083d97f88_0_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a083d97f88_0_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3" name="Google Shape;193;g2a083d97f88_0_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a083d97f88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1" name="Google Shape;201;g2a083d97f88_0_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a083d97f88_0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9" name="Google Shape;209;g2a083d97f88_0_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a083d97f88_0_10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7" name="Google Shape;217;g2a083d97f88_0_10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a083d97f88_2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a083d97f88_2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083d97f88_2_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083d97f88_2_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a083d97f88_2_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a083d97f88_2_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a083d97f88_4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6" name="Google Shape;246;g2a083d97f88_4_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3" name="Google Shape;253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97f4471709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97f4471709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a083d97f88_4_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g2a083d97f88_4_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a083d97f88_4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5" name="Google Shape;275;g2a083d97f88_4_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a083d97f88_4_1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2" name="Google Shape;282;g2a083d97f88_4_15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a083d97f88_4_1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9" name="Google Shape;289;g2a083d97f88_4_15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a06868fcdf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6" name="Google Shape;86;g2a06868fcdf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a083d97f88_4_10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6" name="Google Shape;296;g2a083d97f88_4_10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a083d97f88_4_1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3" name="Google Shape;303;g2a083d97f88_4_1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a083d97f88_4_1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0" name="Google Shape;310;g2a083d97f88_4_1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a083d97f88_4_1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7" name="Google Shape;317;g2a083d97f88_4_1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a083d97f88_4_1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4" name="Google Shape;324;g2a083d97f88_4_16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a083d97f88_4_1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1" name="Google Shape;331;g2a083d97f88_4_1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a083d97f88_4_17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8" name="Google Shape;338;g2a083d97f88_4_17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a083d97f88_4_18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5" name="Google Shape;345;g2a083d97f88_4_18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a06868fcdf_0_2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2" name="Google Shape;352;g2a06868fcdf_0_2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a083d97f88_3_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8" name="Google Shape;358;g2a083d97f88_3_7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a1e824ce8b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a1e824ce8b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a083d97f88_3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0" name="Google Shape;370;g2a083d97f88_3_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a083d97f88_6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0" name="Google Shape;380;g2a083d97f88_6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97e779446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7" name="Google Shape;387;g297e7794461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97e7692b4d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6" name="Google Shape;396;g297e7692b4d_0_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a083d97f88_3_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3" name="Google Shape;403;g2a083d97f88_3_8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a083d97f88_3_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0" name="Google Shape;410;g2a083d97f88_3_9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5" name="Google Shape;415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06868fcdf_0_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" name="Google Shape;101;g2a06868fcdf_0_7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a06868fcdf_0_1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8" name="Google Shape;108;g2a06868fcdf_0_1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6" name="Google Shape;116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8b82c79369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2" name="Google Shape;122;g28b82c79369_0_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a083d97f88_0_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9" name="Google Shape;129;g2a083d97f88_0_9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empty background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 txBox="1"/>
          <p:nvPr>
            <p:ph type="title"/>
          </p:nvPr>
        </p:nvSpPr>
        <p:spPr>
          <a:xfrm>
            <a:off x="838200" y="40227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38200" y="2001838"/>
            <a:ext cx="105156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gray graphic empty background">
  <p:cSld name="maroon background, main logo corner"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6623" y="6278880"/>
            <a:ext cx="1719412" cy="324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white corner logo, maroon corner">
    <p:bg>
      <p:bgPr>
        <a:solidFill>
          <a:srgbClr val="FFFFFF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3"/>
          <p:cNvSpPr txBox="1"/>
          <p:nvPr>
            <p:ph type="title"/>
          </p:nvPr>
        </p:nvSpPr>
        <p:spPr>
          <a:xfrm>
            <a:off x="838200" y="2620451"/>
            <a:ext cx="10515600" cy="15400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500"/>
              <a:buFont typeface="Arial"/>
              <a:buNone/>
              <a:defRPr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3"/>
          <p:cNvSpPr/>
          <p:nvPr/>
        </p:nvSpPr>
        <p:spPr>
          <a:xfrm>
            <a:off x="9254059" y="-6100"/>
            <a:ext cx="2940214" cy="875893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628836" y="257770"/>
            <a:ext cx="2053002" cy="3877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>
            <p:ph idx="1" type="body"/>
          </p:nvPr>
        </p:nvSpPr>
        <p:spPr>
          <a:xfrm>
            <a:off x="960438" y="4491038"/>
            <a:ext cx="5661025" cy="54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2" type="body"/>
          </p:nvPr>
        </p:nvSpPr>
        <p:spPr>
          <a:xfrm>
            <a:off x="960438" y="5208588"/>
            <a:ext cx="5661025" cy="54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partial background">
  <p:cSld name="Grey partial background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63661"/>
            <a:ext cx="9016375" cy="68580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838200" y="49166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838201" y="2308888"/>
            <a:ext cx="10515600" cy="665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2" type="body"/>
          </p:nvPr>
        </p:nvSpPr>
        <p:spPr>
          <a:xfrm>
            <a:off x="838200" y="3275013"/>
            <a:ext cx="10515600" cy="7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background White corner logo">
  <p:cSld name="Grey background White corner log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"/>
          <p:cNvSpPr txBox="1"/>
          <p:nvPr>
            <p:ph type="title"/>
          </p:nvPr>
        </p:nvSpPr>
        <p:spPr>
          <a:xfrm>
            <a:off x="838200" y="140063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descr="A black and white sign&#10;&#10;Description automatically generated with low confidence" id="27" name="Google Shape;2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63396" y="363022"/>
            <a:ext cx="1823853" cy="34450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/>
          <p:nvPr>
            <p:ph idx="1" type="body"/>
          </p:nvPr>
        </p:nvSpPr>
        <p:spPr>
          <a:xfrm>
            <a:off x="838201" y="3026521"/>
            <a:ext cx="10515600" cy="665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838200" y="3992646"/>
            <a:ext cx="10515600" cy="7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logo corner">
  <p:cSld name="main logo corn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838200" y="11166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838200" y="2673751"/>
            <a:ext cx="10515600" cy="35032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33" name="Google Shape;3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item circle pictures">
  <p:cSld name="1_three item circle pictures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987335" y="-165517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7"/>
          <p:cNvSpPr/>
          <p:nvPr/>
        </p:nvSpPr>
        <p:spPr>
          <a:xfrm>
            <a:off x="700640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7"/>
          <p:cNvCxnSpPr/>
          <p:nvPr/>
        </p:nvCxnSpPr>
        <p:spPr>
          <a:xfrm>
            <a:off x="3443840" y="2909455"/>
            <a:ext cx="1280560" cy="1280556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8" name="Google Shape;38;p7"/>
          <p:cNvSpPr/>
          <p:nvPr/>
        </p:nvSpPr>
        <p:spPr>
          <a:xfrm>
            <a:off x="4724400" y="4190011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7"/>
          <p:cNvCxnSpPr/>
          <p:nvPr/>
        </p:nvCxnSpPr>
        <p:spPr>
          <a:xfrm flipH="1" rot="10800000">
            <a:off x="7467600" y="2909455"/>
            <a:ext cx="1152931" cy="1280556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40" name="Google Shape;40;p7"/>
          <p:cNvSpPr/>
          <p:nvPr/>
        </p:nvSpPr>
        <p:spPr>
          <a:xfrm>
            <a:off x="8620531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669175" y="1081087"/>
            <a:ext cx="3798425" cy="678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3668713" y="1898650"/>
            <a:ext cx="3798887" cy="1141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236222" y="4189845"/>
            <a:ext cx="4109374" cy="5484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236222" y="4849813"/>
            <a:ext cx="4109373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5" type="body"/>
          </p:nvPr>
        </p:nvSpPr>
        <p:spPr>
          <a:xfrm>
            <a:off x="8620532" y="3422871"/>
            <a:ext cx="2743200" cy="636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6" type="body"/>
          </p:nvPr>
        </p:nvSpPr>
        <p:spPr>
          <a:xfrm>
            <a:off x="8620125" y="4166863"/>
            <a:ext cx="2882900" cy="906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io page">
  <p:cSld name="1_bio page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/>
          <p:nvPr/>
        </p:nvSpPr>
        <p:spPr>
          <a:xfrm>
            <a:off x="9960867" y="6357146"/>
            <a:ext cx="249382" cy="4152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8"/>
          <p:cNvSpPr txBox="1"/>
          <p:nvPr>
            <p:ph type="title"/>
          </p:nvPr>
        </p:nvSpPr>
        <p:spPr>
          <a:xfrm>
            <a:off x="960863" y="-132556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8"/>
          <p:cNvSpPr/>
          <p:nvPr/>
        </p:nvSpPr>
        <p:spPr>
          <a:xfrm>
            <a:off x="629390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3646488" y="1080656"/>
            <a:ext cx="7829550" cy="655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2" type="body"/>
          </p:nvPr>
        </p:nvSpPr>
        <p:spPr>
          <a:xfrm>
            <a:off x="3646488" y="1885950"/>
            <a:ext cx="7829550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3" type="body"/>
          </p:nvPr>
        </p:nvSpPr>
        <p:spPr>
          <a:xfrm>
            <a:off x="628649" y="3887355"/>
            <a:ext cx="7748802" cy="655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4" type="body"/>
          </p:nvPr>
        </p:nvSpPr>
        <p:spPr>
          <a:xfrm>
            <a:off x="628649" y="4693081"/>
            <a:ext cx="774880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6" name="Google Shape;56;p8"/>
          <p:cNvSpPr/>
          <p:nvPr/>
        </p:nvSpPr>
        <p:spPr>
          <a:xfrm>
            <a:off x="8733263" y="3888579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8200" y="429568"/>
            <a:ext cx="3992563" cy="8783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838200" y="1423988"/>
            <a:ext cx="3992563" cy="1160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61" name="Google Shape;61;p9"/>
          <p:cNvSpPr/>
          <p:nvPr/>
        </p:nvSpPr>
        <p:spPr>
          <a:xfrm>
            <a:off x="679512" y="2712043"/>
            <a:ext cx="2468880" cy="2468880"/>
          </a:xfrm>
          <a:prstGeom prst="ellipse">
            <a:avLst/>
          </a:prstGeom>
          <a:noFill/>
          <a:ln cap="flat" cmpd="sng" w="12700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/>
          <p:nvPr/>
        </p:nvSpPr>
        <p:spPr>
          <a:xfrm>
            <a:off x="2362538" y="2712043"/>
            <a:ext cx="2468880" cy="2468880"/>
          </a:xfrm>
          <a:prstGeom prst="ellipse">
            <a:avLst/>
          </a:prstGeom>
          <a:noFill/>
          <a:ln cap="flat" cmpd="sng" w="12700">
            <a:solidFill>
              <a:schemeClr val="accen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9"/>
          <p:cNvSpPr/>
          <p:nvPr/>
        </p:nvSpPr>
        <p:spPr>
          <a:xfrm>
            <a:off x="1475305" y="3988228"/>
            <a:ext cx="2468880" cy="2468880"/>
          </a:xfrm>
          <a:prstGeom prst="ellipse">
            <a:avLst/>
          </a:prstGeom>
          <a:noFill/>
          <a:ln cap="flat" cmpd="sng" w="12700">
            <a:solidFill>
              <a:srgbClr val="3A3C3D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maroon background">
    <p:bg>
      <p:bgPr>
        <a:solidFill>
          <a:schemeClr val="dk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0"/>
          <p:cNvSpPr txBox="1"/>
          <p:nvPr>
            <p:ph type="title"/>
          </p:nvPr>
        </p:nvSpPr>
        <p:spPr>
          <a:xfrm>
            <a:off x="838200" y="50644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180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2.jp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Relationship Id="rId4" Type="http://schemas.openxmlformats.org/officeDocument/2006/relationships/image" Target="../media/image14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mchenyu@vt.edu" TargetMode="External"/><Relationship Id="rId4" Type="http://schemas.openxmlformats.org/officeDocument/2006/relationships/hyperlink" Target="mailto:team3_CS5604-g@vt.edu" TargetMode="External"/><Relationship Id="rId11" Type="http://schemas.openxmlformats.org/officeDocument/2006/relationships/hyperlink" Target="mailto:sahanab@vt.edu" TargetMode="External"/><Relationship Id="rId10" Type="http://schemas.openxmlformats.org/officeDocument/2006/relationships/hyperlink" Target="mailto:ragul@vt.edu" TargetMode="External"/><Relationship Id="rId12" Type="http://schemas.openxmlformats.org/officeDocument/2006/relationships/hyperlink" Target="mailto:shankarsrinidhi@vt.edu" TargetMode="External"/><Relationship Id="rId9" Type="http://schemas.openxmlformats.org/officeDocument/2006/relationships/hyperlink" Target="mailto:pradyumnaupendra@vt.edu" TargetMode="External"/><Relationship Id="rId5" Type="http://schemas.openxmlformats.org/officeDocument/2006/relationships/hyperlink" Target="https://join.slack.com/t/team3objectde-bl34724/shared_invite/zt-221y8a3pj-Io35RemWtdGtK2PMhTjeIA" TargetMode="External"/><Relationship Id="rId6" Type="http://schemas.openxmlformats.org/officeDocument/2006/relationships/hyperlink" Target="mailto:anushkas01@vt.edu" TargetMode="External"/><Relationship Id="rId7" Type="http://schemas.openxmlformats.org/officeDocument/2006/relationships/hyperlink" Target="mailto:amraboelnaga@vt.edu" TargetMode="External"/><Relationship Id="rId8" Type="http://schemas.openxmlformats.org/officeDocument/2006/relationships/hyperlink" Target="mailto:jnarla@vt.edu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5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0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2441100" y="2205150"/>
            <a:ext cx="7309800" cy="10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</a:pPr>
            <a:r>
              <a:rPr lang="en-US" sz="2500">
                <a:solidFill>
                  <a:srgbClr val="3A3C3D"/>
                </a:solidFill>
              </a:rPr>
              <a:t>Final Project Presentation</a:t>
            </a:r>
            <a:endParaRPr sz="2500">
              <a:solidFill>
                <a:srgbClr val="3A3C3D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</a:pPr>
            <a:r>
              <a:rPr lang="en-US" sz="2500">
                <a:solidFill>
                  <a:srgbClr val="3A3C3D"/>
                </a:solidFill>
              </a:rPr>
              <a:t>Team 3- Object Detection and Topic Modeling</a:t>
            </a:r>
            <a:endParaRPr sz="2500">
              <a:solidFill>
                <a:srgbClr val="3A3C3D"/>
              </a:solidFill>
            </a:endParaRPr>
          </a:p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>
            <a:off x="2441100" y="3442800"/>
            <a:ext cx="73098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508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</a:rPr>
              <a:t>Pradyumna Upendra Dasu, </a:t>
            </a:r>
            <a:r>
              <a:rPr lang="en-US" sz="1400">
                <a:solidFill>
                  <a:schemeClr val="dk1"/>
                </a:solidFill>
              </a:rPr>
              <a:t>Amr Ahmed Aboelnaga , Anushka Sivakumar, Jayanth Narla, </a:t>
            </a:r>
            <a:endParaRPr sz="1400">
              <a:solidFill>
                <a:schemeClr val="dk1"/>
              </a:solidFill>
            </a:endParaRPr>
          </a:p>
          <a:p>
            <a:pPr indent="0" lvl="0" marL="508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</a:rPr>
              <a:t>Ragul Seetharaman, Sahana Bhaskar, Shankar Srinidhi Srinivas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chemeClr val="dk1"/>
                </a:solidFill>
              </a:rPr>
              <a:t>Under the guidance of </a:t>
            </a:r>
            <a:r>
              <a:rPr b="1" lang="en-US" sz="2400">
                <a:solidFill>
                  <a:schemeClr val="dk1"/>
                </a:solidFill>
              </a:rPr>
              <a:t>Dr. Edward Fox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chemeClr val="dk1"/>
                </a:solidFill>
              </a:rPr>
              <a:t>SME: Chenyu Mao</a:t>
            </a:r>
            <a:endParaRPr sz="2400">
              <a:solidFill>
                <a:schemeClr val="dk1"/>
              </a:solidFill>
            </a:endParaRPr>
          </a:p>
          <a:p>
            <a:pPr indent="0" lvl="0" marL="5080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descr="Virginia Tech" id="75" name="Google Shape;7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70878" y="745641"/>
            <a:ext cx="2450248" cy="4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2"/>
          <p:cNvSpPr txBox="1"/>
          <p:nvPr/>
        </p:nvSpPr>
        <p:spPr>
          <a:xfrm>
            <a:off x="2436000" y="5735325"/>
            <a:ext cx="7320000" cy="7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22222"/>
                </a:solidFill>
                <a:highlight>
                  <a:srgbClr val="FFFFFF"/>
                </a:highlight>
              </a:rPr>
              <a:t>30 November 2023</a:t>
            </a:r>
            <a:endParaRPr sz="20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22222"/>
                </a:solidFill>
                <a:highlight>
                  <a:srgbClr val="FFFFFF"/>
                </a:highlight>
              </a:rPr>
              <a:t>CS5604, Virginia Tech, Blacksburg, VA 24061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1"/>
          <p:cNvSpPr txBox="1"/>
          <p:nvPr>
            <p:ph type="title"/>
          </p:nvPr>
        </p:nvSpPr>
        <p:spPr>
          <a:xfrm>
            <a:off x="187836" y="-130009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882450" y="1626725"/>
            <a:ext cx="10427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1"/>
          <p:cNvSpPr txBox="1"/>
          <p:nvPr>
            <p:ph type="title"/>
          </p:nvPr>
        </p:nvSpPr>
        <p:spPr>
          <a:xfrm>
            <a:off x="2144725" y="2548198"/>
            <a:ext cx="8512800" cy="235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84"/>
              <a:buNone/>
            </a:pPr>
            <a:r>
              <a:rPr lang="en-US" sz="5150">
                <a:solidFill>
                  <a:schemeClr val="dk1"/>
                </a:solidFill>
              </a:rPr>
              <a:t>Example results of an ETD through the object detection pipeline</a:t>
            </a:r>
            <a:endParaRPr sz="5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2"/>
          <p:cNvSpPr txBox="1"/>
          <p:nvPr>
            <p:ph type="title"/>
          </p:nvPr>
        </p:nvSpPr>
        <p:spPr>
          <a:xfrm>
            <a:off x="158536" y="-1361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48" name="Google Shape;148;p22"/>
          <p:cNvSpPr txBox="1"/>
          <p:nvPr/>
        </p:nvSpPr>
        <p:spPr>
          <a:xfrm>
            <a:off x="728800" y="1402925"/>
            <a:ext cx="481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Image of the page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22"/>
          <p:cNvPicPr preferRelativeResize="0"/>
          <p:nvPr/>
        </p:nvPicPr>
        <p:blipFill rotWithShape="1">
          <a:blip r:embed="rId3">
            <a:alphaModFix/>
          </a:blip>
          <a:srcRect b="0" l="0" r="0" t="11095"/>
          <a:stretch/>
        </p:blipFill>
        <p:spPr>
          <a:xfrm>
            <a:off x="728800" y="2219575"/>
            <a:ext cx="4032550" cy="463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2"/>
          <p:cNvPicPr preferRelativeResize="0"/>
          <p:nvPr/>
        </p:nvPicPr>
        <p:blipFill rotWithShape="1">
          <a:blip r:embed="rId4">
            <a:alphaModFix/>
          </a:blip>
          <a:srcRect b="8789" l="0" r="42584" t="20837"/>
          <a:stretch/>
        </p:blipFill>
        <p:spPr>
          <a:xfrm>
            <a:off x="5746250" y="2304338"/>
            <a:ext cx="5716949" cy="394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2"/>
          <p:cNvSpPr txBox="1"/>
          <p:nvPr/>
        </p:nvSpPr>
        <p:spPr>
          <a:xfrm>
            <a:off x="5658325" y="1402913"/>
            <a:ext cx="481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Text detected from the page 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2"/>
          <p:cNvSpPr txBox="1"/>
          <p:nvPr/>
        </p:nvSpPr>
        <p:spPr>
          <a:xfrm>
            <a:off x="294600" y="935425"/>
            <a:ext cx="6522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005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700"/>
              <a:buChar char="➢"/>
            </a:pPr>
            <a:r>
              <a:rPr lang="en-US" sz="27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Objects Detected from Page Image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3"/>
          <p:cNvSpPr txBox="1"/>
          <p:nvPr>
            <p:ph type="title"/>
          </p:nvPr>
        </p:nvSpPr>
        <p:spPr>
          <a:xfrm>
            <a:off x="187836" y="-130009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59" name="Google Shape;159;p23"/>
          <p:cNvSpPr txBox="1"/>
          <p:nvPr/>
        </p:nvSpPr>
        <p:spPr>
          <a:xfrm>
            <a:off x="660075" y="1336100"/>
            <a:ext cx="481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Images </a:t>
            </a: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detected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75" y="2220450"/>
            <a:ext cx="6772275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43175" y="3220925"/>
            <a:ext cx="194310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43175" y="3950050"/>
            <a:ext cx="6858000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43175" y="5269725"/>
            <a:ext cx="6905625" cy="11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4"/>
          <p:cNvSpPr txBox="1"/>
          <p:nvPr>
            <p:ph type="title"/>
          </p:nvPr>
        </p:nvSpPr>
        <p:spPr>
          <a:xfrm>
            <a:off x="187861" y="-106859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70" name="Google Shape;170;p24"/>
          <p:cNvSpPr/>
          <p:nvPr/>
        </p:nvSpPr>
        <p:spPr>
          <a:xfrm>
            <a:off x="7282625" y="1429500"/>
            <a:ext cx="3396600" cy="4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XML Schema:</a:t>
            </a:r>
            <a:endParaRPr/>
          </a:p>
        </p:txBody>
      </p:sp>
      <p:pic>
        <p:nvPicPr>
          <p:cNvPr id="171" name="Google Shape;17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2587" y="1948307"/>
            <a:ext cx="2736517" cy="4797818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4"/>
          <p:cNvSpPr txBox="1"/>
          <p:nvPr/>
        </p:nvSpPr>
        <p:spPr>
          <a:xfrm>
            <a:off x="660075" y="1884850"/>
            <a:ext cx="450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4"/>
          <p:cNvSpPr txBox="1"/>
          <p:nvPr/>
        </p:nvSpPr>
        <p:spPr>
          <a:xfrm>
            <a:off x="660075" y="1998575"/>
            <a:ext cx="5598000" cy="3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The XML schema contains the ETD ID as the root element and 3 subsections:-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AutoNum type="arabicParenR"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Front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AutoNum type="arabicParenR"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Body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AutoNum type="arabicParenR"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Back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197925" y="1251688"/>
            <a:ext cx="6522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005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700"/>
              <a:buChar char="➢"/>
            </a:pPr>
            <a:r>
              <a:rPr lang="en-US" sz="27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XML Generated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5"/>
          <p:cNvSpPr txBox="1"/>
          <p:nvPr>
            <p:ph type="title"/>
          </p:nvPr>
        </p:nvSpPr>
        <p:spPr>
          <a:xfrm>
            <a:off x="173186" y="-1068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81" name="Google Shape;181;p25"/>
          <p:cNvSpPr/>
          <p:nvPr/>
        </p:nvSpPr>
        <p:spPr>
          <a:xfrm>
            <a:off x="1086653" y="985925"/>
            <a:ext cx="10167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XML Generated</a:t>
            </a:r>
            <a:br>
              <a:rPr lang="en-US" sz="2500">
                <a:solidFill>
                  <a:schemeClr val="dk1"/>
                </a:solidFill>
              </a:rPr>
            </a:br>
            <a:r>
              <a:rPr lang="en-US" sz="2500">
                <a:solidFill>
                  <a:schemeClr val="dk1"/>
                </a:solidFill>
              </a:rPr>
              <a:t>									Front Section</a:t>
            </a:r>
            <a:endParaRPr/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049" y="1983856"/>
            <a:ext cx="10167901" cy="4654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6"/>
          <p:cNvSpPr txBox="1"/>
          <p:nvPr>
            <p:ph type="title"/>
          </p:nvPr>
        </p:nvSpPr>
        <p:spPr>
          <a:xfrm>
            <a:off x="173186" y="-11058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89" name="Google Shape;189;p26"/>
          <p:cNvSpPr/>
          <p:nvPr/>
        </p:nvSpPr>
        <p:spPr>
          <a:xfrm>
            <a:off x="1086653" y="985925"/>
            <a:ext cx="10167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457200" lvl="0" marL="3657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Body Section</a:t>
            </a:r>
            <a:br>
              <a:rPr lang="en-US" sz="2500">
                <a:solidFill>
                  <a:schemeClr val="dk1"/>
                </a:solidFill>
              </a:rPr>
            </a:br>
            <a:r>
              <a:rPr lang="en-US" sz="2500">
                <a:solidFill>
                  <a:schemeClr val="dk1"/>
                </a:solidFill>
              </a:rPr>
              <a:t>									</a:t>
            </a:r>
            <a:endParaRPr/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800" y="1452726"/>
            <a:ext cx="7549351" cy="366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7"/>
          <p:cNvSpPr txBox="1"/>
          <p:nvPr>
            <p:ph type="title"/>
          </p:nvPr>
        </p:nvSpPr>
        <p:spPr>
          <a:xfrm>
            <a:off x="152411" y="-803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97" name="Google Shape;197;p27"/>
          <p:cNvSpPr/>
          <p:nvPr/>
        </p:nvSpPr>
        <p:spPr>
          <a:xfrm>
            <a:off x="1086653" y="985925"/>
            <a:ext cx="10167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457200" lvl="0" marL="3657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Body Section</a:t>
            </a:r>
            <a:br>
              <a:rPr lang="en-US" sz="2500">
                <a:solidFill>
                  <a:schemeClr val="dk1"/>
                </a:solidFill>
              </a:rPr>
            </a:br>
            <a:r>
              <a:rPr lang="en-US" sz="2500">
                <a:solidFill>
                  <a:schemeClr val="dk1"/>
                </a:solidFill>
              </a:rPr>
              <a:t>									</a:t>
            </a:r>
            <a:endParaRPr/>
          </a:p>
        </p:txBody>
      </p:sp>
      <p:pic>
        <p:nvPicPr>
          <p:cNvPr id="198" name="Google Shape;19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59050"/>
            <a:ext cx="11887196" cy="2653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8"/>
          <p:cNvSpPr txBox="1"/>
          <p:nvPr>
            <p:ph type="title"/>
          </p:nvPr>
        </p:nvSpPr>
        <p:spPr>
          <a:xfrm>
            <a:off x="152400" y="-80325"/>
            <a:ext cx="12447300" cy="12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05" name="Google Shape;205;p28"/>
          <p:cNvSpPr/>
          <p:nvPr/>
        </p:nvSpPr>
        <p:spPr>
          <a:xfrm>
            <a:off x="1086653" y="985925"/>
            <a:ext cx="10167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457200" lvl="0" marL="3657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Back </a:t>
            </a:r>
            <a:r>
              <a:rPr lang="en-US" sz="2500">
                <a:solidFill>
                  <a:schemeClr val="dk1"/>
                </a:solidFill>
              </a:rPr>
              <a:t>Section</a:t>
            </a:r>
            <a:br>
              <a:rPr lang="en-US" sz="2500">
                <a:solidFill>
                  <a:schemeClr val="dk1"/>
                </a:solidFill>
              </a:rPr>
            </a:br>
            <a:r>
              <a:rPr lang="en-US" sz="2500">
                <a:solidFill>
                  <a:schemeClr val="dk1"/>
                </a:solidFill>
              </a:rPr>
              <a:t>									</a:t>
            </a:r>
            <a:endParaRPr/>
          </a:p>
        </p:txBody>
      </p:sp>
      <p:pic>
        <p:nvPicPr>
          <p:cNvPr id="206" name="Google Shape;20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05125"/>
            <a:ext cx="11887198" cy="4275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9"/>
          <p:cNvSpPr txBox="1"/>
          <p:nvPr>
            <p:ph type="title"/>
          </p:nvPr>
        </p:nvSpPr>
        <p:spPr>
          <a:xfrm>
            <a:off x="205750" y="10399"/>
            <a:ext cx="123939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13" name="Google Shape;213;p29"/>
          <p:cNvSpPr/>
          <p:nvPr/>
        </p:nvSpPr>
        <p:spPr>
          <a:xfrm>
            <a:off x="1086653" y="985925"/>
            <a:ext cx="10167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457200" lvl="0" marL="3657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XML with object ID</a:t>
            </a:r>
            <a:r>
              <a:rPr lang="en-US" sz="2500">
                <a:solidFill>
                  <a:schemeClr val="dk1"/>
                </a:solidFill>
              </a:rPr>
              <a:t>								</a:t>
            </a:r>
            <a:endParaRPr/>
          </a:p>
        </p:txBody>
      </p:sp>
      <p:pic>
        <p:nvPicPr>
          <p:cNvPr id="214" name="Google Shape;21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9125" y="1452725"/>
            <a:ext cx="8991408" cy="51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0"/>
          <p:cNvSpPr txBox="1"/>
          <p:nvPr>
            <p:ph type="title"/>
          </p:nvPr>
        </p:nvSpPr>
        <p:spPr>
          <a:xfrm>
            <a:off x="205750" y="10399"/>
            <a:ext cx="123939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21" name="Google Shape;221;p30"/>
          <p:cNvSpPr txBox="1"/>
          <p:nvPr>
            <p:ph type="title"/>
          </p:nvPr>
        </p:nvSpPr>
        <p:spPr>
          <a:xfrm>
            <a:off x="2286000" y="2595750"/>
            <a:ext cx="7620000" cy="16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84"/>
              <a:buNone/>
            </a:pPr>
            <a:r>
              <a:rPr lang="en-US" sz="5150">
                <a:solidFill>
                  <a:schemeClr val="dk1"/>
                </a:solidFill>
              </a:rPr>
              <a:t>API integration </a:t>
            </a:r>
            <a:endParaRPr sz="5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461815" y="959975"/>
            <a:ext cx="5972137" cy="8969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2866650" y="1193300"/>
            <a:ext cx="5634000" cy="45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3A3C3D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Team</a:t>
            </a:r>
            <a:endParaRPr sz="2000">
              <a:solidFill>
                <a:schemeClr val="dk1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Deliverables and responsibility</a:t>
            </a:r>
            <a:endParaRPr sz="2000">
              <a:solidFill>
                <a:schemeClr val="dk1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Project management</a:t>
            </a:r>
            <a:endParaRPr sz="2000">
              <a:solidFill>
                <a:schemeClr val="dk1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Object detection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Tasks completed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Tasks in progress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Future work</a:t>
            </a:r>
            <a:endParaRPr sz="2000">
              <a:solidFill>
                <a:srgbClr val="3A3C3D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Chapter segmentation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Methodology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Tasks completed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Tasks in progress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Future work</a:t>
            </a:r>
            <a:endParaRPr sz="2000">
              <a:solidFill>
                <a:srgbClr val="3A3C3D"/>
              </a:solidFill>
            </a:endParaRPr>
          </a:p>
          <a:p>
            <a:pPr indent="-127000" lvl="0" marL="5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❖"/>
            </a:pPr>
            <a:r>
              <a:rPr lang="en-US" sz="2000">
                <a:solidFill>
                  <a:srgbClr val="3A3C3D"/>
                </a:solidFill>
              </a:rPr>
              <a:t>Topic modeling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Tasks completed</a:t>
            </a:r>
            <a:endParaRPr sz="2000">
              <a:solidFill>
                <a:srgbClr val="3A3C3D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Char char="➢"/>
            </a:pPr>
            <a:r>
              <a:rPr lang="en-US" sz="2000">
                <a:solidFill>
                  <a:srgbClr val="3A3C3D"/>
                </a:solidFill>
              </a:rPr>
              <a:t>Future work</a:t>
            </a:r>
            <a:endParaRPr sz="2000">
              <a:solidFill>
                <a:srgbClr val="3A3C3D"/>
              </a:solidFill>
            </a:endParaRPr>
          </a:p>
          <a:p>
            <a:pPr indent="-1524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3"/>
          <p:cNvSpPr txBox="1"/>
          <p:nvPr>
            <p:ph type="title"/>
          </p:nvPr>
        </p:nvSpPr>
        <p:spPr>
          <a:xfrm>
            <a:off x="1393573" y="3"/>
            <a:ext cx="95487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Sections Covered</a:t>
            </a:r>
            <a:endParaRPr sz="4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" name="Google Shape;226;p31"/>
          <p:cNvGraphicFramePr/>
          <p:nvPr/>
        </p:nvGraphicFramePr>
        <p:xfrm>
          <a:off x="952500" y="20731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{B349BA0E-6591-449D-B2B0-C0C60BCEC469}</a:tableStyleId>
              </a:tblPr>
              <a:tblGrid>
                <a:gridCol w="1545975"/>
                <a:gridCol w="2527800"/>
                <a:gridCol w="4374175"/>
                <a:gridCol w="1839050"/>
              </a:tblGrid>
              <a:tr h="364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Method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Description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parameters</a:t>
                      </a:r>
                      <a:endParaRPr b="1" sz="1200"/>
                    </a:p>
                  </a:txBody>
                  <a:tcPr marT="91425" marB="91425" marR="0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Database/File System and Response (if any)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4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GET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Get ETD ID of the PDF file</a:t>
                      </a:r>
                      <a:endParaRPr sz="1200"/>
                    </a:p>
                  </a:txBody>
                  <a:tcPr marT="91425" marB="91425" marR="4220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-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Database Table: etds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4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GET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GET ETD with ETD ID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-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File System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56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POST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Save page image (page of PDF)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data = {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etds_id = ETD ID,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page_no = page number of the page,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page_image = .jpg image,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}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Table: etd_pages and 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File System. 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Responds with pageID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GET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Retrieve page image with pageID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data = {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pageID = page ID received after saving the page.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}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File System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7" name="Google Shape;227;p31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1"/>
          <p:cNvSpPr txBox="1"/>
          <p:nvPr>
            <p:ph type="title"/>
          </p:nvPr>
        </p:nvSpPr>
        <p:spPr>
          <a:xfrm>
            <a:off x="205750" y="10399"/>
            <a:ext cx="123939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593650" y="1057250"/>
            <a:ext cx="6522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005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700"/>
              <a:buChar char="➢"/>
            </a:pPr>
            <a:r>
              <a:rPr lang="en-US" sz="27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Team 3 APIs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" name="Google Shape;234;p32"/>
          <p:cNvGraphicFramePr/>
          <p:nvPr/>
        </p:nvGraphicFramePr>
        <p:xfrm>
          <a:off x="952500" y="1084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{B349BA0E-6591-449D-B2B0-C0C60BCEC469}</a:tableStyleId>
              </a:tblPr>
              <a:tblGrid>
                <a:gridCol w="2571750"/>
                <a:gridCol w="2571750"/>
                <a:gridCol w="2571750"/>
                <a:gridCol w="2571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Method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Description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parameters</a:t>
                      </a:r>
                      <a:endParaRPr b="1" sz="1200"/>
                    </a:p>
                  </a:txBody>
                  <a:tcPr marT="91425" marB="91425" marR="0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Database/File System and Response (if any)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POST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Populate the ETD_metadata table with the ETD metadata extracted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data = {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etds_id = ETD ID,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title = Title of the ETD,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author =  Author of the ETD,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institution = Institution Name extracted 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department = 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committee = List of committee members,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year = Extracted from the date ETD was published,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degree =  Degree 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degree_level = Degree level,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rights = List of Rights (eg:"Open Access", "Attribution required"),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keywords = List of keywords extracted from text,,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abstract = abstract text,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    abstract_additions = ["Additional note 1", "Additional note 2"]</a:t>
                      </a:r>
                      <a:endParaRPr sz="1200"/>
                    </a:p>
                    <a:p>
                      <a:pPr indent="0" lvl="0" marL="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} 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Database Table: ETD metadata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5" name="Google Shape;235;p32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2"/>
          <p:cNvSpPr txBox="1"/>
          <p:nvPr>
            <p:ph type="title"/>
          </p:nvPr>
        </p:nvSpPr>
        <p:spPr>
          <a:xfrm>
            <a:off x="205750" y="10399"/>
            <a:ext cx="123939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" name="Google Shape;241;p33"/>
          <p:cNvGraphicFramePr/>
          <p:nvPr/>
        </p:nvGraphicFramePr>
        <p:xfrm>
          <a:off x="952500" y="1756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{B349BA0E-6591-449D-B2B0-C0C60BCEC469}</a:tableStyleId>
              </a:tblPr>
              <a:tblGrid>
                <a:gridCol w="1502025"/>
                <a:gridCol w="2879475"/>
                <a:gridCol w="3333750"/>
                <a:gridCol w="2571750"/>
              </a:tblGrid>
              <a:tr h="595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method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Description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Request Parameters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Database/File System and Response (if any)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POST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Store the detected objects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data = {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etd_id = ETD ID of the ETD,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object_type = Text category (paragraph, abstract, etc.) or Image category (figure, equation, etc),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object_format = Text or Image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object_text = Text extracted from text based objects (null if storing image)</a:t>
                      </a:r>
                      <a:br>
                        <a:rPr lang="en-US" sz="1100"/>
                      </a:br>
                      <a:r>
                        <a:rPr lang="en-US" sz="1100"/>
                        <a:t>object_image = .jpg of image-based object (null if storing text)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}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Database Table: objects and File System.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Responds with objectID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POST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Store the generated XML file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data = {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File = .xml file generated for the ETD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etds_id = ETD ID</a:t>
                      </a:r>
                      <a:br>
                        <a:rPr lang="en-US" sz="1100"/>
                      </a:br>
                      <a:r>
                        <a:rPr lang="en-US" sz="1100"/>
                        <a:t>landing = </a:t>
                      </a:r>
                      <a:r>
                        <a:rPr lang="en-US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</a:rPr>
                        <a:t>provide landing/url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}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Filesystem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  <p:sp>
        <p:nvSpPr>
          <p:cNvPr id="242" name="Google Shape;242;p33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3"/>
          <p:cNvSpPr txBox="1"/>
          <p:nvPr>
            <p:ph type="title"/>
          </p:nvPr>
        </p:nvSpPr>
        <p:spPr>
          <a:xfrm>
            <a:off x="205750" y="10399"/>
            <a:ext cx="123939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4"/>
          <p:cNvSpPr txBox="1"/>
          <p:nvPr>
            <p:ph type="title"/>
          </p:nvPr>
        </p:nvSpPr>
        <p:spPr>
          <a:xfrm>
            <a:off x="205750" y="10398"/>
            <a:ext cx="12393900" cy="11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50" name="Google Shape;250;p34"/>
          <p:cNvSpPr txBox="1"/>
          <p:nvPr>
            <p:ph idx="1" type="body"/>
          </p:nvPr>
        </p:nvSpPr>
        <p:spPr>
          <a:xfrm>
            <a:off x="506050" y="152447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Image generation for 450,000 ETDs, turning each page into an image. 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/>
          <p:nvPr/>
        </p:nvSpPr>
        <p:spPr>
          <a:xfrm>
            <a:off x="217785" y="3298076"/>
            <a:ext cx="3331190" cy="4770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5"/>
          <p:cNvSpPr/>
          <p:nvPr/>
        </p:nvSpPr>
        <p:spPr>
          <a:xfrm>
            <a:off x="1463400" y="2126275"/>
            <a:ext cx="9265200" cy="3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-US" sz="2400">
                <a:solidFill>
                  <a:srgbClr val="222222"/>
                </a:solidFill>
              </a:rPr>
              <a:t>Improve the object detection model and experiment with models such as </a:t>
            </a:r>
            <a:r>
              <a:rPr lang="en-US" sz="2400">
                <a:solidFill>
                  <a:srgbClr val="222222"/>
                </a:solidFill>
              </a:rPr>
              <a:t>YOLO v8</a:t>
            </a:r>
            <a:r>
              <a:rPr lang="en-US" sz="2400">
                <a:solidFill>
                  <a:srgbClr val="222222"/>
                </a:solidFill>
              </a:rPr>
              <a:t>.</a:t>
            </a:r>
            <a:endParaRPr sz="2400">
              <a:solidFill>
                <a:srgbClr val="222222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-US" sz="2400">
                <a:solidFill>
                  <a:srgbClr val="3A3C3D"/>
                </a:solidFill>
              </a:rPr>
              <a:t>Running o</a:t>
            </a:r>
            <a:r>
              <a:rPr lang="en-US" sz="2400">
                <a:solidFill>
                  <a:srgbClr val="3A3C3D"/>
                </a:solidFill>
              </a:rPr>
              <a:t>bject detection algorithm on the images generated by the image generation algorithm for the 500,000 ETDs.</a:t>
            </a:r>
            <a:endParaRPr sz="2400">
              <a:solidFill>
                <a:srgbClr val="222222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-US" sz="2400">
                <a:solidFill>
                  <a:srgbClr val="222222"/>
                </a:solidFill>
              </a:rPr>
              <a:t>Improve the object detection pipeline to use Kafka so it can speedily handle batches.</a:t>
            </a:r>
            <a:endParaRPr sz="2400">
              <a:solidFill>
                <a:srgbClr val="222222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-US" sz="2400">
                <a:solidFill>
                  <a:srgbClr val="222222"/>
                </a:solidFill>
              </a:rPr>
              <a:t>Populate both the database and the file system with the extracted data and files generated by passing the ETD through the object detection pipeline using the integrated APIs.</a:t>
            </a:r>
            <a:endParaRPr sz="24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22222"/>
              </a:solidFill>
            </a:endParaRPr>
          </a:p>
        </p:txBody>
      </p:sp>
      <p:sp>
        <p:nvSpPr>
          <p:cNvPr id="257" name="Google Shape;257;p35"/>
          <p:cNvSpPr/>
          <p:nvPr/>
        </p:nvSpPr>
        <p:spPr>
          <a:xfrm>
            <a:off x="6209193" y="4182284"/>
            <a:ext cx="620903" cy="307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5"/>
          <p:cNvSpPr/>
          <p:nvPr/>
        </p:nvSpPr>
        <p:spPr>
          <a:xfrm>
            <a:off x="9265431" y="3259646"/>
            <a:ext cx="620903" cy="307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5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5"/>
          <p:cNvSpPr txBox="1"/>
          <p:nvPr>
            <p:ph type="title"/>
          </p:nvPr>
        </p:nvSpPr>
        <p:spPr>
          <a:xfrm>
            <a:off x="205750" y="10398"/>
            <a:ext cx="12393900" cy="11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FUTURE OBJ</a:t>
            </a:r>
            <a:r>
              <a:rPr lang="en-US" sz="4000">
                <a:solidFill>
                  <a:schemeClr val="lt1"/>
                </a:solidFill>
              </a:rPr>
              <a:t>ECTIVES</a:t>
            </a:r>
            <a:endParaRPr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6"/>
          <p:cNvSpPr txBox="1"/>
          <p:nvPr/>
        </p:nvSpPr>
        <p:spPr>
          <a:xfrm>
            <a:off x="443925" y="276025"/>
            <a:ext cx="57483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Architecture for bulk processing ETDs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8475" y="1886925"/>
            <a:ext cx="61150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7"/>
          <p:cNvSpPr/>
          <p:nvPr/>
        </p:nvSpPr>
        <p:spPr>
          <a:xfrm>
            <a:off x="2286000" y="2457471"/>
            <a:ext cx="7620000" cy="1961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37"/>
          <p:cNvSpPr txBox="1"/>
          <p:nvPr>
            <p:ph type="title"/>
          </p:nvPr>
        </p:nvSpPr>
        <p:spPr>
          <a:xfrm>
            <a:off x="2286000" y="2658979"/>
            <a:ext cx="76200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84"/>
              <a:buNone/>
            </a:pPr>
            <a:r>
              <a:rPr lang="en-US" sz="5150">
                <a:solidFill>
                  <a:schemeClr val="dk1"/>
                </a:solidFill>
              </a:rPr>
              <a:t>Chapter Segmentation</a:t>
            </a:r>
            <a:endParaRPr sz="5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8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38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EXTRACTING TOC PAGES 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279" name="Google Shape;2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5349" y="1037750"/>
            <a:ext cx="6828950" cy="5820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9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39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EXTRACTING TOC PAGES 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286" name="Google Shape;28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6500" y="1152199"/>
            <a:ext cx="8813747" cy="5401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40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EXTRACTING TOC PAGES 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293" name="Google Shape;29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800" y="1255274"/>
            <a:ext cx="10073999" cy="5401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4"/>
          <p:cNvSpPr txBox="1"/>
          <p:nvPr>
            <p:ph type="title"/>
          </p:nvPr>
        </p:nvSpPr>
        <p:spPr>
          <a:xfrm>
            <a:off x="173186" y="-1068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TEAM</a:t>
            </a:r>
            <a:endParaRPr/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834797" y="1084281"/>
            <a:ext cx="9571800" cy="55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C5E"/>
              </a:buClr>
              <a:buSzPts val="1800"/>
              <a:buNone/>
            </a:pPr>
            <a:r>
              <a:rPr lang="en-US" sz="1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Subject Matter Expert - Chenyu Mao (</a:t>
            </a:r>
            <a:r>
              <a:rPr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mchenyu@vt.edu</a:t>
            </a:r>
            <a:r>
              <a:rPr lang="en-US" sz="1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600">
              <a:solidFill>
                <a:srgbClr val="3A3C3D"/>
              </a:solidFill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 sz="1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Email</a:t>
            </a:r>
            <a:r>
              <a:rPr lang="en-US" sz="1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 (for team)</a:t>
            </a:r>
            <a:r>
              <a:rPr b="1" lang="en-US" sz="1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 </a:t>
            </a:r>
            <a:r>
              <a:rPr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team3_CS5604-g@vt.edu</a:t>
            </a:r>
            <a:r>
              <a:rPr lang="en-US"/>
              <a:t>    </a:t>
            </a:r>
            <a:r>
              <a:rPr lang="en-U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Slack</a:t>
            </a:r>
            <a:endParaRPr sz="1600">
              <a:solidFill>
                <a:srgbClr val="3A3C3D"/>
              </a:solidFill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1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1" name="Google Shape;91;p14"/>
          <p:cNvGraphicFramePr/>
          <p:nvPr/>
        </p:nvGraphicFramePr>
        <p:xfrm>
          <a:off x="952500" y="1959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{B349BA0E-6591-449D-B2B0-C0C60BCEC469}</a:tableStyleId>
              </a:tblPr>
              <a:tblGrid>
                <a:gridCol w="3429000"/>
                <a:gridCol w="3429000"/>
                <a:gridCol w="3429000"/>
              </a:tblGrid>
              <a:tr h="42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Name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Email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Responsibility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71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Anushka Sivakumar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6"/>
                        </a:rPr>
                        <a:t>anushkas01@vt.edu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 detection: XML generation with IDs, API integration, multiprocessing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72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Amr Ahmed Aboelnaga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7"/>
                        </a:rPr>
                        <a:t>amraboelnaga@vt.edu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Image generation, object detection, image classification, chapter segmentation using table of contents.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05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Jayanth Narla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8"/>
                        </a:rPr>
                        <a:t>jnarla@vt.edu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 modeling API integration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1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Pradyumna Upendra Dasu</a:t>
                      </a:r>
                      <a:endParaRPr>
                        <a:solidFill>
                          <a:srgbClr val="3A3C3D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9"/>
                        </a:rPr>
                        <a:t>pradyumnaupendra@vt.edu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 modeling experimentation and data cleaning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5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Ragul Seetharaman</a:t>
                      </a:r>
                      <a:endParaRPr>
                        <a:solidFill>
                          <a:srgbClr val="3A3C3D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10"/>
                        </a:rPr>
                        <a:t>ragul@vt.edu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 detection and documentation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1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Sahana Bhaskar 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11"/>
                        </a:rPr>
                        <a:t>sahanab@vt.edu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XML generation, API integration, experimentation with multiprocessing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5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3A3C3D"/>
                          </a:solidFill>
                        </a:rPr>
                        <a:t>Shankar Srinidhi Srinivas</a:t>
                      </a:r>
                      <a:endParaRPr>
                        <a:solidFill>
                          <a:srgbClr val="3A3C3D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sng">
                          <a:solidFill>
                            <a:schemeClr val="hlink"/>
                          </a:solidFill>
                          <a:hlinkClick r:id="rId12"/>
                        </a:rPr>
                        <a:t>shankarsrinidhi@vt.edu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 modeling and documentation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1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41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LLM APPOACH 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00" name="Google Shape;300;p41"/>
          <p:cNvSpPr txBox="1"/>
          <p:nvPr>
            <p:ph idx="1" type="body"/>
          </p:nvPr>
        </p:nvSpPr>
        <p:spPr>
          <a:xfrm>
            <a:off x="506050" y="173022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Parse each of the table of contents pages by blocks (the basic parsing unit of most parsing libraries).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lines from blocks.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Construct similarly structured text with similar indentation to the PDF text version.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Pass in a prompt “turn this table of contents page into a </a:t>
            </a: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hierarchical</a:t>
            </a: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 JSON object that has each chapter title and starting page:</a:t>
            </a:r>
            <a:b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[text]</a:t>
            </a:r>
            <a:b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Feed the prompt to LLaMA 2 13B model with long context such as the together-api LLaMA 2 model version.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2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42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Using ChatGPT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307" name="Google Shape;30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3450" y="890650"/>
            <a:ext cx="7569478" cy="5885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3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43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Using LLaMA 2-7b-32k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314" name="Google Shape;31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150" y="1152199"/>
            <a:ext cx="9277678" cy="5401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44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HEURISTIC APPOACH #1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21" name="Google Shape;321;p44"/>
          <p:cNvSpPr txBox="1"/>
          <p:nvPr>
            <p:ph idx="1" type="body"/>
          </p:nvPr>
        </p:nvSpPr>
        <p:spPr>
          <a:xfrm>
            <a:off x="506050" y="173022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Parse each of the table of contents pages by blocks (the basic parsing unit of most parsing libraries).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lines from blocks.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spans from lines.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Align all the spans horizontally, keeping track of indentation level to construct functional lines.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page numbers at the end of each line.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Construct JSON object based on the indentation level recursively.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5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45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HEURISTIC APPOACH #1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328" name="Google Shape;32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250" y="845125"/>
            <a:ext cx="7268375" cy="601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6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46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HEURISTIC APPOACH #2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35" name="Google Shape;335;p46"/>
          <p:cNvSpPr txBox="1"/>
          <p:nvPr>
            <p:ph idx="1" type="body"/>
          </p:nvPr>
        </p:nvSpPr>
        <p:spPr>
          <a:xfrm>
            <a:off x="506050" y="173022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Parse each of the table of contents pages by blocks (the basic parsing unit of most parsing libraries).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lines from blocks.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Extract spans from lines.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Group by clustering column-wise numbers detected from the spans.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Take the right-most column to be the page numbers detected for chapters/subchapters.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7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47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METHODOLOGY: HEURISTIC APPOACH #2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342" name="Google Shape;34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7325" y="1152199"/>
            <a:ext cx="6182276" cy="540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8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48"/>
          <p:cNvSpPr txBox="1"/>
          <p:nvPr>
            <p:ph type="title"/>
          </p:nvPr>
        </p:nvSpPr>
        <p:spPr>
          <a:xfrm>
            <a:off x="192025" y="10399"/>
            <a:ext cx="124077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FUTURE WORK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49" name="Google Shape;349;p48"/>
          <p:cNvSpPr txBox="1"/>
          <p:nvPr>
            <p:ph idx="1" type="body"/>
          </p:nvPr>
        </p:nvSpPr>
        <p:spPr>
          <a:xfrm>
            <a:off x="355650" y="2769325"/>
            <a:ext cx="11480700" cy="23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Merge heuristic approach 1, 2 in order to get a </a:t>
            </a: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hierarchical</a:t>
            </a: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 JSON object.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Run the merged algorithm on both OCR and digital data.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Generate training data for LLaMA 2-7b fine tuning.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Fine tune LLaMA 2-7b to generate JSON object </a:t>
            </a: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dependently. 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9"/>
          <p:cNvSpPr/>
          <p:nvPr/>
        </p:nvSpPr>
        <p:spPr>
          <a:xfrm>
            <a:off x="2286000" y="2457471"/>
            <a:ext cx="7620000" cy="1961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49"/>
          <p:cNvSpPr txBox="1"/>
          <p:nvPr>
            <p:ph type="title"/>
          </p:nvPr>
        </p:nvSpPr>
        <p:spPr>
          <a:xfrm>
            <a:off x="2286000" y="2658979"/>
            <a:ext cx="76200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84"/>
              <a:buNone/>
            </a:pPr>
            <a:r>
              <a:rPr lang="en-US" sz="5150">
                <a:solidFill>
                  <a:schemeClr val="dk1"/>
                </a:solidFill>
              </a:rPr>
              <a:t>Topic Modeling</a:t>
            </a:r>
            <a:endParaRPr sz="5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0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50"/>
          <p:cNvSpPr txBox="1"/>
          <p:nvPr>
            <p:ph type="title"/>
          </p:nvPr>
        </p:nvSpPr>
        <p:spPr>
          <a:xfrm>
            <a:off x="173186" y="10391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62" name="Google Shape;362;p50"/>
          <p:cNvSpPr txBox="1"/>
          <p:nvPr>
            <p:ph idx="1" type="body"/>
          </p:nvPr>
        </p:nvSpPr>
        <p:spPr>
          <a:xfrm>
            <a:off x="506050" y="157782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Topic modeling setup in Endeavour.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Topic modeling run on cleaned dataset of ~334k ETDs.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Updated the LDA code to generate JSON, CSV and TSV formats of topic modeling results to be used by Team 2 and Team 6.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Defined the required APIs to populate the database with topic modeling data corresponding to the ETD.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>
            <a:off x="0" y="0"/>
            <a:ext cx="12192000" cy="829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5"/>
          <p:cNvSpPr txBox="1"/>
          <p:nvPr>
            <p:ph type="title"/>
          </p:nvPr>
        </p:nvSpPr>
        <p:spPr>
          <a:xfrm>
            <a:off x="173186" y="-1068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903291" y="2505538"/>
            <a:ext cx="9571698" cy="1432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 system supporting searching etc. using topics, where users can search on derived digital objects, and where experimenters can further research about objects and topics.</a:t>
            </a:r>
            <a:endParaRPr i="1" sz="2000"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1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6000" y="557225"/>
            <a:ext cx="7006100" cy="574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52"/>
          <p:cNvSpPr txBox="1"/>
          <p:nvPr>
            <p:ph type="title"/>
          </p:nvPr>
        </p:nvSpPr>
        <p:spPr>
          <a:xfrm>
            <a:off x="173175" y="10401"/>
            <a:ext cx="12426600" cy="116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BERTopic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74" name="Google Shape;374;p52"/>
          <p:cNvSpPr/>
          <p:nvPr/>
        </p:nvSpPr>
        <p:spPr>
          <a:xfrm>
            <a:off x="1041101" y="859100"/>
            <a:ext cx="5323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Topic modeling:</a:t>
            </a:r>
            <a:endParaRPr sz="25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BERTopic (Bidirectional Encoder Representations from Transformers) was the topic modeling technique used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100 topics were found among 423589 ETDs.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Each topic is a set of 10 words.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53 topics have more than 1000 ETDs.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Topic 0 has ETDs with  incomplete data: 96898 ETDs.      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75" name="Google Shape;37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4448" y="1336091"/>
            <a:ext cx="2713306" cy="5217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0300" y="1336100"/>
            <a:ext cx="1307250" cy="521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909525"/>
            <a:ext cx="7135500" cy="344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3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53"/>
          <p:cNvSpPr txBox="1"/>
          <p:nvPr>
            <p:ph type="title"/>
          </p:nvPr>
        </p:nvSpPr>
        <p:spPr>
          <a:xfrm>
            <a:off x="173175" y="10401"/>
            <a:ext cx="12426600" cy="10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LDA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384" name="Google Shape;38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88500"/>
            <a:ext cx="11887200" cy="3855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4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54"/>
          <p:cNvSpPr txBox="1"/>
          <p:nvPr>
            <p:ph type="title"/>
          </p:nvPr>
        </p:nvSpPr>
        <p:spPr>
          <a:xfrm>
            <a:off x="173175" y="10401"/>
            <a:ext cx="12426600" cy="10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LDA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391" name="Google Shape;391;p54"/>
          <p:cNvSpPr/>
          <p:nvPr/>
        </p:nvSpPr>
        <p:spPr>
          <a:xfrm>
            <a:off x="1041098" y="859100"/>
            <a:ext cx="4283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Topic modeling</a:t>
            </a:r>
            <a:r>
              <a:rPr lang="en-US" sz="2500">
                <a:solidFill>
                  <a:schemeClr val="dk1"/>
                </a:solidFill>
              </a:rPr>
              <a:t>: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LDA (</a:t>
            </a:r>
            <a:r>
              <a:rPr b="1" lang="en-US">
                <a:solidFill>
                  <a:schemeClr val="dk1"/>
                </a:solidFill>
              </a:rPr>
              <a:t>latent Dirichlet allocation</a:t>
            </a:r>
            <a:r>
              <a:rPr lang="en-US">
                <a:solidFill>
                  <a:schemeClr val="dk1"/>
                </a:solidFill>
              </a:rPr>
              <a:t>) was the algorithm used.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73 topics were found among ~334k ETDs.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Each topic is a set of 10 keywords.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List of topics passed to team 2 and team 6.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92" name="Google Shape;39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875350"/>
            <a:ext cx="7135500" cy="362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87900" y="2090614"/>
            <a:ext cx="4584851" cy="3963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55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55"/>
          <p:cNvSpPr txBox="1"/>
          <p:nvPr>
            <p:ph type="title"/>
          </p:nvPr>
        </p:nvSpPr>
        <p:spPr>
          <a:xfrm>
            <a:off x="173186" y="10391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FUTURE WORK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400" name="Google Shape;400;p55"/>
          <p:cNvSpPr txBox="1"/>
          <p:nvPr>
            <p:ph idx="1" type="body"/>
          </p:nvPr>
        </p:nvSpPr>
        <p:spPr>
          <a:xfrm>
            <a:off x="506050" y="1730226"/>
            <a:ext cx="10812600" cy="46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Populate tables using API :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AutoNum type="alphaLcPeriod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“Add to Topic_models” to add one row for a topic modeler.</a:t>
            </a:r>
            <a:endParaRPr sz="2400">
              <a:solidFill>
                <a:srgbClr val="3A3C3D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AutoNum type="alphaLcPeriod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“Add to Collection_topics” to store the set of topics from that modeler.</a:t>
            </a:r>
            <a:endParaRPr sz="2400">
              <a:solidFill>
                <a:srgbClr val="3A3C3D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AutoNum type="alphaLcPeriod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“Add to ETD_topics” to store its topic modeling results for the ETDs.</a:t>
            </a:r>
            <a:endParaRPr sz="2400">
              <a:solidFill>
                <a:srgbClr val="3A3C3D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AutoNum type="alphaLcPeriod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“Add to Object_topics” to store the topic modeling results using the topic model build on the ETD metadata, applied to chapter summaries, which are obtained using the API “Get from Object_summaries”.</a:t>
            </a:r>
            <a:endParaRPr sz="2400">
              <a:solidFill>
                <a:srgbClr val="3A3C3D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6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56"/>
          <p:cNvSpPr txBox="1"/>
          <p:nvPr>
            <p:ph type="title"/>
          </p:nvPr>
        </p:nvSpPr>
        <p:spPr>
          <a:xfrm>
            <a:off x="173186" y="10391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FUTURE WORK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407" name="Google Shape;407;p56"/>
          <p:cNvSpPr txBox="1"/>
          <p:nvPr>
            <p:ph idx="1" type="body"/>
          </p:nvPr>
        </p:nvSpPr>
        <p:spPr>
          <a:xfrm>
            <a:off x="506050" y="1730226"/>
            <a:ext cx="10812600" cy="46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222222"/>
                </a:solidFill>
              </a:rPr>
              <a:t>Analyze and implement the LDA model on chapter summaries and try to improve results by running more experiments.</a:t>
            </a:r>
            <a:endParaRPr sz="2000">
              <a:solidFill>
                <a:srgbClr val="222222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222222"/>
                </a:solidFill>
              </a:rPr>
              <a:t>Analyze BERTopic results and run experiments to improve the model to get better outputs.</a:t>
            </a:r>
            <a:endParaRPr sz="2000">
              <a:solidFill>
                <a:srgbClr val="222222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222222"/>
                </a:solidFill>
              </a:rPr>
              <a:t>Explore and compare more topic models like ProdLda and NeurLDA with BERTopic and LDA.</a:t>
            </a:r>
            <a:endParaRPr sz="2000">
              <a:solidFill>
                <a:srgbClr val="222222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Char char="•"/>
            </a:pPr>
            <a:r>
              <a:rPr lang="en-US" sz="2000">
                <a:solidFill>
                  <a:srgbClr val="222222"/>
                </a:solidFill>
              </a:rPr>
              <a:t>Integrating Kafka for Bulk processing ETDs to assign topics.</a:t>
            </a:r>
            <a:endParaRPr sz="2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/>
          <p:nvPr>
            <p:ph idx="1" type="body"/>
          </p:nvPr>
        </p:nvSpPr>
        <p:spPr>
          <a:xfrm>
            <a:off x="570850" y="1950626"/>
            <a:ext cx="10812600" cy="46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5000">
              <a:solidFill>
                <a:srgbClr val="222222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222222"/>
                </a:solidFill>
              </a:rPr>
              <a:t>Thank You! </a:t>
            </a:r>
            <a:endParaRPr sz="5000">
              <a:solidFill>
                <a:srgbClr val="3A3C3D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58"/>
          <p:cNvSpPr txBox="1"/>
          <p:nvPr>
            <p:ph type="title"/>
          </p:nvPr>
        </p:nvSpPr>
        <p:spPr>
          <a:xfrm>
            <a:off x="998537" y="276621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Large Image</a:t>
            </a:r>
            <a:endParaRPr/>
          </a:p>
        </p:txBody>
      </p:sp>
      <p:pic>
        <p:nvPicPr>
          <p:cNvPr descr="Students on sidewalk near Torgersen Bridge" id="418" name="Google Shape;418;p5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904" l="0" r="0" t="11904"/>
          <a:stretch/>
        </p:blipFill>
        <p:spPr>
          <a:xfrm>
            <a:off x="677862" y="685800"/>
            <a:ext cx="10836275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6"/>
          <p:cNvSpPr txBox="1"/>
          <p:nvPr>
            <p:ph type="title"/>
          </p:nvPr>
        </p:nvSpPr>
        <p:spPr>
          <a:xfrm>
            <a:off x="173186" y="-10683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RESPONSIBILITIES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847772" y="1408381"/>
            <a:ext cx="9571800" cy="55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43053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AutoNum type="arabicPeriod"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Responsibility 1: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Analyzing documents, considering object detection and topic models.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Improving the current methods and deploying them widely.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43053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AutoNum type="arabicPeriod"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Responsibility 2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 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None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Building on the existing system working with object detection and topic analysis.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Help </a:t>
            </a:r>
            <a:r>
              <a:rPr b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Team 1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so object detection results will be represented in the KG.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Help </a:t>
            </a:r>
            <a:r>
              <a:rPr b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Team 2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so detected objects and topics can be integrated into indexing.</a:t>
            </a:r>
            <a:endParaRPr/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Help </a:t>
            </a:r>
            <a:r>
              <a:rPr b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Team 4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so classification and summarization can be over chapters. </a:t>
            </a:r>
            <a:endParaRPr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623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Help </a:t>
            </a:r>
            <a:r>
              <a:rPr b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Team 6</a:t>
            </a: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for integration with the UI.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90000"/>
              <a:buNone/>
            </a:pPr>
            <a:r>
              <a:t/>
            </a:r>
            <a:endParaRPr sz="2000">
              <a:solidFill>
                <a:srgbClr val="3A3C3D"/>
              </a:solidFill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400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400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1400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ct val="900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C5E"/>
              </a:buClr>
              <a:buSzPct val="1000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585C5E"/>
              </a:buClr>
              <a:buSzPct val="1000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>
            <p:ph type="title"/>
          </p:nvPr>
        </p:nvSpPr>
        <p:spPr>
          <a:xfrm>
            <a:off x="173186" y="-12148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PROJECT MANAGEMENT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12" name="Google Shape;112;p17"/>
          <p:cNvSpPr txBox="1"/>
          <p:nvPr>
            <p:ph idx="1" type="body"/>
          </p:nvPr>
        </p:nvSpPr>
        <p:spPr>
          <a:xfrm>
            <a:off x="834797" y="1084281"/>
            <a:ext cx="9571800" cy="55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AutoNum type="arabicPeriod"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Weekly meeting on Wednesdays via </a:t>
            </a:r>
            <a:r>
              <a:rPr i="1" lang="en-US" sz="2000">
                <a:solidFill>
                  <a:srgbClr val="3A3C3D"/>
                </a:solidFill>
              </a:rPr>
              <a:t>Z</a:t>
            </a: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oom.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AutoNum type="arabicPeriod"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Using </a:t>
            </a:r>
            <a:r>
              <a:rPr i="1" lang="en-US" sz="2000">
                <a:solidFill>
                  <a:srgbClr val="3A3C3D"/>
                </a:solidFill>
              </a:rPr>
              <a:t>G</a:t>
            </a: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oogle</a:t>
            </a:r>
            <a:r>
              <a:rPr i="1" lang="en-US" sz="2000">
                <a:solidFill>
                  <a:srgbClr val="3A3C3D"/>
                </a:solidFill>
              </a:rPr>
              <a:t> T</a:t>
            </a: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asks for collaboration and task management.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i="1"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Slack for sharing resources and links.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i="1"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i="1"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1" marL="8001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1800"/>
              <a:buNone/>
            </a:pPr>
            <a:r>
              <a:t/>
            </a:r>
            <a:endParaRPr sz="2000">
              <a:solidFill>
                <a:srgbClr val="3A3C3D"/>
              </a:solidFill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2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50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1F41"/>
              </a:buClr>
              <a:buSzPts val="1800"/>
              <a:buNone/>
            </a:pPr>
            <a:r>
              <a:t/>
            </a:r>
            <a:endParaRPr sz="20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585C5E"/>
              </a:buClr>
              <a:buSzPts val="1800"/>
              <a:buNone/>
            </a:pPr>
            <a:r>
              <a:t/>
            </a:r>
            <a:endParaRPr sz="18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screenshot of a computer&#10;&#10;Description automatically generated" id="113" name="Google Shape;11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9992" y="3246963"/>
            <a:ext cx="5970998" cy="2829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/>
          <p:nvPr/>
        </p:nvSpPr>
        <p:spPr>
          <a:xfrm>
            <a:off x="2286000" y="2457471"/>
            <a:ext cx="7620000" cy="196140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8"/>
          <p:cNvSpPr txBox="1"/>
          <p:nvPr>
            <p:ph type="title"/>
          </p:nvPr>
        </p:nvSpPr>
        <p:spPr>
          <a:xfrm>
            <a:off x="2286000" y="2658979"/>
            <a:ext cx="7620000" cy="15400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84"/>
              <a:buNone/>
            </a:pPr>
            <a:r>
              <a:rPr lang="en-US" sz="5150">
                <a:solidFill>
                  <a:schemeClr val="dk1"/>
                </a:solidFill>
              </a:rPr>
              <a:t>Object detection</a:t>
            </a:r>
            <a:endParaRPr sz="5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9"/>
          <p:cNvSpPr txBox="1"/>
          <p:nvPr>
            <p:ph type="title"/>
          </p:nvPr>
        </p:nvSpPr>
        <p:spPr>
          <a:xfrm>
            <a:off x="158536" y="-9218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DESIGN</a:t>
            </a:r>
            <a:endParaRPr sz="4000">
              <a:solidFill>
                <a:schemeClr val="lt1"/>
              </a:solidFill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7388" y="1233516"/>
            <a:ext cx="9457214" cy="5319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/>
          <p:nvPr/>
        </p:nvSpPr>
        <p:spPr>
          <a:xfrm>
            <a:off x="0" y="0"/>
            <a:ext cx="12192000" cy="8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0"/>
          <p:cNvSpPr txBox="1"/>
          <p:nvPr>
            <p:ph type="title"/>
          </p:nvPr>
        </p:nvSpPr>
        <p:spPr>
          <a:xfrm>
            <a:off x="158536" y="-92184"/>
            <a:ext cx="12426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US" sz="4000">
                <a:solidFill>
                  <a:schemeClr val="lt1"/>
                </a:solidFill>
              </a:rPr>
              <a:t>TASKS COMPLETED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506050" y="1730226"/>
            <a:ext cx="11457000" cy="45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Object detection setup in Endeavour.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Modified the object detection pipeline to save the page images as well as objects detected.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Object detection run on 200 ETDs that has already been segmented in past work.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Updated the XML generation code to include unique object IDs that Team 1 needs for recording structural connections and reran the object detection code on the 200 ETDs.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rgbClr val="3A3C3D"/>
                </a:solidFill>
                <a:latin typeface="Calibri"/>
                <a:ea typeface="Calibri"/>
                <a:cs typeface="Calibri"/>
                <a:sym typeface="Calibri"/>
              </a:rPr>
              <a:t>Defined and integrated the required APIs to populate the database and save the files corresponding to the ETD.</a:t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A3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Custom 2">
      <a:dk1>
        <a:srgbClr val="861F41"/>
      </a:dk1>
      <a:lt1>
        <a:srgbClr val="FFFFFF"/>
      </a:lt1>
      <a:dk2>
        <a:srgbClr val="75787B"/>
      </a:dk2>
      <a:lt2>
        <a:srgbClr val="E5E1E6"/>
      </a:lt2>
      <a:accent1>
        <a:srgbClr val="861F41"/>
      </a:accent1>
      <a:accent2>
        <a:srgbClr val="C64600"/>
      </a:accent2>
      <a:accent3>
        <a:srgbClr val="A5A5A5"/>
      </a:accent3>
      <a:accent4>
        <a:srgbClr val="508590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6C1035"/>
      </a:dk1>
      <a:lt1>
        <a:srgbClr val="5C6C66"/>
      </a:lt1>
      <a:dk2>
        <a:srgbClr val="A7A7A7"/>
      </a:dk2>
      <a:lt2>
        <a:srgbClr val="535353"/>
      </a:lt2>
      <a:accent1>
        <a:srgbClr val="6C1035"/>
      </a:accent1>
      <a:accent2>
        <a:srgbClr val="E57631"/>
      </a:accent2>
      <a:accent3>
        <a:srgbClr val="A5A5A5"/>
      </a:accent3>
      <a:accent4>
        <a:srgbClr val="417C79"/>
      </a:accent4>
      <a:accent5>
        <a:srgbClr val="E5E1EF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