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6858000" cy="9144000"/>
  <p:embeddedFontLst>
    <p:embeddedFont>
      <p:font typeface="Garamond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7" roundtripDataSignature="AMtx7mj/WdZtuYeHHXd0SX4A8gCqr3Pr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Garamond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Garamond-italic.fntdata"/><Relationship Id="rId14" Type="http://schemas.openxmlformats.org/officeDocument/2006/relationships/font" Target="fonts/Garamond-bold.fntdata"/><Relationship Id="rId17" Type="http://customschemas.google.com/relationships/presentationmetadata" Target="metadata"/><Relationship Id="rId16" Type="http://schemas.openxmlformats.org/officeDocument/2006/relationships/font" Target="fonts/Garamond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1" name="Google Shape;10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en-US"/>
            </a:br>
            <a:endParaRPr/>
          </a:p>
        </p:txBody>
      </p:sp>
      <p:sp>
        <p:nvSpPr>
          <p:cNvPr id="109" name="Google Shape;109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4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en-US"/>
            </a:br>
            <a:endParaRPr/>
          </a:p>
        </p:txBody>
      </p:sp>
      <p:sp>
        <p:nvSpPr>
          <p:cNvPr id="117" name="Google Shape;117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en-US"/>
            </a:br>
            <a:endParaRPr/>
          </a:p>
        </p:txBody>
      </p:sp>
      <p:sp>
        <p:nvSpPr>
          <p:cNvPr id="125" name="Google Shape;125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6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en-US"/>
            </a:br>
            <a:endParaRPr/>
          </a:p>
        </p:txBody>
      </p:sp>
      <p:sp>
        <p:nvSpPr>
          <p:cNvPr id="133" name="Google Shape;133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p7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en-US"/>
            </a:br>
            <a:endParaRPr/>
          </a:p>
        </p:txBody>
      </p:sp>
      <p:sp>
        <p:nvSpPr>
          <p:cNvPr id="143" name="Google Shape;143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/>
          <p:nvPr/>
        </p:nvSpPr>
        <p:spPr>
          <a:xfrm>
            <a:off x="0" y="0"/>
            <a:ext cx="12192000" cy="571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9"/>
          <p:cNvSpPr txBox="1"/>
          <p:nvPr>
            <p:ph type="title"/>
          </p:nvPr>
        </p:nvSpPr>
        <p:spPr>
          <a:xfrm>
            <a:off x="609600" y="3153095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b="0" sz="5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0" name="Google Shape;20;p9"/>
          <p:cNvCxnSpPr/>
          <p:nvPr/>
        </p:nvCxnSpPr>
        <p:spPr>
          <a:xfrm>
            <a:off x="0" y="57531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" name="Google Shape;21;p9"/>
          <p:cNvSpPr txBox="1"/>
          <p:nvPr>
            <p:ph idx="1" type="body"/>
          </p:nvPr>
        </p:nvSpPr>
        <p:spPr>
          <a:xfrm>
            <a:off x="603250" y="5864054"/>
            <a:ext cx="10972800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" type="body"/>
          </p:nvPr>
        </p:nvSpPr>
        <p:spPr>
          <a:xfrm rot="5400000">
            <a:off x="3867150" y="-1085850"/>
            <a:ext cx="445770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18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/>
          <p:nvPr/>
        </p:nvSpPr>
        <p:spPr>
          <a:xfrm>
            <a:off x="9310254" y="0"/>
            <a:ext cx="288174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" name="Google Shape;79;p19"/>
          <p:cNvCxnSpPr/>
          <p:nvPr/>
        </p:nvCxnSpPr>
        <p:spPr>
          <a:xfrm flipH="1">
            <a:off x="9310254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0" name="Google Shape;80;p19"/>
          <p:cNvSpPr txBox="1"/>
          <p:nvPr>
            <p:ph type="title"/>
          </p:nvPr>
        </p:nvSpPr>
        <p:spPr>
          <a:xfrm rot="5400000">
            <a:off x="7905750" y="2266950"/>
            <a:ext cx="5486399" cy="232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" type="body"/>
          </p:nvPr>
        </p:nvSpPr>
        <p:spPr>
          <a:xfrm rot="5400000">
            <a:off x="2147887" y="-623888"/>
            <a:ext cx="5486399" cy="810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19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9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9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0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0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10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1"/>
          <p:cNvSpPr/>
          <p:nvPr/>
        </p:nvSpPr>
        <p:spPr>
          <a:xfrm>
            <a:off x="0" y="4572000"/>
            <a:ext cx="12192000" cy="16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1"/>
          <p:cNvSpPr txBox="1"/>
          <p:nvPr>
            <p:ph type="ctrTitle"/>
          </p:nvPr>
        </p:nvSpPr>
        <p:spPr>
          <a:xfrm>
            <a:off x="609600" y="4740333"/>
            <a:ext cx="10972800" cy="1263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31" name="Google Shape;31;p11"/>
          <p:cNvCxnSpPr/>
          <p:nvPr/>
        </p:nvCxnSpPr>
        <p:spPr>
          <a:xfrm>
            <a:off x="0" y="62103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2" name="Google Shape;32;p11"/>
          <p:cNvSpPr txBox="1"/>
          <p:nvPr>
            <p:ph idx="1" type="subTitle"/>
          </p:nvPr>
        </p:nvSpPr>
        <p:spPr>
          <a:xfrm>
            <a:off x="609600" y="6286500"/>
            <a:ext cx="10972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pic>
        <p:nvPicPr>
          <p:cNvPr descr="Closeup of test tubes" id="33" name="Google Shape;33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" y="0"/>
            <a:ext cx="12188951" cy="457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2"/>
          <p:cNvSpPr txBox="1"/>
          <p:nvPr>
            <p:ph idx="1" type="body"/>
          </p:nvPr>
        </p:nvSpPr>
        <p:spPr>
          <a:xfrm>
            <a:off x="1066800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37" name="Google Shape;37;p12"/>
          <p:cNvSpPr txBox="1"/>
          <p:nvPr>
            <p:ph idx="2" type="body"/>
          </p:nvPr>
        </p:nvSpPr>
        <p:spPr>
          <a:xfrm>
            <a:off x="6373091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38" name="Google Shape;38;p12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" name="Google Shape;39;p12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106680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106680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5" name="Google Shape;45;p13"/>
          <p:cNvSpPr txBox="1"/>
          <p:nvPr>
            <p:ph idx="3" type="body"/>
          </p:nvPr>
        </p:nvSpPr>
        <p:spPr>
          <a:xfrm>
            <a:off x="637032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13"/>
          <p:cNvSpPr txBox="1"/>
          <p:nvPr>
            <p:ph idx="4" type="body"/>
          </p:nvPr>
        </p:nvSpPr>
        <p:spPr>
          <a:xfrm>
            <a:off x="637032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7" name="Google Shape;47;p13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13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14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4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15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" name="Google Shape;61;p16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2" name="Google Shape;62;p16"/>
          <p:cNvSpPr txBox="1"/>
          <p:nvPr>
            <p:ph type="title"/>
          </p:nvPr>
        </p:nvSpPr>
        <p:spPr>
          <a:xfrm>
            <a:off x="380519" y="465512"/>
            <a:ext cx="350616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80519" y="3746500"/>
            <a:ext cx="3506162" cy="24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16"/>
          <p:cNvSpPr txBox="1"/>
          <p:nvPr>
            <p:ph idx="2" type="body"/>
          </p:nvPr>
        </p:nvSpPr>
        <p:spPr>
          <a:xfrm>
            <a:off x="4699000" y="465513"/>
            <a:ext cx="7048500" cy="5935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Char char="•"/>
              <a:defRPr sz="2200"/>
            </a:lvl1pPr>
            <a:lvl2pPr indent="-355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" name="Google Shape;67;p17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8" name="Google Shape;68;p17"/>
          <p:cNvSpPr txBox="1"/>
          <p:nvPr>
            <p:ph type="title"/>
          </p:nvPr>
        </p:nvSpPr>
        <p:spPr>
          <a:xfrm>
            <a:off x="384048" y="466344"/>
            <a:ext cx="350215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1" type="body"/>
          </p:nvPr>
        </p:nvSpPr>
        <p:spPr>
          <a:xfrm>
            <a:off x="384048" y="3749040"/>
            <a:ext cx="3502152" cy="2423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descr="An empty placeholder to add an image. Click on the placeholder and select the image that you wish to add" id="70" name="Google Shape;70;p17"/>
          <p:cNvSpPr/>
          <p:nvPr>
            <p:ph idx="2" type="pic"/>
          </p:nvPr>
        </p:nvSpPr>
        <p:spPr>
          <a:xfrm>
            <a:off x="4309872" y="0"/>
            <a:ext cx="7882128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7315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"/>
          <p:cNvSpPr/>
          <p:nvPr/>
        </p:nvSpPr>
        <p:spPr>
          <a:xfrm>
            <a:off x="0" y="0"/>
            <a:ext cx="12192000" cy="137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2" name="Google Shape;12;p8"/>
          <p:cNvCxnSpPr/>
          <p:nvPr/>
        </p:nvCxnSpPr>
        <p:spPr>
          <a:xfrm>
            <a:off x="0" y="13716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" name="Google Shape;13;p8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8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8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8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hyperlink" Target="https://unsplash.com/@eyefish73?utm_source=unsplash&amp;utm_medium=referral&amp;utm_content=creditCopyText" TargetMode="External"/><Relationship Id="rId5" Type="http://schemas.openxmlformats.org/officeDocument/2006/relationships/hyperlink" Target="https://unsplash.com/s/photos/hokie-stone?utm_source=unsplash&amp;utm_medium=referral&amp;utm_content=creditCopyText" TargetMode="External"/><Relationship Id="rId6" Type="http://schemas.openxmlformats.org/officeDocument/2006/relationships/hyperlink" Target="http://hdl.handle.net/10919/102735" TargetMode="External"/><Relationship Id="rId7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hdl.handle.net/10919/102735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hdl.handle.net/10919/10273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hdl.handle.net/10919/102735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hdl.handle.net/10919/102735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hdl.handle.net/10919/102735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hdl.handle.net/10919/102735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>
            <p:ph type="title"/>
          </p:nvPr>
        </p:nvSpPr>
        <p:spPr>
          <a:xfrm>
            <a:off x="661181" y="626618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Strategic Management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1"/>
          <p:cNvSpPr txBox="1"/>
          <p:nvPr>
            <p:ph idx="1" type="body"/>
          </p:nvPr>
        </p:nvSpPr>
        <p:spPr>
          <a:xfrm>
            <a:off x="2700996" y="3319185"/>
            <a:ext cx="6790007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External Analysis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rPr b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Case: </a:t>
            </a:r>
            <a:r>
              <a:rPr b="1" lang="en-US" sz="2100">
                <a:latin typeface="Times New Roman"/>
                <a:ea typeface="Times New Roman"/>
                <a:cs typeface="Times New Roman"/>
                <a:sym typeface="Times New Roman"/>
              </a:rPr>
              <a:t>Hotel Industry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243839" y="6063232"/>
            <a:ext cx="6783494" cy="45004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43839" y="6071919"/>
            <a:ext cx="702056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Instructor Name | Name of Institution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" name="Google Shape;94;p1"/>
          <p:cNvCxnSpPr/>
          <p:nvPr/>
        </p:nvCxnSpPr>
        <p:spPr>
          <a:xfrm>
            <a:off x="11722" y="5587442"/>
            <a:ext cx="12180277" cy="33997"/>
          </a:xfrm>
          <a:prstGeom prst="straightConnector1">
            <a:avLst/>
          </a:prstGeom>
          <a:noFill/>
          <a:ln cap="flat" cmpd="sng" w="63500">
            <a:solidFill>
              <a:srgbClr val="EE6C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descr="Unless otherwise noted, this slide deck is (c) Virginia Polytechnic Institute and State University. It is released under a  Creative Commons Attribution NonCommercial ShareAlike 3.0 license (CC BY NC-SA 3.0)    &#10;" id="95" name="Google Shape;95;p1"/>
          <p:cNvSpPr/>
          <p:nvPr/>
        </p:nvSpPr>
        <p:spPr>
          <a:xfrm>
            <a:off x="661181" y="5371431"/>
            <a:ext cx="921433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en-US" sz="800" u="none" cap="none" strike="noStrik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Unless otherwise noted, this slide deck is (c) Virginia Polytechnic Institute and State University. It is released under a  Creative Commons Attribution NonCommercial ShareAlike 3.0 license (CC BY NC-SA 3.0)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9073414" y="6496911"/>
            <a:ext cx="393673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Photo by </a:t>
            </a:r>
            <a:r>
              <a:rPr b="0" i="0" lang="en-US" sz="1800" u="sng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Jon Sailer</a:t>
            </a:r>
            <a:r>
              <a:rPr b="0" i="0" lang="en-US" sz="1800" u="none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 on </a:t>
            </a:r>
            <a:r>
              <a:rPr b="0" i="0" lang="en-US" sz="1800" u="sng" cap="none" strike="noStrike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Unsplash</a:t>
            </a:r>
            <a:endParaRPr b="0" i="0" sz="1800" u="none" cap="none" strike="noStrike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9073414" y="6251760"/>
            <a:ext cx="2874748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sng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 </a:t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nless otherwise noted, this slide deck is (c) Virginia Polytechnic Institute and State University. It is released under a  Creative Commons Attribution NonCommercial ShareAlike 3.0 license (CC BY NC-SA 3.0)" id="98" name="Google Shape;98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8189" y="5287405"/>
            <a:ext cx="572992" cy="2154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Hotel Industry</a:t>
            </a:r>
            <a:endParaRPr/>
          </a:p>
        </p:txBody>
      </p:sp>
      <p:sp>
        <p:nvSpPr>
          <p:cNvPr id="104" name="Google Shape;104;p2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en-US" sz="3600">
                <a:latin typeface="Garamond"/>
                <a:ea typeface="Garamond"/>
                <a:cs typeface="Garamond"/>
                <a:sym typeface="Garamond"/>
              </a:rPr>
              <a:t>Review the following focus questions</a:t>
            </a:r>
            <a:endParaRPr/>
          </a:p>
          <a:p>
            <a:pPr indent="-134620" lvl="0" marL="27432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05" name="Google Shape;105;p2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PESTEL – First…What Industry are we in?</a:t>
            </a:r>
            <a:endParaRPr/>
          </a:p>
        </p:txBody>
      </p:sp>
      <p:sp>
        <p:nvSpPr>
          <p:cNvPr id="112" name="Google Shape;112;p3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3000">
                <a:latin typeface="Times New Roman"/>
                <a:ea typeface="Times New Roman"/>
                <a:cs typeface="Times New Roman"/>
                <a:sym typeface="Times New Roman"/>
              </a:rPr>
              <a:t>1.	Conduct a PESTEL analysis of the Hotel industry. Following your analysis, list the top three factors causing change (positive or negative) using the PESTEL framework.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3000">
                <a:latin typeface="Times New Roman"/>
                <a:ea typeface="Times New Roman"/>
                <a:cs typeface="Times New Roman"/>
                <a:sym typeface="Times New Roman"/>
              </a:rPr>
              <a:t>Factor 1: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3000">
                <a:latin typeface="Times New Roman"/>
                <a:ea typeface="Times New Roman"/>
                <a:cs typeface="Times New Roman"/>
                <a:sym typeface="Times New Roman"/>
              </a:rPr>
              <a:t>Factor 2: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3000">
                <a:latin typeface="Times New Roman"/>
                <a:ea typeface="Times New Roman"/>
                <a:cs typeface="Times New Roman"/>
                <a:sym typeface="Times New Roman"/>
              </a:rPr>
              <a:t>Factor 3: </a:t>
            </a:r>
            <a:endParaRPr/>
          </a:p>
        </p:txBody>
      </p:sp>
      <p:sp>
        <p:nvSpPr>
          <p:cNvPr id="113" name="Google Shape;113;p3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Porter’s 5 Forces</a:t>
            </a:r>
            <a:endParaRPr/>
          </a:p>
        </p:txBody>
      </p:sp>
      <p:sp>
        <p:nvSpPr>
          <p:cNvPr id="120" name="Google Shape;120;p4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2. Conduct a five forces analysis placing hotels as the rivals. Identify the players, the factors that drive the strength of each force and the strength of each force: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Rivalry: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Threat of Entry: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Suppliers: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Buyers: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Substitutes:</a:t>
            </a:r>
            <a:endParaRPr/>
          </a:p>
        </p:txBody>
      </p:sp>
      <p:sp>
        <p:nvSpPr>
          <p:cNvPr id="121" name="Google Shape;121;p4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External Analysis</a:t>
            </a:r>
            <a:endParaRPr/>
          </a:p>
        </p:txBody>
      </p:sp>
      <p:sp>
        <p:nvSpPr>
          <p:cNvPr id="128" name="Google Shape;128;p5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3. How are your top 3 factors impacting the five forces model—either negatively or positively?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4. Which of the five competitive forces is strongest? Which is weakest? What competitive forces seem to have the greatest effect on industry attractiveness and the potential profitability of new entrants?</a:t>
            </a:r>
            <a:endParaRPr/>
          </a:p>
        </p:txBody>
      </p:sp>
      <p:sp>
        <p:nvSpPr>
          <p:cNvPr id="129" name="Google Shape;129;p5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Strategic Group Map</a:t>
            </a:r>
            <a:endParaRPr/>
          </a:p>
        </p:txBody>
      </p:sp>
      <p:sp>
        <p:nvSpPr>
          <p:cNvPr descr="A graph with the x-axis labeled (from left to right) low, ???, and high. The y-axis is the $ price and it is labeled (bottom to top) low and high. " id="136" name="Google Shape;136;p6"/>
          <p:cNvSpPr txBox="1"/>
          <p:nvPr/>
        </p:nvSpPr>
        <p:spPr>
          <a:xfrm>
            <a:off x="838200" y="1737359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514350" lvl="0" marL="5143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AutoNum type="arabicPeriod" startAt="5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does your strategic group map of the </a:t>
            </a:r>
            <a:r>
              <a:rPr lang="en-US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hotel</a:t>
            </a: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industry look like? Which strategic groups do you think are in the best positions? The worst positions?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      High</a:t>
            </a:r>
            <a:endParaRPr b="0" i="0" sz="2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$ Price                                                                        </a:t>
            </a:r>
            <a:r>
              <a:rPr b="0" i="0" lang="en-US" sz="24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 Board</a:t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Low</a:t>
            </a:r>
            <a:endParaRPr b="0" i="0" sz="2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Low                         ????                             High</a:t>
            </a:r>
            <a:endParaRPr b="0" i="0" sz="2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37" name="Google Shape;137;p6"/>
          <p:cNvCxnSpPr/>
          <p:nvPr/>
        </p:nvCxnSpPr>
        <p:spPr>
          <a:xfrm>
            <a:off x="2703576" y="2926080"/>
            <a:ext cx="0" cy="2438400"/>
          </a:xfrm>
          <a:prstGeom prst="straightConnector1">
            <a:avLst/>
          </a:prstGeom>
          <a:noFill/>
          <a:ln cap="flat" cmpd="sng" w="9525">
            <a:solidFill>
              <a:srgbClr val="5B9BD5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38" name="Google Shape;138;p6"/>
          <p:cNvCxnSpPr/>
          <p:nvPr/>
        </p:nvCxnSpPr>
        <p:spPr>
          <a:xfrm>
            <a:off x="2703576" y="5364480"/>
            <a:ext cx="3849624" cy="0"/>
          </a:xfrm>
          <a:prstGeom prst="straightConnector1">
            <a:avLst/>
          </a:prstGeom>
          <a:noFill/>
          <a:ln cap="flat" cmpd="sng" w="9525">
            <a:solidFill>
              <a:srgbClr val="5B9BD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9" name="Google Shape;139;p6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Conclusions and Recommendations</a:t>
            </a:r>
            <a:endParaRPr/>
          </a:p>
        </p:txBody>
      </p:sp>
      <p:sp>
        <p:nvSpPr>
          <p:cNvPr id="146" name="Google Shape;146;p7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6. What key factors may determine the success of a start-up hotel?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7. What recommendations would you make to a smaller, start-up hotel company to improve its competitiveness in the market while mitigating any current and future risks?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7" name="Google Shape;147;p7"/>
          <p:cNvSpPr txBox="1"/>
          <p:nvPr/>
        </p:nvSpPr>
        <p:spPr>
          <a:xfrm>
            <a:off x="9934525" y="6511800"/>
            <a:ext cx="2257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0" lang="en-US" sz="1050" u="none" cap="none" strike="noStrike">
                <a:solidFill>
                  <a:srgbClr val="000000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Science Project 16x9">
  <a:themeElements>
    <a:clrScheme name="Custom 1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AcademicScience">
      <a:dk1>
        <a:srgbClr val="000000"/>
      </a:dk1>
      <a:lt1>
        <a:srgbClr val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2021-03-19T16:05:23Z</dcterms:created>
  <dc:creator>Call, Kylie</dc:creator>
</cp:coreProperties>
</file>