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Economica"/>
      <p:regular r:id="rId21"/>
      <p:bold r:id="rId22"/>
      <p:italic r:id="rId23"/>
      <p:boldItalic r:id="rId24"/>
    </p:embeddedFont>
    <p:embeddedFont>
      <p:font typeface="Proxima Nova"/>
      <p:regular r:id="rId25"/>
      <p:bold r:id="rId26"/>
      <p:italic r:id="rId27"/>
      <p:boldItalic r:id="rId28"/>
    </p:embeddedFon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Author clrIdx="0" id="0" initials="" lastIdx="5" name="Nathan Rosa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80979D93-C1B6-4E05-8B07-60F958752A18}">
  <a:tblStyle styleId="{80979D93-C1B6-4E05-8B07-60F958752A18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Economica-bold.fntdata"/><Relationship Id="rId21" Type="http://schemas.openxmlformats.org/officeDocument/2006/relationships/font" Target="fonts/Economica-regular.fntdata"/><Relationship Id="rId24" Type="http://schemas.openxmlformats.org/officeDocument/2006/relationships/font" Target="fonts/Economica-boldItalic.fntdata"/><Relationship Id="rId23" Type="http://schemas.openxmlformats.org/officeDocument/2006/relationships/font" Target="fonts/Economica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font" Target="fonts/ProximaNova-bold.fntdata"/><Relationship Id="rId25" Type="http://schemas.openxmlformats.org/officeDocument/2006/relationships/font" Target="fonts/ProximaNova-regular.fntdata"/><Relationship Id="rId28" Type="http://schemas.openxmlformats.org/officeDocument/2006/relationships/font" Target="fonts/ProximaNova-boldItalic.fntdata"/><Relationship Id="rId27" Type="http://schemas.openxmlformats.org/officeDocument/2006/relationships/font" Target="fonts/ProximaNova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OpenSans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5">
    <p:pos x="6000" y="0"/>
    <p:text>consistent lower or upper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1">
    <p:pos x="6000" y="0"/>
    <p:text>spell check
idel
coose</p:text>
  </p:cm>
  <p:cm authorId="0" idx="2">
    <p:pos x="6000" y="100"/>
    <p:text>remove state and make choose = type</p:text>
  </p:cm>
  <p:cm authorId="0" idx="3">
    <p:pos x="6000" y="200"/>
    <p:text>start/confirmed</p:tex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m authorId="0" idx="4">
    <p:pos x="6000" y="0"/>
    <p:text>problem solution table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His research program seeks to understand the molecular biology and evolution of plant metabolism responsible for making valuable chemicals.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In recent years, there has been a higher demand for chemical feed stocks to supply the manufacturing of economically important medicines and materials due to a decline in synthetic reserves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n"/>
              <a:t>“Identification of Poison Ivy Urushiol Biosynthetic Genes Using RNAseq” - aimed at developing informatic resources enabling the identification of urushiol biosynthetic genes</a:t>
            </a:r>
          </a:p>
          <a:p>
            <a:pPr indent="-228600" lvl="1" marL="914400" rtl="0">
              <a:spcBef>
                <a:spcPts val="0"/>
              </a:spcBef>
              <a:buChar char="-"/>
            </a:pPr>
            <a:r>
              <a:rPr lang="en"/>
              <a:t>Urushiol is the oily allergen found in poison ivy that causes the reaction of a skin rash in some individuals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2" y="756700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44700" y="1444255"/>
            <a:ext cx="3054600" cy="15371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ct val="100000"/>
              <a:defRPr sz="1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7" y="4602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7" name="Shape 17"/>
          <p:cNvSpPr/>
          <p:nvPr/>
        </p:nvSpPr>
        <p:spPr>
          <a:xfrm flipH="1" rot="10800000">
            <a:off x="466425" y="35583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18" name="Shape 18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311700" y="1399399"/>
            <a:ext cx="2808000" cy="2784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" name="Shape 44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265500" y="2769000"/>
            <a:ext cx="4045200" cy="1574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pen Sans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pen Sans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0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comments" Target="../comments/comment1.xml"/><Relationship Id="rId4" Type="http://schemas.openxmlformats.org/officeDocument/2006/relationships/image" Target="../media/image0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comments" Target="../comments/comment2.xml"/><Relationship Id="rId4" Type="http://schemas.openxmlformats.org/officeDocument/2006/relationships/image" Target="../media/image03.png"/><Relationship Id="rId5" Type="http://schemas.openxmlformats.org/officeDocument/2006/relationships/image" Target="../media/image0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comments" Target="../comments/comment3.xml"/><Relationship Id="rId4" Type="http://schemas.openxmlformats.org/officeDocument/2006/relationships/hyperlink" Target="https://www.youtube.com/watch?v=uxOt2D2DSaw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07.png"/><Relationship Id="rId5" Type="http://schemas.openxmlformats.org/officeDocument/2006/relationships/image" Target="../media/image05.png"/><Relationship Id="rId6" Type="http://schemas.openxmlformats.org/officeDocument/2006/relationships/image" Target="../media/image0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4294967295" type="subTitle"/>
          </p:nvPr>
        </p:nvSpPr>
        <p:spPr>
          <a:xfrm>
            <a:off x="2424850" y="3430625"/>
            <a:ext cx="2279100" cy="15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b="1"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Presenters</a:t>
            </a:r>
            <a:r>
              <a:rPr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: </a:t>
            </a: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Anthony Barbee</a:t>
            </a: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Qi Bing</a:t>
            </a: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Alisher Pazylbekov</a:t>
            </a:r>
          </a:p>
          <a:p>
            <a:pPr indent="-69850" lvl="0" marL="45720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Nathan Rosa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1836" y="0"/>
            <a:ext cx="3820314" cy="282522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4501650" y="3430625"/>
            <a:ext cx="3553500" cy="151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45720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Virginia Polytechnic Institute and State University, Blacksburg, VA, 24061 </a:t>
            </a:r>
          </a:p>
          <a:p>
            <a:pPr indent="457200"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CS 4624</a:t>
            </a:r>
          </a:p>
          <a:p>
            <a:pPr indent="457200"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April 28, 2016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65" name="Shape 65"/>
          <p:cNvSpPr txBox="1"/>
          <p:nvPr/>
        </p:nvSpPr>
        <p:spPr>
          <a:xfrm>
            <a:off x="699287" y="2711525"/>
            <a:ext cx="7745400" cy="60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600" u="sng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</a:t>
            </a:r>
            <a:r>
              <a:rPr b="1"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oison </a:t>
            </a:r>
            <a:r>
              <a:rPr b="1" lang="en" sz="1600" u="sng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b="1"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vy </a:t>
            </a:r>
            <a:r>
              <a:rPr b="1" lang="en" sz="1600" u="sng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</a:t>
            </a:r>
            <a:r>
              <a:rPr b="1"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ppalachian </a:t>
            </a:r>
            <a:r>
              <a:rPr b="1" lang="en" sz="1600" u="sng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b="1"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rail 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lang="en" sz="160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Mega-Transect Data Collection Application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Shape 1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566462" y="650574"/>
            <a:ext cx="2159325" cy="3842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0800" y="542925"/>
            <a:ext cx="2276475" cy="405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Shape 1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0274" y="344656"/>
            <a:ext cx="2498949" cy="445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3387" y="334912"/>
            <a:ext cx="2521722" cy="447367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Shape 136"/>
          <p:cNvSpPr txBox="1"/>
          <p:nvPr/>
        </p:nvSpPr>
        <p:spPr>
          <a:xfrm>
            <a:off x="4864500" y="0"/>
            <a:ext cx="4279500" cy="503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1763" y="566650"/>
            <a:ext cx="2260475" cy="40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x="311700" y="1935300"/>
            <a:ext cx="8520600" cy="12729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7200"/>
              <a:t>QUESTIONS?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Purpose/ Background</a:t>
            </a:r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311700" y="1225225"/>
            <a:ext cx="5332500" cy="335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Client: Dr. John G. Jelesko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Research program to study molecular biology and the evolution of plant metabolism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Record current poison ivy trends along the AT</a:t>
            </a:r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2596" y="562574"/>
            <a:ext cx="3099704" cy="4018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Requirements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Android application (stored on external SD)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Record GPS coordinates, growth habit, and plant id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Sync to remote database when reconnected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External Controller (e.g., headphones)</a:t>
            </a:r>
          </a:p>
          <a:p>
            <a:pPr indent="-381000" lvl="0" marL="457200" rtl="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Documented and available code</a:t>
            </a:r>
          </a:p>
          <a:p>
            <a:pPr indent="-381000" lvl="0" marL="457200">
              <a:spcBef>
                <a:spcPts val="0"/>
              </a:spcBef>
              <a:buSzPct val="100000"/>
              <a:buAutoNum type="arabicPeriod"/>
            </a:pPr>
            <a:r>
              <a:rPr lang="en" sz="2400"/>
              <a:t>Tutorials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3776159" y="662650"/>
            <a:ext cx="2091600" cy="484799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Application Overview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9100" y="969725"/>
            <a:ext cx="6685801" cy="4056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External Hardware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882026"/>
            <a:ext cx="5838501" cy="315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95550" y="274550"/>
            <a:ext cx="4841650" cy="2962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Databases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225225"/>
            <a:ext cx="4508100" cy="3354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Char char="●"/>
            </a:pPr>
            <a:r>
              <a:rPr lang="en" sz="2400">
                <a:solidFill>
                  <a:schemeClr val="dk1"/>
                </a:solidFill>
              </a:rPr>
              <a:t>Local (SQLite)</a:t>
            </a:r>
          </a:p>
          <a:p>
            <a:pPr indent="-381000" lvl="0" marL="457200">
              <a:spcBef>
                <a:spcPts val="0"/>
              </a:spcBef>
              <a:buClr>
                <a:schemeClr val="dk1"/>
              </a:buClr>
              <a:buSzPct val="100000"/>
              <a:buChar char="●"/>
            </a:pPr>
            <a:r>
              <a:rPr lang="en" sz="2400">
                <a:solidFill>
                  <a:schemeClr val="dk1"/>
                </a:solidFill>
              </a:rPr>
              <a:t>Server (MySQL and PHP)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 b="2638" l="0" r="2818" t="0"/>
          <a:stretch/>
        </p:blipFill>
        <p:spPr>
          <a:xfrm>
            <a:off x="4932925" y="569537"/>
            <a:ext cx="3899375" cy="400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Problems Faced and Lessons Learned</a:t>
            </a:r>
          </a:p>
        </p:txBody>
      </p:sp>
      <p:graphicFrame>
        <p:nvGraphicFramePr>
          <p:cNvPr id="105" name="Shape 105"/>
          <p:cNvGraphicFramePr/>
          <p:nvPr/>
        </p:nvGraphicFramePr>
        <p:xfrm>
          <a:off x="936550" y="1438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{80979D93-C1B6-4E05-8B07-60F958752A18}</a:tableStyleId>
              </a:tblPr>
              <a:tblGrid>
                <a:gridCol w="3202700"/>
                <a:gridCol w="4068200"/>
              </a:tblGrid>
              <a:tr h="299425"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Problems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b="1" lang="en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Solutions/Lessons Learned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C9DAF8"/>
                    </a:solidFill>
                  </a:tcPr>
                </a:tc>
              </a:tr>
              <a:tr h="4375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Connectivity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GPS connectivity dependent on service provider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375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GPS Location Service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Choose best known location or last known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9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External Headphone to Software Connection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Make best use of build-in functions  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375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VT Server Configuration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Just because it work on one system it won’t always work on another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9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Pronunciation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spcBef>
                          <a:spcPts val="0"/>
                        </a:spcBef>
                        <a:buClr>
                          <a:schemeClr val="dk1"/>
                        </a:buClr>
                        <a:buSzPct val="91666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It’s pronounced “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  <a:hlinkClick r:id="rId4"/>
                        </a:rPr>
                        <a:t>Appa-LATCH-uh</a:t>
                      </a:r>
                      <a:r>
                        <a:rPr lang="en" sz="1200">
                          <a:solidFill>
                            <a:srgbClr val="222222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”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  <a:tr h="449025">
                <a:tc>
                  <a:txBody>
                    <a:bodyPr>
                      <a:noAutofit/>
                    </a:bodyPr>
                    <a:lstStyle/>
                    <a:p>
                      <a:pPr lv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External SD Card Migration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lvl="0">
                        <a:spcBef>
                          <a:spcPts val="0"/>
                        </a:spcBef>
                        <a:buNone/>
                      </a:pPr>
                      <a:r>
                        <a:rPr lang="en" sz="12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Manually move the PIAT app to SD card</a:t>
                      </a: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9E9E9E">
                          <a:alpha val="0"/>
                        </a:srgbClr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Demo</a:t>
            </a:r>
          </a:p>
        </p:txBody>
      </p:sp>
      <p:pic>
        <p:nvPicPr>
          <p:cNvPr id="111" name="Shape 111"/>
          <p:cNvPicPr preferRelativeResize="0"/>
          <p:nvPr/>
        </p:nvPicPr>
        <p:blipFill rotWithShape="1">
          <a:blip r:embed="rId3">
            <a:alphaModFix/>
          </a:blip>
          <a:srcRect b="0" l="0" r="0" t="4113"/>
          <a:stretch/>
        </p:blipFill>
        <p:spPr>
          <a:xfrm>
            <a:off x="5489675" y="223762"/>
            <a:ext cx="2754849" cy="4695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84020"/>
          <a:stretch/>
        </p:blipFill>
        <p:spPr>
          <a:xfrm>
            <a:off x="1388825" y="553375"/>
            <a:ext cx="6366326" cy="1808448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3760637" y="45171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5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spcAft>
                <a:spcPts val="5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spcAft>
                <a:spcPts val="50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lvl="0" rtl="0">
              <a:spcBef>
                <a:spcPts val="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46687" y="2694875"/>
            <a:ext cx="4762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46687" y="3448950"/>
            <a:ext cx="476250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Shape 1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46687" y="4203025"/>
            <a:ext cx="476250" cy="47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2615087" y="2745600"/>
            <a:ext cx="45822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The home button brings you to the homepage 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2615087" y="3474275"/>
            <a:ext cx="45822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The local database button displays in a table format the current records and their respective properties.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2615087" y="4202950"/>
            <a:ext cx="4582200" cy="4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spcAft>
                <a:spcPts val="50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" sz="12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The settings button displays the input fields for the user to input their respective teams, MySQL username, and password.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