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Montserrat"/>
      <p:regular r:id="rId31"/>
      <p:bold r:id="rId32"/>
      <p:italic r:id="rId33"/>
      <p:boldItalic r:id="rId34"/>
    </p:embeddedFont>
    <p:embeddedFont>
      <p:font typeface="Lato"/>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Montserrat-italic.fntdata"/><Relationship Id="rId10" Type="http://schemas.openxmlformats.org/officeDocument/2006/relationships/slide" Target="slides/slide4.xml"/><Relationship Id="rId32" Type="http://schemas.openxmlformats.org/officeDocument/2006/relationships/font" Target="fonts/Montserrat-bold.fntdata"/><Relationship Id="rId13" Type="http://schemas.openxmlformats.org/officeDocument/2006/relationships/slide" Target="slides/slide7.xml"/><Relationship Id="rId35" Type="http://schemas.openxmlformats.org/officeDocument/2006/relationships/font" Target="fonts/Lato-regular.fntdata"/><Relationship Id="rId12" Type="http://schemas.openxmlformats.org/officeDocument/2006/relationships/slide" Target="slides/slide6.xml"/><Relationship Id="rId34" Type="http://schemas.openxmlformats.org/officeDocument/2006/relationships/font" Target="fonts/Montserrat-boldItalic.fntdata"/><Relationship Id="rId15" Type="http://schemas.openxmlformats.org/officeDocument/2006/relationships/slide" Target="slides/slide9.xml"/><Relationship Id="rId37" Type="http://schemas.openxmlformats.org/officeDocument/2006/relationships/font" Target="fonts/Lato-italic.fntdata"/><Relationship Id="rId14" Type="http://schemas.openxmlformats.org/officeDocument/2006/relationships/slide" Target="slides/slide8.xml"/><Relationship Id="rId36" Type="http://schemas.openxmlformats.org/officeDocument/2006/relationships/font" Target="fonts/Lato-bold.fntdata"/><Relationship Id="rId17" Type="http://schemas.openxmlformats.org/officeDocument/2006/relationships/slide" Target="slides/slide11.xml"/><Relationship Id="rId16" Type="http://schemas.openxmlformats.org/officeDocument/2006/relationships/slide" Target="slides/slide10.xml"/><Relationship Id="rId38" Type="http://schemas.openxmlformats.org/officeDocument/2006/relationships/font" Target="fonts/Lato-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wilio.com/blog/2018/07/how-to-test-your-ios-application-on-a-real-device.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04a0d2754f_0_3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04a0d2754f_0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04bba00edd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04bba00edd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also tested the app in the dark mode. Some of the content were not displayed correctly under black background. Therefore we made some small changes. This is an example of what we did.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04ffe28030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04ffe28030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04deb09c2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04deb09c2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04deb09c24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04deb09c2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04deb09c24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04deb09c24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04deb09c24_2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04deb09c24_2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104deb09c24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104deb09c24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04deb09c24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04deb09c24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cfab5ae44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cfab5ae4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04d0ad598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104d0ad59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we changed how we change some interface option. Instead of having </a:t>
            </a:r>
            <a:r>
              <a:rPr lang="en"/>
              <a:t>multiple</a:t>
            </a:r>
            <a:r>
              <a:rPr lang="en"/>
              <a:t> choice questions with written out answers, it’s more </a:t>
            </a:r>
            <a:r>
              <a:rPr lang="en"/>
              <a:t>easier to evaluate and score if we use a metric from one to ten. We can calculate the averages of all the users to determine scores of each function and see if it reaches our target value in our UX table. Additionally, we want to have a guided and unguided test, meaning we will have some function for each user to do, versus giving vague instructions to users to see if they can figure out how to do it without any prior knowledge.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04a0d2754f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04a0d2754f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Project Overview - James</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Timeline - James</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Deliverables</a:t>
            </a:r>
            <a:endParaRPr sz="1200">
              <a:solidFill>
                <a:schemeClr val="dk1"/>
              </a:solidFill>
              <a:highlight>
                <a:schemeClr val="lt1"/>
              </a:highlight>
              <a:latin typeface="Times New Roman"/>
              <a:ea typeface="Times New Roman"/>
              <a:cs typeface="Times New Roman"/>
              <a:sym typeface="Times New Roman"/>
            </a:endParaRPr>
          </a:p>
          <a:p>
            <a:pPr indent="-304800" lvl="1" marL="9144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iOS App - Boshen</a:t>
            </a:r>
            <a:endParaRPr sz="1200">
              <a:solidFill>
                <a:schemeClr val="dk1"/>
              </a:solidFill>
              <a:highlight>
                <a:schemeClr val="lt1"/>
              </a:highlight>
              <a:latin typeface="Times New Roman"/>
              <a:ea typeface="Times New Roman"/>
              <a:cs typeface="Times New Roman"/>
              <a:sym typeface="Times New Roman"/>
            </a:endParaRPr>
          </a:p>
          <a:p>
            <a:pPr indent="-304800" lvl="1" marL="9144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Website - Muyang</a:t>
            </a:r>
            <a:endParaRPr sz="1200">
              <a:solidFill>
                <a:schemeClr val="dk1"/>
              </a:solidFill>
              <a:highlight>
                <a:schemeClr val="lt1"/>
              </a:highlight>
              <a:latin typeface="Times New Roman"/>
              <a:ea typeface="Times New Roman"/>
              <a:cs typeface="Times New Roman"/>
              <a:sym typeface="Times New Roman"/>
            </a:endParaRPr>
          </a:p>
          <a:p>
            <a:pPr indent="-304800" lvl="1" marL="9144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Report - James</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Testing - Kevin</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Ideas for future - Boshen and Muyang</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Lessons learned - Kevin</a:t>
            </a:r>
            <a:endParaRPr sz="1200">
              <a:solidFill>
                <a:schemeClr val="dk1"/>
              </a:solidFill>
              <a:highlight>
                <a:schemeClr val="lt1"/>
              </a:highlight>
              <a:latin typeface="Times New Roman"/>
              <a:ea typeface="Times New Roman"/>
              <a:cs typeface="Times New Roman"/>
              <a:sym typeface="Times New Roman"/>
            </a:endParaRPr>
          </a:p>
          <a:p>
            <a:pPr indent="-304800" lvl="0" marL="457200" rtl="0" algn="l">
              <a:lnSpc>
                <a:spcPct val="150000"/>
              </a:lnSpc>
              <a:spcBef>
                <a:spcPts val="0"/>
              </a:spcBef>
              <a:spcAft>
                <a:spcPts val="0"/>
              </a:spcAft>
              <a:buClr>
                <a:schemeClr val="dk1"/>
              </a:buClr>
              <a:buSzPts val="1200"/>
              <a:buFont typeface="Times New Roman"/>
              <a:buChar char="●"/>
            </a:pPr>
            <a:r>
              <a:rPr lang="en" sz="1200">
                <a:solidFill>
                  <a:schemeClr val="dk1"/>
                </a:solidFill>
                <a:highlight>
                  <a:schemeClr val="lt1"/>
                </a:highlight>
                <a:latin typeface="Times New Roman"/>
                <a:ea typeface="Times New Roman"/>
                <a:cs typeface="Times New Roman"/>
                <a:sym typeface="Times New Roman"/>
              </a:rPr>
              <a:t>Acknowledgement - Kevin</a:t>
            </a:r>
            <a:endParaRPr sz="1200">
              <a:solidFill>
                <a:schemeClr val="dk1"/>
              </a:solidFill>
              <a:highlight>
                <a:schemeClr val="lt1"/>
              </a:highlight>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04d0ad598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04d0ad598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would like to make a target table where we can can use to evaluate what scores we want to be seeing from users interaction with the website and app and also evaluate any possible roles of people who might want to use the app or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04bba00edd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104bba00edd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order to test the app in a larger group of user and easier installment, next group may need to publish the app on testflight which may require 99 dollar registration fee.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04deb09c24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104deb09c24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working on our project, we had some slight hiccups that affected performance and completion of the project. One of the biggest is that our group do have priorities on other classes. We do have other classes and projects that need our attention and having that affected some completion time. Additionally, we lost a group member causing us to reevaluate our teams role and feasibility on deliverables. Accessibility is another issue, we have a hard time making sure that we had access to all the data and information of previous groups work as well as code from other older members. We also had clarity issues where we might not be clear on an objective, or might be overthinking a situation as well, which leads me to the last point where we are thinking a little bit too much when it comes some things such as trying to get the app on the app store.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104bba00edd_0_3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104bba00edd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04bba00edd_0_2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104bba00edd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Paste to report：</a:t>
            </a:r>
            <a:r>
              <a:rPr lang="en" sz="1300" u="sng">
                <a:solidFill>
                  <a:srgbClr val="7890CD"/>
                </a:solidFill>
                <a:latin typeface="Lato"/>
                <a:ea typeface="Lato"/>
                <a:cs typeface="Lato"/>
                <a:sym typeface="Lato"/>
                <a:hlinkClick r:id="rId2">
                  <a:extLst>
                    <a:ext uri="{A12FA001-AC4F-418D-AE19-62706E023703}">
                      <ahyp:hlinkClr val="tx"/>
                    </a:ext>
                  </a:extLst>
                </a:hlinkClick>
              </a:rPr>
              <a:t>https://www.twilio.com/blog/2018/07/how-to-test-your-ios-application-on-a-real-device.html</a:t>
            </a:r>
            <a:r>
              <a:rPr lang="en" sz="1300">
                <a:solidFill>
                  <a:schemeClr val="lt1"/>
                </a:solidFill>
                <a:latin typeface="Lato"/>
                <a:ea typeface="Lato"/>
                <a:cs typeface="Lato"/>
                <a:sym typeface="Lato"/>
              </a:rPr>
              <a:t> </a:t>
            </a:r>
            <a:endParaRPr sz="1300">
              <a:solidFill>
                <a:schemeClr val="lt1"/>
              </a:solidFill>
              <a:latin typeface="Lato"/>
              <a:ea typeface="Lato"/>
              <a:cs typeface="Lato"/>
              <a:sym typeface="Lato"/>
            </a:endParaRPr>
          </a:p>
          <a:p>
            <a:pPr indent="0" lvl="0" marL="0" rtl="0" algn="l">
              <a:spcBef>
                <a:spcPts val="12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04a0d2754f_0_3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04a0d2754f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04a0d2754f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04a0d2754f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04bba00ed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04bba00ed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Client wants: login credentials and map functionality. We have implemented 3 </a:t>
            </a:r>
            <a:r>
              <a:rPr lang="en"/>
              <a:t>features including …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04bba00edd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04bba00edd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04bba00edd_0_4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104bba00edd_0_4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04bba00edd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04bba00edd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some test on the app from previous group, we found that user are not able to see the details of the history such as contact information, geographical location, notes. We have added a detail view that enables user to further investigate the data they uploaded.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Moreover, we have implemented the specific location converted from the </a:t>
            </a:r>
            <a:r>
              <a:rPr lang="en"/>
              <a:t>longitude and latitude to be more user friendly and human readable.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04bba00edd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104bba00edd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Map view. Much like the history list. Display list item in a map as markers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 name="Google Shape;56;p14"/>
          <p:cNvGrpSpPr/>
          <p:nvPr/>
        </p:nvGrpSpPr>
        <p:grpSpPr>
          <a:xfrm>
            <a:off x="0" y="490"/>
            <a:ext cx="5153705" cy="5134399"/>
            <a:chOff x="0" y="75"/>
            <a:chExt cx="5153705" cy="5152950"/>
          </a:xfrm>
        </p:grpSpPr>
        <p:sp>
          <p:nvSpPr>
            <p:cNvPr id="57" name="Google Shape;57;p14"/>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4"/>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 name="Google Shape;61;p14"/>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p:txBody>
      </p:sp>
      <p:sp>
        <p:nvSpPr>
          <p:cNvPr id="62" name="Google Shape;62;p14"/>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p:txBody>
      </p:sp>
      <p:sp>
        <p:nvSpPr>
          <p:cNvPr id="63" name="Google Shape;63;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grpSp>
        <p:nvGrpSpPr>
          <p:cNvPr id="65" name="Google Shape;65;p15"/>
          <p:cNvGrpSpPr/>
          <p:nvPr/>
        </p:nvGrpSpPr>
        <p:grpSpPr>
          <a:xfrm>
            <a:off x="4406400" y="0"/>
            <a:ext cx="4737600" cy="5143065"/>
            <a:chOff x="4406400" y="0"/>
            <a:chExt cx="4737600" cy="5143065"/>
          </a:xfrm>
        </p:grpSpPr>
        <p:sp>
          <p:nvSpPr>
            <p:cNvPr id="66" name="Google Shape;66;p15"/>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5"/>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5"/>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5"/>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5"/>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5"/>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5"/>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5"/>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5"/>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5"/>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5"/>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5"/>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5"/>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5"/>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5"/>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5"/>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5"/>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5"/>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15"/>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5" name="Google Shape;85;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6" name="Shape 86"/>
        <p:cNvGrpSpPr/>
        <p:nvPr/>
      </p:nvGrpSpPr>
      <p:grpSpPr>
        <a:xfrm>
          <a:off x="0" y="0"/>
          <a:ext cx="0" cy="0"/>
          <a:chOff x="0" y="0"/>
          <a:chExt cx="0" cy="0"/>
        </a:xfrm>
      </p:grpSpPr>
      <p:grpSp>
        <p:nvGrpSpPr>
          <p:cNvPr id="87" name="Google Shape;87;p16"/>
          <p:cNvGrpSpPr/>
          <p:nvPr/>
        </p:nvGrpSpPr>
        <p:grpSpPr>
          <a:xfrm>
            <a:off x="0" y="381001"/>
            <a:ext cx="1037850" cy="1016287"/>
            <a:chOff x="0" y="381001"/>
            <a:chExt cx="1037850" cy="1016287"/>
          </a:xfrm>
        </p:grpSpPr>
        <p:sp>
          <p:nvSpPr>
            <p:cNvPr id="88" name="Google Shape;88;p1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0" name="Google Shape;90;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1" name="Google Shape;91;p16"/>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92" name="Google Shape;92;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3" name="Shape 93"/>
        <p:cNvGrpSpPr/>
        <p:nvPr/>
      </p:nvGrpSpPr>
      <p:grpSpPr>
        <a:xfrm>
          <a:off x="0" y="0"/>
          <a:ext cx="0" cy="0"/>
          <a:chOff x="0" y="0"/>
          <a:chExt cx="0" cy="0"/>
        </a:xfrm>
      </p:grpSpPr>
      <p:grpSp>
        <p:nvGrpSpPr>
          <p:cNvPr id="94" name="Google Shape;94;p17"/>
          <p:cNvGrpSpPr/>
          <p:nvPr/>
        </p:nvGrpSpPr>
        <p:grpSpPr>
          <a:xfrm>
            <a:off x="0" y="381001"/>
            <a:ext cx="1037850" cy="1016287"/>
            <a:chOff x="0" y="381001"/>
            <a:chExt cx="1037850" cy="1016287"/>
          </a:xfrm>
        </p:grpSpPr>
        <p:sp>
          <p:nvSpPr>
            <p:cNvPr id="95" name="Google Shape;95;p1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7" name="Google Shape;97;p1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8" name="Google Shape;98;p17"/>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99" name="Google Shape;99;p17"/>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00" name="Google Shape;10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grpSp>
        <p:nvGrpSpPr>
          <p:cNvPr id="102" name="Google Shape;102;p18"/>
          <p:cNvGrpSpPr/>
          <p:nvPr/>
        </p:nvGrpSpPr>
        <p:grpSpPr>
          <a:xfrm>
            <a:off x="0" y="381001"/>
            <a:ext cx="1037850" cy="1016287"/>
            <a:chOff x="0" y="381001"/>
            <a:chExt cx="1037850" cy="1016287"/>
          </a:xfrm>
        </p:grpSpPr>
        <p:sp>
          <p:nvSpPr>
            <p:cNvPr id="103" name="Google Shape;103;p18"/>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8"/>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5" name="Google Shape;105;p1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6" name="Google Shape;106;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7" name="Shape 107"/>
        <p:cNvGrpSpPr/>
        <p:nvPr/>
      </p:nvGrpSpPr>
      <p:grpSpPr>
        <a:xfrm>
          <a:off x="0" y="0"/>
          <a:ext cx="0" cy="0"/>
          <a:chOff x="0" y="0"/>
          <a:chExt cx="0" cy="0"/>
        </a:xfrm>
      </p:grpSpPr>
      <p:grpSp>
        <p:nvGrpSpPr>
          <p:cNvPr id="108" name="Google Shape;108;p19"/>
          <p:cNvGrpSpPr/>
          <p:nvPr/>
        </p:nvGrpSpPr>
        <p:grpSpPr>
          <a:xfrm>
            <a:off x="0" y="381001"/>
            <a:ext cx="1037850" cy="1016287"/>
            <a:chOff x="0" y="381001"/>
            <a:chExt cx="1037850" cy="1016287"/>
          </a:xfrm>
        </p:grpSpPr>
        <p:sp>
          <p:nvSpPr>
            <p:cNvPr id="109" name="Google Shape;109;p1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1" name="Google Shape;111;p19"/>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12" name="Google Shape;112;p19"/>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13" name="Google Shape;11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14" name="Shape 114"/>
        <p:cNvGrpSpPr/>
        <p:nvPr/>
      </p:nvGrpSpPr>
      <p:grpSpPr>
        <a:xfrm>
          <a:off x="0" y="0"/>
          <a:ext cx="0" cy="0"/>
          <a:chOff x="0" y="0"/>
          <a:chExt cx="0" cy="0"/>
        </a:xfrm>
      </p:grpSpPr>
      <p:grpSp>
        <p:nvGrpSpPr>
          <p:cNvPr id="115" name="Google Shape;115;p20"/>
          <p:cNvGrpSpPr/>
          <p:nvPr/>
        </p:nvGrpSpPr>
        <p:grpSpPr>
          <a:xfrm>
            <a:off x="4406400" y="0"/>
            <a:ext cx="4737600" cy="5143500"/>
            <a:chOff x="4406400" y="0"/>
            <a:chExt cx="4737600" cy="5143500"/>
          </a:xfrm>
        </p:grpSpPr>
        <p:sp>
          <p:nvSpPr>
            <p:cNvPr id="116" name="Google Shape;116;p20"/>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0"/>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0"/>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0"/>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0"/>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0"/>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0"/>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0"/>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0"/>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0"/>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0"/>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0"/>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0"/>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0"/>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0"/>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0"/>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0"/>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4" name="Google Shape;134;p20"/>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5" name="Google Shape;135;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6" name="Shape 136"/>
        <p:cNvGrpSpPr/>
        <p:nvPr/>
      </p:nvGrpSpPr>
      <p:grpSpPr>
        <a:xfrm>
          <a:off x="0" y="0"/>
          <a:ext cx="0" cy="0"/>
          <a:chOff x="0" y="0"/>
          <a:chExt cx="0" cy="0"/>
        </a:xfrm>
      </p:grpSpPr>
      <p:grpSp>
        <p:nvGrpSpPr>
          <p:cNvPr id="137" name="Google Shape;137;p21"/>
          <p:cNvGrpSpPr/>
          <p:nvPr/>
        </p:nvGrpSpPr>
        <p:grpSpPr>
          <a:xfrm>
            <a:off x="0" y="381001"/>
            <a:ext cx="1037850" cy="1016287"/>
            <a:chOff x="0" y="381001"/>
            <a:chExt cx="1037850" cy="1016287"/>
          </a:xfrm>
        </p:grpSpPr>
        <p:sp>
          <p:nvSpPr>
            <p:cNvPr id="138" name="Google Shape;138;p21"/>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1"/>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0" name="Google Shape;140;p21"/>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1" name="Google Shape;141;p21"/>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p:txBody>
      </p:sp>
      <p:sp>
        <p:nvSpPr>
          <p:cNvPr id="142" name="Google Shape;142;p21"/>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43" name="Google Shape;143;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44" name="Shape 144"/>
        <p:cNvGrpSpPr/>
        <p:nvPr/>
      </p:nvGrpSpPr>
      <p:grpSpPr>
        <a:xfrm>
          <a:off x="0" y="0"/>
          <a:ext cx="0" cy="0"/>
          <a:chOff x="0" y="0"/>
          <a:chExt cx="0" cy="0"/>
        </a:xfrm>
      </p:grpSpPr>
      <p:grpSp>
        <p:nvGrpSpPr>
          <p:cNvPr id="145" name="Google Shape;145;p22"/>
          <p:cNvGrpSpPr/>
          <p:nvPr/>
        </p:nvGrpSpPr>
        <p:grpSpPr>
          <a:xfrm>
            <a:off x="0" y="4128572"/>
            <a:ext cx="698925" cy="684657"/>
            <a:chOff x="0" y="3785672"/>
            <a:chExt cx="698925" cy="684657"/>
          </a:xfrm>
        </p:grpSpPr>
        <p:sp>
          <p:nvSpPr>
            <p:cNvPr id="146" name="Google Shape;146;p22"/>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2"/>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8" name="Google Shape;148;p22"/>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300"/>
              <a:buNone/>
              <a:defRPr/>
            </a:lvl1pPr>
          </a:lstStyle>
          <a:p/>
        </p:txBody>
      </p:sp>
      <p:sp>
        <p:nvSpPr>
          <p:cNvPr id="149" name="Google Shape;149;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50" name="Shape 150"/>
        <p:cNvGrpSpPr/>
        <p:nvPr/>
      </p:nvGrpSpPr>
      <p:grpSpPr>
        <a:xfrm>
          <a:off x="0" y="0"/>
          <a:ext cx="0" cy="0"/>
          <a:chOff x="0" y="0"/>
          <a:chExt cx="0" cy="0"/>
        </a:xfrm>
      </p:grpSpPr>
      <p:grpSp>
        <p:nvGrpSpPr>
          <p:cNvPr id="151" name="Google Shape;151;p23"/>
          <p:cNvGrpSpPr/>
          <p:nvPr/>
        </p:nvGrpSpPr>
        <p:grpSpPr>
          <a:xfrm>
            <a:off x="4406400" y="0"/>
            <a:ext cx="4737600" cy="5143065"/>
            <a:chOff x="4406400" y="0"/>
            <a:chExt cx="4737600" cy="5143065"/>
          </a:xfrm>
        </p:grpSpPr>
        <p:sp>
          <p:nvSpPr>
            <p:cNvPr id="152" name="Google Shape;152;p2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0" name="Google Shape;170;p23"/>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rtl="0">
              <a:spcBef>
                <a:spcPts val="0"/>
              </a:spcBef>
              <a:spcAft>
                <a:spcPts val="0"/>
              </a:spcAft>
              <a:buSzPts val="8000"/>
              <a:buNone/>
              <a:defRPr sz="80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
        <p:nvSpPr>
          <p:cNvPr id="171" name="Google Shape;171;p23"/>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72" name="Google Shape;172;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3" name="Shape 173"/>
        <p:cNvGrpSpPr/>
        <p:nvPr/>
      </p:nvGrpSpPr>
      <p:grpSpPr>
        <a:xfrm>
          <a:off x="0" y="0"/>
          <a:ext cx="0" cy="0"/>
          <a:chOff x="0" y="0"/>
          <a:chExt cx="0" cy="0"/>
        </a:xfrm>
      </p:grpSpPr>
      <p:sp>
        <p:nvSpPr>
          <p:cNvPr id="174" name="Google Shape;174;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rtl="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rtl="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1"/>
                </a:solidFill>
                <a:latin typeface="Lato"/>
                <a:ea typeface="Lato"/>
                <a:cs typeface="Lato"/>
                <a:sym typeface="Lato"/>
              </a:defRPr>
            </a:lvl1pPr>
            <a:lvl2pPr lvl="1" rtl="0" algn="r">
              <a:buNone/>
              <a:defRPr sz="1000">
                <a:solidFill>
                  <a:schemeClr val="lt1"/>
                </a:solidFill>
                <a:latin typeface="Lato"/>
                <a:ea typeface="Lato"/>
                <a:cs typeface="Lato"/>
                <a:sym typeface="Lato"/>
              </a:defRPr>
            </a:lvl2pPr>
            <a:lvl3pPr lvl="2" rtl="0" algn="r">
              <a:buNone/>
              <a:defRPr sz="1000">
                <a:solidFill>
                  <a:schemeClr val="lt1"/>
                </a:solidFill>
                <a:latin typeface="Lato"/>
                <a:ea typeface="Lato"/>
                <a:cs typeface="Lato"/>
                <a:sym typeface="Lato"/>
              </a:defRPr>
            </a:lvl3pPr>
            <a:lvl4pPr lvl="3" rtl="0" algn="r">
              <a:buNone/>
              <a:defRPr sz="1000">
                <a:solidFill>
                  <a:schemeClr val="lt1"/>
                </a:solidFill>
                <a:latin typeface="Lato"/>
                <a:ea typeface="Lato"/>
                <a:cs typeface="Lato"/>
                <a:sym typeface="Lato"/>
              </a:defRPr>
            </a:lvl4pPr>
            <a:lvl5pPr lvl="4" rtl="0" algn="r">
              <a:buNone/>
              <a:defRPr sz="1000">
                <a:solidFill>
                  <a:schemeClr val="lt1"/>
                </a:solidFill>
                <a:latin typeface="Lato"/>
                <a:ea typeface="Lato"/>
                <a:cs typeface="Lato"/>
                <a:sym typeface="Lato"/>
              </a:defRPr>
            </a:lvl5pPr>
            <a:lvl6pPr lvl="5" rtl="0" algn="r">
              <a:buNone/>
              <a:defRPr sz="1000">
                <a:solidFill>
                  <a:schemeClr val="lt1"/>
                </a:solidFill>
                <a:latin typeface="Lato"/>
                <a:ea typeface="Lato"/>
                <a:cs typeface="Lato"/>
                <a:sym typeface="Lato"/>
              </a:defRPr>
            </a:lvl6pPr>
            <a:lvl7pPr lvl="6" rtl="0" algn="r">
              <a:buNone/>
              <a:defRPr sz="1000">
                <a:solidFill>
                  <a:schemeClr val="lt1"/>
                </a:solidFill>
                <a:latin typeface="Lato"/>
                <a:ea typeface="Lato"/>
                <a:cs typeface="Lato"/>
                <a:sym typeface="Lato"/>
              </a:defRPr>
            </a:lvl7pPr>
            <a:lvl8pPr lvl="7" rtl="0" algn="r">
              <a:buNone/>
              <a:defRPr sz="1000">
                <a:solidFill>
                  <a:schemeClr val="lt1"/>
                </a:solidFill>
                <a:latin typeface="Lato"/>
                <a:ea typeface="Lato"/>
                <a:cs typeface="Lato"/>
                <a:sym typeface="Lato"/>
              </a:defRPr>
            </a:lvl8pPr>
            <a:lvl9pPr lvl="8" rtl="0"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hyperlink" Target="mailto:escobar1@vt.edu" TargetMode="External"/><Relationship Id="rId4" Type="http://schemas.openxmlformats.org/officeDocument/2006/relationships/hyperlink" Target="mailto:marianacg@vt.edu" TargetMode="External"/><Relationship Id="rId5" Type="http://schemas.openxmlformats.org/officeDocument/2006/relationships/hyperlink" Target="mailto:fox@vt.edu" TargetMode="External"/><Relationship Id="rId6"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hyperlink" Target="https://trackwildlifeanimaladmin-58tz.web.app/" TargetMode="External"/><Relationship Id="rId4" Type="http://schemas.openxmlformats.org/officeDocument/2006/relationships/hyperlink" Target="https://github.com/Shangzheng98/Track_WildlifeDiseases" TargetMode="External"/><Relationship Id="rId5" Type="http://schemas.openxmlformats.org/officeDocument/2006/relationships/hyperlink" Target="http://hdl.handle.net/10919/10325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2.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7.png"/><Relationship Id="rId5"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5.jpg"/><Relationship Id="rId4" Type="http://schemas.openxmlformats.org/officeDocument/2006/relationships/image" Target="../media/image26.png"/><Relationship Id="rId5"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5"/>
          <p:cNvSpPr txBox="1"/>
          <p:nvPr>
            <p:ph type="ctrTitle"/>
          </p:nvPr>
        </p:nvSpPr>
        <p:spPr>
          <a:xfrm>
            <a:off x="3746029" y="1839675"/>
            <a:ext cx="4794900" cy="1023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WildLife Tracker App</a:t>
            </a:r>
            <a:endParaRPr>
              <a:latin typeface="Times New Roman"/>
              <a:ea typeface="Times New Roman"/>
              <a:cs typeface="Times New Roman"/>
              <a:sym typeface="Times New Roman"/>
            </a:endParaRPr>
          </a:p>
        </p:txBody>
      </p:sp>
      <p:sp>
        <p:nvSpPr>
          <p:cNvPr id="180" name="Google Shape;180;p25"/>
          <p:cNvSpPr txBox="1"/>
          <p:nvPr>
            <p:ph idx="1" type="subTitle"/>
          </p:nvPr>
        </p:nvSpPr>
        <p:spPr>
          <a:xfrm>
            <a:off x="0" y="4017000"/>
            <a:ext cx="4497000" cy="11265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lang="en" sz="1360">
                <a:latin typeface="Times New Roman"/>
                <a:ea typeface="Times New Roman"/>
                <a:cs typeface="Times New Roman"/>
                <a:sym typeface="Times New Roman"/>
              </a:rPr>
              <a:t>CS 4624 - Multimedia, Hypertext, and Information Access</a:t>
            </a:r>
            <a:endParaRPr sz="1360">
              <a:latin typeface="Times New Roman"/>
              <a:ea typeface="Times New Roman"/>
              <a:cs typeface="Times New Roman"/>
              <a:sym typeface="Times New Roman"/>
            </a:endParaRPr>
          </a:p>
          <a:p>
            <a:pPr indent="0" lvl="0" marL="0" rtl="0" algn="l">
              <a:lnSpc>
                <a:spcPct val="95000"/>
              </a:lnSpc>
              <a:spcBef>
                <a:spcPts val="0"/>
              </a:spcBef>
              <a:spcAft>
                <a:spcPts val="0"/>
              </a:spcAft>
              <a:buNone/>
            </a:pPr>
            <a:r>
              <a:rPr lang="en" sz="1360">
                <a:latin typeface="Times New Roman"/>
                <a:ea typeface="Times New Roman"/>
                <a:cs typeface="Times New Roman"/>
                <a:sym typeface="Times New Roman"/>
              </a:rPr>
              <a:t>Professor Edward Fox</a:t>
            </a:r>
            <a:endParaRPr sz="1360">
              <a:latin typeface="Times New Roman"/>
              <a:ea typeface="Times New Roman"/>
              <a:cs typeface="Times New Roman"/>
              <a:sym typeface="Times New Roman"/>
            </a:endParaRPr>
          </a:p>
          <a:p>
            <a:pPr indent="0" lvl="0" marL="0" rtl="0" algn="l">
              <a:lnSpc>
                <a:spcPct val="95000"/>
              </a:lnSpc>
              <a:spcBef>
                <a:spcPts val="0"/>
              </a:spcBef>
              <a:spcAft>
                <a:spcPts val="0"/>
              </a:spcAft>
              <a:buNone/>
            </a:pPr>
            <a:r>
              <a:rPr lang="en" sz="1400">
                <a:latin typeface="Times New Roman"/>
                <a:ea typeface="Times New Roman"/>
                <a:cs typeface="Times New Roman"/>
                <a:sym typeface="Times New Roman"/>
              </a:rPr>
              <a:t>Virginia Tech, Blacksburg VA 24061</a:t>
            </a:r>
            <a:endParaRPr sz="1400">
              <a:latin typeface="Times New Roman"/>
              <a:ea typeface="Times New Roman"/>
              <a:cs typeface="Times New Roman"/>
              <a:sym typeface="Times New Roman"/>
            </a:endParaRPr>
          </a:p>
          <a:p>
            <a:pPr indent="0" lvl="0" marL="0" rtl="0" algn="l">
              <a:lnSpc>
                <a:spcPct val="95000"/>
              </a:lnSpc>
              <a:spcBef>
                <a:spcPts val="0"/>
              </a:spcBef>
              <a:spcAft>
                <a:spcPts val="0"/>
              </a:spcAft>
              <a:buNone/>
            </a:pPr>
            <a:r>
              <a:rPr lang="en" sz="1400">
                <a:latin typeface="Times New Roman"/>
                <a:ea typeface="Times New Roman"/>
                <a:cs typeface="Times New Roman"/>
                <a:sym typeface="Times New Roman"/>
              </a:rPr>
              <a:t>11.30.21</a:t>
            </a:r>
            <a:endParaRPr sz="1400">
              <a:latin typeface="Times New Roman"/>
              <a:ea typeface="Times New Roman"/>
              <a:cs typeface="Times New Roman"/>
              <a:sym typeface="Times New Roman"/>
            </a:endParaRPr>
          </a:p>
          <a:p>
            <a:pPr indent="0" lvl="0" marL="0" rtl="0" algn="l">
              <a:lnSpc>
                <a:spcPct val="95000"/>
              </a:lnSpc>
              <a:spcBef>
                <a:spcPts val="0"/>
              </a:spcBef>
              <a:spcAft>
                <a:spcPts val="0"/>
              </a:spcAft>
              <a:buNone/>
            </a:pPr>
            <a:r>
              <a:t/>
            </a:r>
            <a:endParaRPr sz="1400">
              <a:solidFill>
                <a:srgbClr val="222222"/>
              </a:solidFill>
              <a:highlight>
                <a:srgbClr val="FFFFFF"/>
              </a:highlight>
              <a:latin typeface="Times New Roman"/>
              <a:ea typeface="Times New Roman"/>
              <a:cs typeface="Times New Roman"/>
              <a:sym typeface="Times New Roman"/>
            </a:endParaRPr>
          </a:p>
        </p:txBody>
      </p:sp>
      <p:sp>
        <p:nvSpPr>
          <p:cNvPr id="181" name="Google Shape;181;p25"/>
          <p:cNvSpPr txBox="1"/>
          <p:nvPr/>
        </p:nvSpPr>
        <p:spPr>
          <a:xfrm>
            <a:off x="3173175" y="2571750"/>
            <a:ext cx="5940600" cy="3939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360">
                <a:solidFill>
                  <a:schemeClr val="lt1"/>
                </a:solidFill>
                <a:latin typeface="Times New Roman"/>
                <a:ea typeface="Times New Roman"/>
                <a:cs typeface="Times New Roman"/>
                <a:sym typeface="Times New Roman"/>
              </a:rPr>
              <a:t>Ziwei (James) Kou, Boshen Zhang, Muyang Wang, Kevin Zhang</a:t>
            </a:r>
            <a:endParaRPr>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Minor Fixes</a:t>
            </a:r>
            <a:endParaRPr sz="3300">
              <a:latin typeface="Times New Roman"/>
              <a:ea typeface="Times New Roman"/>
              <a:cs typeface="Times New Roman"/>
              <a:sym typeface="Times New Roman"/>
            </a:endParaRPr>
          </a:p>
        </p:txBody>
      </p:sp>
      <p:sp>
        <p:nvSpPr>
          <p:cNvPr id="255" name="Google Shape;255;p3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Font typeface="Times New Roman"/>
              <a:buChar char="●"/>
            </a:pPr>
            <a:r>
              <a:rPr lang="en">
                <a:latin typeface="Times New Roman"/>
                <a:ea typeface="Times New Roman"/>
                <a:cs typeface="Times New Roman"/>
                <a:sym typeface="Times New Roman"/>
              </a:rPr>
              <a:t>Dark Mode display problem</a:t>
            </a:r>
            <a:endParaRPr>
              <a:latin typeface="Times New Roman"/>
              <a:ea typeface="Times New Roman"/>
              <a:cs typeface="Times New Roman"/>
              <a:sym typeface="Times New Roman"/>
            </a:endParaRPr>
          </a:p>
        </p:txBody>
      </p:sp>
      <p:pic>
        <p:nvPicPr>
          <p:cNvPr id="256" name="Google Shape;256;p34"/>
          <p:cNvPicPr preferRelativeResize="0"/>
          <p:nvPr/>
        </p:nvPicPr>
        <p:blipFill>
          <a:blip r:embed="rId3">
            <a:alphaModFix/>
          </a:blip>
          <a:stretch>
            <a:fillRect/>
          </a:stretch>
        </p:blipFill>
        <p:spPr>
          <a:xfrm>
            <a:off x="4096122" y="923813"/>
            <a:ext cx="2092350" cy="3721600"/>
          </a:xfrm>
          <a:prstGeom prst="rect">
            <a:avLst/>
          </a:prstGeom>
          <a:noFill/>
          <a:ln>
            <a:noFill/>
          </a:ln>
        </p:spPr>
      </p:pic>
      <p:pic>
        <p:nvPicPr>
          <p:cNvPr id="257" name="Google Shape;257;p34"/>
          <p:cNvPicPr preferRelativeResize="0"/>
          <p:nvPr/>
        </p:nvPicPr>
        <p:blipFill>
          <a:blip r:embed="rId4">
            <a:alphaModFix/>
          </a:blip>
          <a:stretch>
            <a:fillRect/>
          </a:stretch>
        </p:blipFill>
        <p:spPr>
          <a:xfrm>
            <a:off x="6735290" y="886426"/>
            <a:ext cx="2134386" cy="3796374"/>
          </a:xfrm>
          <a:prstGeom prst="rect">
            <a:avLst/>
          </a:prstGeom>
          <a:noFill/>
          <a:ln>
            <a:noFill/>
          </a:ln>
        </p:spPr>
      </p:pic>
      <p:sp>
        <p:nvSpPr>
          <p:cNvPr id="258" name="Google Shape;258;p34"/>
          <p:cNvSpPr/>
          <p:nvPr/>
        </p:nvSpPr>
        <p:spPr>
          <a:xfrm>
            <a:off x="6328350" y="2670025"/>
            <a:ext cx="278400" cy="2784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Website</a:t>
            </a:r>
            <a:endParaRPr>
              <a:latin typeface="Times New Roman"/>
              <a:ea typeface="Times New Roman"/>
              <a:cs typeface="Times New Roman"/>
              <a:sym typeface="Times New Roman"/>
            </a:endParaRPr>
          </a:p>
        </p:txBody>
      </p:sp>
      <p:sp>
        <p:nvSpPr>
          <p:cNvPr id="264" name="Google Shape;264;p3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Home page</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Map page</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Spreadsheet page</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App download instruction page</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Admin login page</a:t>
            </a:r>
            <a:endParaRPr sz="1800">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Home Page</a:t>
            </a:r>
            <a:endParaRPr>
              <a:latin typeface="Times New Roman"/>
              <a:ea typeface="Times New Roman"/>
              <a:cs typeface="Times New Roman"/>
              <a:sym typeface="Times New Roman"/>
            </a:endParaRPr>
          </a:p>
        </p:txBody>
      </p:sp>
      <p:sp>
        <p:nvSpPr>
          <p:cNvPr id="270" name="Google Shape;270;p36"/>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71" name="Google Shape;271;p36"/>
          <p:cNvPicPr preferRelativeResize="0"/>
          <p:nvPr/>
        </p:nvPicPr>
        <p:blipFill>
          <a:blip r:embed="rId3">
            <a:alphaModFix/>
          </a:blip>
          <a:stretch>
            <a:fillRect/>
          </a:stretch>
        </p:blipFill>
        <p:spPr>
          <a:xfrm>
            <a:off x="667150" y="1059624"/>
            <a:ext cx="8299598" cy="404272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Map</a:t>
            </a:r>
            <a:endParaRPr>
              <a:latin typeface="Times New Roman"/>
              <a:ea typeface="Times New Roman"/>
              <a:cs typeface="Times New Roman"/>
              <a:sym typeface="Times New Roman"/>
            </a:endParaRPr>
          </a:p>
        </p:txBody>
      </p:sp>
      <p:sp>
        <p:nvSpPr>
          <p:cNvPr id="277" name="Google Shape;277;p37"/>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78" name="Google Shape;278;p37"/>
          <p:cNvPicPr preferRelativeResize="0"/>
          <p:nvPr/>
        </p:nvPicPr>
        <p:blipFill>
          <a:blip r:embed="rId3">
            <a:alphaModFix/>
          </a:blip>
          <a:stretch>
            <a:fillRect/>
          </a:stretch>
        </p:blipFill>
        <p:spPr>
          <a:xfrm>
            <a:off x="734625" y="1101875"/>
            <a:ext cx="8166548" cy="39824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Spreadsheet</a:t>
            </a:r>
            <a:endParaRPr>
              <a:latin typeface="Times New Roman"/>
              <a:ea typeface="Times New Roman"/>
              <a:cs typeface="Times New Roman"/>
              <a:sym typeface="Times New Roman"/>
            </a:endParaRPr>
          </a:p>
        </p:txBody>
      </p:sp>
      <p:sp>
        <p:nvSpPr>
          <p:cNvPr id="284" name="Google Shape;284;p38"/>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85" name="Google Shape;285;p38"/>
          <p:cNvPicPr preferRelativeResize="0"/>
          <p:nvPr/>
        </p:nvPicPr>
        <p:blipFill>
          <a:blip r:embed="rId3">
            <a:alphaModFix/>
          </a:blip>
          <a:stretch>
            <a:fillRect/>
          </a:stretch>
        </p:blipFill>
        <p:spPr>
          <a:xfrm>
            <a:off x="877650" y="1307850"/>
            <a:ext cx="7878588" cy="383564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App</a:t>
            </a:r>
            <a:endParaRPr>
              <a:latin typeface="Times New Roman"/>
              <a:ea typeface="Times New Roman"/>
              <a:cs typeface="Times New Roman"/>
              <a:sym typeface="Times New Roman"/>
            </a:endParaRPr>
          </a:p>
        </p:txBody>
      </p:sp>
      <p:sp>
        <p:nvSpPr>
          <p:cNvPr id="291" name="Google Shape;291;p39"/>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92" name="Google Shape;292;p39"/>
          <p:cNvPicPr preferRelativeResize="0"/>
          <p:nvPr/>
        </p:nvPicPr>
        <p:blipFill>
          <a:blip r:embed="rId3">
            <a:alphaModFix/>
          </a:blip>
          <a:stretch>
            <a:fillRect/>
          </a:stretch>
        </p:blipFill>
        <p:spPr>
          <a:xfrm>
            <a:off x="536250" y="1203375"/>
            <a:ext cx="8071500" cy="39401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Admin Login</a:t>
            </a:r>
            <a:endParaRPr>
              <a:latin typeface="Times New Roman"/>
              <a:ea typeface="Times New Roman"/>
              <a:cs typeface="Times New Roman"/>
              <a:sym typeface="Times New Roman"/>
            </a:endParaRPr>
          </a:p>
        </p:txBody>
      </p:sp>
      <p:sp>
        <p:nvSpPr>
          <p:cNvPr id="298" name="Google Shape;298;p40"/>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99" name="Google Shape;299;p40"/>
          <p:cNvPicPr preferRelativeResize="0"/>
          <p:nvPr/>
        </p:nvPicPr>
        <p:blipFill>
          <a:blip r:embed="rId3">
            <a:alphaModFix/>
          </a:blip>
          <a:stretch>
            <a:fillRect/>
          </a:stretch>
        </p:blipFill>
        <p:spPr>
          <a:xfrm>
            <a:off x="875686" y="1307850"/>
            <a:ext cx="7882540" cy="38356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1"/>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Delete Function</a:t>
            </a:r>
            <a:endParaRPr>
              <a:latin typeface="Times New Roman"/>
              <a:ea typeface="Times New Roman"/>
              <a:cs typeface="Times New Roman"/>
              <a:sym typeface="Times New Roman"/>
            </a:endParaRPr>
          </a:p>
        </p:txBody>
      </p:sp>
      <p:sp>
        <p:nvSpPr>
          <p:cNvPr id="305" name="Google Shape;305;p41"/>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06" name="Google Shape;306;p41"/>
          <p:cNvPicPr preferRelativeResize="0"/>
          <p:nvPr/>
        </p:nvPicPr>
        <p:blipFill>
          <a:blip r:embed="rId3">
            <a:alphaModFix/>
          </a:blip>
          <a:stretch>
            <a:fillRect/>
          </a:stretch>
        </p:blipFill>
        <p:spPr>
          <a:xfrm>
            <a:off x="120425" y="1888637"/>
            <a:ext cx="5869176" cy="2843500"/>
          </a:xfrm>
          <a:prstGeom prst="rect">
            <a:avLst/>
          </a:prstGeom>
          <a:noFill/>
          <a:ln>
            <a:noFill/>
          </a:ln>
        </p:spPr>
      </p:pic>
      <p:pic>
        <p:nvPicPr>
          <p:cNvPr id="307" name="Google Shape;307;p41"/>
          <p:cNvPicPr preferRelativeResize="0"/>
          <p:nvPr/>
        </p:nvPicPr>
        <p:blipFill>
          <a:blip r:embed="rId4">
            <a:alphaModFix/>
          </a:blip>
          <a:stretch>
            <a:fillRect/>
          </a:stretch>
        </p:blipFill>
        <p:spPr>
          <a:xfrm>
            <a:off x="6387199" y="1719437"/>
            <a:ext cx="2305325" cy="31818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2"/>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latin typeface="Times New Roman"/>
                <a:ea typeface="Times New Roman"/>
                <a:cs typeface="Times New Roman"/>
                <a:sym typeface="Times New Roman"/>
              </a:rPr>
              <a:t>Report</a:t>
            </a:r>
            <a:endParaRPr sz="3000">
              <a:latin typeface="Times New Roman"/>
              <a:ea typeface="Times New Roman"/>
              <a:cs typeface="Times New Roman"/>
              <a:sym typeface="Times New Roman"/>
            </a:endParaRPr>
          </a:p>
        </p:txBody>
      </p:sp>
      <p:sp>
        <p:nvSpPr>
          <p:cNvPr id="313" name="Google Shape;313;p42"/>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Font typeface="Times New Roman"/>
              <a:buChar char="-"/>
            </a:pPr>
            <a:r>
              <a:rPr lang="en">
                <a:latin typeface="Times New Roman"/>
                <a:ea typeface="Times New Roman"/>
                <a:cs typeface="Times New Roman"/>
                <a:sym typeface="Times New Roman"/>
              </a:rPr>
              <a:t>Interim Report</a:t>
            </a:r>
            <a:endParaRPr>
              <a:latin typeface="Times New Roman"/>
              <a:ea typeface="Times New Roman"/>
              <a:cs typeface="Times New Roman"/>
              <a:sym typeface="Times New Roman"/>
            </a:endParaRPr>
          </a:p>
          <a:p>
            <a:pPr indent="-298450" lvl="1" marL="914400" rtl="0" algn="l">
              <a:spcBef>
                <a:spcPts val="0"/>
              </a:spcBef>
              <a:spcAft>
                <a:spcPts val="0"/>
              </a:spcAft>
              <a:buSzPts val="1100"/>
              <a:buFont typeface="Times New Roman"/>
              <a:buChar char="-"/>
            </a:pPr>
            <a:r>
              <a:rPr lang="en">
                <a:latin typeface="Times New Roman"/>
                <a:ea typeface="Times New Roman"/>
                <a:cs typeface="Times New Roman"/>
                <a:sym typeface="Times New Roman"/>
              </a:rPr>
              <a:t>Feedback</a:t>
            </a:r>
            <a:endParaRPr>
              <a:latin typeface="Times New Roman"/>
              <a:ea typeface="Times New Roman"/>
              <a:cs typeface="Times New Roman"/>
              <a:sym typeface="Times New Roman"/>
            </a:endParaRPr>
          </a:p>
          <a:p>
            <a:pPr indent="-298450" lvl="2" marL="1371600" rtl="0" algn="l">
              <a:spcBef>
                <a:spcPts val="0"/>
              </a:spcBef>
              <a:spcAft>
                <a:spcPts val="0"/>
              </a:spcAft>
              <a:buSzPts val="1100"/>
              <a:buFont typeface="Times New Roman"/>
              <a:buChar char="-"/>
            </a:pPr>
            <a:r>
              <a:rPr lang="en">
                <a:latin typeface="Times New Roman"/>
                <a:ea typeface="Times New Roman"/>
                <a:cs typeface="Times New Roman"/>
                <a:sym typeface="Times New Roman"/>
              </a:rPr>
              <a:t>Testing</a:t>
            </a:r>
            <a:endParaRPr>
              <a:latin typeface="Times New Roman"/>
              <a:ea typeface="Times New Roman"/>
              <a:cs typeface="Times New Roman"/>
              <a:sym typeface="Times New Roman"/>
            </a:endParaRPr>
          </a:p>
          <a:p>
            <a:pPr indent="-298450" lvl="2" marL="1371600" rtl="0" algn="l">
              <a:spcBef>
                <a:spcPts val="0"/>
              </a:spcBef>
              <a:spcAft>
                <a:spcPts val="0"/>
              </a:spcAft>
              <a:buSzPts val="1100"/>
              <a:buFont typeface="Times New Roman"/>
              <a:buChar char="-"/>
            </a:pPr>
            <a:r>
              <a:rPr lang="en">
                <a:latin typeface="Times New Roman"/>
                <a:ea typeface="Times New Roman"/>
                <a:cs typeface="Times New Roman"/>
                <a:sym typeface="Times New Roman"/>
              </a:rPr>
              <a:t>Documentation for</a:t>
            </a:r>
            <a:endParaRPr>
              <a:latin typeface="Times New Roman"/>
              <a:ea typeface="Times New Roman"/>
              <a:cs typeface="Times New Roman"/>
              <a:sym typeface="Times New Roman"/>
            </a:endParaRPr>
          </a:p>
          <a:p>
            <a:pPr indent="-298450" lvl="3" marL="1828800" rtl="0" algn="l">
              <a:spcBef>
                <a:spcPts val="0"/>
              </a:spcBef>
              <a:spcAft>
                <a:spcPts val="0"/>
              </a:spcAft>
              <a:buSzPts val="1100"/>
              <a:buFont typeface="Times New Roman"/>
              <a:buChar char="-"/>
            </a:pPr>
            <a:r>
              <a:rPr lang="en">
                <a:latin typeface="Times New Roman"/>
                <a:ea typeface="Times New Roman"/>
                <a:cs typeface="Times New Roman"/>
                <a:sym typeface="Times New Roman"/>
              </a:rPr>
              <a:t>Users</a:t>
            </a:r>
            <a:endParaRPr>
              <a:latin typeface="Times New Roman"/>
              <a:ea typeface="Times New Roman"/>
              <a:cs typeface="Times New Roman"/>
              <a:sym typeface="Times New Roman"/>
            </a:endParaRPr>
          </a:p>
          <a:p>
            <a:pPr indent="-298450" lvl="3" marL="1828800" rtl="0" algn="l">
              <a:spcBef>
                <a:spcPts val="0"/>
              </a:spcBef>
              <a:spcAft>
                <a:spcPts val="0"/>
              </a:spcAft>
              <a:buSzPts val="1100"/>
              <a:buFont typeface="Times New Roman"/>
              <a:buChar char="-"/>
            </a:pPr>
            <a:r>
              <a:rPr lang="en">
                <a:latin typeface="Times New Roman"/>
                <a:ea typeface="Times New Roman"/>
                <a:cs typeface="Times New Roman"/>
                <a:sym typeface="Times New Roman"/>
              </a:rPr>
              <a:t>Future developers</a:t>
            </a:r>
            <a:endParaRPr>
              <a:latin typeface="Times New Roman"/>
              <a:ea typeface="Times New Roman"/>
              <a:cs typeface="Times New Roman"/>
              <a:sym typeface="Times New Roman"/>
            </a:endParaRPr>
          </a:p>
          <a:p>
            <a:pPr indent="-298450" lvl="1" marL="914400" rtl="0" algn="l">
              <a:spcBef>
                <a:spcPts val="0"/>
              </a:spcBef>
              <a:spcAft>
                <a:spcPts val="0"/>
              </a:spcAft>
              <a:buSzPts val="1100"/>
              <a:buFont typeface="Times New Roman"/>
              <a:buChar char="-"/>
            </a:pPr>
            <a:r>
              <a:rPr lang="en">
                <a:latin typeface="Times New Roman"/>
                <a:ea typeface="Times New Roman"/>
                <a:cs typeface="Times New Roman"/>
                <a:sym typeface="Times New Roman"/>
              </a:rPr>
              <a:t>Revision</a:t>
            </a:r>
            <a:endParaRPr>
              <a:latin typeface="Times New Roman"/>
              <a:ea typeface="Times New Roman"/>
              <a:cs typeface="Times New Roman"/>
              <a:sym typeface="Times New Roman"/>
            </a:endParaRPr>
          </a:p>
          <a:p>
            <a:pPr indent="-311150" lvl="0" marL="457200" rtl="0" algn="l">
              <a:spcBef>
                <a:spcPts val="0"/>
              </a:spcBef>
              <a:spcAft>
                <a:spcPts val="0"/>
              </a:spcAft>
              <a:buSzPts val="1300"/>
              <a:buFont typeface="Times New Roman"/>
              <a:buChar char="-"/>
            </a:pPr>
            <a:r>
              <a:rPr lang="en">
                <a:latin typeface="Times New Roman"/>
                <a:ea typeface="Times New Roman"/>
                <a:cs typeface="Times New Roman"/>
                <a:sym typeface="Times New Roman"/>
              </a:rPr>
              <a:t>Final Report</a:t>
            </a:r>
            <a:endParaRPr>
              <a:latin typeface="Times New Roman"/>
              <a:ea typeface="Times New Roman"/>
              <a:cs typeface="Times New Roman"/>
              <a:sym typeface="Times New Roman"/>
            </a:endParaRPr>
          </a:p>
        </p:txBody>
      </p:sp>
      <p:sp>
        <p:nvSpPr>
          <p:cNvPr id="314" name="Google Shape;314;p42"/>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15" name="Google Shape;315;p42"/>
          <p:cNvPicPr preferRelativeResize="0"/>
          <p:nvPr/>
        </p:nvPicPr>
        <p:blipFill>
          <a:blip r:embed="rId3">
            <a:alphaModFix/>
          </a:blip>
          <a:stretch>
            <a:fillRect/>
          </a:stretch>
        </p:blipFill>
        <p:spPr>
          <a:xfrm>
            <a:off x="4473775" y="998550"/>
            <a:ext cx="4163200" cy="36392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3"/>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latin typeface="Times New Roman"/>
                <a:ea typeface="Times New Roman"/>
                <a:cs typeface="Times New Roman"/>
                <a:sym typeface="Times New Roman"/>
              </a:rPr>
              <a:t>Testing </a:t>
            </a:r>
            <a:endParaRPr sz="3000">
              <a:latin typeface="Times New Roman"/>
              <a:ea typeface="Times New Roman"/>
              <a:cs typeface="Times New Roman"/>
              <a:sym typeface="Times New Roman"/>
            </a:endParaRPr>
          </a:p>
        </p:txBody>
      </p:sp>
      <p:sp>
        <p:nvSpPr>
          <p:cNvPr id="321" name="Google Shape;321;p43"/>
          <p:cNvSpPr txBox="1"/>
          <p:nvPr>
            <p:ph idx="1" type="body"/>
          </p:nvPr>
        </p:nvSpPr>
        <p:spPr>
          <a:xfrm>
            <a:off x="683650" y="156755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We’ve updated the test to </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be a number based system.</a:t>
            </a:r>
            <a:br>
              <a:rPr lang="en" sz="1500">
                <a:latin typeface="Times New Roman"/>
                <a:ea typeface="Times New Roman"/>
                <a:cs typeface="Times New Roman"/>
                <a:sym typeface="Times New Roman"/>
              </a:rPr>
            </a:b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We can find the </a:t>
            </a:r>
            <a:r>
              <a:rPr lang="en" sz="1500">
                <a:latin typeface="Times New Roman"/>
                <a:ea typeface="Times New Roman"/>
                <a:cs typeface="Times New Roman"/>
                <a:sym typeface="Times New Roman"/>
              </a:rPr>
              <a:t>average </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of each user.</a:t>
            </a:r>
            <a:br>
              <a:rPr lang="en" sz="1500">
                <a:latin typeface="Times New Roman"/>
                <a:ea typeface="Times New Roman"/>
                <a:cs typeface="Times New Roman"/>
                <a:sym typeface="Times New Roman"/>
              </a:rPr>
            </a:b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Additionally adding comments</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for each section.</a:t>
            </a:r>
            <a:endParaRPr sz="1500">
              <a:latin typeface="Times New Roman"/>
              <a:ea typeface="Times New Roman"/>
              <a:cs typeface="Times New Roman"/>
              <a:sym typeface="Times New Roman"/>
            </a:endParaRPr>
          </a:p>
        </p:txBody>
      </p:sp>
      <p:pic>
        <p:nvPicPr>
          <p:cNvPr id="322" name="Google Shape;322;p43"/>
          <p:cNvPicPr preferRelativeResize="0"/>
          <p:nvPr/>
        </p:nvPicPr>
        <p:blipFill>
          <a:blip r:embed="rId3">
            <a:alphaModFix/>
          </a:blip>
          <a:stretch>
            <a:fillRect/>
          </a:stretch>
        </p:blipFill>
        <p:spPr>
          <a:xfrm>
            <a:off x="4340927" y="488425"/>
            <a:ext cx="4646424" cy="3679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latin typeface="Times New Roman"/>
                <a:ea typeface="Times New Roman"/>
                <a:cs typeface="Times New Roman"/>
                <a:sym typeface="Times New Roman"/>
              </a:rPr>
              <a:t>Presentation Outline</a:t>
            </a:r>
            <a:endParaRPr sz="3000">
              <a:latin typeface="Times New Roman"/>
              <a:ea typeface="Times New Roman"/>
              <a:cs typeface="Times New Roman"/>
              <a:sym typeface="Times New Roman"/>
            </a:endParaRPr>
          </a:p>
        </p:txBody>
      </p:sp>
      <p:sp>
        <p:nvSpPr>
          <p:cNvPr id="187" name="Google Shape;187;p26"/>
          <p:cNvSpPr txBox="1"/>
          <p:nvPr>
            <p:ph idx="1" type="body"/>
          </p:nvPr>
        </p:nvSpPr>
        <p:spPr>
          <a:xfrm>
            <a:off x="1297500" y="1405200"/>
            <a:ext cx="7038900" cy="2911200"/>
          </a:xfrm>
          <a:prstGeom prst="rect">
            <a:avLst/>
          </a:prstGeom>
        </p:spPr>
        <p:txBody>
          <a:bodyPr anchorCtr="0" anchor="t" bIns="91425" lIns="91425" spcFirstLastPara="1" rIns="91425" wrap="square" tIns="91425">
            <a:normAutofit fontScale="92500" lnSpcReduction="20000"/>
          </a:bodyPr>
          <a:lstStyle/>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Project </a:t>
            </a:r>
            <a:r>
              <a:rPr lang="en" sz="1500">
                <a:latin typeface="Times New Roman"/>
                <a:ea typeface="Times New Roman"/>
                <a:cs typeface="Times New Roman"/>
                <a:sym typeface="Times New Roman"/>
              </a:rPr>
              <a:t>Overview</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Timeline </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Deliverables</a:t>
            </a:r>
            <a:endParaRPr sz="1500">
              <a:latin typeface="Times New Roman"/>
              <a:ea typeface="Times New Roman"/>
              <a:cs typeface="Times New Roman"/>
              <a:sym typeface="Times New Roman"/>
            </a:endParaRPr>
          </a:p>
          <a:p>
            <a:pPr indent="-316706" lvl="1" marL="9144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iOS App</a:t>
            </a:r>
            <a:endParaRPr sz="1500">
              <a:latin typeface="Times New Roman"/>
              <a:ea typeface="Times New Roman"/>
              <a:cs typeface="Times New Roman"/>
              <a:sym typeface="Times New Roman"/>
            </a:endParaRPr>
          </a:p>
          <a:p>
            <a:pPr indent="-316706" lvl="1" marL="9144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Website</a:t>
            </a:r>
            <a:endParaRPr sz="1500">
              <a:latin typeface="Times New Roman"/>
              <a:ea typeface="Times New Roman"/>
              <a:cs typeface="Times New Roman"/>
              <a:sym typeface="Times New Roman"/>
            </a:endParaRPr>
          </a:p>
          <a:p>
            <a:pPr indent="-316706" lvl="1" marL="9144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Report</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Testing</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Ideas for future</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Lessons learned</a:t>
            </a:r>
            <a:endParaRPr sz="1500">
              <a:latin typeface="Times New Roman"/>
              <a:ea typeface="Times New Roman"/>
              <a:cs typeface="Times New Roman"/>
              <a:sym typeface="Times New Roman"/>
            </a:endParaRPr>
          </a:p>
          <a:p>
            <a:pPr indent="-316706" lvl="0" marL="457200" rtl="0" algn="l">
              <a:lnSpc>
                <a:spcPct val="150000"/>
              </a:lnSpc>
              <a:spcBef>
                <a:spcPts val="0"/>
              </a:spcBef>
              <a:spcAft>
                <a:spcPts val="0"/>
              </a:spcAft>
              <a:buSzPct val="100000"/>
              <a:buFont typeface="Times New Roman"/>
              <a:buChar char="●"/>
            </a:pPr>
            <a:r>
              <a:rPr lang="en" sz="1500">
                <a:latin typeface="Times New Roman"/>
                <a:ea typeface="Times New Roman"/>
                <a:cs typeface="Times New Roman"/>
                <a:sym typeface="Times New Roman"/>
              </a:rPr>
              <a:t>Acknowledgement</a:t>
            </a:r>
            <a:endParaRPr sz="1500">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latin typeface="Times New Roman"/>
                <a:ea typeface="Times New Roman"/>
                <a:cs typeface="Times New Roman"/>
                <a:sym typeface="Times New Roman"/>
              </a:rPr>
              <a:t>Assessment: UX Target Table</a:t>
            </a:r>
            <a:endParaRPr sz="3000">
              <a:latin typeface="Times New Roman"/>
              <a:ea typeface="Times New Roman"/>
              <a:cs typeface="Times New Roman"/>
              <a:sym typeface="Times New Roman"/>
            </a:endParaRPr>
          </a:p>
        </p:txBody>
      </p:sp>
      <p:sp>
        <p:nvSpPr>
          <p:cNvPr id="328" name="Google Shape;328;p44"/>
          <p:cNvSpPr txBox="1"/>
          <p:nvPr>
            <p:ph idx="1" type="body"/>
          </p:nvPr>
        </p:nvSpPr>
        <p:spPr>
          <a:xfrm>
            <a:off x="810650" y="1546400"/>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We create scores and see if the test </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reaches those scores.</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Identify different roles of people who </a:t>
            </a:r>
            <a:r>
              <a:rPr lang="en" sz="1500">
                <a:latin typeface="Times New Roman"/>
                <a:ea typeface="Times New Roman"/>
                <a:cs typeface="Times New Roman"/>
                <a:sym typeface="Times New Roman"/>
              </a:rPr>
              <a:t>m</a:t>
            </a:r>
            <a:r>
              <a:rPr lang="en" sz="1500">
                <a:latin typeface="Times New Roman"/>
                <a:ea typeface="Times New Roman"/>
                <a:cs typeface="Times New Roman"/>
                <a:sym typeface="Times New Roman"/>
              </a:rPr>
              <a:t>ight</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use the website and app.</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Note any additional </a:t>
            </a:r>
            <a:r>
              <a:rPr lang="en" sz="1500">
                <a:latin typeface="Times New Roman"/>
                <a:ea typeface="Times New Roman"/>
                <a:cs typeface="Times New Roman"/>
                <a:sym typeface="Times New Roman"/>
              </a:rPr>
              <a:t>observations that</a:t>
            </a:r>
            <a:br>
              <a:rPr lang="en" sz="1500">
                <a:latin typeface="Times New Roman"/>
                <a:ea typeface="Times New Roman"/>
                <a:cs typeface="Times New Roman"/>
                <a:sym typeface="Times New Roman"/>
              </a:rPr>
            </a:br>
            <a:r>
              <a:rPr lang="en" sz="1500">
                <a:latin typeface="Times New Roman"/>
                <a:ea typeface="Times New Roman"/>
                <a:cs typeface="Times New Roman"/>
                <a:sym typeface="Times New Roman"/>
              </a:rPr>
              <a:t>might occur during testing.</a:t>
            </a:r>
            <a:endParaRPr sz="1500">
              <a:latin typeface="Times New Roman"/>
              <a:ea typeface="Times New Roman"/>
              <a:cs typeface="Times New Roman"/>
              <a:sym typeface="Times New Roman"/>
            </a:endParaRPr>
          </a:p>
        </p:txBody>
      </p:sp>
      <p:pic>
        <p:nvPicPr>
          <p:cNvPr id="329" name="Google Shape;329;p44"/>
          <p:cNvPicPr preferRelativeResize="0"/>
          <p:nvPr/>
        </p:nvPicPr>
        <p:blipFill>
          <a:blip r:embed="rId3">
            <a:alphaModFix/>
          </a:blip>
          <a:stretch>
            <a:fillRect/>
          </a:stretch>
        </p:blipFill>
        <p:spPr>
          <a:xfrm>
            <a:off x="4860700" y="1143550"/>
            <a:ext cx="4117874" cy="34139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4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F</a:t>
            </a:r>
            <a:r>
              <a:rPr lang="en" sz="3300">
                <a:latin typeface="Times New Roman"/>
                <a:ea typeface="Times New Roman"/>
                <a:cs typeface="Times New Roman"/>
                <a:sym typeface="Times New Roman"/>
              </a:rPr>
              <a:t>uture Ideas</a:t>
            </a:r>
            <a:endParaRPr sz="3300">
              <a:latin typeface="Times New Roman"/>
              <a:ea typeface="Times New Roman"/>
              <a:cs typeface="Times New Roman"/>
              <a:sym typeface="Times New Roman"/>
            </a:endParaRPr>
          </a:p>
        </p:txBody>
      </p:sp>
      <p:sp>
        <p:nvSpPr>
          <p:cNvPr id="335" name="Google Shape;335;p4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iOS</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Publish the app on testflight (require Apple developer program,  99$） </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Enable modification of records</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Immigrate from IOS to Android</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Website</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Provide link in </a:t>
            </a:r>
            <a:r>
              <a:rPr lang="en" sz="1400">
                <a:latin typeface="Times New Roman"/>
                <a:ea typeface="Times New Roman"/>
                <a:cs typeface="Times New Roman"/>
                <a:sym typeface="Times New Roman"/>
              </a:rPr>
              <a:t>spreadsheet page that can jump to the corresponding post</a:t>
            </a:r>
            <a:r>
              <a:rPr lang="en" sz="1400">
                <a:latin typeface="Times New Roman"/>
                <a:ea typeface="Times New Roman"/>
                <a:cs typeface="Times New Roman"/>
                <a:sym typeface="Times New Roman"/>
              </a:rPr>
              <a:t> on map</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Provide sorting option for spreadsheet</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General</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Provide services for other diseases</a:t>
            </a:r>
            <a:endParaRPr sz="1400">
              <a:latin typeface="Times New Roman"/>
              <a:ea typeface="Times New Roman"/>
              <a:cs typeface="Times New Roman"/>
              <a:sym typeface="Times New Roman"/>
            </a:endParaRPr>
          </a:p>
          <a:p>
            <a:pPr indent="0" lvl="0" marL="457200" rtl="0" algn="l">
              <a:spcBef>
                <a:spcPts val="1200"/>
              </a:spcBef>
              <a:spcAft>
                <a:spcPts val="12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Lessons Learned</a:t>
            </a:r>
            <a:endParaRPr sz="3300">
              <a:latin typeface="Times New Roman"/>
              <a:ea typeface="Times New Roman"/>
              <a:cs typeface="Times New Roman"/>
              <a:sym typeface="Times New Roman"/>
            </a:endParaRPr>
          </a:p>
        </p:txBody>
      </p:sp>
      <p:sp>
        <p:nvSpPr>
          <p:cNvPr id="341" name="Google Shape;341;p46"/>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Handle pressure &amp; unforeseen factors</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Accessibility</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Team collaboration</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Clarity issues</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Thinking way too large</a:t>
            </a:r>
            <a:endParaRPr sz="1400">
              <a:latin typeface="Times New Roman"/>
              <a:ea typeface="Times New Roman"/>
              <a:cs typeface="Times New Roman"/>
              <a:sym typeface="Times New Roman"/>
            </a:endParaRPr>
          </a:p>
          <a:p>
            <a:pPr indent="0" lvl="0" marL="457200" rtl="0" algn="l">
              <a:spcBef>
                <a:spcPts val="1200"/>
              </a:spcBef>
              <a:spcAft>
                <a:spcPts val="0"/>
              </a:spcAft>
              <a:buNone/>
            </a:pPr>
            <a:r>
              <a:t/>
            </a:r>
            <a:endParaRPr sz="1400">
              <a:latin typeface="Times New Roman"/>
              <a:ea typeface="Times New Roman"/>
              <a:cs typeface="Times New Roman"/>
              <a:sym typeface="Times New Roman"/>
            </a:endParaRPr>
          </a:p>
          <a:p>
            <a:pPr indent="0" lvl="0" marL="0" rtl="0" algn="l">
              <a:spcBef>
                <a:spcPts val="1200"/>
              </a:spcBef>
              <a:spcAft>
                <a:spcPts val="1200"/>
              </a:spcAft>
              <a:buNone/>
            </a:pPr>
            <a:r>
              <a:t/>
            </a:r>
            <a:endParaRPr/>
          </a:p>
        </p:txBody>
      </p:sp>
      <p:sp>
        <p:nvSpPr>
          <p:cNvPr id="342" name="Google Shape;342;p46"/>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43" name="Google Shape;343;p46"/>
          <p:cNvPicPr preferRelativeResize="0"/>
          <p:nvPr/>
        </p:nvPicPr>
        <p:blipFill>
          <a:blip r:embed="rId3">
            <a:alphaModFix/>
          </a:blip>
          <a:stretch>
            <a:fillRect/>
          </a:stretch>
        </p:blipFill>
        <p:spPr>
          <a:xfrm>
            <a:off x="4933223" y="1567550"/>
            <a:ext cx="4010526" cy="26710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Acknowledgements</a:t>
            </a:r>
            <a:endParaRPr sz="2800">
              <a:latin typeface="Times New Roman"/>
              <a:ea typeface="Times New Roman"/>
              <a:cs typeface="Times New Roman"/>
              <a:sym typeface="Times New Roman"/>
            </a:endParaRPr>
          </a:p>
        </p:txBody>
      </p:sp>
      <p:sp>
        <p:nvSpPr>
          <p:cNvPr id="349" name="Google Shape;349;p47"/>
          <p:cNvSpPr txBox="1"/>
          <p:nvPr>
            <p:ph idx="1" type="body"/>
          </p:nvPr>
        </p:nvSpPr>
        <p:spPr>
          <a:xfrm>
            <a:off x="405750" y="1776325"/>
            <a:ext cx="8332500" cy="186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500">
                <a:latin typeface="Times New Roman"/>
                <a:ea typeface="Times New Roman"/>
                <a:cs typeface="Times New Roman"/>
                <a:sym typeface="Times New Roman"/>
              </a:rPr>
              <a:t>Thank you to: </a:t>
            </a:r>
            <a:endParaRPr sz="1500">
              <a:latin typeface="Times New Roman"/>
              <a:ea typeface="Times New Roman"/>
              <a:cs typeface="Times New Roman"/>
              <a:sym typeface="Times New Roman"/>
            </a:endParaRPr>
          </a:p>
          <a:p>
            <a:pPr indent="-323850" lvl="0" marL="457200" rtl="0" algn="l">
              <a:spcBef>
                <a:spcPts val="1200"/>
              </a:spcBef>
              <a:spcAft>
                <a:spcPts val="0"/>
              </a:spcAft>
              <a:buSzPts val="1500"/>
              <a:buFont typeface="Times New Roman"/>
              <a:buChar char="●"/>
            </a:pPr>
            <a:r>
              <a:rPr lang="en" sz="1500">
                <a:latin typeface="Times New Roman"/>
                <a:ea typeface="Times New Roman"/>
                <a:cs typeface="Times New Roman"/>
                <a:sym typeface="Times New Roman"/>
              </a:rPr>
              <a:t>Client | Professor Luis Escobar | Department of Fish and Wildlife Conservation | </a:t>
            </a:r>
            <a:r>
              <a:rPr lang="en" sz="1500" u="sng">
                <a:latin typeface="Times New Roman"/>
                <a:ea typeface="Times New Roman"/>
                <a:cs typeface="Times New Roman"/>
                <a:sym typeface="Times New Roman"/>
                <a:hlinkClick r:id="rId3"/>
              </a:rPr>
              <a:t>escobar1@vt.edu</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Second Contact / Client | </a:t>
            </a:r>
            <a:r>
              <a:rPr lang="en" sz="1500">
                <a:highlight>
                  <a:schemeClr val="dk1"/>
                </a:highlight>
                <a:latin typeface="Times New Roman"/>
                <a:ea typeface="Times New Roman"/>
                <a:cs typeface="Times New Roman"/>
                <a:sym typeface="Times New Roman"/>
              </a:rPr>
              <a:t>Mariana Castaneda Guzman | </a:t>
            </a:r>
            <a:r>
              <a:rPr lang="en" sz="1500" u="sng">
                <a:highlight>
                  <a:schemeClr val="dk1"/>
                </a:highlight>
                <a:latin typeface="Times New Roman"/>
                <a:ea typeface="Times New Roman"/>
                <a:cs typeface="Times New Roman"/>
                <a:sym typeface="Times New Roman"/>
                <a:hlinkClick r:id="rId4"/>
              </a:rPr>
              <a:t>marianacg@vt.edu</a:t>
            </a:r>
            <a:r>
              <a:rPr lang="en" sz="1500">
                <a:highlight>
                  <a:schemeClr val="dk1"/>
                </a:highlight>
                <a:latin typeface="Times New Roman"/>
                <a:ea typeface="Times New Roman"/>
                <a:cs typeface="Times New Roman"/>
                <a:sym typeface="Times New Roman"/>
              </a:rPr>
              <a:t>	</a:t>
            </a:r>
            <a:endParaRPr sz="1500">
              <a:highlight>
                <a:schemeClr val="dk1"/>
              </a:highlight>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Professor | Professor Edward Fox | Department of Computer Science | </a:t>
            </a:r>
            <a:r>
              <a:rPr lang="en" sz="1500" u="sng">
                <a:latin typeface="Times New Roman"/>
                <a:ea typeface="Times New Roman"/>
                <a:cs typeface="Times New Roman"/>
                <a:sym typeface="Times New Roman"/>
                <a:hlinkClick r:id="rId5"/>
              </a:rPr>
              <a:t>fox@vt.edu</a:t>
            </a:r>
            <a:r>
              <a:rPr lang="en" sz="1500">
                <a:latin typeface="Times New Roman"/>
                <a:ea typeface="Times New Roman"/>
                <a:cs typeface="Times New Roman"/>
                <a:sym typeface="Times New Roman"/>
              </a:rPr>
              <a:t> </a:t>
            </a:r>
            <a:endParaRPr sz="1600">
              <a:solidFill>
                <a:schemeClr val="dk1"/>
              </a:solidFill>
            </a:endParaRPr>
          </a:p>
        </p:txBody>
      </p:sp>
      <p:pic>
        <p:nvPicPr>
          <p:cNvPr id="350" name="Google Shape;350;p47"/>
          <p:cNvPicPr preferRelativeResize="0"/>
          <p:nvPr/>
        </p:nvPicPr>
        <p:blipFill>
          <a:blip r:embed="rId6">
            <a:alphaModFix/>
          </a:blip>
          <a:stretch>
            <a:fillRect/>
          </a:stretch>
        </p:blipFill>
        <p:spPr>
          <a:xfrm>
            <a:off x="7543074" y="2733038"/>
            <a:ext cx="1319975" cy="19830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Reference</a:t>
            </a:r>
            <a:endParaRPr sz="3300">
              <a:latin typeface="Times New Roman"/>
              <a:ea typeface="Times New Roman"/>
              <a:cs typeface="Times New Roman"/>
              <a:sym typeface="Times New Roman"/>
            </a:endParaRPr>
          </a:p>
        </p:txBody>
      </p:sp>
      <p:sp>
        <p:nvSpPr>
          <p:cNvPr id="356" name="Google Shape;356;p48"/>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500">
                <a:highlight>
                  <a:schemeClr val="dk1"/>
                </a:highlight>
                <a:latin typeface="Times New Roman"/>
                <a:ea typeface="Times New Roman"/>
                <a:cs typeface="Times New Roman"/>
                <a:sym typeface="Times New Roman"/>
              </a:rPr>
              <a:t>Previous Website: </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rPr lang="en" sz="1500" u="sng">
                <a:highlight>
                  <a:schemeClr val="dk1"/>
                </a:highlight>
                <a:latin typeface="Times New Roman"/>
                <a:ea typeface="Times New Roman"/>
                <a:cs typeface="Times New Roman"/>
                <a:sym typeface="Times New Roman"/>
                <a:hlinkClick r:id="rId3"/>
              </a:rPr>
              <a:t>https://trackwildlifeanimaladmin-58tz.web.app/</a:t>
            </a:r>
            <a:r>
              <a:rPr lang="en" sz="1500">
                <a:highlight>
                  <a:schemeClr val="dk1"/>
                </a:highlight>
                <a:latin typeface="Times New Roman"/>
                <a:ea typeface="Times New Roman"/>
                <a:cs typeface="Times New Roman"/>
                <a:sym typeface="Times New Roman"/>
              </a:rPr>
              <a:t> </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rPr lang="en" sz="1500">
                <a:highlight>
                  <a:schemeClr val="dk1"/>
                </a:highlight>
                <a:latin typeface="Times New Roman"/>
                <a:ea typeface="Times New Roman"/>
                <a:cs typeface="Times New Roman"/>
                <a:sym typeface="Times New Roman"/>
              </a:rPr>
              <a:t>Previous App:</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rPr lang="en" sz="1500" u="sng">
                <a:highlight>
                  <a:schemeClr val="dk1"/>
                </a:highlight>
                <a:latin typeface="Times New Roman"/>
                <a:ea typeface="Times New Roman"/>
                <a:cs typeface="Times New Roman"/>
                <a:sym typeface="Times New Roman"/>
                <a:hlinkClick r:id="rId4"/>
              </a:rPr>
              <a:t>https://github.com/Shangzheng98/Track_WildlifeDiseases</a:t>
            </a:r>
            <a:r>
              <a:rPr lang="en" sz="1500">
                <a:highlight>
                  <a:schemeClr val="dk1"/>
                </a:highlight>
                <a:latin typeface="Times New Roman"/>
                <a:ea typeface="Times New Roman"/>
                <a:cs typeface="Times New Roman"/>
                <a:sym typeface="Times New Roman"/>
              </a:rPr>
              <a:t> </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rPr lang="en" sz="1500">
                <a:highlight>
                  <a:schemeClr val="dk1"/>
                </a:highlight>
                <a:latin typeface="Times New Roman"/>
                <a:ea typeface="Times New Roman"/>
                <a:cs typeface="Times New Roman"/>
                <a:sym typeface="Times New Roman"/>
              </a:rPr>
              <a:t>Previous Report:</a:t>
            </a:r>
            <a:endParaRPr sz="1500">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rPr lang="en" sz="1500" u="sng">
                <a:highlight>
                  <a:schemeClr val="dk1"/>
                </a:highlight>
                <a:latin typeface="Times New Roman"/>
                <a:ea typeface="Times New Roman"/>
                <a:cs typeface="Times New Roman"/>
                <a:sym typeface="Times New Roman"/>
                <a:hlinkClick r:id="rId5"/>
              </a:rPr>
              <a:t>http://hdl.handle.net/10919/103257</a:t>
            </a:r>
            <a:endParaRPr sz="1500" u="sng">
              <a:highlight>
                <a:schemeClr val="dk1"/>
              </a:highlight>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a:p>
          <a:p>
            <a:pPr indent="0" lvl="0" marL="0" rtl="0" algn="l">
              <a:spcBef>
                <a:spcPts val="1200"/>
              </a:spcBef>
              <a:spcAft>
                <a:spcPts val="12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3000">
                <a:latin typeface="Times New Roman"/>
                <a:ea typeface="Times New Roman"/>
                <a:cs typeface="Times New Roman"/>
                <a:sym typeface="Times New Roman"/>
              </a:rPr>
              <a:t>Project Overview Recap</a:t>
            </a:r>
            <a:endParaRPr sz="3000">
              <a:latin typeface="Times New Roman"/>
              <a:ea typeface="Times New Roman"/>
              <a:cs typeface="Times New Roman"/>
              <a:sym typeface="Times New Roman"/>
            </a:endParaRPr>
          </a:p>
          <a:p>
            <a:pPr indent="0" lvl="0" marL="0" rtl="0" algn="l">
              <a:spcBef>
                <a:spcPts val="1200"/>
              </a:spcBef>
              <a:spcAft>
                <a:spcPts val="0"/>
              </a:spcAft>
              <a:buNone/>
            </a:pPr>
            <a:r>
              <a:t/>
            </a:r>
            <a:endParaRPr sz="3000">
              <a:latin typeface="Times New Roman"/>
              <a:ea typeface="Times New Roman"/>
              <a:cs typeface="Times New Roman"/>
              <a:sym typeface="Times New Roman"/>
            </a:endParaRPr>
          </a:p>
        </p:txBody>
      </p:sp>
      <p:sp>
        <p:nvSpPr>
          <p:cNvPr id="193" name="Google Shape;193;p27"/>
          <p:cNvSpPr txBox="1"/>
          <p:nvPr>
            <p:ph idx="1" type="body"/>
          </p:nvPr>
        </p:nvSpPr>
        <p:spPr>
          <a:xfrm>
            <a:off x="1297500" y="1307850"/>
            <a:ext cx="7038900" cy="29112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Problem: monitor wildlife diseases</a:t>
            </a:r>
            <a:endParaRPr sz="1600">
              <a:latin typeface="Times New Roman"/>
              <a:ea typeface="Times New Roman"/>
              <a:cs typeface="Times New Roman"/>
              <a:sym typeface="Times New Roman"/>
            </a:endParaRPr>
          </a:p>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Goal: develop supportive tools</a:t>
            </a:r>
            <a:endParaRPr sz="1600">
              <a:latin typeface="Times New Roman"/>
              <a:ea typeface="Times New Roman"/>
              <a:cs typeface="Times New Roman"/>
              <a:sym typeface="Times New Roman"/>
            </a:endParaRPr>
          </a:p>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Project division:</a:t>
            </a:r>
            <a:endParaRPr sz="16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iOS app</a:t>
            </a:r>
            <a:endParaRPr sz="1400">
              <a:latin typeface="Times New Roman"/>
              <a:ea typeface="Times New Roman"/>
              <a:cs typeface="Times New Roman"/>
              <a:sym typeface="Times New Roman"/>
            </a:endParaRPr>
          </a:p>
          <a:p>
            <a:pPr indent="-317500" lvl="1" marL="9144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Website</a:t>
            </a:r>
            <a:endParaRPr sz="1400">
              <a:latin typeface="Times New Roman"/>
              <a:ea typeface="Times New Roman"/>
              <a:cs typeface="Times New Roman"/>
              <a:sym typeface="Times New Roman"/>
            </a:endParaRPr>
          </a:p>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Version II: update and finalize</a:t>
            </a:r>
            <a:endParaRPr sz="1600">
              <a:latin typeface="Times New Roman"/>
              <a:ea typeface="Times New Roman"/>
              <a:cs typeface="Times New Roman"/>
              <a:sym typeface="Times New Roman"/>
            </a:endParaRPr>
          </a:p>
        </p:txBody>
      </p:sp>
      <p:pic>
        <p:nvPicPr>
          <p:cNvPr id="194" name="Google Shape;194;p27"/>
          <p:cNvPicPr preferRelativeResize="0"/>
          <p:nvPr/>
        </p:nvPicPr>
        <p:blipFill>
          <a:blip r:embed="rId3">
            <a:alphaModFix/>
          </a:blip>
          <a:stretch>
            <a:fillRect/>
          </a:stretch>
        </p:blipFill>
        <p:spPr>
          <a:xfrm>
            <a:off x="4633075" y="3056475"/>
            <a:ext cx="3917301" cy="1877250"/>
          </a:xfrm>
          <a:prstGeom prst="rect">
            <a:avLst/>
          </a:prstGeom>
          <a:noFill/>
          <a:ln>
            <a:noFill/>
          </a:ln>
        </p:spPr>
      </p:pic>
      <p:pic>
        <p:nvPicPr>
          <p:cNvPr id="195" name="Google Shape;195;p27"/>
          <p:cNvPicPr preferRelativeResize="0"/>
          <p:nvPr/>
        </p:nvPicPr>
        <p:blipFill>
          <a:blip r:embed="rId4">
            <a:alphaModFix/>
          </a:blip>
          <a:stretch>
            <a:fillRect/>
          </a:stretch>
        </p:blipFill>
        <p:spPr>
          <a:xfrm>
            <a:off x="7373003" y="712994"/>
            <a:ext cx="1007422" cy="2165056"/>
          </a:xfrm>
          <a:prstGeom prst="rect">
            <a:avLst/>
          </a:prstGeom>
          <a:noFill/>
          <a:ln>
            <a:noFill/>
          </a:ln>
        </p:spPr>
      </p:pic>
      <p:pic>
        <p:nvPicPr>
          <p:cNvPr id="196" name="Google Shape;196;p27"/>
          <p:cNvPicPr preferRelativeResize="0"/>
          <p:nvPr/>
        </p:nvPicPr>
        <p:blipFill>
          <a:blip r:embed="rId5">
            <a:alphaModFix/>
          </a:blip>
          <a:stretch>
            <a:fillRect/>
          </a:stretch>
        </p:blipFill>
        <p:spPr>
          <a:xfrm>
            <a:off x="5979800" y="710475"/>
            <a:ext cx="1007422" cy="217006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8"/>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lnSpc>
                <a:spcPct val="150000"/>
              </a:lnSpc>
              <a:spcBef>
                <a:spcPts val="0"/>
              </a:spcBef>
              <a:spcAft>
                <a:spcPts val="0"/>
              </a:spcAft>
              <a:buNone/>
            </a:pPr>
            <a:r>
              <a:rPr lang="en" sz="3300">
                <a:latin typeface="Times New Roman"/>
                <a:ea typeface="Times New Roman"/>
                <a:cs typeface="Times New Roman"/>
                <a:sym typeface="Times New Roman"/>
              </a:rPr>
              <a:t>Timeline</a:t>
            </a:r>
            <a:endParaRPr sz="3300">
              <a:latin typeface="Times New Roman"/>
              <a:ea typeface="Times New Roman"/>
              <a:cs typeface="Times New Roman"/>
              <a:sym typeface="Times New Roman"/>
            </a:endParaRPr>
          </a:p>
          <a:p>
            <a:pPr indent="0" lvl="0" marL="0" rtl="0" algn="l">
              <a:spcBef>
                <a:spcPts val="12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202" name="Google Shape;202;p28"/>
          <p:cNvSpPr/>
          <p:nvPr/>
        </p:nvSpPr>
        <p:spPr>
          <a:xfrm>
            <a:off x="623175" y="1881525"/>
            <a:ext cx="2001300" cy="266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8"/>
          <p:cNvSpPr/>
          <p:nvPr/>
        </p:nvSpPr>
        <p:spPr>
          <a:xfrm>
            <a:off x="6348275" y="1881525"/>
            <a:ext cx="2001300" cy="266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8"/>
          <p:cNvSpPr/>
          <p:nvPr/>
        </p:nvSpPr>
        <p:spPr>
          <a:xfrm>
            <a:off x="3389850" y="1881525"/>
            <a:ext cx="2001300" cy="266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8"/>
          <p:cNvSpPr txBox="1"/>
          <p:nvPr/>
        </p:nvSpPr>
        <p:spPr>
          <a:xfrm>
            <a:off x="661000" y="2149725"/>
            <a:ext cx="2001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Times New Roman"/>
                <a:ea typeface="Times New Roman"/>
                <a:cs typeface="Times New Roman"/>
                <a:sym typeface="Times New Roman"/>
              </a:rPr>
              <a:t>September</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9.20: </a:t>
            </a:r>
            <a:r>
              <a:rPr lang="en">
                <a:latin typeface="Times New Roman"/>
                <a:ea typeface="Times New Roman"/>
                <a:cs typeface="Times New Roman"/>
                <a:sym typeface="Times New Roman"/>
              </a:rPr>
              <a:t>Reviewing current app / website models </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9.30:</a:t>
            </a:r>
            <a:r>
              <a:rPr lang="en">
                <a:latin typeface="Times New Roman"/>
                <a:ea typeface="Times New Roman"/>
                <a:cs typeface="Times New Roman"/>
                <a:sym typeface="Times New Roman"/>
              </a:rPr>
              <a:t> Have the first 20% of idea designs and new features complete </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sp>
        <p:nvSpPr>
          <p:cNvPr id="206" name="Google Shape;206;p28"/>
          <p:cNvSpPr txBox="1"/>
          <p:nvPr/>
        </p:nvSpPr>
        <p:spPr>
          <a:xfrm>
            <a:off x="3389850" y="2064625"/>
            <a:ext cx="2001300" cy="233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Times New Roman"/>
                <a:ea typeface="Times New Roman"/>
                <a:cs typeface="Times New Roman"/>
                <a:sym typeface="Times New Roman"/>
              </a:rPr>
              <a:t>October</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10.3 - 10.9: </a:t>
            </a:r>
            <a:r>
              <a:rPr lang="en">
                <a:latin typeface="Times New Roman"/>
                <a:ea typeface="Times New Roman"/>
                <a:cs typeface="Times New Roman"/>
                <a:sym typeface="Times New Roman"/>
              </a:rPr>
              <a:t>40% of designs complete</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10.10 - 10.16:</a:t>
            </a:r>
            <a:r>
              <a:rPr lang="en">
                <a:latin typeface="Times New Roman"/>
                <a:ea typeface="Times New Roman"/>
                <a:cs typeface="Times New Roman"/>
                <a:sym typeface="Times New Roman"/>
              </a:rPr>
              <a:t> 60% of designs complete</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10.17 - 10.23: </a:t>
            </a:r>
            <a:r>
              <a:rPr lang="en">
                <a:latin typeface="Times New Roman"/>
                <a:ea typeface="Times New Roman"/>
                <a:cs typeface="Times New Roman"/>
                <a:sym typeface="Times New Roman"/>
              </a:rPr>
              <a:t>80% of designs complete</a:t>
            </a:r>
            <a:endParaRPr b="1">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10.30: </a:t>
            </a:r>
            <a:r>
              <a:rPr lang="en">
                <a:latin typeface="Times New Roman"/>
                <a:ea typeface="Times New Roman"/>
                <a:cs typeface="Times New Roman"/>
                <a:sym typeface="Times New Roman"/>
              </a:rPr>
              <a:t>App &amp; Website complete</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sp>
        <p:nvSpPr>
          <p:cNvPr id="207" name="Google Shape;207;p28"/>
          <p:cNvSpPr txBox="1"/>
          <p:nvPr/>
        </p:nvSpPr>
        <p:spPr>
          <a:xfrm>
            <a:off x="6348275" y="2042025"/>
            <a:ext cx="2001300" cy="212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Times New Roman"/>
                <a:ea typeface="Times New Roman"/>
                <a:cs typeface="Times New Roman"/>
                <a:sym typeface="Times New Roman"/>
              </a:rPr>
              <a:t>November</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11.11: </a:t>
            </a:r>
            <a:r>
              <a:rPr lang="en">
                <a:latin typeface="Times New Roman"/>
                <a:ea typeface="Times New Roman"/>
                <a:cs typeface="Times New Roman"/>
                <a:sym typeface="Times New Roman"/>
              </a:rPr>
              <a:t>Begin Testing / Interim Report Complete </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11.20: </a:t>
            </a:r>
            <a:r>
              <a:rPr lang="en">
                <a:latin typeface="Times New Roman"/>
                <a:ea typeface="Times New Roman"/>
                <a:cs typeface="Times New Roman"/>
                <a:sym typeface="Times New Roman"/>
              </a:rPr>
              <a:t>Final Project complete &amp; creation of final presentation</a:t>
            </a:r>
            <a:endParaRPr>
              <a:latin typeface="Times New Roman"/>
              <a:ea typeface="Times New Roman"/>
              <a:cs typeface="Times New Roman"/>
              <a:sym typeface="Times New Roman"/>
            </a:endParaRPr>
          </a:p>
          <a:p>
            <a:pPr indent="0" lvl="0" marL="0" rtl="0" algn="l">
              <a:spcBef>
                <a:spcPts val="0"/>
              </a:spcBef>
              <a:spcAft>
                <a:spcPts val="0"/>
              </a:spcAft>
              <a:buNone/>
            </a:pPr>
            <a:r>
              <a:rPr b="1" lang="en">
                <a:latin typeface="Times New Roman"/>
                <a:ea typeface="Times New Roman"/>
                <a:cs typeface="Times New Roman"/>
                <a:sym typeface="Times New Roman"/>
              </a:rPr>
              <a:t>11.30: </a:t>
            </a:r>
            <a:r>
              <a:rPr lang="en">
                <a:latin typeface="Times New Roman"/>
                <a:ea typeface="Times New Roman"/>
                <a:cs typeface="Times New Roman"/>
                <a:sym typeface="Times New Roman"/>
              </a:rPr>
              <a:t>Finish presentation &amp; Report</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i</a:t>
            </a:r>
            <a:r>
              <a:rPr lang="en" sz="3300">
                <a:latin typeface="Times New Roman"/>
                <a:ea typeface="Times New Roman"/>
                <a:cs typeface="Times New Roman"/>
                <a:sym typeface="Times New Roman"/>
              </a:rPr>
              <a:t>OS Development</a:t>
            </a:r>
            <a:endParaRPr sz="3300">
              <a:latin typeface="Times New Roman"/>
              <a:ea typeface="Times New Roman"/>
              <a:cs typeface="Times New Roman"/>
              <a:sym typeface="Times New Roman"/>
            </a:endParaRPr>
          </a:p>
        </p:txBody>
      </p:sp>
      <p:sp>
        <p:nvSpPr>
          <p:cNvPr id="213" name="Google Shape;213;p29"/>
          <p:cNvSpPr txBox="1"/>
          <p:nvPr>
            <p:ph idx="1" type="body"/>
          </p:nvPr>
        </p:nvSpPr>
        <p:spPr>
          <a:xfrm>
            <a:off x="1215225" y="1765975"/>
            <a:ext cx="7038900" cy="29112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General improvement in goals of aesthetically  pleasing</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Login credentials</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Map display view</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History detail view</a:t>
            </a:r>
            <a:endParaRPr sz="1500">
              <a:latin typeface="Times New Roman"/>
              <a:ea typeface="Times New Roman"/>
              <a:cs typeface="Times New Roman"/>
              <a:sym typeface="Times New Roman"/>
            </a:endParaRPr>
          </a:p>
          <a:p>
            <a:pPr indent="0" lvl="0" marL="0" rtl="0" algn="l">
              <a:spcBef>
                <a:spcPts val="1200"/>
              </a:spcBef>
              <a:spcAft>
                <a:spcPts val="1200"/>
              </a:spcAft>
              <a:buNone/>
            </a:pPr>
            <a:r>
              <a:t/>
            </a: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i</a:t>
            </a:r>
            <a:r>
              <a:rPr lang="en" sz="3300">
                <a:latin typeface="Times New Roman"/>
                <a:ea typeface="Times New Roman"/>
                <a:cs typeface="Times New Roman"/>
                <a:sym typeface="Times New Roman"/>
              </a:rPr>
              <a:t>OS Login Function</a:t>
            </a:r>
            <a:endParaRPr sz="3300">
              <a:latin typeface="Times New Roman"/>
              <a:ea typeface="Times New Roman"/>
              <a:cs typeface="Times New Roman"/>
              <a:sym typeface="Times New Roman"/>
            </a:endParaRPr>
          </a:p>
        </p:txBody>
      </p:sp>
      <p:sp>
        <p:nvSpPr>
          <p:cNvPr id="219" name="Google Shape;219;p30"/>
          <p:cNvSpPr txBox="1"/>
          <p:nvPr>
            <p:ph idx="1" type="body"/>
          </p:nvPr>
        </p:nvSpPr>
        <p:spPr>
          <a:xfrm>
            <a:off x="5988825" y="2571750"/>
            <a:ext cx="2623800" cy="1907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or</a:t>
            </a:r>
            <a:endParaRPr/>
          </a:p>
        </p:txBody>
      </p:sp>
      <p:pic>
        <p:nvPicPr>
          <p:cNvPr id="220" name="Google Shape;220;p30"/>
          <p:cNvPicPr preferRelativeResize="0"/>
          <p:nvPr/>
        </p:nvPicPr>
        <p:blipFill>
          <a:blip r:embed="rId3">
            <a:alphaModFix/>
          </a:blip>
          <a:stretch>
            <a:fillRect/>
          </a:stretch>
        </p:blipFill>
        <p:spPr>
          <a:xfrm>
            <a:off x="852253" y="1173025"/>
            <a:ext cx="2080350" cy="3700249"/>
          </a:xfrm>
          <a:prstGeom prst="rect">
            <a:avLst/>
          </a:prstGeom>
          <a:noFill/>
          <a:ln>
            <a:noFill/>
          </a:ln>
        </p:spPr>
      </p:pic>
      <p:pic>
        <p:nvPicPr>
          <p:cNvPr id="221" name="Google Shape;221;p30"/>
          <p:cNvPicPr preferRelativeResize="0"/>
          <p:nvPr/>
        </p:nvPicPr>
        <p:blipFill>
          <a:blip r:embed="rId4">
            <a:alphaModFix/>
          </a:blip>
          <a:stretch>
            <a:fillRect/>
          </a:stretch>
        </p:blipFill>
        <p:spPr>
          <a:xfrm>
            <a:off x="3776775" y="1172975"/>
            <a:ext cx="2080350" cy="3700293"/>
          </a:xfrm>
          <a:prstGeom prst="rect">
            <a:avLst/>
          </a:prstGeom>
          <a:noFill/>
          <a:ln>
            <a:noFill/>
          </a:ln>
        </p:spPr>
      </p:pic>
      <p:pic>
        <p:nvPicPr>
          <p:cNvPr id="222" name="Google Shape;222;p30"/>
          <p:cNvPicPr preferRelativeResize="0"/>
          <p:nvPr/>
        </p:nvPicPr>
        <p:blipFill>
          <a:blip r:embed="rId5">
            <a:alphaModFix/>
          </a:blip>
          <a:stretch>
            <a:fillRect/>
          </a:stretch>
        </p:blipFill>
        <p:spPr>
          <a:xfrm>
            <a:off x="6532275" y="1172975"/>
            <a:ext cx="2080350" cy="3700299"/>
          </a:xfrm>
          <a:prstGeom prst="rect">
            <a:avLst/>
          </a:prstGeom>
          <a:noFill/>
          <a:ln>
            <a:noFill/>
          </a:ln>
        </p:spPr>
      </p:pic>
      <p:sp>
        <p:nvSpPr>
          <p:cNvPr id="223" name="Google Shape;223;p30"/>
          <p:cNvSpPr/>
          <p:nvPr/>
        </p:nvSpPr>
        <p:spPr>
          <a:xfrm>
            <a:off x="3029800" y="2794375"/>
            <a:ext cx="506700" cy="2151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1"/>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iOS Login Function (continued)</a:t>
            </a:r>
            <a:endParaRPr sz="3300">
              <a:latin typeface="Times New Roman"/>
              <a:ea typeface="Times New Roman"/>
              <a:cs typeface="Times New Roman"/>
              <a:sym typeface="Times New Roman"/>
            </a:endParaRPr>
          </a:p>
        </p:txBody>
      </p:sp>
      <p:sp>
        <p:nvSpPr>
          <p:cNvPr id="229" name="Google Shape;229;p31"/>
          <p:cNvSpPr txBox="1"/>
          <p:nvPr>
            <p:ph idx="1" type="body"/>
          </p:nvPr>
        </p:nvSpPr>
        <p:spPr>
          <a:xfrm>
            <a:off x="418525" y="1738025"/>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latin typeface="Times New Roman"/>
                <a:ea typeface="Times New Roman"/>
                <a:cs typeface="Times New Roman"/>
                <a:sym typeface="Times New Roman"/>
              </a:rPr>
              <a:t>Forget password:</a:t>
            </a:r>
            <a:endParaRPr>
              <a:latin typeface="Times New Roman"/>
              <a:ea typeface="Times New Roman"/>
              <a:cs typeface="Times New Roman"/>
              <a:sym typeface="Times New Roman"/>
            </a:endParaRPr>
          </a:p>
        </p:txBody>
      </p:sp>
      <p:pic>
        <p:nvPicPr>
          <p:cNvPr id="230" name="Google Shape;230;p31"/>
          <p:cNvPicPr preferRelativeResize="0"/>
          <p:nvPr/>
        </p:nvPicPr>
        <p:blipFill>
          <a:blip r:embed="rId3">
            <a:alphaModFix/>
          </a:blip>
          <a:stretch>
            <a:fillRect/>
          </a:stretch>
        </p:blipFill>
        <p:spPr>
          <a:xfrm>
            <a:off x="5215775" y="1118000"/>
            <a:ext cx="2088099" cy="3810299"/>
          </a:xfrm>
          <a:prstGeom prst="rect">
            <a:avLst/>
          </a:prstGeom>
          <a:noFill/>
          <a:ln>
            <a:noFill/>
          </a:ln>
        </p:spPr>
      </p:pic>
      <p:pic>
        <p:nvPicPr>
          <p:cNvPr id="231" name="Google Shape;231;p31"/>
          <p:cNvPicPr preferRelativeResize="0"/>
          <p:nvPr/>
        </p:nvPicPr>
        <p:blipFill>
          <a:blip r:embed="rId4">
            <a:alphaModFix/>
          </a:blip>
          <a:stretch>
            <a:fillRect/>
          </a:stretch>
        </p:blipFill>
        <p:spPr>
          <a:xfrm>
            <a:off x="1893625" y="1118000"/>
            <a:ext cx="2088099" cy="3810299"/>
          </a:xfrm>
          <a:prstGeom prst="rect">
            <a:avLst/>
          </a:prstGeom>
          <a:noFill/>
          <a:ln>
            <a:noFill/>
          </a:ln>
        </p:spPr>
      </p:pic>
      <p:sp>
        <p:nvSpPr>
          <p:cNvPr id="232" name="Google Shape;232;p31"/>
          <p:cNvSpPr/>
          <p:nvPr/>
        </p:nvSpPr>
        <p:spPr>
          <a:xfrm>
            <a:off x="4260950" y="3040025"/>
            <a:ext cx="675600" cy="3072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2"/>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History Detail View</a:t>
            </a:r>
            <a:endParaRPr sz="3300">
              <a:latin typeface="Times New Roman"/>
              <a:ea typeface="Times New Roman"/>
              <a:cs typeface="Times New Roman"/>
              <a:sym typeface="Times New Roman"/>
            </a:endParaRPr>
          </a:p>
        </p:txBody>
      </p:sp>
      <p:sp>
        <p:nvSpPr>
          <p:cNvPr id="238" name="Google Shape;238;p32"/>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39" name="Google Shape;239;p32"/>
          <p:cNvPicPr preferRelativeResize="0"/>
          <p:nvPr/>
        </p:nvPicPr>
        <p:blipFill>
          <a:blip r:embed="rId3">
            <a:alphaModFix/>
          </a:blip>
          <a:stretch>
            <a:fillRect/>
          </a:stretch>
        </p:blipFill>
        <p:spPr>
          <a:xfrm>
            <a:off x="663550" y="1028700"/>
            <a:ext cx="2037174" cy="3623474"/>
          </a:xfrm>
          <a:prstGeom prst="rect">
            <a:avLst/>
          </a:prstGeom>
          <a:noFill/>
          <a:ln>
            <a:noFill/>
          </a:ln>
        </p:spPr>
      </p:pic>
      <p:pic>
        <p:nvPicPr>
          <p:cNvPr id="240" name="Google Shape;240;p32"/>
          <p:cNvPicPr preferRelativeResize="0"/>
          <p:nvPr/>
        </p:nvPicPr>
        <p:blipFill>
          <a:blip r:embed="rId4">
            <a:alphaModFix/>
          </a:blip>
          <a:stretch>
            <a:fillRect/>
          </a:stretch>
        </p:blipFill>
        <p:spPr>
          <a:xfrm>
            <a:off x="3855847" y="1028724"/>
            <a:ext cx="2037174" cy="3623414"/>
          </a:xfrm>
          <a:prstGeom prst="rect">
            <a:avLst/>
          </a:prstGeom>
          <a:noFill/>
          <a:ln>
            <a:noFill/>
          </a:ln>
        </p:spPr>
      </p:pic>
      <p:pic>
        <p:nvPicPr>
          <p:cNvPr id="241" name="Google Shape;241;p32"/>
          <p:cNvPicPr preferRelativeResize="0"/>
          <p:nvPr/>
        </p:nvPicPr>
        <p:blipFill>
          <a:blip r:embed="rId5">
            <a:alphaModFix/>
          </a:blip>
          <a:stretch>
            <a:fillRect/>
          </a:stretch>
        </p:blipFill>
        <p:spPr>
          <a:xfrm>
            <a:off x="6299225" y="1028675"/>
            <a:ext cx="2037174" cy="3623521"/>
          </a:xfrm>
          <a:prstGeom prst="rect">
            <a:avLst/>
          </a:prstGeom>
          <a:noFill/>
          <a:ln>
            <a:noFill/>
          </a:ln>
        </p:spPr>
      </p:pic>
      <p:sp>
        <p:nvSpPr>
          <p:cNvPr id="242" name="Google Shape;242;p32"/>
          <p:cNvSpPr/>
          <p:nvPr/>
        </p:nvSpPr>
        <p:spPr>
          <a:xfrm>
            <a:off x="3013200" y="3570975"/>
            <a:ext cx="743400" cy="3603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3"/>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300">
                <a:latin typeface="Times New Roman"/>
                <a:ea typeface="Times New Roman"/>
                <a:cs typeface="Times New Roman"/>
                <a:sym typeface="Times New Roman"/>
              </a:rPr>
              <a:t>Map Function</a:t>
            </a:r>
            <a:endParaRPr/>
          </a:p>
        </p:txBody>
      </p:sp>
      <p:sp>
        <p:nvSpPr>
          <p:cNvPr id="248" name="Google Shape;248;p33"/>
          <p:cNvSpPr txBox="1"/>
          <p:nvPr>
            <p:ph idx="1" type="body"/>
          </p:nvPr>
        </p:nvSpPr>
        <p:spPr>
          <a:xfrm>
            <a:off x="758025" y="15401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323850" lvl="0" marL="457200" rtl="0" algn="l">
              <a:spcBef>
                <a:spcPts val="1200"/>
              </a:spcBef>
              <a:spcAft>
                <a:spcPts val="0"/>
              </a:spcAft>
              <a:buSzPts val="1500"/>
              <a:buFont typeface="Times New Roman"/>
              <a:buChar char="●"/>
            </a:pPr>
            <a:r>
              <a:rPr lang="en" sz="1500">
                <a:latin typeface="Times New Roman"/>
                <a:ea typeface="Times New Roman"/>
                <a:cs typeface="Times New Roman"/>
                <a:sym typeface="Times New Roman"/>
              </a:rPr>
              <a:t>Displays markers generated from Firebase</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Displays time and experience level when clicks on markers</a:t>
            </a:r>
            <a:endParaRPr sz="1500">
              <a:latin typeface="Times New Roman"/>
              <a:ea typeface="Times New Roman"/>
              <a:cs typeface="Times New Roman"/>
              <a:sym typeface="Times New Roman"/>
            </a:endParaRPr>
          </a:p>
          <a:p>
            <a:pPr indent="-323850" lvl="0" marL="457200" rtl="0" algn="l">
              <a:spcBef>
                <a:spcPts val="0"/>
              </a:spcBef>
              <a:spcAft>
                <a:spcPts val="0"/>
              </a:spcAft>
              <a:buSzPts val="1500"/>
              <a:buFont typeface="Times New Roman"/>
              <a:buChar char="●"/>
            </a:pPr>
            <a:r>
              <a:rPr lang="en" sz="1500">
                <a:latin typeface="Times New Roman"/>
                <a:ea typeface="Times New Roman"/>
                <a:cs typeface="Times New Roman"/>
                <a:sym typeface="Times New Roman"/>
              </a:rPr>
              <a:t>Update when user uploads new diseases</a:t>
            </a:r>
            <a:endParaRPr sz="1500">
              <a:latin typeface="Times New Roman"/>
              <a:ea typeface="Times New Roman"/>
              <a:cs typeface="Times New Roman"/>
              <a:sym typeface="Times New Roman"/>
            </a:endParaRPr>
          </a:p>
        </p:txBody>
      </p:sp>
      <p:pic>
        <p:nvPicPr>
          <p:cNvPr id="249" name="Google Shape;249;p33"/>
          <p:cNvPicPr preferRelativeResize="0"/>
          <p:nvPr/>
        </p:nvPicPr>
        <p:blipFill>
          <a:blip r:embed="rId3">
            <a:alphaModFix/>
          </a:blip>
          <a:stretch>
            <a:fillRect/>
          </a:stretch>
        </p:blipFill>
        <p:spPr>
          <a:xfrm>
            <a:off x="6384525" y="448050"/>
            <a:ext cx="2363326" cy="411295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