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embeddedFontLst>
    <p:embeddedFont>
      <p:font typeface="Montserrat"/>
      <p:regular r:id="rId31"/>
      <p:bold r:id="rId32"/>
      <p:italic r:id="rId33"/>
      <p:boldItalic r:id="rId34"/>
    </p:embeddedFont>
    <p:embeddedFont>
      <p:font typeface="Lato"/>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1299E8D3-197C-44D3-822C-3192E4FDB9AA}">
  <a:tblStyle styleId="{1299E8D3-197C-44D3-822C-3192E4FDB9A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Montserrat-italic.fntdata"/><Relationship Id="rId10" Type="http://schemas.openxmlformats.org/officeDocument/2006/relationships/slide" Target="slides/slide4.xml"/><Relationship Id="rId32" Type="http://schemas.openxmlformats.org/officeDocument/2006/relationships/font" Target="fonts/Montserrat-bold.fntdata"/><Relationship Id="rId13" Type="http://schemas.openxmlformats.org/officeDocument/2006/relationships/slide" Target="slides/slide7.xml"/><Relationship Id="rId35" Type="http://schemas.openxmlformats.org/officeDocument/2006/relationships/font" Target="fonts/Lato-regular.fntdata"/><Relationship Id="rId12" Type="http://schemas.openxmlformats.org/officeDocument/2006/relationships/slide" Target="slides/slide6.xml"/><Relationship Id="rId34" Type="http://schemas.openxmlformats.org/officeDocument/2006/relationships/font" Target="fonts/Montserrat-boldItalic.fntdata"/><Relationship Id="rId15" Type="http://schemas.openxmlformats.org/officeDocument/2006/relationships/slide" Target="slides/slide9.xml"/><Relationship Id="rId37" Type="http://schemas.openxmlformats.org/officeDocument/2006/relationships/font" Target="fonts/Lato-italic.fntdata"/><Relationship Id="rId14" Type="http://schemas.openxmlformats.org/officeDocument/2006/relationships/slide" Target="slides/slide8.xml"/><Relationship Id="rId36" Type="http://schemas.openxmlformats.org/officeDocument/2006/relationships/font" Target="fonts/Lato-bold.fntdata"/><Relationship Id="rId17" Type="http://schemas.openxmlformats.org/officeDocument/2006/relationships/slide" Target="slides/slide11.xml"/><Relationship Id="rId16" Type="http://schemas.openxmlformats.org/officeDocument/2006/relationships/slide" Target="slides/slide10.xml"/><Relationship Id="rId38" Type="http://schemas.openxmlformats.org/officeDocument/2006/relationships/font" Target="fonts/Lato-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Mass_shooting" TargetMode="External"/><Relationship Id="rId3" Type="http://schemas.openxmlformats.org/officeDocument/2006/relationships/hyperlink" Target="https://en.wikipedia.org/wiki/The_Capital" TargetMode="External"/><Relationship Id="rId4" Type="http://schemas.openxmlformats.org/officeDocument/2006/relationships/hyperlink" Target="https://en.wikipedia.org/wiki/Maryland"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4625b4d916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4625b4d916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461fb2b715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461fb2b715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Named entity Recognition is one of the most important steps in NLP. This is because it helps in identifying and classifying named entities into persons, organizations, location etc. Named Entity extraction can help in answering some of the questions related to the articles, for example, Who was the shooter? Where did the shooting take place? We used NLTK’s ne_chunk() method. Since we did not get the best results, we decided to use SpaCy’ Named Entity Recognition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4625b4d916_4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4625b4d916_4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4625b4d916_4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4625b4d916_4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used semantic slot matching approach to obtain an extractive summary. We used regular expression in python scripts to obtain the answers to the question and then we used those details to fill up the details of the template to obtain the summary. The regex performed well in extracting the shooters' name and similar regular expressions were applied to obtain other details about the shooting instances. Due to the size of the collection, the regex search returned multiple results. We selected the result with highest frequency as value for a slot. Specifically for names, locations etc., we used SpaCy's named entity recognition on the regex results as these details were difficult to identify using only regular expressions.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g461fb2b715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461fb2b715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4625b4d916_4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4625b4d916_4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Google Shape;227;g461fb2b715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461fb2b715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461fb2b715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461fb2b715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Google Shape;239;g461fb2b715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461fb2b715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Rouge 1 - unigram</a:t>
            </a:r>
            <a:endParaRPr/>
          </a:p>
          <a:p>
            <a:pPr indent="0" lvl="0" marL="0" rtl="0" algn="l">
              <a:spcBef>
                <a:spcPts val="0"/>
              </a:spcBef>
              <a:spcAft>
                <a:spcPts val="0"/>
              </a:spcAft>
              <a:buNone/>
            </a:pPr>
            <a:r>
              <a:rPr lang="en"/>
              <a:t>2- bigram </a:t>
            </a:r>
            <a:endParaRPr/>
          </a:p>
          <a:p>
            <a:pPr indent="0" lvl="0" marL="0" rtl="0" algn="l">
              <a:spcBef>
                <a:spcPts val="0"/>
              </a:spcBef>
              <a:spcAft>
                <a:spcPts val="0"/>
              </a:spcAft>
              <a:buNone/>
            </a:pPr>
            <a:r>
              <a:rPr lang="en"/>
              <a:t>L-  longest common sequence</a:t>
            </a:r>
            <a:endParaRPr/>
          </a:p>
          <a:p>
            <a:pPr indent="0" lvl="0" marL="0" rtl="0" algn="l">
              <a:spcBef>
                <a:spcPts val="0"/>
              </a:spcBef>
              <a:spcAft>
                <a:spcPts val="0"/>
              </a:spcAft>
              <a:buNone/>
            </a:pPr>
            <a:r>
              <a:rPr lang="en"/>
              <a:t>SU4- skip bigram plus unigram based sequence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g462a4e578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462a4e57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461fb2b715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461fb2b715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lang="en" sz="1300">
                <a:latin typeface="Lato"/>
                <a:ea typeface="Lato"/>
                <a:cs typeface="Lato"/>
                <a:sym typeface="Lato"/>
              </a:rPr>
              <a:t>This made it easy for us to learn step by step and thus produce the results.</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461fb2b715_0_1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461fb2b715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462aaa7719_3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462aaa7719_3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3" name="Shape 263"/>
        <p:cNvGrpSpPr/>
        <p:nvPr/>
      </p:nvGrpSpPr>
      <p:grpSpPr>
        <a:xfrm>
          <a:off x="0" y="0"/>
          <a:ext cx="0" cy="0"/>
          <a:chOff x="0" y="0"/>
          <a:chExt cx="0" cy="0"/>
        </a:xfrm>
      </p:grpSpPr>
      <p:sp>
        <p:nvSpPr>
          <p:cNvPr id="264" name="Google Shape;264;g461fb2b715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461fb2b715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g461fb2b715_0_1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461fb2b715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[9]  Y.-n. Chen, W. Y. Wang, and A. I. Rudnicky, “for Spoken Dialogue Systems Using Frame-Semantic Parsing,” Proc. Automatic Speech Recognition and Understanding Workshop, pp. 120–125, 2013. 43</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[10]  “2017 atlantic hurricane season forecasts, data, maps,” May 2018. [Online]. Available:  http://www.artemis.bm/blog/2017-atlantic-hurricane-season/</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[11]  2018. [Online]. Available:http://www.kintera.org/faf/home/default.asp?ievent=1176065&amp;lis=1&amp;kntae1176065=DCBEC0AEAD73447DA7EAEFB2FF62326E&amp;login=t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[12]  “Analyzing  harvey’s  path  to  destruction,”  Sep  2017.  [Online].  Available: http://www.thepacer.net/analyzing-harveys-path-to-destruction/</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[13]  “Harvey  creating  life-threatening  flooding  in  southeastern  texas,  early damage   estimate   up   to   $2   billion,”   Aug   2017.   [Online].   Available: https://www.canadianunderwriter.ca/associations/harvey-creating-life-threatening-flooding-southeastern-texas-early-damage-estimate-high-us2-billion-1004119666/</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[14]  “Thousands stuck on cruise ships after harvey, 2017.” [Online]. Available: https://amp.cnn.com/cnn/2017/08/26/us/cruise-ships-harvey/index.html</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[15]  V.  Sharma,  “Houston  remains  submerged  as  hurricane  harvey  makes second  landfall;   storm  irma  building  up,”  Aug  2017.  [Online].  Available: https://www.ibtimes.co.in/houston-remains-submerged-hurricane-harvey-makes-second-landfall-storm-irma-building-740367</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[16]  E. S. Blake and D. A. Zelinsky, “Hurricane Harvey,” National Hurricane Center Tropical Cyclone Report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 no. January, pp. 1–76, 2018.</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[17]  R.    Andrews, “’unprecedented’    hurricane    harvey    is    ’one    of    the worst disasters in us history’,”</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Aug 2018. [Online].Available:   https://www.iflscience.com/environment/unprecedented-hurricane-harvey-worst-disasters-us-history/</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[18]  2018. [Online]. Available: https://en.wikipedia.org/wiki/HurricaneHarvey</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[19]  K. Philips, “Texas flood disaster:  Harvey has unloaded 9 trillion gallons of water,” Aug 2017. [Online]. Available:  https://www.washingtonpost.com/news/capital-weather-gang/wp/2017/08/27/texas-flood-disaster-harvey-has-unloaded-9-trillion-tons-of-water/?utmterm=.2bd31895e748</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[20]  “Seniors  treated  after  roof  collapse  in  rockport,  texas.”  [Online].  Available:  https://www.foxnews.com/us/seniors-treated-after-roof-collapse-in-rockport-texas</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[21]  K. Sullivan, “Harvey leaving record rainfall, at least 22 deaths behind in houston,” Aug 2017. [Online]. Available: https://www.chicagotribune.com/g00/news/nationworld/ct-hurricane-harvey-flooding-houston-20170829-story.html?i10c.encReferrer=aHR0cHM6Ly9lbi53aWtpcGVkaWEub3JnLw==&amp;i10c.ua=1&amp;i10c.dv=1844</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[22]  2018. [Online]. Available:https://en.wikipedia.org/wiki/HurricaneHarvey#citenote-WPAug29-29</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[23]  A.   Stuckey, “Ut   marine   science   institute   at   port   aransas   still in   shambles   after   hurricane   harvey,”    Dec   2017.   [Online].   Available: https://www.houstonchronicle.com/news/houston-texas/houston/article/UT-s-Marine-Science-Institute-still-in-shambles-12456377.php</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[24]  T.  Acosta,  “Mccomb:  No  mandatory  evacuation  order  during  hurricane harvey   was   ’right   call’,” Oct   2017.   [Online].   Available: https://www</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caller</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com/story/news/local/2017/10/12/mccomb-no-mandatory-</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evacuation-order-during-hurricane-harvey-right-call/758159001/</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[25]  “A   makeshift   army,   marching   on   adrenaline,”   Sep   2017.   [Online].</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Available:  http://wapo</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st/harvey-first-responders?tid=ss</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tw</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[26]  ArunasNepalRelief,</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“Helping    fellow    texans    and    others!</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hurri-</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cane   harvey   relief!</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   arunasnepalrelief,    inc.”   Sep   2017.   [On-</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line].</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Available:</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https://arunasnepalrelief</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org/helping-fellow-texans-</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others-hurricane-harvey-relief/</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[27]  “Houston’s convention center turned into shelter for harvey flood victims.”</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[Online].  Available:    https://www</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foxnews</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com/us/houstons-convention-</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center-turned-into-shelter-for-harvey-flood-victims</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[28]  “Update  on  department  of  education  response  to  hurricane  harvey  and</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hurricane irma,” Sep 2017. [Online]. Available: https://www</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ed</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gov/news/</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press-releases/update-department-education-response-hurricane-harvey-</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and-hurricane-irma?utm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content=&amp;utm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medium=email&amp;utm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name=</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&amp;utm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source=govdelivery&amp;utm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term=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[29]  J.   Diamond   and   S.   Tatum,   “Trump   makes   disaster   declaration   for</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hurricane harvey,” Aug 2017. [Online]. Available:  https://www</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cnn</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com/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2017/08/25/politics/trump-harvey-declaration/index</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html</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[30]  [Online].</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Available:</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http://www</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riskmanagementmonitor</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com/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hurricane-harvey-hits-texas-with-up-to-30-billion-in-damages/?utm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source=feedburner&amp;utm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medium=email&amp;utm</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campaign=</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Feed:RiskManagementMonitor(RiskManagementMonitor)</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[31]  “Hurricane  harvey.”  [Online].  Available:    https://www</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cantorrelief</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org/</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project/hurricane-harvey/</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[32]  “Couche-tard/circle   k   launches   a   nationwide   campaign   to   support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texas  communities  and  its  employees,”  Aug  2017.  [Online].  Available:</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https://www</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businesswire</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com/news/home/20170830006257/en/Couche-</a:t>
            </a:r>
            <a:endParaRPr sz="1400">
              <a:solidFill>
                <a:schemeClr val="accent5"/>
              </a:solidFill>
              <a:latin typeface="Lato"/>
              <a:ea typeface="Lato"/>
              <a:cs typeface="Lato"/>
              <a:sym typeface="Lato"/>
            </a:endParaRPr>
          </a:p>
          <a:p>
            <a:pPr indent="0" lvl="0" marL="101600" marR="101600" rtl="0" algn="l">
              <a:spcBef>
                <a:spcPts val="800"/>
              </a:spcBef>
              <a:spcAft>
                <a:spcPts val="0"/>
              </a:spcAft>
              <a:buClr>
                <a:srgbClr val="000000"/>
              </a:buClr>
              <a:buSzPts val="1100"/>
              <a:buFont typeface="Arial"/>
              <a:buNone/>
            </a:pPr>
            <a:r>
              <a:rPr lang="en" sz="1400">
                <a:solidFill>
                  <a:schemeClr val="accent5"/>
                </a:solidFill>
                <a:latin typeface="Lato"/>
                <a:ea typeface="Lato"/>
                <a:cs typeface="Lato"/>
                <a:sym typeface="Lato"/>
              </a:rPr>
              <a:t>TardCircle-Launches-Nationwide-Campaign-Support-Texas-Communities</a:t>
            </a:r>
            <a:endParaRPr sz="1400">
              <a:solidFill>
                <a:schemeClr val="accent5"/>
              </a:solidFill>
              <a:latin typeface="Lato"/>
              <a:ea typeface="Lato"/>
              <a:cs typeface="Lato"/>
              <a:sym typeface="Lato"/>
            </a:endParaRPr>
          </a:p>
          <a:p>
            <a:pPr indent="0" lvl="0" marL="0" rtl="0" algn="l">
              <a:lnSpc>
                <a:spcPct val="115000"/>
              </a:lnSpc>
              <a:spcBef>
                <a:spcPts val="800"/>
              </a:spcBef>
              <a:spcAft>
                <a:spcPts val="0"/>
              </a:spcAft>
              <a:buClr>
                <a:srgbClr val="000000"/>
              </a:buClr>
              <a:buSzPts val="1100"/>
              <a:buFont typeface="Arial"/>
              <a:buNone/>
            </a:pPr>
            <a:r>
              <a:t/>
            </a:r>
            <a:endParaRPr sz="1400">
              <a:solidFill>
                <a:schemeClr val="accent5"/>
              </a:solidFill>
              <a:latin typeface="Lato"/>
              <a:ea typeface="Lato"/>
              <a:cs typeface="Lato"/>
              <a:sym typeface="Lato"/>
            </a:endParaRPr>
          </a:p>
          <a:p>
            <a:pPr indent="0" lvl="0" marL="0" rtl="0" algn="l">
              <a:spcBef>
                <a:spcPts val="160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Google Shape;276;g462a4e578a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462a4e578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461fb2b715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461fb2b715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461fb2b715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461fb2b715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our first task, we have extract the summary from the common the most common words. Firsty, we scanned the json file format and gathered sentences_t part into one large string, and tokenized the result. Our scripted implemented ntk stop words and call the most </a:t>
            </a:r>
            <a:r>
              <a:rPr lang="en"/>
              <a:t>common</a:t>
            </a:r>
            <a:r>
              <a:rPr lang="en"/>
              <a:t> words and it shows the number of appearance and words. We have got relatively accurate results such as school, shooting, capital gazett, marylnad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4625b4d916_3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4625b4d916_3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Furthermore</a:t>
            </a:r>
            <a:r>
              <a:rPr lang="en"/>
              <a:t> to the problem, we used the most frequent collocations to see the more accurate results. It shows deeper results: Capital Gazette is where news room shooting </a:t>
            </a:r>
            <a:r>
              <a:rPr lang="en"/>
              <a:t>occurred</a:t>
            </a:r>
            <a:r>
              <a:rPr lang="en"/>
              <a:t>, Great Mills high school is the location for the maryland school </a:t>
            </a:r>
            <a:r>
              <a:rPr lang="en"/>
              <a:t>shooting</a:t>
            </a:r>
            <a:r>
              <a:rPr lang="en"/>
              <a:t>. We can see President Donald trump regarding to gun control issue. The script also identified the name of the </a:t>
            </a:r>
            <a:r>
              <a:rPr lang="en"/>
              <a:t>newsroom</a:t>
            </a:r>
            <a:r>
              <a:rPr lang="en"/>
              <a:t> shooter, Jarrod Ramos.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461fb2b715_0_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461fb2b715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we finalized the most common words, we adapted Part of Speech cateogry. A prt of speech is a cateory of words assigned by its syntatic function. The tag willl identify tenses for verbs and plural or singluar form for nouns. TO apply POS tag into the result, we tokenized and lemmatizing by using NLTK’s WordNet lemmatizer. And then we generate POS tags using NLTK referring from the textbook.  </a:t>
            </a:r>
            <a:endParaRPr sz="650"/>
          </a:p>
          <a:p>
            <a:pPr indent="0" lvl="0" marL="0" rtl="0" algn="l">
              <a:spcBef>
                <a:spcPts val="0"/>
              </a:spcBef>
              <a:spcAft>
                <a:spcPts val="0"/>
              </a:spcAft>
              <a:buClr>
                <a:srgbClr val="000000"/>
              </a:buClr>
              <a:buSzPts val="1100"/>
              <a:buFont typeface="Arial"/>
              <a:buNone/>
            </a:pPr>
            <a:r>
              <a:t/>
            </a:r>
            <a:endParaRPr sz="650"/>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4625b4d916_3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4625b4d916_3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461fb2b715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461fb2b715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a:t>
            </a:r>
            <a:r>
              <a:rPr lang="en"/>
              <a:t>nsupervised learning algorithm</a:t>
            </a:r>
            <a:endParaRPr/>
          </a:p>
          <a:p>
            <a:pPr indent="0" lvl="0" marL="0" rtl="0" algn="l">
              <a:spcBef>
                <a:spcPts val="0"/>
              </a:spcBef>
              <a:spcAft>
                <a:spcPts val="0"/>
              </a:spcAft>
              <a:buNone/>
            </a:pPr>
            <a:r>
              <a:rPr lang="en"/>
              <a:t>Extract topics</a:t>
            </a:r>
            <a:endParaRPr/>
          </a:p>
          <a:p>
            <a:pPr indent="0" lvl="0" marL="0" rtl="0" algn="l">
              <a:spcBef>
                <a:spcPts val="0"/>
              </a:spcBef>
              <a:spcAft>
                <a:spcPts val="0"/>
              </a:spcAft>
              <a:buNone/>
            </a:pPr>
            <a:r>
              <a:t/>
            </a:r>
            <a:endParaRPr/>
          </a:p>
          <a:p>
            <a:pPr indent="0" lvl="0" marL="0" rtl="0" algn="l">
              <a:spcBef>
                <a:spcPts val="0"/>
              </a:spcBef>
              <a:spcAft>
                <a:spcPts val="0"/>
              </a:spcAft>
              <a:buNone/>
            </a:pPr>
            <a:r>
              <a:rPr lang="en" sz="1050">
                <a:solidFill>
                  <a:srgbClr val="222222"/>
                </a:solidFill>
                <a:highlight>
                  <a:srgbClr val="FFFFFF"/>
                </a:highlight>
              </a:rPr>
              <a:t>a </a:t>
            </a:r>
            <a:r>
              <a:rPr lang="en" sz="1050" u="sng">
                <a:solidFill>
                  <a:srgbClr val="0B0080"/>
                </a:solidFill>
                <a:highlight>
                  <a:srgbClr val="FFFFFF"/>
                </a:highlight>
                <a:hlinkClick r:id="rId2"/>
              </a:rPr>
              <a:t>mass shooting</a:t>
            </a:r>
            <a:r>
              <a:rPr lang="en" sz="1050">
                <a:solidFill>
                  <a:srgbClr val="222222"/>
                </a:solidFill>
                <a:highlight>
                  <a:srgbClr val="FFFFFF"/>
                </a:highlight>
              </a:rPr>
              <a:t> occurred at the offices of </a:t>
            </a:r>
            <a:r>
              <a:rPr i="1" lang="en" sz="1050" u="sng">
                <a:solidFill>
                  <a:srgbClr val="0B0080"/>
                </a:solidFill>
                <a:highlight>
                  <a:srgbClr val="FFFFFF"/>
                </a:highlight>
                <a:hlinkClick r:id="rId3"/>
              </a:rPr>
              <a:t>The Capital</a:t>
            </a:r>
            <a:r>
              <a:rPr lang="en" sz="1050">
                <a:solidFill>
                  <a:srgbClr val="222222"/>
                </a:solidFill>
                <a:highlight>
                  <a:srgbClr val="FFFFFF"/>
                </a:highlight>
              </a:rPr>
              <a:t>, a newspaper serving </a:t>
            </a:r>
            <a:r>
              <a:rPr lang="en" sz="1050" u="sng">
                <a:solidFill>
                  <a:srgbClr val="0B0080"/>
                </a:solidFill>
                <a:highlight>
                  <a:srgbClr val="FFFFFF"/>
                </a:highlight>
                <a:hlinkClick r:id="rId4"/>
              </a:rPr>
              <a:t>Maryland</a:t>
            </a:r>
            <a:r>
              <a:rPr lang="en" sz="1050">
                <a:solidFill>
                  <a:srgbClr val="222222"/>
                </a:solidFill>
                <a:highlight>
                  <a:srgbClr val="FFFFFF"/>
                </a:highlight>
              </a:rPr>
              <a:t>.</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4625b4d916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4625b4d916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416125" y="456025"/>
            <a:ext cx="5017500" cy="15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t>CS4984/5984 Big Data Text Summarization</a:t>
            </a:r>
            <a:endParaRPr sz="1800"/>
          </a:p>
          <a:p>
            <a:pPr indent="0" lvl="0" marL="0" rtl="0" algn="l">
              <a:spcBef>
                <a:spcPts val="0"/>
              </a:spcBef>
              <a:spcAft>
                <a:spcPts val="0"/>
              </a:spcAft>
              <a:buNone/>
            </a:pPr>
            <a:r>
              <a:rPr lang="en" sz="3600"/>
              <a:t>Team 15: Maryland Shooting</a:t>
            </a: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sz="3000"/>
              <a:t>Final Presentation</a:t>
            </a:r>
            <a:endParaRPr sz="3000"/>
          </a:p>
          <a:p>
            <a:pPr indent="0" lvl="0" marL="0" rtl="0" algn="l">
              <a:spcBef>
                <a:spcPts val="0"/>
              </a:spcBef>
              <a:spcAft>
                <a:spcPts val="0"/>
              </a:spcAft>
              <a:buClr>
                <a:schemeClr val="dk1"/>
              </a:buClr>
              <a:buSzPts val="1100"/>
              <a:buFont typeface="Arial"/>
              <a:buNone/>
            </a:pPr>
            <a:r>
              <a:rPr lang="en" sz="1800"/>
              <a:t>12/04/2018</a:t>
            </a:r>
            <a:endParaRPr sz="1800"/>
          </a:p>
          <a:p>
            <a:pPr indent="0" lvl="0" marL="0" rtl="0" algn="l">
              <a:spcBef>
                <a:spcPts val="0"/>
              </a:spcBef>
              <a:spcAft>
                <a:spcPts val="0"/>
              </a:spcAft>
              <a:buClr>
                <a:schemeClr val="dk1"/>
              </a:buClr>
              <a:buSzPts val="1100"/>
              <a:buFont typeface="Arial"/>
              <a:buNone/>
            </a:pPr>
            <a:r>
              <a:t/>
            </a:r>
            <a:endParaRPr sz="1800"/>
          </a:p>
          <a:p>
            <a:pPr indent="0" lvl="0" marL="0" rtl="0" algn="l">
              <a:spcBef>
                <a:spcPts val="0"/>
              </a:spcBef>
              <a:spcAft>
                <a:spcPts val="0"/>
              </a:spcAft>
              <a:buClr>
                <a:schemeClr val="dk1"/>
              </a:buClr>
              <a:buSzPts val="1100"/>
              <a:buFont typeface="Arial"/>
              <a:buNone/>
            </a:pPr>
            <a:r>
              <a:rPr lang="en" sz="1800"/>
              <a:t>Instructor: Dr. Edward A. Fox</a:t>
            </a:r>
            <a:endParaRPr sz="1800"/>
          </a:p>
          <a:p>
            <a:pPr indent="0" lvl="0" marL="0" rtl="0" algn="l">
              <a:spcBef>
                <a:spcPts val="0"/>
              </a:spcBef>
              <a:spcAft>
                <a:spcPts val="0"/>
              </a:spcAft>
              <a:buClr>
                <a:schemeClr val="dk1"/>
              </a:buClr>
              <a:buSzPts val="1100"/>
              <a:buFont typeface="Arial"/>
              <a:buNone/>
            </a:pPr>
            <a:r>
              <a:rPr lang="en" sz="1800"/>
              <a:t>Virginia Tech</a:t>
            </a:r>
            <a:endParaRPr sz="1800"/>
          </a:p>
          <a:p>
            <a:pPr indent="0" lvl="0" marL="0" rtl="0" algn="l">
              <a:spcBef>
                <a:spcPts val="0"/>
              </a:spcBef>
              <a:spcAft>
                <a:spcPts val="0"/>
              </a:spcAft>
              <a:buClr>
                <a:schemeClr val="dk1"/>
              </a:buClr>
              <a:buSzPts val="1100"/>
              <a:buFont typeface="Arial"/>
              <a:buNone/>
            </a:pPr>
            <a:r>
              <a:rPr lang="en" sz="1800"/>
              <a:t>Blacksburg, VA - 24061</a:t>
            </a:r>
            <a:endParaRPr/>
          </a:p>
        </p:txBody>
      </p:sp>
      <p:sp>
        <p:nvSpPr>
          <p:cNvPr id="135" name="Google Shape;135;p13"/>
          <p:cNvSpPr txBox="1"/>
          <p:nvPr>
            <p:ph idx="1" type="subTitle"/>
          </p:nvPr>
        </p:nvSpPr>
        <p:spPr>
          <a:xfrm>
            <a:off x="319375" y="3231700"/>
            <a:ext cx="3470700" cy="50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Prapti Khawas</a:t>
            </a:r>
            <a:endParaRPr sz="1800"/>
          </a:p>
          <a:p>
            <a:pPr indent="0" lvl="0" marL="0" rtl="0" algn="l">
              <a:spcBef>
                <a:spcPts val="0"/>
              </a:spcBef>
              <a:spcAft>
                <a:spcPts val="0"/>
              </a:spcAft>
              <a:buNone/>
            </a:pPr>
            <a:r>
              <a:rPr lang="en" sz="1800"/>
              <a:t>Bipasha Banerjee</a:t>
            </a:r>
            <a:endParaRPr sz="1800"/>
          </a:p>
          <a:p>
            <a:pPr indent="0" lvl="0" marL="0" rtl="0" algn="l">
              <a:spcBef>
                <a:spcPts val="0"/>
              </a:spcBef>
              <a:spcAft>
                <a:spcPts val="0"/>
              </a:spcAft>
              <a:buNone/>
            </a:pPr>
            <a:r>
              <a:rPr lang="en" sz="1800"/>
              <a:t>Yoonjin Kim</a:t>
            </a:r>
            <a:endParaRPr sz="1800"/>
          </a:p>
          <a:p>
            <a:pPr indent="0" lvl="0" marL="0" rtl="0" algn="l">
              <a:spcBef>
                <a:spcPts val="0"/>
              </a:spcBef>
              <a:spcAft>
                <a:spcPts val="0"/>
              </a:spcAft>
              <a:buNone/>
            </a:pPr>
            <a:r>
              <a:rPr lang="en" sz="1800"/>
              <a:t>Shuqi Zhao</a:t>
            </a:r>
            <a:endParaRPr sz="1800"/>
          </a:p>
          <a:p>
            <a:pPr indent="0" lvl="0" marL="0" rtl="0" algn="l">
              <a:spcBef>
                <a:spcPts val="0"/>
              </a:spcBef>
              <a:spcAft>
                <a:spcPts val="0"/>
              </a:spcAft>
              <a:buClr>
                <a:schemeClr val="dk1"/>
              </a:buClr>
              <a:buSzPts val="1100"/>
              <a:buFont typeface="Arial"/>
              <a:buNone/>
            </a:pPr>
            <a:r>
              <a:rPr lang="en" sz="1800"/>
              <a:t>Yiyang Fan</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22"/>
          <p:cNvSpPr txBox="1"/>
          <p:nvPr>
            <p:ph type="title"/>
          </p:nvPr>
        </p:nvSpPr>
        <p:spPr>
          <a:xfrm>
            <a:off x="1208800" y="3671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Kmeans</a:t>
            </a:r>
            <a:endParaRPr/>
          </a:p>
        </p:txBody>
      </p:sp>
      <p:sp>
        <p:nvSpPr>
          <p:cNvPr id="189" name="Google Shape;189;p22"/>
          <p:cNvSpPr txBox="1"/>
          <p:nvPr>
            <p:ph idx="1" type="body"/>
          </p:nvPr>
        </p:nvSpPr>
        <p:spPr>
          <a:xfrm>
            <a:off x="1297500" y="1567550"/>
            <a:ext cx="7038900" cy="3152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t>School shooting with K=10</a:t>
            </a:r>
            <a:endParaRPr b="1" sz="1600"/>
          </a:p>
          <a:p>
            <a:pPr indent="0" lvl="0" marL="0" rtl="0" algn="l">
              <a:spcBef>
                <a:spcPts val="1600"/>
              </a:spcBef>
              <a:spcAft>
                <a:spcPts val="0"/>
              </a:spcAft>
              <a:buNone/>
            </a:pPr>
            <a:r>
              <a:rPr lang="en" sz="1400"/>
              <a:t>centroid: ['attacked:7.381', ' state:5.461', ' </a:t>
            </a:r>
            <a:r>
              <a:rPr lang="en" sz="1400">
                <a:highlight>
                  <a:srgbClr val="FF0000"/>
                </a:highlight>
              </a:rPr>
              <a:t>gunman</a:t>
            </a:r>
            <a:r>
              <a:rPr lang="en" sz="1400"/>
              <a:t>:4.481', ' shot:5.620', ' unsupported:8.423', ' </a:t>
            </a:r>
            <a:r>
              <a:rPr lang="en" sz="1400">
                <a:highlight>
                  <a:srgbClr val="FF0000"/>
                </a:highlight>
              </a:rPr>
              <a:t>school</a:t>
            </a:r>
            <a:r>
              <a:rPr lang="en" sz="1400"/>
              <a:t>:3.202', ' new:4.725', ' panel:8.605', ' your:4.661', ' police:3.472', ' external:7.649', ' links:7.170', ' window:7.912', ' media:6.831', ' injured:4.978', ' </a:t>
            </a:r>
            <a:r>
              <a:rPr lang="en" sz="1400">
                <a:highlight>
                  <a:srgbClr val="FF0000"/>
                </a:highlight>
              </a:rPr>
              <a:t>gunfight</a:t>
            </a:r>
            <a:r>
              <a:rPr lang="en" sz="1400"/>
              <a:t>:8.135', ' </a:t>
            </a:r>
            <a:r>
              <a:rPr lang="en" sz="1400">
                <a:highlight>
                  <a:srgbClr val="FF0000"/>
                </a:highlight>
              </a:rPr>
              <a:t>maryland</a:t>
            </a:r>
            <a:r>
              <a:rPr lang="en" sz="1400"/>
              <a:t>:3.724', ' our:4.541', ' dead:5.252', ' officer:4.280', " caption'greatest:9.116", ' device:7.219', ' two:4.272', ' us:5.252', ' playback:8.423', ' </a:t>
            </a:r>
            <a:r>
              <a:rPr lang="en" sz="1400">
                <a:highlight>
                  <a:srgbClr val="FF0000"/>
                </a:highlight>
              </a:rPr>
              <a:t>teenage</a:t>
            </a:r>
            <a:r>
              <a:rPr lang="en" sz="1400"/>
              <a:t>:7.270', ' after:3.666', ' high:3.953', ' open:6.996', ' children:5.444', ' who:3.707', ' close:6.631', ' </a:t>
            </a:r>
            <a:r>
              <a:rPr lang="en" sz="1400">
                <a:highlight>
                  <a:srgbClr val="FF0000"/>
                </a:highlight>
              </a:rPr>
              <a:t>students</a:t>
            </a:r>
            <a:r>
              <a:rPr lang="en" sz="1400"/>
              <a:t>:4.211', ' nightmare:8.828', ' share:5.784']</a:t>
            </a:r>
            <a:endParaRPr sz="1400"/>
          </a:p>
          <a:p>
            <a:pPr indent="0" lvl="0" marL="0" rtl="0" algn="l">
              <a:spcBef>
                <a:spcPts val="1600"/>
              </a:spcBef>
              <a:spcAft>
                <a:spcPts val="1600"/>
              </a:spcAft>
              <a:buNone/>
            </a:pPr>
            <a:r>
              <a:t/>
            </a:r>
            <a:endParaRPr sz="1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23"/>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Named Entity</a:t>
            </a:r>
            <a:endParaRPr/>
          </a:p>
        </p:txBody>
      </p:sp>
      <p:sp>
        <p:nvSpPr>
          <p:cNvPr id="195" name="Google Shape;195;p23"/>
          <p:cNvSpPr txBox="1"/>
          <p:nvPr>
            <p:ph idx="1" type="body"/>
          </p:nvPr>
        </p:nvSpPr>
        <p:spPr>
          <a:xfrm>
            <a:off x="1297500" y="1567550"/>
            <a:ext cx="23268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Using NLTK’s ne_chunk()</a:t>
            </a:r>
            <a:endParaRPr/>
          </a:p>
        </p:txBody>
      </p:sp>
      <p:graphicFrame>
        <p:nvGraphicFramePr>
          <p:cNvPr id="196" name="Google Shape;196;p23"/>
          <p:cNvGraphicFramePr/>
          <p:nvPr/>
        </p:nvGraphicFramePr>
        <p:xfrm>
          <a:off x="3624175" y="492100"/>
          <a:ext cx="3000000" cy="3000000"/>
        </p:xfrm>
        <a:graphic>
          <a:graphicData uri="http://schemas.openxmlformats.org/drawingml/2006/table">
            <a:tbl>
              <a:tblPr>
                <a:noFill/>
                <a:tableStyleId>{1299E8D3-197C-44D3-822C-3192E4FDB9AA}</a:tableStyleId>
              </a:tblPr>
              <a:tblGrid>
                <a:gridCol w="2570150"/>
                <a:gridCol w="2570150"/>
              </a:tblGrid>
              <a:tr h="260675">
                <a:tc>
                  <a:txBody>
                    <a:bodyPr>
                      <a:noAutofit/>
                    </a:bodyPr>
                    <a:lstStyle/>
                    <a:p>
                      <a:pPr indent="0" lvl="0" marL="0" rtl="0" algn="l">
                        <a:spcBef>
                          <a:spcPts val="0"/>
                        </a:spcBef>
                        <a:spcAft>
                          <a:spcPts val="0"/>
                        </a:spcAft>
                        <a:buNone/>
                      </a:pPr>
                      <a:r>
                        <a:rPr lang="en" sz="1000">
                          <a:solidFill>
                            <a:srgbClr val="FFFFFF"/>
                          </a:solidFill>
                        </a:rPr>
                        <a:t>  said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VBD</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student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NN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shooting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VBG</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Rollins, Mills, Great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 - NNP</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officer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NN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School, High, Maryland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 - NNP</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shooter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NN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Cameron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 - NNP</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Tuesday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NNP</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gun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NN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parent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NN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fired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VBD</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Gaskill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 NNP</a:t>
                      </a:r>
                      <a:endParaRPr sz="1000">
                        <a:solidFill>
                          <a:srgbClr val="FFFFFF"/>
                        </a:solidFill>
                      </a:endParaRPr>
                    </a:p>
                  </a:txBody>
                  <a:tcPr marT="91425" marB="91425" marR="91425" marL="91425"/>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24"/>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Named Entity</a:t>
            </a:r>
            <a:endParaRPr/>
          </a:p>
        </p:txBody>
      </p:sp>
      <p:sp>
        <p:nvSpPr>
          <p:cNvPr id="202" name="Google Shape;202;p24"/>
          <p:cNvSpPr txBox="1"/>
          <p:nvPr>
            <p:ph idx="1" type="body"/>
          </p:nvPr>
        </p:nvSpPr>
        <p:spPr>
          <a:xfrm>
            <a:off x="1297500" y="1567550"/>
            <a:ext cx="23268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Using SpaCy’s Named Entity Recognition</a:t>
            </a:r>
            <a:endParaRPr/>
          </a:p>
        </p:txBody>
      </p:sp>
      <p:graphicFrame>
        <p:nvGraphicFramePr>
          <p:cNvPr id="203" name="Google Shape;203;p24"/>
          <p:cNvGraphicFramePr/>
          <p:nvPr/>
        </p:nvGraphicFramePr>
        <p:xfrm>
          <a:off x="3624175" y="492100"/>
          <a:ext cx="3000000" cy="3000000"/>
        </p:xfrm>
        <a:graphic>
          <a:graphicData uri="http://schemas.openxmlformats.org/drawingml/2006/table">
            <a:tbl>
              <a:tblPr>
                <a:noFill/>
                <a:tableStyleId>{1299E8D3-197C-44D3-822C-3192E4FDB9AA}</a:tableStyleId>
              </a:tblPr>
              <a:tblGrid>
                <a:gridCol w="2570150"/>
                <a:gridCol w="2570150"/>
              </a:tblGrid>
              <a:tr h="260675">
                <a:tc>
                  <a:txBody>
                    <a:bodyPr>
                      <a:noAutofit/>
                    </a:bodyPr>
                    <a:lstStyle/>
                    <a:p>
                      <a:pPr indent="0" lvl="0" marL="0" rtl="0" algn="l">
                        <a:spcBef>
                          <a:spcPts val="0"/>
                        </a:spcBef>
                        <a:spcAft>
                          <a:spcPts val="0"/>
                        </a:spcAft>
                        <a:buNone/>
                      </a:pPr>
                      <a:r>
                        <a:rPr lang="en" sz="1000">
                          <a:solidFill>
                            <a:srgbClr val="FFFFFF"/>
                          </a:solidFill>
                        </a:rPr>
                        <a:t>   Tuesday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DATE</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Mills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Leonardtown High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Maryland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GPE</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Blaine Gaskill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Wyatt Rollins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Great Mills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ORG</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20 2018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DATE</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Tim Cameron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Austin Wyatt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14-year-old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DATE</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Jaelynn Willey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a:t>
                      </a:r>
                      <a:endParaRPr sz="1000">
                        <a:solidFill>
                          <a:srgbClr val="FFFFFF"/>
                        </a:solidFill>
                      </a:endParaRPr>
                    </a:p>
                  </a:txBody>
                  <a:tcPr marT="91425" marB="91425" marR="91425" marL="91425"/>
                </a:tc>
              </a:tr>
              <a:tr h="260675">
                <a:tc>
                  <a:txBody>
                    <a:bodyPr>
                      <a:noAutofit/>
                    </a:bodyPr>
                    <a:lstStyle/>
                    <a:p>
                      <a:pPr indent="0" lvl="0" marL="0" rtl="0" algn="l">
                        <a:spcBef>
                          <a:spcPts val="0"/>
                        </a:spcBef>
                        <a:spcAft>
                          <a:spcPts val="0"/>
                        </a:spcAft>
                        <a:buNone/>
                      </a:pPr>
                      <a:r>
                        <a:rPr lang="en" sz="1000">
                          <a:solidFill>
                            <a:srgbClr val="FFFFFF"/>
                          </a:solidFill>
                        </a:rPr>
                        <a:t>    St Marys </a:t>
                      </a:r>
                      <a:endParaRPr sz="1000">
                        <a:solidFill>
                          <a:srgbClr val="FFFFFF"/>
                        </a:solidFill>
                      </a:endParaRPr>
                    </a:p>
                  </a:txBody>
                  <a:tcPr marT="91425" marB="91425" marR="91425" marL="91425"/>
                </a:tc>
                <a:tc>
                  <a:txBody>
                    <a:bodyPr>
                      <a:noAutofit/>
                    </a:bodyPr>
                    <a:lstStyle/>
                    <a:p>
                      <a:pPr indent="0" lvl="0" marL="0" rtl="0" algn="l">
                        <a:spcBef>
                          <a:spcPts val="0"/>
                        </a:spcBef>
                        <a:spcAft>
                          <a:spcPts val="0"/>
                        </a:spcAft>
                        <a:buNone/>
                      </a:pPr>
                      <a:r>
                        <a:rPr lang="en" sz="1000">
                          <a:solidFill>
                            <a:srgbClr val="FFFFFF"/>
                          </a:solidFill>
                        </a:rPr>
                        <a:t> PERSON</a:t>
                      </a:r>
                      <a:endParaRPr sz="1000">
                        <a:solidFill>
                          <a:srgbClr val="FFFFFF"/>
                        </a:solidFill>
                      </a:endParaRPr>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25"/>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Regex extraction</a:t>
            </a:r>
            <a:endParaRPr/>
          </a:p>
        </p:txBody>
      </p:sp>
      <p:sp>
        <p:nvSpPr>
          <p:cNvPr id="209" name="Google Shape;209;p25"/>
          <p:cNvSpPr txBox="1"/>
          <p:nvPr>
            <p:ph idx="1" type="body"/>
          </p:nvPr>
        </p:nvSpPr>
        <p:spPr>
          <a:xfrm>
            <a:off x="1297500" y="1259875"/>
            <a:ext cx="30234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t>What is the age of the shooter?</a:t>
            </a:r>
            <a:endParaRPr sz="900"/>
          </a:p>
          <a:p>
            <a:pPr indent="0" lvl="0" marL="0" rtl="0" algn="l">
              <a:spcBef>
                <a:spcPts val="0"/>
              </a:spcBef>
              <a:spcAft>
                <a:spcPts val="0"/>
              </a:spcAft>
              <a:buNone/>
            </a:pPr>
            <a:r>
              <a:rPr lang="en" sz="900"/>
              <a:t>Regex used: ([0-9][1-9]-year-old|[0-9][1-9],|[0-9][1-9]-yo)</a:t>
            </a:r>
            <a:endParaRPr sz="900"/>
          </a:p>
          <a:p>
            <a:pPr indent="0" lvl="0" marL="0" rtl="0" algn="l">
              <a:spcBef>
                <a:spcPts val="0"/>
              </a:spcBef>
              <a:spcAft>
                <a:spcPts val="0"/>
              </a:spcAft>
              <a:buNone/>
            </a:pPr>
            <a:r>
              <a:rPr lang="en" sz="900"/>
              <a:t>‘16-year-old’</a:t>
            </a:r>
            <a:endParaRPr sz="900"/>
          </a:p>
          <a:p>
            <a:pPr indent="0" lvl="0" marL="0" rtl="0" algn="l">
              <a:spcBef>
                <a:spcPts val="0"/>
              </a:spcBef>
              <a:spcAft>
                <a:spcPts val="0"/>
              </a:spcAft>
              <a:buNone/>
            </a:pPr>
            <a:r>
              <a:rPr lang="en" sz="900"/>
              <a:t>‘17-year-old’</a:t>
            </a:r>
            <a:endParaRPr sz="900"/>
          </a:p>
          <a:p>
            <a:pPr indent="0" lvl="0" marL="0" rtl="0" algn="l">
              <a:spcBef>
                <a:spcPts val="0"/>
              </a:spcBef>
              <a:spcAft>
                <a:spcPts val="0"/>
              </a:spcAft>
              <a:buNone/>
            </a:pPr>
            <a:r>
              <a:rPr lang="en" sz="900"/>
              <a:t>‘17-year-old’</a:t>
            </a:r>
            <a:endParaRPr sz="900"/>
          </a:p>
          <a:p>
            <a:pPr indent="0" lvl="0" marL="0" rtl="0" algn="l">
              <a:spcBef>
                <a:spcPts val="0"/>
              </a:spcBef>
              <a:spcAft>
                <a:spcPts val="0"/>
              </a:spcAft>
              <a:buNone/>
            </a:pPr>
            <a:r>
              <a:rPr lang="en" sz="900"/>
              <a:t>‘16-year-old’</a:t>
            </a:r>
            <a:endParaRPr sz="900"/>
          </a:p>
          <a:p>
            <a:pPr indent="0" lvl="0" marL="0" rtl="0" algn="l">
              <a:spcBef>
                <a:spcPts val="0"/>
              </a:spcBef>
              <a:spcAft>
                <a:spcPts val="0"/>
              </a:spcAft>
              <a:buNone/>
            </a:pPr>
            <a:r>
              <a:rPr lang="en" sz="900"/>
              <a:t>‘17-year-old’</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rPr lang="en" sz="900"/>
              <a:t>‘17-year-old’</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rPr lang="en" sz="900"/>
              <a:t>‘16-year-old’</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rPr lang="en" sz="900"/>
              <a:t>‘16-year-old’</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rPr lang="en" sz="900"/>
              <a:t>‘17,’</a:t>
            </a:r>
            <a:endParaRPr sz="900"/>
          </a:p>
          <a:p>
            <a:pPr indent="0" lvl="0" marL="0" rtl="0" algn="l">
              <a:spcBef>
                <a:spcPts val="0"/>
              </a:spcBef>
              <a:spcAft>
                <a:spcPts val="0"/>
              </a:spcAft>
              <a:buNone/>
            </a:pPr>
            <a:r>
              <a:t/>
            </a:r>
            <a:endParaRPr sz="900"/>
          </a:p>
        </p:txBody>
      </p:sp>
      <p:sp>
        <p:nvSpPr>
          <p:cNvPr id="210" name="Google Shape;210;p25"/>
          <p:cNvSpPr txBox="1"/>
          <p:nvPr>
            <p:ph idx="1" type="body"/>
          </p:nvPr>
        </p:nvSpPr>
        <p:spPr>
          <a:xfrm>
            <a:off x="4921250" y="1231650"/>
            <a:ext cx="3023400" cy="134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t>Did place of shooting change their security measures after the shooting?</a:t>
            </a:r>
            <a:endParaRPr sz="900"/>
          </a:p>
          <a:p>
            <a:pPr indent="0" lvl="0" marL="0" rtl="0" algn="l">
              <a:spcBef>
                <a:spcPts val="0"/>
              </a:spcBef>
              <a:spcAft>
                <a:spcPts val="0"/>
              </a:spcAft>
              <a:buNone/>
            </a:pPr>
            <a:r>
              <a:rPr lang="en" sz="900"/>
              <a:t>Regex used: ([school]*[control]* .{0,100}measures[a-zA-Z0-9 ,-]*.)</a:t>
            </a:r>
            <a:endParaRPr sz="900"/>
          </a:p>
          <a:p>
            <a:pPr indent="0" lvl="0" marL="0" rtl="0" algn="l">
              <a:spcBef>
                <a:spcPts val="0"/>
              </a:spcBef>
              <a:spcAft>
                <a:spcPts val="0"/>
              </a:spcAft>
              <a:buNone/>
            </a:pPr>
            <a:r>
              <a:rPr lang="en" sz="900"/>
              <a:t>‘school systems have pressed for other measures, such as increasing security at school facilities.’</a:t>
            </a:r>
            <a:endParaRPr sz="900"/>
          </a:p>
          <a:p>
            <a:pPr indent="0" lvl="0" marL="0" rtl="0" algn="l">
              <a:spcBef>
                <a:spcPts val="0"/>
              </a:spcBef>
              <a:spcAft>
                <a:spcPts val="0"/>
              </a:spcAft>
              <a:buNone/>
            </a:pPr>
            <a:r>
              <a:rPr lang="en" sz="900"/>
              <a:t>‘gun control measures.’</a:t>
            </a:r>
            <a:endParaRPr sz="900"/>
          </a:p>
          <a:p>
            <a:pPr indent="0" lvl="0" marL="0" rtl="0" algn="l">
              <a:spcBef>
                <a:spcPts val="0"/>
              </a:spcBef>
              <a:spcAft>
                <a:spcPts val="0"/>
              </a:spcAft>
              <a:buNone/>
            </a:pPr>
            <a:r>
              <a:t/>
            </a:r>
            <a:endParaRPr sz="900"/>
          </a:p>
          <a:p>
            <a:pPr indent="0" lvl="0" marL="0" rtl="0" algn="l">
              <a:spcBef>
                <a:spcPts val="0"/>
              </a:spcBef>
              <a:spcAft>
                <a:spcPts val="0"/>
              </a:spcAft>
              <a:buNone/>
            </a:pPr>
            <a:r>
              <a:t/>
            </a:r>
            <a:endParaRPr sz="900"/>
          </a:p>
        </p:txBody>
      </p:sp>
      <p:sp>
        <p:nvSpPr>
          <p:cNvPr id="211" name="Google Shape;211;p25"/>
          <p:cNvSpPr txBox="1"/>
          <p:nvPr>
            <p:ph idx="1" type="body"/>
          </p:nvPr>
        </p:nvSpPr>
        <p:spPr>
          <a:xfrm>
            <a:off x="4921250" y="2952750"/>
            <a:ext cx="3143700" cy="134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t>Punishment of shooter(s), did the shooter plead insanity?</a:t>
            </a:r>
            <a:endParaRPr sz="900"/>
          </a:p>
          <a:p>
            <a:pPr indent="0" lvl="0" marL="0" rtl="0" algn="l">
              <a:spcBef>
                <a:spcPts val="0"/>
              </a:spcBef>
              <a:spcAft>
                <a:spcPts val="0"/>
              </a:spcAft>
              <a:buNone/>
            </a:pPr>
            <a:r>
              <a:rPr lang="en" sz="900"/>
              <a:t>Regex used: (((face |charges ).*(penalty)[\w\s\d,-]*\.)|(Ramos|He).{0,30}(plead[\w\s\d,-]*.))</a:t>
            </a:r>
            <a:endParaRPr sz="900"/>
          </a:p>
          <a:p>
            <a:pPr indent="0" lvl="0" marL="0" rtl="0" algn="l">
              <a:spcBef>
                <a:spcPts val="0"/>
              </a:spcBef>
              <a:spcAft>
                <a:spcPts val="0"/>
              </a:spcAft>
              <a:buNone/>
            </a:pPr>
            <a:r>
              <a:rPr lang="en" sz="900"/>
              <a:t>‘he had pleaded guilty to criminal harassment.’</a:t>
            </a:r>
            <a:endParaRPr sz="900"/>
          </a:p>
          <a:p>
            <a:pPr indent="0" lvl="0" marL="0" rtl="0" algn="l">
              <a:spcBef>
                <a:spcPts val="0"/>
              </a:spcBef>
              <a:spcAft>
                <a:spcPts val="0"/>
              </a:spcAft>
              <a:buNone/>
            </a:pPr>
            <a:r>
              <a:rPr lang="en" sz="900"/>
              <a:t>‘Ramos ended up pleading guilty to a misdemeanour harassment charge.’</a:t>
            </a:r>
            <a:endParaRPr sz="900"/>
          </a:p>
          <a:p>
            <a:pPr indent="0" lvl="0" marL="0" rtl="0" algn="l">
              <a:spcBef>
                <a:spcPts val="0"/>
              </a:spcBef>
              <a:spcAft>
                <a:spcPts val="0"/>
              </a:spcAft>
              <a:buNone/>
            </a:pPr>
            <a:r>
              <a:rPr lang="en" sz="900"/>
              <a:t>‘He was charged and pleaded guilty.’</a:t>
            </a:r>
            <a:endParaRPr sz="900"/>
          </a:p>
          <a:p>
            <a:pPr indent="0" lvl="0" marL="0" rtl="0" algn="l">
              <a:spcBef>
                <a:spcPts val="0"/>
              </a:spcBef>
              <a:spcAft>
                <a:spcPts val="0"/>
              </a:spcAft>
              <a:buNone/>
            </a:pPr>
            <a:r>
              <a:rPr lang="en" sz="900"/>
              <a:t>‘He pleaded guilty in July 2011 to harassment and was sentenced to 18 months of supervised probation and ordered to attend counseling.’</a:t>
            </a:r>
            <a:endParaRPr sz="9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2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Extractive Summary - Newsroom shooting</a:t>
            </a:r>
            <a:endParaRPr/>
          </a:p>
        </p:txBody>
      </p:sp>
      <p:sp>
        <p:nvSpPr>
          <p:cNvPr id="217" name="Google Shape;217;p26"/>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000000"/>
              </a:buClr>
              <a:buSzPts val="1100"/>
              <a:buFont typeface="Arial"/>
              <a:buNone/>
            </a:pPr>
            <a:r>
              <a:rPr lang="en" sz="1200">
                <a:solidFill>
                  <a:srgbClr val="FFFFFF"/>
                </a:solidFill>
                <a:latin typeface="Arial"/>
                <a:ea typeface="Arial"/>
                <a:cs typeface="Arial"/>
                <a:sym typeface="Arial"/>
              </a:rPr>
              <a:t>On June 28, 2017, Jarrod Ramos, 38 opened fire at Capital Gazette, Maryland at 2:34 p.m.  The shooter killed 5 and several were left wounded before getting caught.  The victims were aged between 34 and 65.  County Police arrived in 1-minute. The shooter fired some rounds using 12-gauge pump-action shotgun.  The motive  behind  this  attack  was  he  had  a  previous  dispute  with  the  newspaper. Ramos faced a grand jury indictment within the next 30 days.  In the wake of</a:t>
            </a:r>
            <a:endParaRPr sz="1200">
              <a:solidFill>
                <a:srgbClr val="FFFFFF"/>
              </a:solidFill>
              <a:latin typeface="Arial"/>
              <a:ea typeface="Arial"/>
              <a:cs typeface="Arial"/>
              <a:sym typeface="Arial"/>
            </a:endParaRPr>
          </a:p>
          <a:p>
            <a:pPr indent="0" lvl="0" marL="0" rtl="0" algn="l">
              <a:lnSpc>
                <a:spcPct val="100000"/>
              </a:lnSpc>
              <a:spcBef>
                <a:spcPts val="0"/>
              </a:spcBef>
              <a:spcAft>
                <a:spcPts val="0"/>
              </a:spcAft>
              <a:buClr>
                <a:srgbClr val="000000"/>
              </a:buClr>
              <a:buSzPts val="1100"/>
              <a:buFont typeface="Arial"/>
              <a:buNone/>
            </a:pPr>
            <a:r>
              <a:rPr lang="en" sz="1200">
                <a:solidFill>
                  <a:srgbClr val="FFFFFF"/>
                </a:solidFill>
                <a:latin typeface="Arial"/>
                <a:ea typeface="Arial"/>
                <a:cs typeface="Arial"/>
                <a:sym typeface="Arial"/>
              </a:rPr>
              <a:t>that attack, and the general rise in threats, many newsrooms have stepped up emergency drills and taken other measures to increase security.</a:t>
            </a:r>
            <a:endParaRPr sz="1200">
              <a:solidFill>
                <a:srgbClr val="FFFFFF"/>
              </a:solidFill>
              <a:latin typeface="Arial"/>
              <a:ea typeface="Arial"/>
              <a:cs typeface="Arial"/>
              <a:sym typeface="Arial"/>
            </a:endParaRPr>
          </a:p>
          <a:p>
            <a:pPr indent="0" lvl="0" marL="0" rtl="0" algn="l">
              <a:spcBef>
                <a:spcPts val="0"/>
              </a:spcBef>
              <a:spcAft>
                <a:spcPts val="1600"/>
              </a:spcAft>
              <a:buNone/>
            </a:pPr>
            <a:r>
              <a:t/>
            </a:r>
            <a:endParaRPr/>
          </a:p>
        </p:txBody>
      </p:sp>
      <p:graphicFrame>
        <p:nvGraphicFramePr>
          <p:cNvPr id="218" name="Google Shape;218;p26"/>
          <p:cNvGraphicFramePr/>
          <p:nvPr/>
        </p:nvGraphicFramePr>
        <p:xfrm>
          <a:off x="1800900" y="3480050"/>
          <a:ext cx="3000000" cy="3000000"/>
        </p:xfrm>
        <a:graphic>
          <a:graphicData uri="http://schemas.openxmlformats.org/drawingml/2006/table">
            <a:tbl>
              <a:tblPr>
                <a:noFill/>
                <a:tableStyleId>{1299E8D3-197C-44D3-822C-3192E4FDB9AA}</a:tableStyleId>
              </a:tblPr>
              <a:tblGrid>
                <a:gridCol w="1447800"/>
                <a:gridCol w="1447800"/>
                <a:gridCol w="1447800"/>
                <a:gridCol w="1447800"/>
              </a:tblGrid>
              <a:tr h="381000">
                <a:tc>
                  <a:txBody>
                    <a:bodyPr>
                      <a:noAutofit/>
                    </a:bodyPr>
                    <a:lstStyle/>
                    <a:p>
                      <a:pPr indent="0" lvl="0" marL="0" rtl="0" algn="ctr">
                        <a:spcBef>
                          <a:spcPts val="0"/>
                        </a:spcBef>
                        <a:spcAft>
                          <a:spcPts val="0"/>
                        </a:spcAft>
                        <a:buNone/>
                      </a:pPr>
                      <a:r>
                        <a:rPr lang="en">
                          <a:solidFill>
                            <a:srgbClr val="FFFFFF"/>
                          </a:solidFill>
                        </a:rPr>
                        <a:t>ROUGE-1</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ROUGE-2 </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 ROUGE-L</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ROUGE-SU4 </a:t>
                      </a:r>
                      <a:endParaRPr>
                        <a:solidFill>
                          <a:srgbClr val="FFFFFF"/>
                        </a:solidFill>
                      </a:endParaRPr>
                    </a:p>
                  </a:txBody>
                  <a:tcPr marT="91425" marB="91425" marR="91425" marL="91425"/>
                </a:tc>
              </a:tr>
              <a:tr h="381000">
                <a:tc>
                  <a:txBody>
                    <a:bodyPr>
                      <a:noAutofit/>
                    </a:bodyPr>
                    <a:lstStyle/>
                    <a:p>
                      <a:pPr indent="0" lvl="0" marL="0" rtl="0" algn="ctr">
                        <a:spcBef>
                          <a:spcPts val="0"/>
                        </a:spcBef>
                        <a:spcAft>
                          <a:spcPts val="0"/>
                        </a:spcAft>
                        <a:buNone/>
                      </a:pPr>
                      <a:r>
                        <a:rPr lang="en">
                          <a:solidFill>
                            <a:srgbClr val="FFFFFF"/>
                          </a:solidFill>
                        </a:rPr>
                        <a:t>0.33333 </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0.08571</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0.25</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0.13 </a:t>
                      </a:r>
                      <a:endParaRPr>
                        <a:solidFill>
                          <a:srgbClr val="FFFFFF"/>
                        </a:solidFill>
                      </a:endParaRPr>
                    </a:p>
                  </a:txBody>
                  <a:tcPr marT="91425" marB="91425" marR="91425" marL="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27"/>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Extractive Summary - School shooting</a:t>
            </a:r>
            <a:endParaRPr/>
          </a:p>
        </p:txBody>
      </p:sp>
      <p:sp>
        <p:nvSpPr>
          <p:cNvPr id="224" name="Google Shape;224;p27"/>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200">
                <a:solidFill>
                  <a:srgbClr val="FFFFFF"/>
                </a:solidFill>
                <a:latin typeface="Arial"/>
                <a:ea typeface="Arial"/>
                <a:cs typeface="Arial"/>
                <a:sym typeface="Arial"/>
              </a:rPr>
              <a:t>On March 20, 2018, Austin Wyatt Rollins, 17 opened fire at Great Mills High School,  in St.  Mary’s County,  MD at 7.55 am in the morning.  The shooter killed one and was left wounded.  The victims were aged between 14 and 17. The  shooter  fired  one  round  using  a  semi-automatic  glock.   The  shooter  had ended his relationship with the girl he shot and that is believed to be the motive. Moments after the gunfire, a school officer was alerted, and he fired a round in order  to  engage  the  shooter.   Austin  was  killed  by  the  officer’s  bullet.   The students asked for further school safety measures and called for an end to gun violence.</a:t>
            </a:r>
            <a:endParaRPr sz="1200">
              <a:solidFill>
                <a:srgbClr val="FFFFFF"/>
              </a:solidFill>
              <a:latin typeface="Arial"/>
              <a:ea typeface="Arial"/>
              <a:cs typeface="Arial"/>
              <a:sym typeface="Arial"/>
            </a:endParaRPr>
          </a:p>
          <a:p>
            <a:pPr indent="0" lvl="0" marL="0" rtl="0" algn="l">
              <a:lnSpc>
                <a:spcPct val="100000"/>
              </a:lnSpc>
              <a:spcBef>
                <a:spcPts val="0"/>
              </a:spcBef>
              <a:spcAft>
                <a:spcPts val="0"/>
              </a:spcAft>
              <a:buNone/>
            </a:pPr>
            <a:r>
              <a:t/>
            </a:r>
            <a:endParaRPr sz="1200">
              <a:solidFill>
                <a:srgbClr val="FFFFFF"/>
              </a:solidFill>
              <a:latin typeface="Arial"/>
              <a:ea typeface="Arial"/>
              <a:cs typeface="Arial"/>
              <a:sym typeface="Arial"/>
            </a:endParaRPr>
          </a:p>
          <a:p>
            <a:pPr indent="0" lvl="0" marL="0" rtl="0" algn="l">
              <a:spcBef>
                <a:spcPts val="0"/>
              </a:spcBef>
              <a:spcAft>
                <a:spcPts val="1600"/>
              </a:spcAft>
              <a:buNone/>
            </a:pPr>
            <a:r>
              <a:t/>
            </a:r>
            <a:endParaRPr sz="1200">
              <a:solidFill>
                <a:srgbClr val="FFFFFF"/>
              </a:solidFill>
            </a:endParaRPr>
          </a:p>
        </p:txBody>
      </p:sp>
      <p:graphicFrame>
        <p:nvGraphicFramePr>
          <p:cNvPr id="225" name="Google Shape;225;p27"/>
          <p:cNvGraphicFramePr/>
          <p:nvPr/>
        </p:nvGraphicFramePr>
        <p:xfrm>
          <a:off x="1800900" y="3480050"/>
          <a:ext cx="3000000" cy="3000000"/>
        </p:xfrm>
        <a:graphic>
          <a:graphicData uri="http://schemas.openxmlformats.org/drawingml/2006/table">
            <a:tbl>
              <a:tblPr>
                <a:noFill/>
                <a:tableStyleId>{1299E8D3-197C-44D3-822C-3192E4FDB9AA}</a:tableStyleId>
              </a:tblPr>
              <a:tblGrid>
                <a:gridCol w="1447800"/>
                <a:gridCol w="1447800"/>
                <a:gridCol w="1447800"/>
                <a:gridCol w="1447800"/>
              </a:tblGrid>
              <a:tr h="381000">
                <a:tc>
                  <a:txBody>
                    <a:bodyPr>
                      <a:noAutofit/>
                    </a:bodyPr>
                    <a:lstStyle/>
                    <a:p>
                      <a:pPr indent="0" lvl="0" marL="0" rtl="0" algn="ctr">
                        <a:spcBef>
                          <a:spcPts val="0"/>
                        </a:spcBef>
                        <a:spcAft>
                          <a:spcPts val="0"/>
                        </a:spcAft>
                        <a:buNone/>
                      </a:pPr>
                      <a:r>
                        <a:rPr lang="en">
                          <a:solidFill>
                            <a:srgbClr val="FFFFFF"/>
                          </a:solidFill>
                        </a:rPr>
                        <a:t>ROUGE-1</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ROUGE-2 </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 ROUGE-L</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ROUGE-SU4 </a:t>
                      </a:r>
                      <a:endParaRPr>
                        <a:solidFill>
                          <a:srgbClr val="FFFFFF"/>
                        </a:solidFill>
                      </a:endParaRPr>
                    </a:p>
                  </a:txBody>
                  <a:tcPr marT="91425" marB="91425" marR="91425" marL="91425"/>
                </a:tc>
              </a:tr>
              <a:tr h="381000">
                <a:tc>
                  <a:txBody>
                    <a:bodyPr>
                      <a:noAutofit/>
                    </a:bodyPr>
                    <a:lstStyle/>
                    <a:p>
                      <a:pPr indent="0" lvl="0" marL="0" rtl="0" algn="ctr">
                        <a:spcBef>
                          <a:spcPts val="0"/>
                        </a:spcBef>
                        <a:spcAft>
                          <a:spcPts val="0"/>
                        </a:spcAft>
                        <a:buNone/>
                      </a:pPr>
                      <a:r>
                        <a:rPr lang="en">
                          <a:solidFill>
                            <a:srgbClr val="FFFFFF"/>
                          </a:solidFill>
                        </a:rPr>
                        <a:t>0.</a:t>
                      </a:r>
                      <a:r>
                        <a:rPr lang="en" sz="1200">
                          <a:solidFill>
                            <a:schemeClr val="lt1"/>
                          </a:solidFill>
                          <a:latin typeface="Lato"/>
                          <a:ea typeface="Lato"/>
                          <a:cs typeface="Lato"/>
                          <a:sym typeface="Lato"/>
                        </a:rPr>
                        <a:t>26471</a:t>
                      </a:r>
                      <a:r>
                        <a:rPr lang="en">
                          <a:solidFill>
                            <a:srgbClr val="FFFFFF"/>
                          </a:solidFill>
                        </a:rPr>
                        <a:t> </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a:t>
                      </a:r>
                      <a:r>
                        <a:rPr lang="en" sz="1200">
                          <a:solidFill>
                            <a:schemeClr val="lt1"/>
                          </a:solidFill>
                          <a:latin typeface="Lato"/>
                          <a:ea typeface="Lato"/>
                          <a:cs typeface="Lato"/>
                          <a:sym typeface="Lato"/>
                        </a:rPr>
                        <a:t>15152</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a:t>
                      </a:r>
                      <a:r>
                        <a:rPr lang="en" sz="1200">
                          <a:solidFill>
                            <a:schemeClr val="lt1"/>
                          </a:solidFill>
                          <a:latin typeface="Lato"/>
                          <a:ea typeface="Lato"/>
                          <a:cs typeface="Lato"/>
                          <a:sym typeface="Lato"/>
                        </a:rPr>
                        <a:t>23529</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a:t>
                      </a:r>
                      <a:r>
                        <a:rPr lang="en" sz="1200">
                          <a:solidFill>
                            <a:schemeClr val="lt1"/>
                          </a:solidFill>
                          <a:latin typeface="Lato"/>
                          <a:ea typeface="Lato"/>
                          <a:cs typeface="Lato"/>
                          <a:sym typeface="Lato"/>
                        </a:rPr>
                        <a:t>09574</a:t>
                      </a:r>
                      <a:r>
                        <a:rPr lang="en">
                          <a:solidFill>
                            <a:srgbClr val="FFFFFF"/>
                          </a:solidFill>
                        </a:rPr>
                        <a:t> </a:t>
                      </a:r>
                      <a:endParaRPr>
                        <a:solidFill>
                          <a:srgbClr val="FFFFFF"/>
                        </a:solidFill>
                      </a:endParaRPr>
                    </a:p>
                  </a:txBody>
                  <a:tcPr marT="91425" marB="91425" marR="91425" marL="91425"/>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28"/>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Deep Learning: Pointer Generator</a:t>
            </a:r>
            <a:endParaRPr/>
          </a:p>
        </p:txBody>
      </p:sp>
      <p:sp>
        <p:nvSpPr>
          <p:cNvPr id="231" name="Google Shape;231;p28"/>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Broke down articles into sentences and clustered sentences by K-means with Cosine similarity distance metric.</a:t>
            </a:r>
            <a:endParaRPr sz="1400"/>
          </a:p>
          <a:p>
            <a:pPr indent="-317500" lvl="0" marL="457200" rtl="0" algn="l">
              <a:spcBef>
                <a:spcPts val="1000"/>
              </a:spcBef>
              <a:spcAft>
                <a:spcPts val="0"/>
              </a:spcAft>
              <a:buSzPts val="1400"/>
              <a:buChar char="●"/>
            </a:pPr>
            <a:r>
              <a:rPr lang="en" sz="1400"/>
              <a:t>Used the Pointer Generator method as described in “Get To The Point: Summarization with Pointer-Generator Networks” to summarize each of the clustered sentences.</a:t>
            </a:r>
            <a:endParaRPr sz="1400"/>
          </a:p>
          <a:p>
            <a:pPr indent="-317500" lvl="0" marL="457200" rtl="0" algn="l">
              <a:spcBef>
                <a:spcPts val="1000"/>
              </a:spcBef>
              <a:spcAft>
                <a:spcPts val="0"/>
              </a:spcAft>
              <a:buSzPts val="1400"/>
              <a:buChar char="●"/>
            </a:pPr>
            <a:r>
              <a:rPr lang="en" sz="1400"/>
              <a:t>Concatenated the summaries from each of the clusters to get a final summary.</a:t>
            </a:r>
            <a:endParaRPr sz="1400"/>
          </a:p>
          <a:p>
            <a:pPr indent="-317500" lvl="0" marL="457200" rtl="0" algn="l">
              <a:spcBef>
                <a:spcPts val="1000"/>
              </a:spcBef>
              <a:spcAft>
                <a:spcPts val="0"/>
              </a:spcAft>
              <a:buSzPts val="1400"/>
              <a:buChar char="●"/>
            </a:pPr>
            <a:r>
              <a:rPr lang="en" sz="1400"/>
              <a:t>The repository used for the process was </a:t>
            </a:r>
            <a:r>
              <a:rPr lang="en" sz="1400"/>
              <a:t>https://github.com/chmille3/process_data_for_pointer_summrizer.</a:t>
            </a:r>
            <a:endParaRPr sz="1400"/>
          </a:p>
          <a:p>
            <a:pPr indent="-317500" lvl="0" marL="457200" rtl="0" algn="l">
              <a:spcBef>
                <a:spcPts val="1000"/>
              </a:spcBef>
              <a:spcAft>
                <a:spcPts val="0"/>
              </a:spcAft>
              <a:buSzPts val="1400"/>
              <a:buChar char="●"/>
            </a:pPr>
            <a:r>
              <a:rPr lang="en" sz="1400"/>
              <a:t>We used the pretrained model with the CNN/Daily News as the vocab files for the training set. </a:t>
            </a:r>
            <a:endParaRPr sz="1400"/>
          </a:p>
          <a:p>
            <a:pPr indent="0" lvl="0" marL="0" rtl="0" algn="l">
              <a:spcBef>
                <a:spcPts val="1600"/>
              </a:spcBef>
              <a:spcAft>
                <a:spcPts val="0"/>
              </a:spcAft>
              <a:buNone/>
            </a:pPr>
            <a:r>
              <a:t/>
            </a:r>
            <a:endParaRPr sz="1400"/>
          </a:p>
          <a:p>
            <a:pPr indent="0" lvl="0" marL="0" rtl="0" algn="l">
              <a:spcBef>
                <a:spcPts val="1600"/>
              </a:spcBef>
              <a:spcAft>
                <a:spcPts val="1600"/>
              </a:spcAft>
              <a:buNone/>
            </a:pPr>
            <a:r>
              <a:t/>
            </a:r>
            <a:endParaRPr sz="1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29"/>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Abstractive Summary</a:t>
            </a:r>
            <a:endParaRPr/>
          </a:p>
        </p:txBody>
      </p:sp>
      <p:sp>
        <p:nvSpPr>
          <p:cNvPr id="237" name="Google Shape;237;p29"/>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rgbClr val="FFFFFF"/>
                </a:solidFill>
                <a:latin typeface="Arial"/>
                <a:ea typeface="Arial"/>
                <a:cs typeface="Arial"/>
                <a:sym typeface="Arial"/>
              </a:rPr>
              <a:t>Newsroom Shooting Summary Snippet: </a:t>
            </a:r>
            <a:endParaRPr sz="1400">
              <a:solidFill>
                <a:srgbClr val="FFFFFF"/>
              </a:solidFill>
              <a:latin typeface="Arial"/>
              <a:ea typeface="Arial"/>
              <a:cs typeface="Arial"/>
              <a:sym typeface="Arial"/>
            </a:endParaRPr>
          </a:p>
          <a:p>
            <a:pPr indent="0" lvl="0" marL="0" rtl="0" algn="l">
              <a:spcBef>
                <a:spcPts val="1600"/>
              </a:spcBef>
              <a:spcAft>
                <a:spcPts val="0"/>
              </a:spcAft>
              <a:buNone/>
            </a:pPr>
            <a:r>
              <a:rPr lang="en" sz="1400">
                <a:solidFill>
                  <a:srgbClr val="FFFFFF"/>
                </a:solidFill>
                <a:latin typeface="Arial"/>
                <a:ea typeface="Arial"/>
                <a:cs typeface="Arial"/>
                <a:sym typeface="Arial"/>
              </a:rPr>
              <a:t>5 dead in ’targeted attack’ at Capital Gazette newspaper on June 28, 2018, in Annapolis, Maryland, with many others wounded. The suspect was identified in reports as Jarrod Ramos. There were about 170 people in the paper’s Annapolis office when a gunman shot through a glass door, opening fire on multiple employees. He is accused of entering the capital gazette office, firing through a glass door with a 12-gauge shotgun, hunting for victims.</a:t>
            </a:r>
            <a:endParaRPr sz="1400">
              <a:solidFill>
                <a:srgbClr val="FFFFFF"/>
              </a:solidFill>
              <a:latin typeface="Arial"/>
              <a:ea typeface="Arial"/>
              <a:cs typeface="Arial"/>
              <a:sym typeface="Arial"/>
            </a:endParaRPr>
          </a:p>
          <a:p>
            <a:pPr indent="0" lvl="0" marL="0" rtl="0" algn="l">
              <a:spcBef>
                <a:spcPts val="1600"/>
              </a:spcBef>
              <a:spcAft>
                <a:spcPts val="0"/>
              </a:spcAft>
              <a:buClr>
                <a:srgbClr val="000000"/>
              </a:buClr>
              <a:buSzPts val="1100"/>
              <a:buFont typeface="Arial"/>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lgn="l">
              <a:spcBef>
                <a:spcPts val="1600"/>
              </a:spcBef>
              <a:spcAft>
                <a:spcPts val="0"/>
              </a:spcAft>
              <a:buClr>
                <a:srgbClr val="000000"/>
              </a:buClr>
              <a:buSzPts val="1100"/>
              <a:buFont typeface="Arial"/>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lgn="l">
              <a:spcBef>
                <a:spcPts val="1600"/>
              </a:spcBef>
              <a:spcAft>
                <a:spcPts val="0"/>
              </a:spcAft>
              <a:buClr>
                <a:srgbClr val="000000"/>
              </a:buClr>
              <a:buSzPts val="1100"/>
              <a:buFont typeface="Arial"/>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lgn="l">
              <a:spcBef>
                <a:spcPts val="1600"/>
              </a:spcBef>
              <a:spcAft>
                <a:spcPts val="1600"/>
              </a:spcAft>
              <a:buNone/>
            </a:pPr>
            <a:r>
              <a:rPr lang="en" sz="1100">
                <a:solidFill>
                  <a:srgbClr val="000000"/>
                </a:solidFill>
                <a:latin typeface="Arial"/>
                <a:ea typeface="Arial"/>
                <a:cs typeface="Arial"/>
                <a:sym typeface="Arial"/>
              </a:rPr>
              <a:t>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Google Shape;242;p30"/>
          <p:cNvSpPr txBox="1"/>
          <p:nvPr>
            <p:ph type="title"/>
          </p:nvPr>
        </p:nvSpPr>
        <p:spPr>
          <a:xfrm>
            <a:off x="1297500" y="251875"/>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Evaluation - Rouge Paragraph</a:t>
            </a:r>
            <a:endParaRPr/>
          </a:p>
        </p:txBody>
      </p:sp>
      <p:sp>
        <p:nvSpPr>
          <p:cNvPr id="243" name="Google Shape;243;p30"/>
          <p:cNvSpPr txBox="1"/>
          <p:nvPr>
            <p:ph idx="1" type="body"/>
          </p:nvPr>
        </p:nvSpPr>
        <p:spPr>
          <a:xfrm>
            <a:off x="1297500" y="1469975"/>
            <a:ext cx="70389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t/>
            </a:r>
            <a:endParaRPr/>
          </a:p>
          <a:p>
            <a:pPr indent="0" lvl="0" marL="0" rtl="0" algn="l">
              <a:spcBef>
                <a:spcPts val="1600"/>
              </a:spcBef>
              <a:spcAft>
                <a:spcPts val="1600"/>
              </a:spcAft>
              <a:buNone/>
            </a:pPr>
            <a:br>
              <a:rPr lang="en"/>
            </a:br>
            <a:br>
              <a:rPr lang="en"/>
            </a:br>
            <a:br>
              <a:rPr lang="en"/>
            </a:br>
            <a:br>
              <a:rPr lang="en"/>
            </a:br>
            <a:endParaRPr/>
          </a:p>
        </p:txBody>
      </p:sp>
      <p:graphicFrame>
        <p:nvGraphicFramePr>
          <p:cNvPr id="244" name="Google Shape;244;p30"/>
          <p:cNvGraphicFramePr/>
          <p:nvPr/>
        </p:nvGraphicFramePr>
        <p:xfrm>
          <a:off x="952500" y="1809750"/>
          <a:ext cx="3000000" cy="3000000"/>
        </p:xfrm>
        <a:graphic>
          <a:graphicData uri="http://schemas.openxmlformats.org/drawingml/2006/table">
            <a:tbl>
              <a:tblPr>
                <a:noFill/>
                <a:tableStyleId>{1299E8D3-197C-44D3-822C-3192E4FDB9AA}</a:tableStyleId>
              </a:tblPr>
              <a:tblGrid>
                <a:gridCol w="1447800"/>
                <a:gridCol w="1447800"/>
                <a:gridCol w="1447800"/>
                <a:gridCol w="1447800"/>
                <a:gridCol w="1447800"/>
              </a:tblGrid>
              <a:tr h="381000">
                <a:tc>
                  <a:txBody>
                    <a:bodyPr>
                      <a:noAutofit/>
                    </a:bodyPr>
                    <a:lstStyle/>
                    <a:p>
                      <a:pPr indent="0" lvl="0" marL="0" rtl="0" algn="ctr">
                        <a:spcBef>
                          <a:spcPts val="0"/>
                        </a:spcBef>
                        <a:spcAft>
                          <a:spcPts val="0"/>
                        </a:spcAft>
                        <a:buNone/>
                      </a:pPr>
                      <a:r>
                        <a:rPr lang="en">
                          <a:solidFill>
                            <a:srgbClr val="FFFFFF"/>
                          </a:solidFill>
                        </a:rPr>
                        <a:t>Event</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ROUGE-1</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ROUGE-2 </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 ROUGE-L</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ROUGE-SU4 </a:t>
                      </a:r>
                      <a:endParaRPr>
                        <a:solidFill>
                          <a:srgbClr val="FFFFFF"/>
                        </a:solidFill>
                      </a:endParaRPr>
                    </a:p>
                  </a:txBody>
                  <a:tcPr marT="91425" marB="91425" marR="91425" marL="91425"/>
                </a:tc>
              </a:tr>
              <a:tr h="381000">
                <a:tc>
                  <a:txBody>
                    <a:bodyPr>
                      <a:noAutofit/>
                    </a:bodyPr>
                    <a:lstStyle/>
                    <a:p>
                      <a:pPr indent="0" lvl="0" marL="0" rtl="0" algn="ctr">
                        <a:spcBef>
                          <a:spcPts val="0"/>
                        </a:spcBef>
                        <a:spcAft>
                          <a:spcPts val="0"/>
                        </a:spcAft>
                        <a:buNone/>
                      </a:pPr>
                      <a:r>
                        <a:rPr lang="en">
                          <a:solidFill>
                            <a:srgbClr val="FFFFFF"/>
                          </a:solidFill>
                        </a:rPr>
                        <a:t>Newsroom Shooting</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None/>
                      </a:pPr>
                      <a:r>
                        <a:rPr lang="en">
                          <a:solidFill>
                            <a:srgbClr val="FFFFFF"/>
                          </a:solidFill>
                        </a:rPr>
                        <a:t>0.36111 </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0.11429</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0.19444</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0.1 </a:t>
                      </a:r>
                      <a:endParaRPr>
                        <a:solidFill>
                          <a:srgbClr val="FFFFFF"/>
                        </a:solidFill>
                      </a:endParaRPr>
                    </a:p>
                  </a:txBody>
                  <a:tcPr marT="91425" marB="91425" marR="91425" marL="91425"/>
                </a:tc>
              </a:tr>
              <a:tr h="381000">
                <a:tc>
                  <a:txBody>
                    <a:bodyPr>
                      <a:noAutofit/>
                    </a:bodyPr>
                    <a:lstStyle/>
                    <a:p>
                      <a:pPr indent="0" lvl="0" marL="0" rtl="0" algn="ctr">
                        <a:spcBef>
                          <a:spcPts val="0"/>
                        </a:spcBef>
                        <a:spcAft>
                          <a:spcPts val="0"/>
                        </a:spcAft>
                        <a:buNone/>
                      </a:pPr>
                      <a:r>
                        <a:rPr lang="en">
                          <a:solidFill>
                            <a:srgbClr val="FFFFFF"/>
                          </a:solidFill>
                        </a:rPr>
                        <a:t>School Shooting</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0.20588</a:t>
                      </a:r>
                      <a:endParaRPr>
                        <a:solidFill>
                          <a:srgbClr val="FFFFFF"/>
                        </a:solidFill>
                      </a:endParaRPr>
                    </a:p>
                    <a:p>
                      <a:pPr indent="0" lvl="0" marL="0" rtl="0" algn="ctr">
                        <a:spcBef>
                          <a:spcPts val="0"/>
                        </a:spcBef>
                        <a:spcAft>
                          <a:spcPts val="0"/>
                        </a:spcAft>
                        <a:buNone/>
                      </a:pPr>
                      <a:r>
                        <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0.12121</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0.17647</a:t>
                      </a:r>
                      <a:endParaRPr>
                        <a:solidFill>
                          <a:srgbClr val="FFFFFF"/>
                        </a:solidFill>
                      </a:endParaRPr>
                    </a:p>
                  </a:txBody>
                  <a:tcPr marT="91425" marB="91425" marR="91425" marL="91425"/>
                </a:tc>
                <a:tc>
                  <a:txBody>
                    <a:bodyPr>
                      <a:noAutofit/>
                    </a:bodyPr>
                    <a:lstStyle/>
                    <a:p>
                      <a:pPr indent="0" lvl="0" marL="0" rtl="0" algn="ctr">
                        <a:spcBef>
                          <a:spcPts val="0"/>
                        </a:spcBef>
                        <a:spcAft>
                          <a:spcPts val="0"/>
                        </a:spcAft>
                        <a:buClr>
                          <a:srgbClr val="000000"/>
                        </a:buClr>
                        <a:buSzPts val="1100"/>
                        <a:buFont typeface="Arial"/>
                        <a:buNone/>
                      </a:pPr>
                      <a:r>
                        <a:rPr lang="en">
                          <a:solidFill>
                            <a:srgbClr val="FFFFFF"/>
                          </a:solidFill>
                        </a:rPr>
                        <a:t>0.07979</a:t>
                      </a:r>
                      <a:endParaRPr>
                        <a:solidFill>
                          <a:srgbClr val="FFFFFF"/>
                        </a:solidFill>
                      </a:endParaRPr>
                    </a:p>
                  </a:txBody>
                  <a:tcPr marT="91425" marB="91425" marR="91425" marL="91425"/>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Google Shape;249;p31"/>
          <p:cNvSpPr txBox="1"/>
          <p:nvPr>
            <p:ph type="title"/>
          </p:nvPr>
        </p:nvSpPr>
        <p:spPr>
          <a:xfrm>
            <a:off x="1297500" y="251875"/>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Evaluation - Rouge Sentence &amp; Entity Coverage</a:t>
            </a:r>
            <a:endParaRPr/>
          </a:p>
        </p:txBody>
      </p:sp>
      <p:sp>
        <p:nvSpPr>
          <p:cNvPr id="250" name="Google Shape;250;p31"/>
          <p:cNvSpPr txBox="1"/>
          <p:nvPr>
            <p:ph idx="1" type="body"/>
          </p:nvPr>
        </p:nvSpPr>
        <p:spPr>
          <a:xfrm>
            <a:off x="1412800" y="1218025"/>
            <a:ext cx="7038900" cy="2911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200" u="sng"/>
              <a:t>Newsroom shooting:</a:t>
            </a:r>
            <a:endParaRPr b="1" sz="1200" u="sng"/>
          </a:p>
          <a:p>
            <a:pPr indent="0" lvl="0" marL="0" rtl="0" algn="l">
              <a:lnSpc>
                <a:spcPct val="100000"/>
              </a:lnSpc>
              <a:spcBef>
                <a:spcPts val="0"/>
              </a:spcBef>
              <a:spcAft>
                <a:spcPts val="0"/>
              </a:spcAft>
              <a:buClr>
                <a:srgbClr val="000000"/>
              </a:buClr>
              <a:buSzPts val="1100"/>
              <a:buFont typeface="Arial"/>
              <a:buNone/>
            </a:pPr>
            <a:r>
              <a:rPr lang="en" sz="1100"/>
              <a:t>Max ROUGE-1 score among sentences:</a:t>
            </a:r>
            <a:r>
              <a:rPr b="1" lang="en" sz="1100"/>
              <a:t>  0.73333</a:t>
            </a:r>
            <a:endParaRPr b="1" sz="1100"/>
          </a:p>
          <a:p>
            <a:pPr indent="0" lvl="0" marL="0" rtl="0" algn="l">
              <a:lnSpc>
                <a:spcPct val="100000"/>
              </a:lnSpc>
              <a:spcBef>
                <a:spcPts val="0"/>
              </a:spcBef>
              <a:spcAft>
                <a:spcPts val="0"/>
              </a:spcAft>
              <a:buClr>
                <a:srgbClr val="000000"/>
              </a:buClr>
              <a:buSzPts val="1100"/>
              <a:buFont typeface="Arial"/>
              <a:buNone/>
            </a:pPr>
            <a:r>
              <a:t/>
            </a:r>
            <a:endParaRPr b="1" sz="1200"/>
          </a:p>
          <a:p>
            <a:pPr indent="0" lvl="0" marL="0" rtl="0" algn="l">
              <a:lnSpc>
                <a:spcPct val="100000"/>
              </a:lnSpc>
              <a:spcBef>
                <a:spcPts val="0"/>
              </a:spcBef>
              <a:spcAft>
                <a:spcPts val="0"/>
              </a:spcAft>
              <a:buClr>
                <a:srgbClr val="000000"/>
              </a:buClr>
              <a:buSzPts val="1100"/>
              <a:buFont typeface="Arial"/>
              <a:buNone/>
            </a:pPr>
            <a:r>
              <a:rPr b="1" lang="en" sz="1200"/>
              <a:t>Rob Hiaasen, Wendi Winters, Rebecca Smith, Gerald Fischman and John McNamara were shot and killed thursday afternoon. </a:t>
            </a:r>
            <a:r>
              <a:rPr b="1" lang="en" sz="1000"/>
              <a:t>  </a:t>
            </a:r>
            <a:r>
              <a:rPr lang="en" sz="1000"/>
              <a:t>[Predicted Sentence]</a:t>
            </a:r>
            <a:endParaRPr b="1" sz="1000"/>
          </a:p>
          <a:p>
            <a:pPr indent="0" lvl="0" marL="0" rtl="0" algn="l">
              <a:lnSpc>
                <a:spcPct val="100000"/>
              </a:lnSpc>
              <a:spcBef>
                <a:spcPts val="0"/>
              </a:spcBef>
              <a:spcAft>
                <a:spcPts val="0"/>
              </a:spcAft>
              <a:buClr>
                <a:srgbClr val="000000"/>
              </a:buClr>
              <a:buSzPts val="1100"/>
              <a:buFont typeface="Arial"/>
              <a:buNone/>
            </a:pPr>
            <a:r>
              <a:t/>
            </a:r>
            <a:endParaRPr sz="1200"/>
          </a:p>
          <a:p>
            <a:pPr indent="0" lvl="0" marL="0" rtl="0" algn="l">
              <a:lnSpc>
                <a:spcPct val="100000"/>
              </a:lnSpc>
              <a:spcBef>
                <a:spcPts val="0"/>
              </a:spcBef>
              <a:spcAft>
                <a:spcPts val="0"/>
              </a:spcAft>
              <a:buNone/>
            </a:pPr>
            <a:r>
              <a:rPr b="1" lang="en" sz="1200"/>
              <a:t>Of the 11 employees there that day, 5 were killed: John McNamara, Gerald Fischman, Rob Hiaasen, Wendi Winters, and Rebecca Smith.  </a:t>
            </a:r>
            <a:r>
              <a:rPr lang="en" sz="1000"/>
              <a:t>[Golden Sentence]</a:t>
            </a:r>
            <a:endParaRPr sz="1000"/>
          </a:p>
          <a:p>
            <a:pPr indent="0" lvl="0" marL="0" rtl="0" algn="l">
              <a:lnSpc>
                <a:spcPct val="100000"/>
              </a:lnSpc>
              <a:spcBef>
                <a:spcPts val="0"/>
              </a:spcBef>
              <a:spcAft>
                <a:spcPts val="0"/>
              </a:spcAft>
              <a:buNone/>
            </a:pPr>
            <a:r>
              <a:t/>
            </a:r>
            <a:endParaRPr sz="1200"/>
          </a:p>
          <a:p>
            <a:pPr indent="0" lvl="0" marL="0" rtl="0" algn="l">
              <a:lnSpc>
                <a:spcPct val="100000"/>
              </a:lnSpc>
              <a:spcBef>
                <a:spcPts val="0"/>
              </a:spcBef>
              <a:spcAft>
                <a:spcPts val="0"/>
              </a:spcAft>
              <a:buNone/>
            </a:pPr>
            <a:r>
              <a:rPr lang="en" sz="1200"/>
              <a:t>Entity Coverage: </a:t>
            </a:r>
            <a:r>
              <a:rPr b="1" lang="en" sz="1200"/>
              <a:t>38.10%</a:t>
            </a:r>
            <a:endParaRPr b="1" sz="1200"/>
          </a:p>
          <a:p>
            <a:pPr indent="0" lvl="0" marL="0" rtl="0" algn="l">
              <a:lnSpc>
                <a:spcPct val="100000"/>
              </a:lnSpc>
              <a:spcBef>
                <a:spcPts val="0"/>
              </a:spcBef>
              <a:spcAft>
                <a:spcPts val="0"/>
              </a:spcAft>
              <a:buClr>
                <a:srgbClr val="000000"/>
              </a:buClr>
              <a:buSzPts val="1100"/>
              <a:buFont typeface="Arial"/>
              <a:buNone/>
            </a:pPr>
            <a:r>
              <a:t/>
            </a:r>
            <a:endParaRPr sz="1200"/>
          </a:p>
          <a:p>
            <a:pPr indent="0" lvl="0" marL="0" rtl="0" algn="l">
              <a:lnSpc>
                <a:spcPct val="100000"/>
              </a:lnSpc>
              <a:spcBef>
                <a:spcPts val="0"/>
              </a:spcBef>
              <a:spcAft>
                <a:spcPts val="0"/>
              </a:spcAft>
              <a:buNone/>
            </a:pPr>
            <a:r>
              <a:rPr b="1" lang="en" sz="1200" u="sng"/>
              <a:t>School shooting:</a:t>
            </a:r>
            <a:endParaRPr b="1" sz="1200" u="sng"/>
          </a:p>
          <a:p>
            <a:pPr indent="0" lvl="0" marL="0" rtl="0" algn="l">
              <a:lnSpc>
                <a:spcPct val="100000"/>
              </a:lnSpc>
              <a:spcBef>
                <a:spcPts val="0"/>
              </a:spcBef>
              <a:spcAft>
                <a:spcPts val="0"/>
              </a:spcAft>
              <a:buNone/>
            </a:pPr>
            <a:r>
              <a:rPr lang="en" sz="1200"/>
              <a:t>Max ROUGE-1 score among sentences: </a:t>
            </a:r>
            <a:r>
              <a:rPr b="1" lang="en" sz="1200"/>
              <a:t>0.88889</a:t>
            </a:r>
            <a:endParaRPr b="1" sz="1200"/>
          </a:p>
          <a:p>
            <a:pPr indent="0" lvl="0" marL="0" rtl="0" algn="l">
              <a:lnSpc>
                <a:spcPct val="100000"/>
              </a:lnSpc>
              <a:spcBef>
                <a:spcPts val="0"/>
              </a:spcBef>
              <a:spcAft>
                <a:spcPts val="0"/>
              </a:spcAft>
              <a:buNone/>
            </a:pPr>
            <a:r>
              <a:t/>
            </a:r>
            <a:endParaRPr sz="1200"/>
          </a:p>
          <a:p>
            <a:pPr indent="0" lvl="0" marL="0" rtl="0" algn="l">
              <a:lnSpc>
                <a:spcPct val="100000"/>
              </a:lnSpc>
              <a:spcBef>
                <a:spcPts val="0"/>
              </a:spcBef>
              <a:spcAft>
                <a:spcPts val="0"/>
              </a:spcAft>
              <a:buNone/>
            </a:pPr>
            <a:r>
              <a:rPr b="1" lang="en" sz="1200"/>
              <a:t>He shot Jaelynn Willey, 16, in the head, and the bullet also struck a 14-year-old boy, Desmond Barnes, in the leg.  </a:t>
            </a:r>
            <a:r>
              <a:rPr lang="en" sz="1200"/>
              <a:t>[</a:t>
            </a:r>
            <a:r>
              <a:rPr lang="en" sz="1000"/>
              <a:t>Predicted Sentence] </a:t>
            </a:r>
            <a:endParaRPr b="1" sz="1000"/>
          </a:p>
          <a:p>
            <a:pPr indent="0" lvl="0" marL="0" rtl="0" algn="l">
              <a:lnSpc>
                <a:spcPct val="100000"/>
              </a:lnSpc>
              <a:spcBef>
                <a:spcPts val="0"/>
              </a:spcBef>
              <a:spcAft>
                <a:spcPts val="0"/>
              </a:spcAft>
              <a:buNone/>
            </a:pPr>
            <a:r>
              <a:t/>
            </a:r>
            <a:endParaRPr sz="1200"/>
          </a:p>
          <a:p>
            <a:pPr indent="0" lvl="0" marL="0" rtl="0" algn="l">
              <a:lnSpc>
                <a:spcPct val="100000"/>
              </a:lnSpc>
              <a:spcBef>
                <a:spcPts val="0"/>
              </a:spcBef>
              <a:spcAft>
                <a:spcPts val="0"/>
              </a:spcAft>
              <a:buNone/>
            </a:pPr>
            <a:r>
              <a:rPr b="1" lang="en" sz="1200"/>
              <a:t>The bullet that hit Willey also struck 14-year-old Desmond Barnes in the leg. </a:t>
            </a:r>
            <a:r>
              <a:rPr b="1" lang="en" sz="1000"/>
              <a:t> </a:t>
            </a:r>
            <a:r>
              <a:rPr lang="en" sz="1000"/>
              <a:t>[Golden Sentence]</a:t>
            </a:r>
            <a:endParaRPr b="1" sz="1000"/>
          </a:p>
          <a:p>
            <a:pPr indent="0" lvl="0" marL="0" rtl="0" algn="l">
              <a:lnSpc>
                <a:spcPct val="100000"/>
              </a:lnSpc>
              <a:spcBef>
                <a:spcPts val="0"/>
              </a:spcBef>
              <a:spcAft>
                <a:spcPts val="0"/>
              </a:spcAft>
              <a:buNone/>
            </a:pPr>
            <a:r>
              <a:rPr lang="en" sz="1200"/>
              <a:t>Entity Coverage:</a:t>
            </a:r>
            <a:r>
              <a:rPr b="1" lang="en" sz="1200"/>
              <a:t> 27.27%</a:t>
            </a:r>
            <a:endParaRPr b="1" sz="1200"/>
          </a:p>
          <a:p>
            <a:pPr indent="0" lvl="0" marL="0" rtl="0" algn="l">
              <a:lnSpc>
                <a:spcPct val="100000"/>
              </a:lnSpc>
              <a:spcBef>
                <a:spcPts val="0"/>
              </a:spcBef>
              <a:spcAft>
                <a:spcPts val="0"/>
              </a:spcAft>
              <a:buNone/>
            </a:pPr>
            <a:r>
              <a:t/>
            </a:r>
            <a:endParaRPr sz="1200"/>
          </a:p>
          <a:p>
            <a:pPr indent="0" lvl="0" marL="0" rtl="0" algn="l">
              <a:lnSpc>
                <a:spcPct val="100000"/>
              </a:lnSpc>
              <a:spcBef>
                <a:spcPts val="0"/>
              </a:spcBef>
              <a:spcAft>
                <a:spcPts val="0"/>
              </a:spcAft>
              <a:buClr>
                <a:srgbClr val="000000"/>
              </a:buClr>
              <a:buSzPts val="1100"/>
              <a:buFont typeface="Arial"/>
              <a:buNone/>
            </a:pPr>
            <a:r>
              <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262025" y="4192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Methodology</a:t>
            </a:r>
            <a:endParaRPr/>
          </a:p>
        </p:txBody>
      </p:sp>
      <p:sp>
        <p:nvSpPr>
          <p:cNvPr id="141" name="Google Shape;141;p14"/>
          <p:cNvSpPr txBox="1"/>
          <p:nvPr>
            <p:ph idx="1" type="body"/>
          </p:nvPr>
        </p:nvSpPr>
        <p:spPr>
          <a:xfrm>
            <a:off x="1297500" y="1257150"/>
            <a:ext cx="7038900" cy="29112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rgbClr val="FFFFFF"/>
              </a:buClr>
              <a:buSzPts val="1100"/>
              <a:buFont typeface="Arial"/>
              <a:buChar char="●"/>
            </a:pPr>
            <a:r>
              <a:rPr lang="en" sz="1400">
                <a:solidFill>
                  <a:srgbClr val="FFFFFF"/>
                </a:solidFill>
              </a:rPr>
              <a:t>A set of most frequent important words</a:t>
            </a:r>
            <a:endParaRPr sz="1400">
              <a:solidFill>
                <a:srgbClr val="FFFFFF"/>
              </a:solidFill>
            </a:endParaRPr>
          </a:p>
          <a:p>
            <a:pPr indent="-298450" lvl="0" marL="457200" rtl="0" algn="l">
              <a:spcBef>
                <a:spcPts val="0"/>
              </a:spcBef>
              <a:spcAft>
                <a:spcPts val="0"/>
              </a:spcAft>
              <a:buClr>
                <a:srgbClr val="FFFFFF"/>
              </a:buClr>
              <a:buSzPts val="1100"/>
              <a:buFont typeface="Arial"/>
              <a:buChar char="●"/>
            </a:pPr>
            <a:r>
              <a:rPr lang="en" sz="1400">
                <a:solidFill>
                  <a:srgbClr val="FFFFFF"/>
                </a:solidFill>
              </a:rPr>
              <a:t>A set of WordNet synsets that cover the words</a:t>
            </a:r>
            <a:endParaRPr sz="1400">
              <a:solidFill>
                <a:srgbClr val="FFFFFF"/>
              </a:solidFill>
            </a:endParaRPr>
          </a:p>
          <a:p>
            <a:pPr indent="-298450" lvl="0" marL="457200" rtl="0" algn="l">
              <a:spcBef>
                <a:spcPts val="0"/>
              </a:spcBef>
              <a:spcAft>
                <a:spcPts val="0"/>
              </a:spcAft>
              <a:buClr>
                <a:srgbClr val="FFFFFF"/>
              </a:buClr>
              <a:buSzPts val="1100"/>
              <a:buFont typeface="Arial"/>
              <a:buChar char="●"/>
            </a:pPr>
            <a:r>
              <a:rPr lang="en" sz="1400">
                <a:solidFill>
                  <a:srgbClr val="FFFFFF"/>
                </a:solidFill>
              </a:rPr>
              <a:t>A set of words constrained by POS, e.g., nouns and/or verbs</a:t>
            </a:r>
            <a:endParaRPr sz="1400">
              <a:solidFill>
                <a:srgbClr val="FFFFFF"/>
              </a:solidFill>
            </a:endParaRPr>
          </a:p>
          <a:p>
            <a:pPr indent="-298450" lvl="0" marL="457200" rtl="0" algn="l">
              <a:spcBef>
                <a:spcPts val="0"/>
              </a:spcBef>
              <a:spcAft>
                <a:spcPts val="0"/>
              </a:spcAft>
              <a:buClr>
                <a:srgbClr val="FFFFFF"/>
              </a:buClr>
              <a:buSzPts val="1100"/>
              <a:buFont typeface="Arial"/>
              <a:buChar char="●"/>
            </a:pPr>
            <a:r>
              <a:rPr lang="en" sz="1400">
                <a:solidFill>
                  <a:srgbClr val="FFFFFF"/>
                </a:solidFill>
              </a:rPr>
              <a:t>A set of words/word stems that are discriminating features (that also are helpful in a classifier for the relevant webpages)</a:t>
            </a:r>
            <a:endParaRPr sz="1400">
              <a:solidFill>
                <a:srgbClr val="FFFFFF"/>
              </a:solidFill>
            </a:endParaRPr>
          </a:p>
          <a:p>
            <a:pPr indent="-298450" lvl="0" marL="457200" rtl="0" algn="l">
              <a:spcBef>
                <a:spcPts val="0"/>
              </a:spcBef>
              <a:spcAft>
                <a:spcPts val="0"/>
              </a:spcAft>
              <a:buClr>
                <a:srgbClr val="FFFFFF"/>
              </a:buClr>
              <a:buSzPts val="1100"/>
              <a:buFont typeface="Arial"/>
              <a:buChar char="●"/>
            </a:pPr>
            <a:r>
              <a:rPr lang="en" sz="1400">
                <a:solidFill>
                  <a:srgbClr val="FFFFFF"/>
                </a:solidFill>
              </a:rPr>
              <a:t>A set of frequent &amp; important named entities</a:t>
            </a:r>
            <a:endParaRPr sz="1400">
              <a:solidFill>
                <a:srgbClr val="FFFFFF"/>
              </a:solidFill>
            </a:endParaRPr>
          </a:p>
          <a:p>
            <a:pPr indent="-298450" lvl="0" marL="457200" rtl="0" algn="l">
              <a:spcBef>
                <a:spcPts val="0"/>
              </a:spcBef>
              <a:spcAft>
                <a:spcPts val="0"/>
              </a:spcAft>
              <a:buClr>
                <a:srgbClr val="FFFFFF"/>
              </a:buClr>
              <a:buSzPts val="1100"/>
              <a:buFont typeface="Arial"/>
              <a:buChar char="●"/>
            </a:pPr>
            <a:r>
              <a:rPr lang="en" sz="1400">
                <a:solidFill>
                  <a:srgbClr val="FFFFFF"/>
                </a:solidFill>
              </a:rPr>
              <a:t>A set of important topics, e.g., identified using LDA</a:t>
            </a:r>
            <a:endParaRPr sz="1400">
              <a:solidFill>
                <a:srgbClr val="FFFFFF"/>
              </a:solidFill>
            </a:endParaRPr>
          </a:p>
          <a:p>
            <a:pPr indent="-298450" lvl="0" marL="457200" rtl="0" algn="l">
              <a:spcBef>
                <a:spcPts val="0"/>
              </a:spcBef>
              <a:spcAft>
                <a:spcPts val="0"/>
              </a:spcAft>
              <a:buClr>
                <a:srgbClr val="FFFFFF"/>
              </a:buClr>
              <a:buSzPts val="1100"/>
              <a:buFont typeface="Arial"/>
              <a:buChar char="●"/>
            </a:pPr>
            <a:r>
              <a:rPr lang="en" sz="1400">
                <a:solidFill>
                  <a:srgbClr val="FFFFFF"/>
                </a:solidFill>
              </a:rPr>
              <a:t>An extractive summary, as a set of important sentences, e.g., identified by clustering</a:t>
            </a:r>
            <a:endParaRPr sz="1400">
              <a:solidFill>
                <a:srgbClr val="FFFFFF"/>
              </a:solidFill>
            </a:endParaRPr>
          </a:p>
          <a:p>
            <a:pPr indent="-298450" lvl="0" marL="457200" rtl="0" algn="l">
              <a:spcBef>
                <a:spcPts val="0"/>
              </a:spcBef>
              <a:spcAft>
                <a:spcPts val="0"/>
              </a:spcAft>
              <a:buClr>
                <a:srgbClr val="FFFFFF"/>
              </a:buClr>
              <a:buSzPts val="1100"/>
              <a:buFont typeface="Arial"/>
              <a:buChar char="●"/>
            </a:pPr>
            <a:r>
              <a:rPr lang="en" sz="1400">
                <a:solidFill>
                  <a:srgbClr val="FFFFFF"/>
                </a:solidFill>
              </a:rPr>
              <a:t>A set of values for each slot matching collection semantics</a:t>
            </a:r>
            <a:endParaRPr sz="1400">
              <a:solidFill>
                <a:srgbClr val="FFFFFF"/>
              </a:solidFill>
            </a:endParaRPr>
          </a:p>
          <a:p>
            <a:pPr indent="-298450" lvl="0" marL="457200" rtl="0" algn="l">
              <a:spcBef>
                <a:spcPts val="0"/>
              </a:spcBef>
              <a:spcAft>
                <a:spcPts val="0"/>
              </a:spcAft>
              <a:buClr>
                <a:srgbClr val="FFFFFF"/>
              </a:buClr>
              <a:buSzPts val="1100"/>
              <a:buFont typeface="Arial"/>
              <a:buChar char="●"/>
            </a:pPr>
            <a:r>
              <a:rPr lang="en" sz="1400">
                <a:solidFill>
                  <a:srgbClr val="FFFFFF"/>
                </a:solidFill>
              </a:rPr>
              <a:t>A readable summary explaining the slots &amp; values</a:t>
            </a:r>
            <a:endParaRPr sz="1400">
              <a:solidFill>
                <a:srgbClr val="FFFFFF"/>
              </a:solidFill>
            </a:endParaRPr>
          </a:p>
          <a:p>
            <a:pPr indent="-298450" lvl="0" marL="457200" rtl="0" algn="l">
              <a:spcBef>
                <a:spcPts val="0"/>
              </a:spcBef>
              <a:spcAft>
                <a:spcPts val="0"/>
              </a:spcAft>
              <a:buClr>
                <a:srgbClr val="FFFFFF"/>
              </a:buClr>
              <a:buSzPts val="1100"/>
              <a:buFont typeface="Arial"/>
              <a:buChar char="●"/>
            </a:pPr>
            <a:r>
              <a:rPr lang="en" sz="1400">
                <a:solidFill>
                  <a:srgbClr val="FFFFFF"/>
                </a:solidFill>
              </a:rPr>
              <a:t>A readable abstractive summary, e.g., from deep learning</a:t>
            </a:r>
            <a:endParaRPr sz="1400">
              <a:solidFill>
                <a:srgbClr val="FFFFFF"/>
              </a:solidFill>
            </a:endParaRPr>
          </a:p>
          <a:p>
            <a:pPr indent="0" lvl="0" marL="457200" rtl="0" algn="l">
              <a:spcBef>
                <a:spcPts val="0"/>
              </a:spcBef>
              <a:spcAft>
                <a:spcPts val="0"/>
              </a:spcAft>
              <a:buNone/>
            </a:pPr>
            <a:r>
              <a:t/>
            </a:r>
            <a:endParaRPr sz="1400">
              <a:solidFill>
                <a:srgbClr val="FFFFFF"/>
              </a:solidFill>
            </a:endParaRPr>
          </a:p>
          <a:p>
            <a:pPr indent="0" lvl="0" marL="0" rtl="0" algn="l">
              <a:spcBef>
                <a:spcPts val="1600"/>
              </a:spcBef>
              <a:spcAft>
                <a:spcPts val="1600"/>
              </a:spcAft>
              <a:buNone/>
            </a:pPr>
            <a:r>
              <a:t/>
            </a:r>
            <a:endParaRPr sz="1400">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32"/>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Challenges</a:t>
            </a:r>
            <a:endParaRPr/>
          </a:p>
        </p:txBody>
      </p:sp>
      <p:sp>
        <p:nvSpPr>
          <p:cNvPr id="256" name="Google Shape;256;p32"/>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Team </a:t>
            </a:r>
            <a:r>
              <a:rPr lang="en" sz="1400"/>
              <a:t>members</a:t>
            </a:r>
            <a:r>
              <a:rPr lang="en" sz="1400"/>
              <a:t> had no prior knowledge of summarization or deep learning.</a:t>
            </a:r>
            <a:endParaRPr sz="1400"/>
          </a:p>
          <a:p>
            <a:pPr indent="-317500" lvl="0" marL="457200" rtl="0" algn="l">
              <a:spcBef>
                <a:spcPts val="1000"/>
              </a:spcBef>
              <a:spcAft>
                <a:spcPts val="0"/>
              </a:spcAft>
              <a:buSzPts val="1400"/>
              <a:buChar char="●"/>
            </a:pPr>
            <a:r>
              <a:rPr lang="en" sz="1400"/>
              <a:t>The dataset contained a lot of noise and irrelevant content which proved to be a major challenge. </a:t>
            </a:r>
            <a:endParaRPr sz="1400"/>
          </a:p>
          <a:p>
            <a:pPr indent="-317500" lvl="0" marL="457200" rtl="0" algn="l">
              <a:spcBef>
                <a:spcPts val="1000"/>
              </a:spcBef>
              <a:spcAft>
                <a:spcPts val="0"/>
              </a:spcAft>
              <a:buSzPts val="1400"/>
              <a:buChar char="●"/>
            </a:pPr>
            <a:r>
              <a:rPr lang="en" sz="1400"/>
              <a:t>The biggest challenge we faced was having two shooting instances in our dataset. So </a:t>
            </a:r>
            <a:r>
              <a:rPr lang="en" sz="1400"/>
              <a:t>distinguishing</a:t>
            </a:r>
            <a:r>
              <a:rPr lang="en" sz="1400"/>
              <a:t> between the two events proved to be a challenge.</a:t>
            </a:r>
            <a:endParaRPr sz="1400"/>
          </a:p>
          <a:p>
            <a:pPr indent="0" lvl="0" marL="457200" rtl="0" algn="l">
              <a:spcBef>
                <a:spcPts val="1000"/>
              </a:spcBef>
              <a:spcAft>
                <a:spcPts val="160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Google Shape;261;p33"/>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Takeaways</a:t>
            </a:r>
            <a:endParaRPr/>
          </a:p>
        </p:txBody>
      </p:sp>
      <p:sp>
        <p:nvSpPr>
          <p:cNvPr id="262" name="Google Shape;262;p33"/>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Understanding and cleaning the dataset is important.</a:t>
            </a:r>
            <a:endParaRPr sz="1400"/>
          </a:p>
          <a:p>
            <a:pPr indent="-317500" lvl="0" marL="457200" rtl="0" algn="l">
              <a:spcBef>
                <a:spcPts val="0"/>
              </a:spcBef>
              <a:spcAft>
                <a:spcPts val="0"/>
              </a:spcAft>
              <a:buSzPts val="1400"/>
              <a:buChar char="●"/>
            </a:pPr>
            <a:r>
              <a:rPr lang="en" sz="1400"/>
              <a:t>Working with big collection is difficult.</a:t>
            </a:r>
            <a:endParaRPr sz="1400"/>
          </a:p>
          <a:p>
            <a:pPr indent="-317500" lvl="0" marL="457200" rtl="0" algn="l">
              <a:spcBef>
                <a:spcPts val="0"/>
              </a:spcBef>
              <a:spcAft>
                <a:spcPts val="0"/>
              </a:spcAft>
              <a:buSzPts val="1400"/>
              <a:buChar char="●"/>
            </a:pPr>
            <a:r>
              <a:rPr lang="en" sz="1400"/>
              <a:t>Communication and patience are essential for teamwork.</a:t>
            </a:r>
            <a:endParaRPr sz="1400"/>
          </a:p>
          <a:p>
            <a:pPr indent="-317500" lvl="0" marL="457200" rtl="0" algn="l">
              <a:spcBef>
                <a:spcPts val="0"/>
              </a:spcBef>
              <a:spcAft>
                <a:spcPts val="0"/>
              </a:spcAft>
              <a:buSzPts val="1400"/>
              <a:buChar char="●"/>
            </a:pPr>
            <a:r>
              <a:rPr lang="en" sz="1400"/>
              <a:t>Don’t be afraid to reach out and ask for help.</a:t>
            </a:r>
            <a:endParaRPr sz="1400"/>
          </a:p>
          <a:p>
            <a:pPr indent="0" lvl="0" marL="0" rtl="0" algn="l">
              <a:spcBef>
                <a:spcPts val="1600"/>
              </a:spcBef>
              <a:spcAft>
                <a:spcPts val="160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 name="Shape 266"/>
        <p:cNvGrpSpPr/>
        <p:nvPr/>
      </p:nvGrpSpPr>
      <p:grpSpPr>
        <a:xfrm>
          <a:off x="0" y="0"/>
          <a:ext cx="0" cy="0"/>
          <a:chOff x="0" y="0"/>
          <a:chExt cx="0" cy="0"/>
        </a:xfrm>
      </p:grpSpPr>
      <p:sp>
        <p:nvSpPr>
          <p:cNvPr id="267" name="Google Shape;267;p34"/>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a:t>
            </a:r>
            <a:endParaRPr/>
          </a:p>
        </p:txBody>
      </p:sp>
      <p:sp>
        <p:nvSpPr>
          <p:cNvPr id="268" name="Google Shape;268;p34"/>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We would like to sincerely express our gratitude to Dr. E. Fox for his constant motivation and encouragement.  We would also like to thank our TA , Mr. Liuqing Li for addressing to our queries and helping us out in every aspect. </a:t>
            </a:r>
            <a:endParaRPr sz="1400"/>
          </a:p>
          <a:p>
            <a:pPr indent="0" lvl="0" marL="0" rtl="0" algn="l">
              <a:spcBef>
                <a:spcPts val="1600"/>
              </a:spcBef>
              <a:spcAft>
                <a:spcPts val="0"/>
              </a:spcAft>
              <a:buNone/>
            </a:pPr>
            <a:r>
              <a:rPr lang="en" sz="1400"/>
              <a:t>We would also like to thank Chreston Miller for his help with the pointer generator technique.</a:t>
            </a:r>
            <a:endParaRPr sz="1400"/>
          </a:p>
          <a:p>
            <a:pPr indent="0" lvl="0" marL="0" rtl="0" algn="l">
              <a:spcBef>
                <a:spcPts val="1600"/>
              </a:spcBef>
              <a:spcAft>
                <a:spcPts val="0"/>
              </a:spcAft>
              <a:buClr>
                <a:srgbClr val="000000"/>
              </a:buClr>
              <a:buSzPts val="1100"/>
              <a:buFont typeface="Arial"/>
              <a:buNone/>
            </a:pPr>
            <a:r>
              <a:rPr lang="en" sz="1400"/>
              <a:t>We would also like to </a:t>
            </a:r>
            <a:r>
              <a:rPr lang="en" sz="1400"/>
              <a:t>acknowledge</a:t>
            </a:r>
            <a:r>
              <a:rPr lang="en" sz="1400"/>
              <a:t> our sponsor Global Event and Trend Archive Research (GETAR) project, supported by the National Science Foundation under Grant No. IIS-1619028.</a:t>
            </a:r>
            <a:endParaRPr sz="1400"/>
          </a:p>
          <a:p>
            <a:pPr indent="0" lvl="0" marL="0" rtl="0" algn="l">
              <a:spcBef>
                <a:spcPts val="1600"/>
              </a:spcBef>
              <a:spcAft>
                <a:spcPts val="1600"/>
              </a:spcAft>
              <a:buNone/>
            </a:pPr>
            <a:r>
              <a:t/>
            </a:r>
            <a:endParaRPr sz="14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2" name="Shape 272"/>
        <p:cNvGrpSpPr/>
        <p:nvPr/>
      </p:nvGrpSpPr>
      <p:grpSpPr>
        <a:xfrm>
          <a:off x="0" y="0"/>
          <a:ext cx="0" cy="0"/>
          <a:chOff x="0" y="0"/>
          <a:chExt cx="0" cy="0"/>
        </a:xfrm>
      </p:grpSpPr>
      <p:sp>
        <p:nvSpPr>
          <p:cNvPr id="273" name="Google Shape;273;p35"/>
          <p:cNvSpPr txBox="1"/>
          <p:nvPr>
            <p:ph type="title"/>
          </p:nvPr>
        </p:nvSpPr>
        <p:spPr>
          <a:xfrm>
            <a:off x="1253175" y="358275"/>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Resources</a:t>
            </a:r>
            <a:endParaRPr/>
          </a:p>
        </p:txBody>
      </p:sp>
      <p:sp>
        <p:nvSpPr>
          <p:cNvPr id="274" name="Google Shape;274;p35"/>
          <p:cNvSpPr txBox="1"/>
          <p:nvPr>
            <p:ph idx="1" type="body"/>
          </p:nvPr>
        </p:nvSpPr>
        <p:spPr>
          <a:xfrm>
            <a:off x="467250" y="1451050"/>
            <a:ext cx="8699400" cy="2911200"/>
          </a:xfrm>
          <a:prstGeom prst="rect">
            <a:avLst/>
          </a:prstGeom>
        </p:spPr>
        <p:txBody>
          <a:bodyPr anchorCtr="0" anchor="t" bIns="91425" lIns="91425" spcFirstLastPara="1" rIns="91425" wrap="square" tIns="91425">
            <a:noAutofit/>
          </a:bodyPr>
          <a:lstStyle/>
          <a:p>
            <a:pPr indent="0" lvl="0" marL="101600" marR="101600" rtl="0" algn="l">
              <a:lnSpc>
                <a:spcPct val="100000"/>
              </a:lnSpc>
              <a:spcBef>
                <a:spcPts val="800"/>
              </a:spcBef>
              <a:spcAft>
                <a:spcPts val="0"/>
              </a:spcAft>
              <a:buClr>
                <a:srgbClr val="000000"/>
              </a:buClr>
              <a:buSzPts val="1100"/>
              <a:buFont typeface="Arial"/>
              <a:buNone/>
            </a:pPr>
            <a:r>
              <a:rPr lang="en" sz="1200">
                <a:solidFill>
                  <a:srgbClr val="FFFFFF"/>
                </a:solidFill>
              </a:rPr>
              <a:t>[1] </a:t>
            </a:r>
            <a:r>
              <a:rPr lang="en" sz="1200">
                <a:solidFill>
                  <a:srgbClr val="FFFFFF"/>
                </a:solidFill>
              </a:rPr>
              <a:t> E. K. Steven Bird and E. Loper, Natural Language Processing with Python. [Online]. Available: https://www.nltk.org/book/</a:t>
            </a:r>
            <a:endParaRPr sz="1200">
              <a:solidFill>
                <a:schemeClr val="hlink"/>
              </a:solidFill>
            </a:endParaRPr>
          </a:p>
          <a:p>
            <a:pPr indent="0" lvl="0" marL="101600" marR="101600" rtl="0" algn="l">
              <a:lnSpc>
                <a:spcPct val="100000"/>
              </a:lnSpc>
              <a:spcBef>
                <a:spcPts val="800"/>
              </a:spcBef>
              <a:spcAft>
                <a:spcPts val="0"/>
              </a:spcAft>
              <a:buClr>
                <a:srgbClr val="000000"/>
              </a:buClr>
              <a:buSzPts val="1100"/>
              <a:buFont typeface="Arial"/>
              <a:buNone/>
            </a:pPr>
            <a:r>
              <a:rPr lang="en" sz="1200">
                <a:solidFill>
                  <a:srgbClr val="FFFFFF"/>
                </a:solidFill>
              </a:rPr>
              <a:t>[2]  </a:t>
            </a:r>
            <a:r>
              <a:rPr lang="en" sz="1200">
                <a:solidFill>
                  <a:srgbClr val="FFFFFF"/>
                </a:solidFill>
              </a:rPr>
              <a:t>D. M. Blei, A. Y. Ng, and M. I. Jordan, “BleiNgJordan2003.pdf,” vol. 3, pp. 993–1022, 2003.</a:t>
            </a:r>
            <a:endParaRPr sz="1200">
              <a:solidFill>
                <a:srgbClr val="FFFFFF"/>
              </a:solidFill>
            </a:endParaRPr>
          </a:p>
          <a:p>
            <a:pPr indent="0" lvl="0" marL="101600" marR="101600" rtl="0" algn="l">
              <a:lnSpc>
                <a:spcPct val="100000"/>
              </a:lnSpc>
              <a:spcBef>
                <a:spcPts val="800"/>
              </a:spcBef>
              <a:spcAft>
                <a:spcPts val="0"/>
              </a:spcAft>
              <a:buClr>
                <a:srgbClr val="000000"/>
              </a:buClr>
              <a:buSzPts val="1100"/>
              <a:buFont typeface="Arial"/>
              <a:buNone/>
            </a:pPr>
            <a:r>
              <a:rPr lang="en" sz="1200">
                <a:solidFill>
                  <a:srgbClr val="FFFFFF"/>
                </a:solidFill>
              </a:rPr>
              <a:t>[3]  </a:t>
            </a:r>
            <a:r>
              <a:rPr lang="en" sz="1200">
                <a:solidFill>
                  <a:srgbClr val="FFFFFF"/>
                </a:solidFill>
              </a:rPr>
              <a:t>“K-means  clustering.”  [Online].  Available:   https://mahout.apache.org/users/clustering/k-means-clustering.html</a:t>
            </a:r>
            <a:endParaRPr sz="1200">
              <a:solidFill>
                <a:srgbClr val="FFFFFF"/>
              </a:solidFill>
            </a:endParaRPr>
          </a:p>
          <a:p>
            <a:pPr indent="0" lvl="0" marL="101600" marR="101600" rtl="0" algn="l">
              <a:lnSpc>
                <a:spcPct val="100000"/>
              </a:lnSpc>
              <a:spcBef>
                <a:spcPts val="800"/>
              </a:spcBef>
              <a:spcAft>
                <a:spcPts val="0"/>
              </a:spcAft>
              <a:buClr>
                <a:srgbClr val="000000"/>
              </a:buClr>
              <a:buSzPts val="1100"/>
              <a:buFont typeface="Arial"/>
              <a:buNone/>
            </a:pPr>
            <a:r>
              <a:rPr lang="en" sz="1200">
                <a:solidFill>
                  <a:srgbClr val="FFFFFF"/>
                </a:solidFill>
              </a:rPr>
              <a:t>[4]  A. See, P. J. Liu, and C. D. Manning, “Get To The Point: Summarization  with Pointer-Generator Networks,” 2017. [Online]. Available:  http://arxiv.org/abs/1704.04368</a:t>
            </a:r>
            <a:endParaRPr sz="1200">
              <a:solidFill>
                <a:srgbClr val="FFFFFF"/>
              </a:solidFill>
            </a:endParaRPr>
          </a:p>
          <a:p>
            <a:pPr indent="0" lvl="0" marL="101600" marR="101600" rtl="0" algn="l">
              <a:lnSpc>
                <a:spcPct val="100000"/>
              </a:lnSpc>
              <a:spcBef>
                <a:spcPts val="800"/>
              </a:spcBef>
              <a:spcAft>
                <a:spcPts val="0"/>
              </a:spcAft>
              <a:buClr>
                <a:srgbClr val="000000"/>
              </a:buClr>
              <a:buSzPts val="1100"/>
              <a:buFont typeface="Arial"/>
              <a:buNone/>
            </a:pPr>
            <a:r>
              <a:rPr lang="en" sz="1200">
                <a:solidFill>
                  <a:srgbClr val="FFFFFF"/>
                </a:solidFill>
              </a:rPr>
              <a:t>[5]  “Get to the point:  Summarization  with  pointer-generator networks.” [Online]. Available:  https://github.com/chmille3/pointer-generator</a:t>
            </a:r>
            <a:endParaRPr sz="1200">
              <a:solidFill>
                <a:srgbClr val="FFFFFF"/>
              </a:solidFill>
            </a:endParaRPr>
          </a:p>
          <a:p>
            <a:pPr indent="0" lvl="0" marL="101600" marR="101600" rtl="0" algn="l">
              <a:lnSpc>
                <a:spcPct val="100000"/>
              </a:lnSpc>
              <a:spcBef>
                <a:spcPts val="800"/>
              </a:spcBef>
              <a:spcAft>
                <a:spcPts val="0"/>
              </a:spcAft>
              <a:buClr>
                <a:srgbClr val="000000"/>
              </a:buClr>
              <a:buSzPts val="1100"/>
              <a:buFont typeface="Arial"/>
              <a:buNone/>
            </a:pPr>
            <a:r>
              <a:rPr lang="en" sz="1200">
                <a:solidFill>
                  <a:srgbClr val="FFFFFF"/>
                </a:solidFill>
              </a:rPr>
              <a:t>[6]  J. D. M. Rennie, L. Shih, J. Teevan, and D. R. Karger, “Icml03-Nb.Pdf,” People.Csail.Mit.Edu, no.   1973, 2003. [Online]. Available: http://people.csail.mit.edu/jrennie/papers/icml03-nb.pdf{\%}5Cnpapers2://publication/uuid/B3C25F39-7B42-4ADB-A47C-42595E1D526B</a:t>
            </a:r>
            <a:endParaRPr sz="1200">
              <a:solidFill>
                <a:srgbClr val="FFFFFF"/>
              </a:solidFill>
            </a:endParaRPr>
          </a:p>
          <a:p>
            <a:pPr indent="0" lvl="0" marL="0" rtl="0" algn="l">
              <a:spcBef>
                <a:spcPts val="800"/>
              </a:spcBef>
              <a:spcAft>
                <a:spcPts val="1600"/>
              </a:spcAft>
              <a:buNone/>
            </a:pPr>
            <a:r>
              <a:t/>
            </a:r>
            <a:endParaRPr sz="1400">
              <a:solidFill>
                <a:schemeClr val="hlink"/>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sp>
        <p:nvSpPr>
          <p:cNvPr id="279" name="Google Shape;279;p36"/>
          <p:cNvSpPr txBox="1"/>
          <p:nvPr>
            <p:ph type="title"/>
          </p:nvPr>
        </p:nvSpPr>
        <p:spPr>
          <a:xfrm>
            <a:off x="823850" y="1284675"/>
            <a:ext cx="4776000" cy="130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t>Questions?</a:t>
            </a:r>
            <a:endParaRPr sz="3600"/>
          </a:p>
        </p:txBody>
      </p:sp>
      <p:sp>
        <p:nvSpPr>
          <p:cNvPr id="280" name="Google Shape;280;p36"/>
          <p:cNvSpPr txBox="1"/>
          <p:nvPr>
            <p:ph idx="1" type="body"/>
          </p:nvPr>
        </p:nvSpPr>
        <p:spPr>
          <a:xfrm>
            <a:off x="823850" y="2643124"/>
            <a:ext cx="4776000" cy="1218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15"/>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Preprocessing Data: </a:t>
            </a:r>
            <a:endParaRPr/>
          </a:p>
        </p:txBody>
      </p:sp>
      <p:sp>
        <p:nvSpPr>
          <p:cNvPr id="147" name="Google Shape;147;p15"/>
          <p:cNvSpPr txBox="1"/>
          <p:nvPr>
            <p:ph idx="1" type="body"/>
          </p:nvPr>
        </p:nvSpPr>
        <p:spPr>
          <a:xfrm>
            <a:off x="1332975" y="1307850"/>
            <a:ext cx="7038900" cy="2911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Processed WARC and CDX files (initial dataset) on DLRL cluster by cleaning the content using OpenNLP’s sentence detector tool.</a:t>
            </a:r>
            <a:endParaRPr sz="1400"/>
          </a:p>
          <a:p>
            <a:pPr indent="-317500" lvl="0" marL="457200" rtl="0" algn="l">
              <a:spcBef>
                <a:spcPts val="1000"/>
              </a:spcBef>
              <a:spcAft>
                <a:spcPts val="0"/>
              </a:spcAft>
              <a:buSzPts val="1400"/>
              <a:buChar char="●"/>
            </a:pPr>
            <a:r>
              <a:rPr lang="en" sz="1400"/>
              <a:t>Converted cleaned content into JSON format and copied the resulting JSON file to our directory.</a:t>
            </a:r>
            <a:endParaRPr sz="1400"/>
          </a:p>
          <a:p>
            <a:pPr indent="-317500" lvl="0" marL="457200" rtl="0" algn="l">
              <a:spcBef>
                <a:spcPts val="1000"/>
              </a:spcBef>
              <a:spcAft>
                <a:spcPts val="0"/>
              </a:spcAft>
              <a:buSzPts val="1400"/>
              <a:buChar char="●"/>
            </a:pPr>
            <a:r>
              <a:rPr lang="en" sz="1400"/>
              <a:t>Indexed the JSON file on Solr.</a:t>
            </a:r>
            <a:endParaRPr sz="1400"/>
          </a:p>
          <a:p>
            <a:pPr indent="-317500" lvl="0" marL="457200" rtl="0" algn="l">
              <a:spcBef>
                <a:spcPts val="1000"/>
              </a:spcBef>
              <a:spcAft>
                <a:spcPts val="0"/>
              </a:spcAft>
              <a:buSzPts val="1400"/>
              <a:buChar char="●"/>
            </a:pPr>
            <a:r>
              <a:rPr lang="en" sz="1400"/>
              <a:t>Converted JSON file into text files each containing content from an article.</a:t>
            </a:r>
            <a:endParaRPr sz="1400"/>
          </a:p>
          <a:p>
            <a:pPr indent="-317500" lvl="0" marL="457200" rtl="0" algn="l">
              <a:spcBef>
                <a:spcPts val="1600"/>
              </a:spcBef>
              <a:spcAft>
                <a:spcPts val="0"/>
              </a:spcAft>
              <a:buSzPts val="1400"/>
              <a:buChar char="●"/>
            </a:pPr>
            <a:r>
              <a:rPr lang="en" sz="1400"/>
              <a:t>Cleaned the articles by eliminating sentences containing unwanted words such as ’login’, ’advertisement’, ’video’ etc.</a:t>
            </a:r>
            <a:endParaRPr sz="1400"/>
          </a:p>
          <a:p>
            <a:pPr indent="-317500" lvl="0" marL="457200" rtl="0" algn="l">
              <a:spcBef>
                <a:spcPts val="1600"/>
              </a:spcBef>
              <a:spcAft>
                <a:spcPts val="0"/>
              </a:spcAft>
              <a:buSzPts val="1400"/>
              <a:buChar char="●"/>
            </a:pPr>
            <a:r>
              <a:rPr lang="en" sz="1400"/>
              <a:t>Segregated articles into two groups using keywords ”Capital Gazette” and ”Great Mills”.</a:t>
            </a:r>
            <a:endParaRPr sz="1400"/>
          </a:p>
          <a:p>
            <a:pPr indent="0" lvl="0" marL="0" rtl="0" algn="l">
              <a:spcBef>
                <a:spcPts val="1600"/>
              </a:spcBef>
              <a:spcAft>
                <a:spcPts val="1600"/>
              </a:spcAft>
              <a:buNone/>
            </a:pPr>
            <a:r>
              <a:t/>
            </a:r>
            <a:endParaRPr sz="1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16"/>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Most Frequent Words</a:t>
            </a:r>
            <a:endParaRPr/>
          </a:p>
        </p:txBody>
      </p:sp>
      <p:sp>
        <p:nvSpPr>
          <p:cNvPr id="153" name="Google Shape;153;p16"/>
          <p:cNvSpPr txBox="1"/>
          <p:nvPr>
            <p:ph idx="1" type="body"/>
          </p:nvPr>
        </p:nvSpPr>
        <p:spPr>
          <a:xfrm>
            <a:off x="1297500" y="1137825"/>
            <a:ext cx="7038900" cy="334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1100">
                <a:latin typeface="Arial"/>
                <a:ea typeface="Arial"/>
                <a:cs typeface="Arial"/>
                <a:sym typeface="Arial"/>
              </a:rPr>
              <a:t>[(</a:t>
            </a:r>
            <a:r>
              <a:rPr lang="en" sz="1100">
                <a:solidFill>
                  <a:srgbClr val="000000"/>
                </a:solidFill>
                <a:highlight>
                  <a:srgbClr val="00FF00"/>
                </a:highlight>
                <a:latin typeface="Arial"/>
                <a:ea typeface="Arial"/>
                <a:cs typeface="Arial"/>
                <a:sym typeface="Arial"/>
              </a:rPr>
              <a:t>u'school'</a:t>
            </a:r>
            <a:r>
              <a:rPr lang="en" sz="1100">
                <a:latin typeface="Arial"/>
                <a:ea typeface="Arial"/>
                <a:cs typeface="Arial"/>
                <a:sym typeface="Arial"/>
              </a:rPr>
              <a:t>, 27314), (u'said', 24232), (</a:t>
            </a:r>
            <a:r>
              <a:rPr lang="en" sz="1100">
                <a:solidFill>
                  <a:srgbClr val="000000"/>
                </a:solidFill>
                <a:highlight>
                  <a:srgbClr val="00FF00"/>
                </a:highlight>
                <a:latin typeface="Arial"/>
                <a:ea typeface="Arial"/>
                <a:cs typeface="Arial"/>
                <a:sym typeface="Arial"/>
              </a:rPr>
              <a:t>u'shooting'</a:t>
            </a:r>
            <a:r>
              <a:rPr lang="en" sz="1100">
                <a:latin typeface="Arial"/>
                <a:ea typeface="Arial"/>
                <a:cs typeface="Arial"/>
                <a:sym typeface="Arial"/>
              </a:rPr>
              <a:t>, 20658), (u'police', 20047), (u'high', 15357), (</a:t>
            </a:r>
            <a:r>
              <a:rPr lang="en" sz="1100">
                <a:solidFill>
                  <a:srgbClr val="000000"/>
                </a:solidFill>
                <a:highlight>
                  <a:srgbClr val="00FF00"/>
                </a:highlight>
                <a:latin typeface="Arial"/>
                <a:ea typeface="Arial"/>
                <a:cs typeface="Arial"/>
                <a:sym typeface="Arial"/>
              </a:rPr>
              <a:t>u'capital'</a:t>
            </a:r>
            <a:r>
              <a:rPr lang="en" sz="1100">
                <a:latin typeface="Arial"/>
                <a:ea typeface="Arial"/>
                <a:cs typeface="Arial"/>
                <a:sym typeface="Arial"/>
              </a:rPr>
              <a:t>, 15130), (</a:t>
            </a:r>
            <a:r>
              <a:rPr lang="en" sz="1100">
                <a:solidFill>
                  <a:srgbClr val="000000"/>
                </a:solidFill>
                <a:highlight>
                  <a:srgbClr val="00FF00"/>
                </a:highlight>
                <a:latin typeface="Arial"/>
                <a:ea typeface="Arial"/>
                <a:cs typeface="Arial"/>
                <a:sym typeface="Arial"/>
              </a:rPr>
              <a:t>u'gazette'</a:t>
            </a:r>
            <a:r>
              <a:rPr lang="en" sz="1100">
                <a:latin typeface="Arial"/>
                <a:ea typeface="Arial"/>
                <a:cs typeface="Arial"/>
                <a:sym typeface="Arial"/>
              </a:rPr>
              <a:t>, 12219), (u'news', 12088), (u'people', 12068), (</a:t>
            </a:r>
            <a:r>
              <a:rPr lang="en" sz="1100">
                <a:solidFill>
                  <a:srgbClr val="000000"/>
                </a:solidFill>
                <a:highlight>
                  <a:srgbClr val="00FF00"/>
                </a:highlight>
                <a:latin typeface="Arial"/>
                <a:ea typeface="Arial"/>
                <a:cs typeface="Arial"/>
                <a:sym typeface="Arial"/>
              </a:rPr>
              <a:t>u'maryland'</a:t>
            </a:r>
            <a:r>
              <a:rPr lang="en" sz="1100">
                <a:latin typeface="Arial"/>
                <a:ea typeface="Arial"/>
                <a:cs typeface="Arial"/>
                <a:sym typeface="Arial"/>
              </a:rPr>
              <a:t>, 11254), (u'shot', 10680), (u'great', 10464), (u'mills', 8977), (u'students', 8918), (u'one', 8719), (u'two', 8703), (u'newspaper', 7434), (u'rollins', 7329), (u'also', 7093), (</a:t>
            </a:r>
            <a:r>
              <a:rPr lang="en" sz="1100">
                <a:solidFill>
                  <a:srgbClr val="000000"/>
                </a:solidFill>
                <a:highlight>
                  <a:srgbClr val="00FF00"/>
                </a:highlight>
                <a:latin typeface="Arial"/>
                <a:ea typeface="Arial"/>
                <a:cs typeface="Arial"/>
                <a:sym typeface="Arial"/>
              </a:rPr>
              <a:t>u'officer'</a:t>
            </a:r>
            <a:r>
              <a:rPr lang="en" sz="1100">
                <a:latin typeface="Arial"/>
                <a:ea typeface="Arial"/>
                <a:cs typeface="Arial"/>
                <a:sym typeface="Arial"/>
              </a:rPr>
              <a:t>, 7078), (</a:t>
            </a:r>
            <a:r>
              <a:rPr lang="en" sz="1100">
                <a:solidFill>
                  <a:srgbClr val="000000"/>
                </a:solidFill>
                <a:highlight>
                  <a:srgbClr val="00FF00"/>
                </a:highlight>
                <a:latin typeface="Arial"/>
                <a:ea typeface="Arial"/>
                <a:cs typeface="Arial"/>
                <a:sym typeface="Arial"/>
              </a:rPr>
              <a:t>u'ramos'</a:t>
            </a:r>
            <a:r>
              <a:rPr lang="en" sz="1100">
                <a:latin typeface="Arial"/>
                <a:ea typeface="Arial"/>
                <a:cs typeface="Arial"/>
                <a:sym typeface="Arial"/>
              </a:rPr>
              <a:t>, 7065), (u'county', 6856), (u'killed', 6617), (</a:t>
            </a:r>
            <a:r>
              <a:rPr lang="en" sz="1100">
                <a:solidFill>
                  <a:srgbClr val="000000"/>
                </a:solidFill>
                <a:highlight>
                  <a:srgbClr val="00FF00"/>
                </a:highlight>
                <a:latin typeface="Arial"/>
                <a:ea typeface="Arial"/>
                <a:cs typeface="Arial"/>
                <a:sym typeface="Arial"/>
              </a:rPr>
              <a:t>u'shooter'</a:t>
            </a:r>
            <a:r>
              <a:rPr lang="en" sz="1100">
                <a:latin typeface="Arial"/>
                <a:ea typeface="Arial"/>
                <a:cs typeface="Arial"/>
                <a:sym typeface="Arial"/>
              </a:rPr>
              <a:t>, 6530), (u'student', 6428), (</a:t>
            </a:r>
            <a:r>
              <a:rPr lang="en" sz="1100">
                <a:solidFill>
                  <a:srgbClr val="000000"/>
                </a:solidFill>
                <a:highlight>
                  <a:srgbClr val="00FF00"/>
                </a:highlight>
                <a:latin typeface="Arial"/>
                <a:ea typeface="Arial"/>
                <a:cs typeface="Arial"/>
                <a:sym typeface="Arial"/>
              </a:rPr>
              <a:t>u'gunman'</a:t>
            </a:r>
            <a:r>
              <a:rPr lang="en" sz="1100">
                <a:latin typeface="Arial"/>
                <a:ea typeface="Arial"/>
                <a:cs typeface="Arial"/>
                <a:sym typeface="Arial"/>
              </a:rPr>
              <a:t>, 6132), (u'gun', 6104), (u'told', 6055), (u'five', 5960), (</a:t>
            </a:r>
            <a:r>
              <a:rPr lang="en" sz="1100">
                <a:solidFill>
                  <a:srgbClr val="000000"/>
                </a:solidFill>
                <a:highlight>
                  <a:srgbClr val="00FF00"/>
                </a:highlight>
                <a:latin typeface="Arial"/>
                <a:ea typeface="Arial"/>
                <a:cs typeface="Arial"/>
                <a:sym typeface="Arial"/>
              </a:rPr>
              <a:t>u'baltimore'</a:t>
            </a:r>
            <a:r>
              <a:rPr lang="en" sz="1100">
                <a:latin typeface="Arial"/>
                <a:ea typeface="Arial"/>
                <a:cs typeface="Arial"/>
                <a:sym typeface="Arial"/>
              </a:rPr>
              <a:t>, 5876), (u'authorities', 5858), (</a:t>
            </a:r>
            <a:r>
              <a:rPr lang="en" sz="1100">
                <a:solidFill>
                  <a:srgbClr val="000000"/>
                </a:solidFill>
                <a:highlight>
                  <a:srgbClr val="00FF00"/>
                </a:highlight>
                <a:latin typeface="Arial"/>
                <a:ea typeface="Arial"/>
                <a:cs typeface="Arial"/>
                <a:sym typeface="Arial"/>
              </a:rPr>
              <a:t>u'suspect'</a:t>
            </a:r>
            <a:r>
              <a:rPr lang="en" sz="1100">
                <a:latin typeface="Arial"/>
                <a:ea typeface="Arial"/>
                <a:cs typeface="Arial"/>
                <a:sym typeface="Arial"/>
              </a:rPr>
              <a:t>, 5604), (u'according', 5425), (u'new', 5393), (u'cameron', 5038), (u'resource', 5009), (u'local', 4827), (u'media', 4500), (</a:t>
            </a:r>
            <a:r>
              <a:rPr lang="en" sz="1100">
                <a:solidFill>
                  <a:srgbClr val="000000"/>
                </a:solidFill>
                <a:highlight>
                  <a:srgbClr val="00FF00"/>
                </a:highlight>
                <a:latin typeface="Arial"/>
                <a:ea typeface="Arial"/>
                <a:cs typeface="Arial"/>
                <a:sym typeface="Arial"/>
              </a:rPr>
              <a:t>u'fired'</a:t>
            </a:r>
            <a:r>
              <a:rPr lang="en" sz="1100">
                <a:latin typeface="Arial"/>
                <a:ea typeface="Arial"/>
                <a:cs typeface="Arial"/>
                <a:sym typeface="Arial"/>
              </a:rPr>
              <a:t>, 4470), (u'rights', 4343), (u'first', 4227), (u'parents', 4198), (u'office', 4195), (</a:t>
            </a:r>
            <a:r>
              <a:rPr lang="en" sz="1100">
                <a:solidFill>
                  <a:srgbClr val="000000"/>
                </a:solidFill>
                <a:highlight>
                  <a:srgbClr val="00FF00"/>
                </a:highlight>
                <a:latin typeface="Arial"/>
                <a:ea typeface="Arial"/>
                <a:cs typeface="Arial"/>
                <a:sym typeface="Arial"/>
              </a:rPr>
              <a:t>u'victims'</a:t>
            </a:r>
            <a:r>
              <a:rPr lang="en" sz="1100">
                <a:latin typeface="Arial"/>
                <a:ea typeface="Arial"/>
                <a:cs typeface="Arial"/>
                <a:sym typeface="Arial"/>
              </a:rPr>
              <a:t>, 4171), (u'would', 4130), (u'identified', 4111), (u'building', 4110), (u'2018', 4053), (u'thursday', 3952), (u'june', 3940), (u'reporter', 3883), (</a:t>
            </a:r>
            <a:r>
              <a:rPr lang="en" sz="1100">
                <a:solidFill>
                  <a:srgbClr val="000000"/>
                </a:solidFill>
                <a:highlight>
                  <a:srgbClr val="00FF00"/>
                </a:highlight>
                <a:latin typeface="Arial"/>
                <a:ea typeface="Arial"/>
                <a:cs typeface="Arial"/>
                <a:sym typeface="Arial"/>
              </a:rPr>
              <a:t>u'annapolis'</a:t>
            </a:r>
            <a:r>
              <a:rPr lang="en" sz="1100">
                <a:latin typeface="Arial"/>
                <a:ea typeface="Arial"/>
                <a:cs typeface="Arial"/>
                <a:sym typeface="Arial"/>
              </a:rPr>
              <a:t>, 3829), (u'law', 3815), (u'man', 3764), (u'heard', 3738), (</a:t>
            </a:r>
            <a:r>
              <a:rPr lang="en" sz="1100">
                <a:solidFill>
                  <a:srgbClr val="000000"/>
                </a:solidFill>
                <a:highlight>
                  <a:srgbClr val="00FF00"/>
                </a:highlight>
                <a:latin typeface="Arial"/>
                <a:ea typeface="Arial"/>
                <a:cs typeface="Arial"/>
                <a:sym typeface="Arial"/>
              </a:rPr>
              <a:t>u'officers'</a:t>
            </a:r>
            <a:r>
              <a:rPr lang="en" sz="1100">
                <a:latin typeface="Arial"/>
                <a:ea typeface="Arial"/>
                <a:cs typeface="Arial"/>
                <a:sym typeface="Arial"/>
              </a:rPr>
              <a:t>, 3706), (</a:t>
            </a:r>
            <a:r>
              <a:rPr lang="en" sz="1100">
                <a:solidFill>
                  <a:srgbClr val="000000"/>
                </a:solidFill>
                <a:highlight>
                  <a:srgbClr val="00FF00"/>
                </a:highlight>
                <a:latin typeface="Arial"/>
                <a:ea typeface="Arial"/>
                <a:cs typeface="Arial"/>
                <a:sym typeface="Arial"/>
              </a:rPr>
              <a:t>u'newsroom'</a:t>
            </a:r>
            <a:r>
              <a:rPr lang="en" sz="1100">
                <a:latin typeface="Arial"/>
                <a:ea typeface="Arial"/>
                <a:cs typeface="Arial"/>
                <a:sym typeface="Arial"/>
              </a:rPr>
              <a:t>, 3699), (u'inside', 3691), (u'tuesday', 3663), (u'injured', 3616), (u'could', 3472), (u'scene', 3457), (u'may', 3416), (u'anne', 3408), (u'court', 3381), (u'last', 3347), (u'died', 3344), (u'march', 3332), (u'fire', 3323), (u'say', 3308), (u'arundel', 3297), (u'three', 3282), (u'says', 3263), (u'video', 3187), (u'later', 3158), (</a:t>
            </a:r>
            <a:r>
              <a:rPr lang="en" sz="1100">
                <a:solidFill>
                  <a:srgbClr val="000000"/>
                </a:solidFill>
                <a:highlight>
                  <a:srgbClr val="00FF00"/>
                </a:highlight>
                <a:latin typeface="Arial"/>
                <a:ea typeface="Arial"/>
                <a:cs typeface="Arial"/>
                <a:sym typeface="Arial"/>
              </a:rPr>
              <a:t>u'trump'</a:t>
            </a:r>
            <a:r>
              <a:rPr lang="en" sz="1100">
                <a:latin typeface="Arial"/>
                <a:ea typeface="Arial"/>
                <a:cs typeface="Arial"/>
                <a:sym typeface="Arial"/>
              </a:rPr>
              <a:t>, 3141), (u'get', 3140), (u'us', 3140), (u'journalists', 3114), (u'editor', 3066), (u'public', 3011), (u'several', 2969), (u'sheriff', 2950), (u'enforcement', 2946), (u'around', 2927), (u'male', 2865), (u'please', 2858), (u'press', 2790), (u'jarrod', 2783), (u'taken', 2755), (u'many', 2754), (u'sun', 2749), (u'female', 2742), (u'multiple', 2729), (u'officials', 2721), (u'home', 2631), (u'took', 2614), (u'like', 2556), (u'back', 2555), (u'opened', 2552)]</a:t>
            </a:r>
            <a:endParaRPr sz="1100">
              <a:latin typeface="Arial"/>
              <a:ea typeface="Arial"/>
              <a:cs typeface="Arial"/>
              <a:sym typeface="Arial"/>
            </a:endParaRPr>
          </a:p>
          <a:p>
            <a:pPr indent="0" lvl="0" marL="0" rtl="0" algn="l">
              <a:spcBef>
                <a:spcPts val="1600"/>
              </a:spcBef>
              <a:spcAft>
                <a:spcPts val="1600"/>
              </a:spcAft>
              <a:buNone/>
            </a:pPr>
            <a:r>
              <a:t/>
            </a:r>
            <a:endParaRPr sz="1200">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17"/>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Most Frequent Collocations </a:t>
            </a:r>
            <a:endParaRPr/>
          </a:p>
        </p:txBody>
      </p:sp>
      <p:sp>
        <p:nvSpPr>
          <p:cNvPr id="159" name="Google Shape;159;p17"/>
          <p:cNvSpPr txBox="1"/>
          <p:nvPr>
            <p:ph idx="1" type="body"/>
          </p:nvPr>
        </p:nvSpPr>
        <p:spPr>
          <a:xfrm>
            <a:off x="1297500" y="994350"/>
            <a:ext cx="7038900" cy="348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1050">
                <a:solidFill>
                  <a:srgbClr val="00FF00"/>
                </a:solidFill>
                <a:latin typeface="Arial"/>
                <a:ea typeface="Arial"/>
                <a:cs typeface="Arial"/>
                <a:sym typeface="Arial"/>
              </a:rPr>
              <a:t>[(u'Capital', u'Gazette'), (u'Great', u'Mills'), (u'Mills', u'High'), (u'High', u'School'),</a:t>
            </a:r>
            <a:r>
              <a:rPr lang="en" sz="1050">
                <a:solidFill>
                  <a:srgbClr val="FFFFFF"/>
                </a:solidFill>
                <a:latin typeface="Arial"/>
                <a:ea typeface="Arial"/>
                <a:cs typeface="Arial"/>
                <a:sym typeface="Arial"/>
              </a:rPr>
              <a:t> (u'school', u'resource'), (u'resource', u'officer'), (u'high', u'school'), (u'Anne', u'Arundel'), (u'Cameron', u'said'), (u'law', u'enforcement'), (u'Arundel', u'County'), (u'Baltimore', u'Sun'), (u'opened', u'fire'), </a:t>
            </a:r>
            <a:r>
              <a:rPr lang="en" sz="1050">
                <a:solidFill>
                  <a:srgbClr val="00FF00"/>
                </a:solidFill>
                <a:latin typeface="Arial"/>
                <a:ea typeface="Arial"/>
                <a:cs typeface="Arial"/>
                <a:sym typeface="Arial"/>
              </a:rPr>
              <a:t>(u'school', u'shooting'),</a:t>
            </a:r>
            <a:r>
              <a:rPr lang="en" sz="1050">
                <a:solidFill>
                  <a:srgbClr val="FFFFFF"/>
                </a:solidFill>
                <a:latin typeface="Arial"/>
                <a:ea typeface="Arial"/>
                <a:cs typeface="Arial"/>
                <a:sym typeface="Arial"/>
              </a:rPr>
              <a:t> (u'New', u'York'), (u'five', u'people'), (u'Leonardtown', u'High'), (u'Gazette', u'newspaper'), (u'said', u'Rollins'), (u'shooting', u'Capital'), (u'Police', u'said'), (u'Austin', u'Wyatt'), (u'BuzzFeed', u'News'), (u'Stoneman', u'Douglas'), (u'people', u'killed'), (u'June', u'2018'), (u'social', u'media'), (u'Maryland', u'high'), (u'shooting', u'Great'), (u'Rollins', u'shot'), (u'five', u'counts'), </a:t>
            </a:r>
            <a:r>
              <a:rPr lang="en" sz="1050">
                <a:solidFill>
                  <a:srgbClr val="00FF00"/>
                </a:solidFill>
                <a:latin typeface="Arial"/>
                <a:ea typeface="Arial"/>
                <a:cs typeface="Arial"/>
                <a:sym typeface="Arial"/>
              </a:rPr>
              <a:t>(u'Donald', u'Trump'), (u'gun', u'violence')</a:t>
            </a:r>
            <a:r>
              <a:rPr lang="en" sz="1050">
                <a:solidFill>
                  <a:srgbClr val="FFFFFF"/>
                </a:solidFill>
                <a:latin typeface="Arial"/>
                <a:ea typeface="Arial"/>
                <a:cs typeface="Arial"/>
                <a:sym typeface="Arial"/>
              </a:rPr>
              <a:t>, (u'Tim', u'Cameron'), (u'multiple', u'people'), </a:t>
            </a:r>
            <a:r>
              <a:rPr lang="en" sz="1050">
                <a:solidFill>
                  <a:srgbClr val="00FF00"/>
                </a:solidFill>
                <a:latin typeface="Arial"/>
                <a:ea typeface="Arial"/>
                <a:cs typeface="Arial"/>
                <a:sym typeface="Arial"/>
              </a:rPr>
              <a:t>(u'Gazette', u'newsroom'),</a:t>
            </a:r>
            <a:r>
              <a:rPr lang="en" sz="1050">
                <a:solidFill>
                  <a:srgbClr val="FFFFFF"/>
                </a:solidFill>
                <a:latin typeface="Arial"/>
                <a:ea typeface="Arial"/>
                <a:cs typeface="Arial"/>
                <a:sym typeface="Arial"/>
              </a:rPr>
              <a:t> (u'said', u'suspect'), (u'Maryland', u'school'), (u'male', u'student'), (u'glass', u'door'), (u'killing', u'five'), (u'thoughts', u'prayers'), (u'Sheriff', u'Tim'), (</a:t>
            </a:r>
            <a:r>
              <a:rPr lang="en" sz="1050">
                <a:solidFill>
                  <a:srgbClr val="00FF00"/>
                </a:solidFill>
                <a:latin typeface="Arial"/>
                <a:ea typeface="Arial"/>
                <a:cs typeface="Arial"/>
                <a:sym typeface="Arial"/>
              </a:rPr>
              <a:t>u'Jarrod', u'Ramos')</a:t>
            </a:r>
            <a:r>
              <a:rPr lang="en" sz="1050">
                <a:solidFill>
                  <a:srgbClr val="FFFFFF"/>
                </a:solidFill>
                <a:latin typeface="Arial"/>
                <a:ea typeface="Arial"/>
                <a:cs typeface="Arial"/>
                <a:sym typeface="Arial"/>
              </a:rPr>
              <a:t>, (u'Associated', u'Press'), (u'class', u'heard'), (u'people', u'shot'), (u'parents', u'told'), (u'President', u'Donald'), (u'Mason', u'said'), (u'facial', u'recognition'), (u'shooting', u'Maryland'), (u'mass', u'shooting'), (u'two', u'students'), (u'Marjory', u'Stoneman'), (u'University', u'Maryland'), (u'charged', u'five'), (u'County', u'Police'), (u'County', u'Sheriff'), (u'Douglas', u'High'), (u'police', u'officer'), (u'inside', u'Maryland'), (u'shooter', u'killed'), (u'editorial', u'page'), (u'female', u'student'), (u'prayers', u'victims'), (u'identified', u'Austin'), (u'police', u'said'), (u'sales', u'assistant'), (u'Glock', u'handgun'), (u</a:t>
            </a:r>
            <a:r>
              <a:rPr lang="en" sz="1050">
                <a:solidFill>
                  <a:srgbClr val="00FF00"/>
                </a:solidFill>
                <a:latin typeface="Arial"/>
                <a:ea typeface="Arial"/>
                <a:cs typeface="Arial"/>
                <a:sym typeface="Arial"/>
              </a:rPr>
              <a:t>'Mills', u'students')</a:t>
            </a:r>
            <a:r>
              <a:rPr lang="en" sz="1050">
                <a:solidFill>
                  <a:srgbClr val="FFFFFF"/>
                </a:solidFill>
                <a:latin typeface="Arial"/>
                <a:ea typeface="Arial"/>
                <a:cs typeface="Arial"/>
                <a:sym typeface="Arial"/>
              </a:rPr>
              <a:t>, (u'Police', u'Department'), (u'Tuesday', u'morning'), (u'critical', u'condition'), (u'nearby', u'Leonardtown'), (u'170', u'people'), (u'Bureau', u'Firearms'), (u'Privacy', u'Policy'), (u'identified', u'Jarrod'), (u'shot', u'glass'), (u'later', u'said'), (u'Police', u'Chief'), (</a:t>
            </a:r>
            <a:r>
              <a:rPr lang="en" sz="1050">
                <a:solidFill>
                  <a:srgbClr val="00FF00"/>
                </a:solidFill>
                <a:latin typeface="Arial"/>
                <a:ea typeface="Arial"/>
                <a:cs typeface="Arial"/>
                <a:sym typeface="Arial"/>
              </a:rPr>
              <a:t>u'newsroom', u'shooting'</a:t>
            </a:r>
            <a:r>
              <a:rPr lang="en" sz="1050">
                <a:solidFill>
                  <a:srgbClr val="FFFFFF"/>
                </a:solidFill>
                <a:latin typeface="Arial"/>
                <a:ea typeface="Arial"/>
                <a:cs typeface="Arial"/>
                <a:sym typeface="Arial"/>
              </a:rPr>
              <a:t>), (u'United', u'States'), (u'Firearms', u'Explosives'), (u'across', u'street'), (u'people', u'injured'), (u'mentioning', u'school'), (u'Police', u'say'), (u'AP', u'Fullscreen'), (u'good', u'condition'), (u'Southern', u'Maryland'), (u'story', u'must'), (u'John', u'McNamara'), (u'clear', u'whether'), (u'smoke', u'grenades'), (u'several', u'people'), (u'gun', u'control'), (u'shot', u'female'), (</a:t>
            </a:r>
            <a:r>
              <a:rPr lang="en" sz="1050">
                <a:solidFill>
                  <a:srgbClr val="00FF00"/>
                </a:solidFill>
                <a:latin typeface="Arial"/>
                <a:ea typeface="Arial"/>
                <a:cs typeface="Arial"/>
                <a:sym typeface="Arial"/>
              </a:rPr>
              <a:t>u'gunman', u'opened')</a:t>
            </a:r>
            <a:r>
              <a:rPr lang="en" sz="1050">
                <a:solidFill>
                  <a:srgbClr val="FFFFFF"/>
                </a:solidFill>
                <a:latin typeface="Arial"/>
                <a:ea typeface="Arial"/>
                <a:cs typeface="Arial"/>
                <a:sym typeface="Arial"/>
              </a:rPr>
              <a:t>]</a:t>
            </a:r>
            <a:endParaRPr sz="1050">
              <a:solidFill>
                <a:srgbClr val="FFFFFF"/>
              </a:solidFill>
              <a:latin typeface="Arial"/>
              <a:ea typeface="Arial"/>
              <a:cs typeface="Arial"/>
              <a:sym typeface="Arial"/>
            </a:endParaRPr>
          </a:p>
          <a:p>
            <a:pPr indent="0" lvl="0" marL="0" rtl="0" algn="l">
              <a:spcBef>
                <a:spcPts val="1600"/>
              </a:spcBef>
              <a:spcAft>
                <a:spcPts val="0"/>
              </a:spcAft>
              <a:buClr>
                <a:srgbClr val="000000"/>
              </a:buClr>
              <a:buSzPts val="1100"/>
              <a:buFont typeface="Arial"/>
              <a:buNone/>
            </a:pPr>
            <a:r>
              <a:t/>
            </a:r>
            <a:endParaRPr sz="1050">
              <a:solidFill>
                <a:srgbClr val="FFFFFF"/>
              </a:solidFill>
              <a:latin typeface="Arial"/>
              <a:ea typeface="Arial"/>
              <a:cs typeface="Arial"/>
              <a:sym typeface="Arial"/>
            </a:endParaRPr>
          </a:p>
          <a:p>
            <a:pPr indent="0" lvl="0" marL="0" rtl="0" algn="l">
              <a:spcBef>
                <a:spcPts val="1600"/>
              </a:spcBef>
              <a:spcAft>
                <a:spcPts val="0"/>
              </a:spcAft>
              <a:buClr>
                <a:srgbClr val="000000"/>
              </a:buClr>
              <a:buSzPts val="1100"/>
              <a:buFont typeface="Arial"/>
              <a:buNone/>
            </a:pPr>
            <a:r>
              <a:t/>
            </a:r>
            <a:endParaRPr sz="1050">
              <a:solidFill>
                <a:srgbClr val="FFFFFF"/>
              </a:solidFill>
              <a:latin typeface="Arial"/>
              <a:ea typeface="Arial"/>
              <a:cs typeface="Arial"/>
              <a:sym typeface="Arial"/>
            </a:endParaRPr>
          </a:p>
          <a:p>
            <a:pPr indent="0" lvl="0" marL="0" rtl="0" algn="l">
              <a:spcBef>
                <a:spcPts val="1600"/>
              </a:spcBef>
              <a:spcAft>
                <a:spcPts val="1600"/>
              </a:spcAft>
              <a:buNone/>
            </a:pPr>
            <a:r>
              <a:t/>
            </a:r>
            <a:endParaRPr sz="105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18"/>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 tagging</a:t>
            </a:r>
            <a:endParaRPr/>
          </a:p>
        </p:txBody>
      </p:sp>
      <p:sp>
        <p:nvSpPr>
          <p:cNvPr id="165" name="Google Shape;165;p18"/>
          <p:cNvSpPr txBox="1"/>
          <p:nvPr>
            <p:ph idx="1" type="body"/>
          </p:nvPr>
        </p:nvSpPr>
        <p:spPr>
          <a:xfrm>
            <a:off x="1297500" y="1178250"/>
            <a:ext cx="7038900" cy="33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1200">
                <a:latin typeface="Arial"/>
                <a:ea typeface="Arial"/>
                <a:cs typeface="Arial"/>
                <a:sym typeface="Arial"/>
              </a:rPr>
              <a:t> [(u'school', 'NN'), (u'said', 'VBD'), (u'shooting', 'JJ'), (u'police', 'NN'), (u'high', 'JJ'), (u'capital', 'NN'), (u'gazette', 'NN'), (u'news', 'NN'), (u'people', 'NNS'), (u'maryland', 'VBP'), (u'shot', 'JJ'), (u'great', 'JJ'), (u'mills', 'NNS'), (u'students', 'NNS'), (u'one', 'CD'), (u'two', 'CD'), (u'newspaper', 'NN'), (u'rollins', 'NNS'), (u'also', 'RB'), (u'officer', 'NN'), (u'ramos', 'NNS'), (u'county', 'NN'), (u'killed', 'VBN'), (u'shooter', 'JJ'), (u'student', 'NN'), (u'gunman', 'NN'), (u'gun', 'NN'), (u'told', 'VBD'), (u'five', 'CD'), (u'baltimore', 'NN'), (u'authorities', 'NNS'), (u'suspect', 'VBP'), (u'according', 'VBG'), (u'new', 'JJ'), (u'cameron', 'NN'), (u'resource', 'NN'), (u'local', 'JJ'), (u'media', 'NNS'), (u'fired', 'VBD'), (u'rights', 'NNS'), (u'first', 'JJ'), (u'parents', 'NNS'), (u'office', 'NN'), (u'victims', 'NNS'), (u'would', 'MD'), (u'identified', 'VB'), (u'building', 'NN'), (u'2018', 'CD'), (u'thursday', 'NN'), (u'june', 'NN'), (u'reporter', 'NN'), (u'annapolis', 'NN'), (u'law', 'NN'), (u'man', 'NN'), (u'heard', 'VBD'), (u'officers', 'NNS'), (u'newsroom', 'JJ'), (u'inside', 'IN'), (u'tuesday', 'NN'), (u'injured', 'VBN'), (u'could', 'MD'), (u'scene', 'VB'), (u'may', 'MD'), (u'anne', 'VB'), (u'court', 'NN'), (u'last', 'JJ'), (u'died', 'VBD'), (u'march', 'JJ'), (u'fire', 'NN'), (u'say', 'VBP'), (u'arundel', 'IN'), (u'three', 'CD'), (u'says', 'VBZ'), (u'video', 'NN'), (u'later', 'RB'), (u'trump', 'VB'), (u'get', 'VB'), (u'us', 'PRP'), (u'journalists', 'NNS'), (u'editor', 'NN'), (u'public', 'JJ'), (u'several', 'JJ'), (u'sheriff', 'JJ'), (u'enforcement', 'NN'), (u'around', 'IN'), (u'male', 'JJ'), (u'please', 'NN'), (u'press', 'NN'), (u'jarrod', 'NN'), (u'taken', 'VBN'), (u'many', 'JJ'), (u'sun', 'JJ'), (u'female', 'JJ'), (u'multiple', 'NN'), (u'officials', 'NNS'), (u'home', 'VBP'), (u'took', 'VBD'), (u'like', 'IN'), (u'back', 'RP'), (u'opened', 'VBD')]</a:t>
            </a:r>
            <a:endParaRPr sz="1200">
              <a:latin typeface="Arial"/>
              <a:ea typeface="Arial"/>
              <a:cs typeface="Arial"/>
              <a:sym typeface="Arial"/>
            </a:endParaRPr>
          </a:p>
          <a:p>
            <a:pPr indent="0" lvl="0" marL="0" rtl="0" algn="l">
              <a:spcBef>
                <a:spcPts val="1600"/>
              </a:spcBef>
              <a:spcAft>
                <a:spcPts val="1600"/>
              </a:spcAft>
              <a:buNone/>
            </a:pPr>
            <a:r>
              <a:t/>
            </a:r>
            <a:endParaRPr sz="1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p19"/>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 Tagging  </a:t>
            </a:r>
            <a:endParaRPr/>
          </a:p>
        </p:txBody>
      </p:sp>
      <p:sp>
        <p:nvSpPr>
          <p:cNvPr id="171" name="Google Shape;171;p19"/>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1800">
                <a:solidFill>
                  <a:srgbClr val="FFFFFF"/>
                </a:solidFill>
                <a:latin typeface="Arial"/>
                <a:ea typeface="Arial"/>
                <a:cs typeface="Arial"/>
                <a:sym typeface="Arial"/>
              </a:rPr>
              <a:t>Nouns:</a:t>
            </a:r>
            <a:endParaRPr sz="1800">
              <a:solidFill>
                <a:srgbClr val="FFFFFF"/>
              </a:solidFill>
              <a:latin typeface="Arial"/>
              <a:ea typeface="Arial"/>
              <a:cs typeface="Arial"/>
              <a:sym typeface="Arial"/>
            </a:endParaRPr>
          </a:p>
          <a:p>
            <a:pPr indent="0" lvl="0" marL="0" rtl="0" algn="l">
              <a:spcBef>
                <a:spcPts val="1600"/>
              </a:spcBef>
              <a:spcAft>
                <a:spcPts val="0"/>
              </a:spcAft>
              <a:buClr>
                <a:srgbClr val="000000"/>
              </a:buClr>
              <a:buSzPts val="1100"/>
              <a:buFont typeface="Arial"/>
              <a:buNone/>
            </a:pPr>
            <a:r>
              <a:rPr lang="en" sz="1200">
                <a:solidFill>
                  <a:srgbClr val="FFFFFF"/>
                </a:solidFill>
                <a:latin typeface="Arial"/>
                <a:ea typeface="Arial"/>
                <a:cs typeface="Arial"/>
                <a:sym typeface="Arial"/>
              </a:rPr>
              <a:t>[u'school', u'police', u'capital', u'gazette', u'news', u'people', u'mills', u'students', u'newspaper', u'rollins', u'officer', u'ramos', u'county', u'student', u'gunman', u'gun', u'baltimore', u'authorities', u'cameron', u'resource', u'media', u'rights', u'parents', u'office', u'victims', u'building', u'thursday', u'june', u'reporter', u'annapolis', u'law', u'man', u'officers', u'tuesday', u'court', u'fire', u'video', u'journalists', u'editor', u'enforcement', u'please', u'press', u'jarrod', u'multiple', u'officials']</a:t>
            </a:r>
            <a:endParaRPr sz="1800">
              <a:solidFill>
                <a:srgbClr val="FFFFFF"/>
              </a:solidFill>
              <a:latin typeface="Arial"/>
              <a:ea typeface="Arial"/>
              <a:cs typeface="Arial"/>
              <a:sym typeface="Arial"/>
            </a:endParaRPr>
          </a:p>
          <a:p>
            <a:pPr indent="0" lvl="0" marL="0" rtl="0" algn="l">
              <a:spcBef>
                <a:spcPts val="1600"/>
              </a:spcBef>
              <a:spcAft>
                <a:spcPts val="0"/>
              </a:spcAft>
              <a:buClr>
                <a:srgbClr val="000000"/>
              </a:buClr>
              <a:buSzPts val="1100"/>
              <a:buFont typeface="Arial"/>
              <a:buNone/>
            </a:pPr>
            <a:r>
              <a:rPr lang="en" sz="1800">
                <a:solidFill>
                  <a:srgbClr val="FFFFFF"/>
                </a:solidFill>
                <a:latin typeface="Arial"/>
                <a:ea typeface="Arial"/>
                <a:cs typeface="Arial"/>
                <a:sym typeface="Arial"/>
              </a:rPr>
              <a:t>Verbs:</a:t>
            </a:r>
            <a:endParaRPr sz="1800">
              <a:solidFill>
                <a:srgbClr val="FFFFFF"/>
              </a:solidFill>
              <a:latin typeface="Arial"/>
              <a:ea typeface="Arial"/>
              <a:cs typeface="Arial"/>
              <a:sym typeface="Arial"/>
            </a:endParaRPr>
          </a:p>
          <a:p>
            <a:pPr indent="0" lvl="0" marL="0" rtl="0" algn="l">
              <a:spcBef>
                <a:spcPts val="1600"/>
              </a:spcBef>
              <a:spcAft>
                <a:spcPts val="0"/>
              </a:spcAft>
              <a:buClr>
                <a:srgbClr val="000000"/>
              </a:buClr>
              <a:buSzPts val="1100"/>
              <a:buFont typeface="Arial"/>
              <a:buNone/>
            </a:pPr>
            <a:r>
              <a:rPr lang="en" sz="1200">
                <a:solidFill>
                  <a:srgbClr val="FFFFFF"/>
                </a:solidFill>
                <a:latin typeface="Arial"/>
                <a:ea typeface="Arial"/>
                <a:cs typeface="Arial"/>
                <a:sym typeface="Arial"/>
              </a:rPr>
              <a:t>[u'said', u'killed', u'told', u'according', u'fired', u'identified', u'heard', u'injured', u'scene', u'anne', u'died', u'trump', u'get', u'taken', u'took', u'opened']</a:t>
            </a:r>
            <a:endParaRPr sz="1200">
              <a:solidFill>
                <a:srgbClr val="FFFFFF"/>
              </a:solidFill>
              <a:latin typeface="Arial"/>
              <a:ea typeface="Arial"/>
              <a:cs typeface="Arial"/>
              <a:sym typeface="Arial"/>
            </a:endParaRPr>
          </a:p>
          <a:p>
            <a:pPr indent="0" lvl="0" marL="0" rtl="0" algn="l">
              <a:spcBef>
                <a:spcPts val="1600"/>
              </a:spcBef>
              <a:spcAft>
                <a:spcPts val="1600"/>
              </a:spcAft>
              <a:buNone/>
            </a:pPr>
            <a:r>
              <a:t/>
            </a:r>
            <a:endParaRPr>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20"/>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LDA</a:t>
            </a:r>
            <a:endParaRPr/>
          </a:p>
        </p:txBody>
      </p:sp>
      <p:sp>
        <p:nvSpPr>
          <p:cNvPr id="177" name="Google Shape;177;p20"/>
          <p:cNvSpPr txBox="1"/>
          <p:nvPr>
            <p:ph idx="1" type="body"/>
          </p:nvPr>
        </p:nvSpPr>
        <p:spPr>
          <a:xfrm>
            <a:off x="1297500" y="1419175"/>
            <a:ext cx="7038900" cy="2911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S</a:t>
            </a:r>
            <a:r>
              <a:rPr lang="en" sz="1400"/>
              <a:t>plit each document into sentences using NLTK tokenizer,</a:t>
            </a:r>
            <a:endParaRPr sz="1400"/>
          </a:p>
          <a:p>
            <a:pPr indent="-317500" lvl="0" marL="457200" rtl="0" algn="l">
              <a:spcBef>
                <a:spcPts val="0"/>
              </a:spcBef>
              <a:spcAft>
                <a:spcPts val="0"/>
              </a:spcAft>
              <a:buSzPts val="1400"/>
              <a:buChar char="●"/>
            </a:pPr>
            <a:r>
              <a:rPr lang="en" sz="1400"/>
              <a:t>Run LDA topic model on our big dataset</a:t>
            </a:r>
            <a:endParaRPr sz="1400"/>
          </a:p>
          <a:p>
            <a:pPr indent="0" lvl="0" marL="0" rtl="0" algn="l">
              <a:spcBef>
                <a:spcPts val="1600"/>
              </a:spcBef>
              <a:spcAft>
                <a:spcPts val="0"/>
              </a:spcAft>
              <a:buClr>
                <a:srgbClr val="000000"/>
              </a:buClr>
              <a:buSzPts val="1100"/>
              <a:buFont typeface="Arial"/>
              <a:buNone/>
            </a:pPr>
            <a:r>
              <a:rPr lang="en" sz="1400"/>
              <a:t>Topic 1 : 0.011*"</a:t>
            </a:r>
            <a:r>
              <a:rPr lang="en" sz="1400">
                <a:solidFill>
                  <a:srgbClr val="FFFF00"/>
                </a:solidFill>
              </a:rPr>
              <a:t>capital</a:t>
            </a:r>
            <a:r>
              <a:rPr lang="en" sz="1400"/>
              <a:t>" + 0.010*"shooting" + 0.008*"</a:t>
            </a:r>
            <a:r>
              <a:rPr lang="en" sz="1400">
                <a:solidFill>
                  <a:srgbClr val="FFFF00"/>
                </a:solidFill>
              </a:rPr>
              <a:t>gazette</a:t>
            </a:r>
            <a:r>
              <a:rPr lang="en" sz="1400"/>
              <a:t>" + 0.006*"news" + 0.006*"</a:t>
            </a:r>
            <a:r>
              <a:rPr lang="en" sz="1400">
                <a:solidFill>
                  <a:srgbClr val="FFFF00"/>
                </a:solidFill>
              </a:rPr>
              <a:t>newspaper</a:t>
            </a:r>
            <a:r>
              <a:rPr lang="en" sz="1400"/>
              <a:t>" + 0.006*"said" + 0.005*"one" + 0.005*"</a:t>
            </a:r>
            <a:r>
              <a:rPr lang="en" sz="1400">
                <a:solidFill>
                  <a:srgbClr val="FF0000"/>
                </a:solidFill>
              </a:rPr>
              <a:t>ramos</a:t>
            </a:r>
            <a:r>
              <a:rPr lang="en" sz="1400"/>
              <a:t>" + 0.004*"rights" + 0.004*"people"</a:t>
            </a:r>
            <a:endParaRPr sz="1400"/>
          </a:p>
          <a:p>
            <a:pPr indent="0" lvl="0" marL="0" rtl="0" algn="l">
              <a:spcBef>
                <a:spcPts val="1600"/>
              </a:spcBef>
              <a:spcAft>
                <a:spcPts val="0"/>
              </a:spcAft>
              <a:buClr>
                <a:srgbClr val="000000"/>
              </a:buClr>
              <a:buSzPts val="1100"/>
              <a:buFont typeface="Arial"/>
              <a:buNone/>
            </a:pPr>
            <a:r>
              <a:rPr lang="en" sz="1400"/>
              <a:t>Topic 2 : 0.011*"said" + 0.008*"</a:t>
            </a:r>
            <a:r>
              <a:rPr lang="en" sz="1400">
                <a:solidFill>
                  <a:srgbClr val="FFFF00"/>
                </a:solidFill>
              </a:rPr>
              <a:t>capital</a:t>
            </a:r>
            <a:r>
              <a:rPr lang="en" sz="1400"/>
              <a:t>" + 0.007*"shooting" + 0.006*"</a:t>
            </a:r>
            <a:r>
              <a:rPr lang="en" sz="1400">
                <a:solidFill>
                  <a:srgbClr val="FFFF00"/>
                </a:solidFill>
              </a:rPr>
              <a:t>gazette</a:t>
            </a:r>
            <a:r>
              <a:rPr lang="en" sz="1400"/>
              <a:t>" + 0.006*"police" + 0.004*"news" + 0.004*"people" + 0.004*"maryland" + 0.004*"</a:t>
            </a:r>
            <a:r>
              <a:rPr lang="en" sz="1400">
                <a:solidFill>
                  <a:srgbClr val="FF0000"/>
                </a:solidFill>
              </a:rPr>
              <a:t>victims</a:t>
            </a:r>
            <a:r>
              <a:rPr lang="en" sz="1400"/>
              <a:t>" + 0.004*"</a:t>
            </a:r>
            <a:r>
              <a:rPr lang="en" sz="1400">
                <a:solidFill>
                  <a:srgbClr val="FFFF00"/>
                </a:solidFill>
              </a:rPr>
              <a:t>newspaper</a:t>
            </a:r>
            <a:r>
              <a:rPr lang="en" sz="1400"/>
              <a:t>"</a:t>
            </a:r>
            <a:endParaRPr sz="1400"/>
          </a:p>
          <a:p>
            <a:pPr indent="0" lvl="0" marL="0" rtl="0" algn="l">
              <a:spcBef>
                <a:spcPts val="1600"/>
              </a:spcBef>
              <a:spcAft>
                <a:spcPts val="0"/>
              </a:spcAft>
              <a:buClr>
                <a:srgbClr val="000000"/>
              </a:buClr>
              <a:buSzPts val="1100"/>
              <a:buFont typeface="Arial"/>
              <a:buNone/>
            </a:pPr>
            <a:r>
              <a:rPr lang="en" sz="1400"/>
              <a:t>Topic 3 : 0.019*"</a:t>
            </a:r>
            <a:r>
              <a:rPr lang="en" sz="1400">
                <a:solidFill>
                  <a:srgbClr val="00FFFF"/>
                </a:solidFill>
              </a:rPr>
              <a:t>school</a:t>
            </a:r>
            <a:r>
              <a:rPr lang="en" sz="1400"/>
              <a:t>" + 0.011*"</a:t>
            </a:r>
            <a:r>
              <a:rPr lang="en" sz="1400">
                <a:solidFill>
                  <a:srgbClr val="00FFFF"/>
                </a:solidFill>
              </a:rPr>
              <a:t>high</a:t>
            </a:r>
            <a:r>
              <a:rPr lang="en" sz="1400"/>
              <a:t>" + 0.010*"police" + 0.008*"</a:t>
            </a:r>
            <a:r>
              <a:rPr lang="en" sz="1400">
                <a:solidFill>
                  <a:srgbClr val="00FFFF"/>
                </a:solidFill>
              </a:rPr>
              <a:t>great</a:t>
            </a:r>
            <a:r>
              <a:rPr lang="en" sz="1400"/>
              <a:t>" + 0.008*"said" + 0.008*"</a:t>
            </a:r>
            <a:r>
              <a:rPr lang="en" sz="1400">
                <a:solidFill>
                  <a:srgbClr val="00FFFF"/>
                </a:solidFill>
              </a:rPr>
              <a:t>mills</a:t>
            </a:r>
            <a:r>
              <a:rPr lang="en" sz="1400"/>
              <a:t>" + 0.006*"</a:t>
            </a:r>
            <a:r>
              <a:rPr lang="en" sz="1400">
                <a:solidFill>
                  <a:srgbClr val="00FFFF"/>
                </a:solidFill>
              </a:rPr>
              <a:t>students</a:t>
            </a:r>
            <a:r>
              <a:rPr lang="en" sz="1400"/>
              <a:t>" + 0.006*"said." + 0.006*"shooting" + 0.005*"officer"</a:t>
            </a:r>
            <a:endParaRPr sz="1400"/>
          </a:p>
          <a:p>
            <a:pPr indent="0" lvl="0" marL="0" rtl="0" algn="l">
              <a:spcBef>
                <a:spcPts val="1600"/>
              </a:spcBef>
              <a:spcAft>
                <a:spcPts val="16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21"/>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Kmeans</a:t>
            </a:r>
            <a:endParaRPr/>
          </a:p>
        </p:txBody>
      </p:sp>
      <p:sp>
        <p:nvSpPr>
          <p:cNvPr id="183" name="Google Shape;183;p21"/>
          <p:cNvSpPr txBox="1"/>
          <p:nvPr>
            <p:ph idx="1" type="body"/>
          </p:nvPr>
        </p:nvSpPr>
        <p:spPr>
          <a:xfrm>
            <a:off x="1297500" y="1567550"/>
            <a:ext cx="7038900" cy="3152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t>Newsroom shooting with k=10</a:t>
            </a:r>
            <a:endParaRPr b="1" sz="1600"/>
          </a:p>
          <a:p>
            <a:pPr indent="0" lvl="0" marL="0" rtl="0" algn="l">
              <a:spcBef>
                <a:spcPts val="1600"/>
              </a:spcBef>
              <a:spcAft>
                <a:spcPts val="1600"/>
              </a:spcAft>
              <a:buNone/>
            </a:pPr>
            <a:r>
              <a:rPr lang="en" sz="1400"/>
              <a:t>centroid: ['bill:7.108', ' </a:t>
            </a:r>
            <a:r>
              <a:rPr lang="en" sz="1400">
                <a:highlight>
                  <a:srgbClr val="FF0000"/>
                </a:highlight>
              </a:rPr>
              <a:t>ramos</a:t>
            </a:r>
            <a:r>
              <a:rPr lang="en" sz="1400"/>
              <a:t>:5.781', ' </a:t>
            </a:r>
            <a:r>
              <a:rPr lang="en" sz="1400">
                <a:highlight>
                  <a:srgbClr val="FF0000"/>
                </a:highlight>
              </a:rPr>
              <a:t>annapolis</a:t>
            </a:r>
            <a:r>
              <a:rPr lang="en" sz="1400"/>
              <a:t>:4.272', ' </a:t>
            </a:r>
            <a:r>
              <a:rPr lang="en" sz="1400">
                <a:highlight>
                  <a:srgbClr val="FF0000"/>
                </a:highlight>
              </a:rPr>
              <a:t>gazette</a:t>
            </a:r>
            <a:r>
              <a:rPr lang="en" sz="1400"/>
              <a:t>:3.786', ' </a:t>
            </a:r>
            <a:r>
              <a:rPr lang="en" sz="1400">
                <a:highlight>
                  <a:srgbClr val="FF0000"/>
                </a:highlight>
              </a:rPr>
              <a:t>june</a:t>
            </a:r>
            <a:r>
              <a:rPr lang="en" sz="1400"/>
              <a:t>:5.137', ' inside:5.143', ' court:4.921', ' suspect:4.735', " here's:8.002", ' suspected:6.040', " suspect's:7.203", ' district:6.393', ' 29:5.792', ' hearing:8.337', ' arundel:5.143', ' anne:5.093', ' sketch:12.463', ' maryland:3.735', ' </a:t>
            </a:r>
            <a:r>
              <a:rPr lang="en" sz="1400">
                <a:highlight>
                  <a:srgbClr val="FF0000"/>
                </a:highlight>
              </a:rPr>
              <a:t>captured</a:t>
            </a:r>
            <a:r>
              <a:rPr lang="en" sz="1400"/>
              <a:t>:8.120', ' scene:4.801', ' shooting:3.274', ' shooter:4.385', ' jarrod:7.529', ' 2018:4.601', ' during:5.202', ' bail:9.279', ' </a:t>
            </a:r>
            <a:r>
              <a:rPr lang="en" sz="1400">
                <a:highlight>
                  <a:srgbClr val="FF0000"/>
                </a:highlight>
              </a:rPr>
              <a:t>capital</a:t>
            </a:r>
            <a:r>
              <a:rPr lang="en" sz="1400"/>
              <a:t>:3.718', ' et:6.733', ' courtroom:12.870', ' from:3.416']</a:t>
            </a:r>
            <a:endParaRPr sz="1400"/>
          </a:p>
        </p:txBody>
      </p:sp>
    </p:spTree>
  </p:cSld>
  <p:clrMapOvr>
    <a:masterClrMapping/>
  </p:clrMapOvr>
</p:sld>
</file>

<file path=ppt/theme/theme1.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