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82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528945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hyperlink" Target="https://creativecommons.org/licenses/by/4.0/" TargetMode="External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5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hdl.handle.net/10919/70924" TargetMode="External"/><Relationship Id="rId4" Type="http://schemas.openxmlformats.org/officeDocument/2006/relationships/hyperlink" Target="mailto:vpannabe@vt.edu" TargetMode="External"/><Relationship Id="rId5" Type="http://schemas.openxmlformats.org/officeDocument/2006/relationships/hyperlink" Target="http://www.lib.vt.edu/copyright/fair-use-week/index.html" TargetMode="External"/><Relationship Id="rId6" Type="http://schemas.openxmlformats.org/officeDocument/2006/relationships/hyperlink" Target="http://tinyurl.com/BehindScenesFairUseWeek2016" TargetMode="External"/><Relationship Id="rId7" Type="http://schemas.openxmlformats.org/officeDocument/2006/relationships/image" Target="../media/image6.png"/><Relationship Id="rId8" Type="http://schemas.openxmlformats.org/officeDocument/2006/relationships/hyperlink" Target="http://tinyurl.com/IsItAFairUse-Wrkshp-2016" TargetMode="External"/><Relationship Id="rId9" Type="http://schemas.openxmlformats.org/officeDocument/2006/relationships/image" Target="../media/image7.png"/><Relationship Id="rId10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10975" y="3011175"/>
            <a:ext cx="4847400" cy="1229700"/>
          </a:xfrm>
          <a:prstGeom prst="rect">
            <a:avLst/>
          </a:prstGeom>
          <a:solidFill>
            <a:srgbClr val="3366CC"/>
          </a:solidFill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600" dirty="0">
                <a:solidFill>
                  <a:srgbClr val="FFFFFF"/>
                </a:solidFill>
              </a:rPr>
              <a:t>"Is It a Fair Use?"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 dirty="0">
                <a:solidFill>
                  <a:srgbClr val="FFFFFF"/>
                </a:solidFill>
              </a:rPr>
              <a:t>Celebrating Fair Use Week to Promote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 dirty="0">
                <a:solidFill>
                  <a:srgbClr val="FFFFFF"/>
                </a:solidFill>
              </a:rPr>
              <a:t>Critical Thinking about Copyrights</a:t>
            </a:r>
          </a:p>
        </p:txBody>
      </p:sp>
      <p:sp>
        <p:nvSpPr>
          <p:cNvPr id="55" name="Shape 55"/>
          <p:cNvSpPr txBox="1"/>
          <p:nvPr/>
        </p:nvSpPr>
        <p:spPr>
          <a:xfrm>
            <a:off x="5634525" y="3936500"/>
            <a:ext cx="3509400" cy="1100700"/>
          </a:xfrm>
          <a:prstGeom prst="rect">
            <a:avLst/>
          </a:prstGeom>
          <a:solidFill>
            <a:srgbClr val="3366CC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300" b="1" dirty="0">
                <a:solidFill>
                  <a:srgbClr val="FFFFFF"/>
                </a:solidFill>
              </a:rPr>
              <a:t>Authors: </a:t>
            </a:r>
            <a:r>
              <a:rPr lang="en" sz="1300" dirty="0">
                <a:solidFill>
                  <a:srgbClr val="FFFFFF"/>
                </a:solidFill>
              </a:rPr>
              <a:t>Virginia Pannabecker, Anita Walz, Robert Sebek, Scott Fralin, Keith Gilbertson</a:t>
            </a:r>
          </a:p>
          <a:p>
            <a:pPr lvl="0">
              <a:spcBef>
                <a:spcPts val="0"/>
              </a:spcBef>
              <a:buNone/>
            </a:pPr>
            <a:endParaRPr sz="1000" dirty="0">
              <a:solidFill>
                <a:srgbClr val="FFFFFF"/>
              </a:solidFill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84615"/>
              <a:buFont typeface="Arial"/>
              <a:buNone/>
            </a:pPr>
            <a:r>
              <a:rPr lang="en" sz="1300" dirty="0">
                <a:solidFill>
                  <a:schemeClr val="lt1"/>
                </a:solidFill>
              </a:rPr>
              <a:t>This presentation is licensed 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84615"/>
              <a:buFont typeface="Arial"/>
              <a:buNone/>
            </a:pPr>
            <a:r>
              <a:rPr lang="en" sz="1300" dirty="0">
                <a:solidFill>
                  <a:schemeClr val="lt1"/>
                </a:solidFill>
              </a:rPr>
              <a:t>for reuse: </a:t>
            </a:r>
            <a:r>
              <a:rPr lang="en" sz="1300" u="sng" dirty="0">
                <a:solidFill>
                  <a:srgbClr val="FFFFFF"/>
                </a:solidFill>
                <a:hlinkClick r:id="rId4"/>
              </a:rPr>
              <a:t>CC BY 4.0</a:t>
            </a:r>
            <a:r>
              <a:rPr lang="en" sz="1300" dirty="0">
                <a:solidFill>
                  <a:srgbClr val="FFFFFF"/>
                </a:solidFill>
              </a:rPr>
              <a:t> </a:t>
            </a:r>
          </a:p>
          <a:p>
            <a:pPr lvl="0">
              <a:spcBef>
                <a:spcPts val="0"/>
              </a:spcBef>
              <a:buNone/>
            </a:pPr>
            <a:endParaRPr sz="1300" dirty="0">
              <a:solidFill>
                <a:srgbClr val="FFFFFF"/>
              </a:solidFill>
            </a:endParaRPr>
          </a:p>
        </p:txBody>
      </p:sp>
      <p:sp>
        <p:nvSpPr>
          <p:cNvPr id="56" name="Shape 56"/>
          <p:cNvSpPr txBox="1"/>
          <p:nvPr/>
        </p:nvSpPr>
        <p:spPr>
          <a:xfrm>
            <a:off x="0" y="4413000"/>
            <a:ext cx="2982900" cy="624300"/>
          </a:xfrm>
          <a:prstGeom prst="rect">
            <a:avLst/>
          </a:prstGeom>
          <a:solidFill>
            <a:srgbClr val="3366CC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 dirty="0">
                <a:solidFill>
                  <a:srgbClr val="FFFFFF"/>
                </a:solidFill>
              </a:rPr>
              <a:t>University Libraries, Virginia Tech</a:t>
            </a:r>
          </a:p>
          <a:p>
            <a:pPr lvl="0" algn="r">
              <a:spcBef>
                <a:spcPts val="0"/>
              </a:spcBef>
              <a:buNone/>
            </a:pPr>
            <a:r>
              <a:rPr lang="en" dirty="0">
                <a:solidFill>
                  <a:srgbClr val="FFFFFF"/>
                </a:solidFill>
              </a:rPr>
              <a:t>February 22-March 4 2016</a:t>
            </a:r>
          </a:p>
        </p:txBody>
      </p:sp>
      <p:pic>
        <p:nvPicPr>
          <p:cNvPr id="57" name="Shape 5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94850" y="46537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3814950" y="2544716"/>
            <a:ext cx="5362500" cy="2613725"/>
          </a:xfrm>
          <a:prstGeom prst="rect">
            <a:avLst/>
          </a:prstGeom>
          <a:solidFill>
            <a:srgbClr val="3366CC"/>
          </a:solidFill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FFFFF"/>
              </a:buClr>
            </a:pPr>
            <a:r>
              <a:rPr lang="en" b="1" dirty="0">
                <a:solidFill>
                  <a:srgbClr val="FFFFFF"/>
                </a:solidFill>
              </a:rPr>
              <a:t>Context</a:t>
            </a:r>
            <a:r>
              <a:rPr lang="en" dirty="0">
                <a:solidFill>
                  <a:srgbClr val="FFFFFF"/>
                </a:solidFill>
              </a:rPr>
              <a:t>: </a:t>
            </a:r>
            <a:r>
              <a:rPr lang="en" sz="1600" dirty="0">
                <a:solidFill>
                  <a:srgbClr val="FFFFFF"/>
                </a:solidFill>
              </a:rPr>
              <a:t>a large, public, research university</a:t>
            </a:r>
          </a:p>
          <a:p>
            <a: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FFFFF"/>
              </a:buClr>
            </a:pPr>
            <a:r>
              <a:rPr lang="en" b="1" dirty="0">
                <a:solidFill>
                  <a:srgbClr val="FFFFFF"/>
                </a:solidFill>
              </a:rPr>
              <a:t>Goals </a:t>
            </a:r>
          </a:p>
          <a:p>
            <a:pPr marL="971550" lvl="1" indent="-285750" rtl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FFFFF"/>
              </a:buClr>
              <a:buFont typeface="Arial"/>
              <a:buChar char="•"/>
            </a:pPr>
            <a:r>
              <a:rPr lang="en" dirty="0">
                <a:solidFill>
                  <a:srgbClr val="FFFFFF"/>
                </a:solidFill>
              </a:rPr>
              <a:t>Raise awareness</a:t>
            </a:r>
          </a:p>
          <a:p>
            <a:pPr marL="971550" lvl="1" indent="-285750" rtl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FFFFF"/>
              </a:buClr>
              <a:buFont typeface="Arial"/>
              <a:buChar char="•"/>
            </a:pPr>
            <a:r>
              <a:rPr lang="en" dirty="0">
                <a:solidFill>
                  <a:srgbClr val="FFFFFF"/>
                </a:solidFill>
              </a:rPr>
              <a:t>Emphasize interactivity</a:t>
            </a:r>
          </a:p>
          <a:p>
            <a: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FFFFF"/>
              </a:buClr>
            </a:pPr>
            <a:r>
              <a:rPr lang="en" b="1" dirty="0">
                <a:solidFill>
                  <a:srgbClr val="FFFFFF"/>
                </a:solidFill>
              </a:rPr>
              <a:t>Components</a:t>
            </a:r>
          </a:p>
          <a:p>
            <a:pPr marL="971550" lvl="1" indent="-285750" rtl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FFFFF"/>
              </a:buClr>
              <a:buFont typeface="Arial"/>
              <a:buChar char="•"/>
            </a:pPr>
            <a:r>
              <a:rPr lang="en" dirty="0">
                <a:solidFill>
                  <a:srgbClr val="FFFFFF"/>
                </a:solidFill>
              </a:rPr>
              <a:t>Exhibit</a:t>
            </a:r>
          </a:p>
          <a:p>
            <a:pPr marL="971550" lvl="1" indent="-285750" rtl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FFFFF"/>
              </a:buClr>
              <a:buFont typeface="Arial"/>
              <a:buChar char="•"/>
            </a:pPr>
            <a:r>
              <a:rPr lang="en" dirty="0">
                <a:solidFill>
                  <a:srgbClr val="FFFFFF"/>
                </a:solidFill>
              </a:rPr>
              <a:t>Programming: Exhibit Opening; Workshops</a:t>
            </a:r>
          </a:p>
          <a:p>
            <a:pPr marL="971550" lvl="1" indent="-285750" rtl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FFFFF"/>
              </a:buClr>
              <a:buFont typeface="Arial"/>
              <a:buChar char="•"/>
            </a:pPr>
            <a:r>
              <a:rPr lang="en" dirty="0">
                <a:solidFill>
                  <a:srgbClr val="FFFFFF"/>
                </a:solidFill>
              </a:rPr>
              <a:t>Website</a:t>
            </a:r>
          </a:p>
          <a:p>
            <a:pPr marL="971550" lvl="1" indent="-285750" rtl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FFFFF"/>
              </a:buClr>
              <a:buFont typeface="Arial"/>
              <a:buChar char="•"/>
            </a:pPr>
            <a:r>
              <a:rPr lang="en" dirty="0">
                <a:solidFill>
                  <a:srgbClr val="FFFFFF"/>
                </a:solidFill>
              </a:rPr>
              <a:t>Blog Post</a:t>
            </a:r>
          </a:p>
        </p:txBody>
      </p:sp>
      <p:pic>
        <p:nvPicPr>
          <p:cNvPr id="63" name="Shape 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941"/>
            <a:ext cx="385762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-1" y="0"/>
            <a:ext cx="5579373" cy="1052700"/>
          </a:xfrm>
          <a:prstGeom prst="rect">
            <a:avLst/>
          </a:prstGeom>
          <a:solidFill>
            <a:srgbClr val="3366CC"/>
          </a:solidFill>
        </p:spPr>
        <p:txBody>
          <a:bodyPr lIns="91425" tIns="91425" rIns="91425" bIns="91425" anchor="t" anchorCtr="0">
            <a:noAutofit/>
          </a:bodyPr>
          <a:lstStyle/>
          <a:p>
            <a:pPr lvl="0" algn="l">
              <a:spcBef>
                <a:spcPts val="0"/>
              </a:spcBef>
              <a:buNone/>
            </a:pPr>
            <a:r>
              <a:rPr lang="en" sz="2400" dirty="0">
                <a:solidFill>
                  <a:srgbClr val="FFFFFF"/>
                </a:solidFill>
              </a:rPr>
              <a:t>Fair Use Week 2016 at Virginia Tech, University Libraries</a:t>
            </a:r>
          </a:p>
        </p:txBody>
      </p:sp>
      <p:pic>
        <p:nvPicPr>
          <p:cNvPr id="64" name="Shape 64"/>
          <p:cNvPicPr preferRelativeResize="0"/>
          <p:nvPr/>
        </p:nvPicPr>
        <p:blipFill rotWithShape="1">
          <a:blip r:embed="rId4">
            <a:alphaModFix/>
          </a:blip>
          <a:srcRect b="27467"/>
          <a:stretch/>
        </p:blipFill>
        <p:spPr>
          <a:xfrm>
            <a:off x="5579373" y="1"/>
            <a:ext cx="3549684" cy="2574600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6" name="Picture 5" descr="fair-use-week-logo-sm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901" y="1461995"/>
            <a:ext cx="1534309" cy="743867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0" y="3456415"/>
            <a:ext cx="5677200" cy="1702025"/>
          </a:xfrm>
          <a:prstGeom prst="rect">
            <a:avLst/>
          </a:prstGeom>
          <a:solidFill>
            <a:srgbClr val="3366CC"/>
          </a:solidFill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83333"/>
              <a:buFont typeface="Arial"/>
              <a:buNone/>
            </a:pPr>
            <a:endParaRPr sz="600" b="1" dirty="0">
              <a:solidFill>
                <a:schemeClr val="lt1"/>
              </a:solidFill>
            </a:endParaRPr>
          </a:p>
          <a:p>
            <a:pPr lvl="0" rtl="0">
              <a:lnSpc>
                <a:spcPct val="100000"/>
              </a:lnSpc>
              <a:spcAft>
                <a:spcPts val="40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 b="1" dirty="0">
                <a:solidFill>
                  <a:schemeClr val="lt1"/>
                </a:solidFill>
              </a:rPr>
              <a:t>Resources</a:t>
            </a:r>
          </a:p>
          <a:p>
            <a:pPr marL="457200" lvl="0" indent="-3365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Char char="•"/>
            </a:pPr>
            <a:r>
              <a:rPr lang="en" sz="1700" b="1" dirty="0">
                <a:solidFill>
                  <a:schemeClr val="bg1"/>
                </a:solidFill>
              </a:rPr>
              <a:t>Event </a:t>
            </a:r>
            <a:r>
              <a:rPr lang="en" sz="1700" b="1" dirty="0" smtClean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</a:rPr>
              <a:t>Toolkit</a:t>
            </a:r>
            <a:r>
              <a:rPr lang="en-US" sz="1700" dirty="0" smtClean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</a:rPr>
              <a:t>: </a:t>
            </a:r>
            <a:r>
              <a:rPr lang="de-DE" sz="1700" dirty="0" smtClean="0">
                <a:solidFill>
                  <a:srgbClr val="FFFFFF"/>
                </a:solidFill>
                <a:uFill>
                  <a:solidFill>
                    <a:schemeClr val="bg1"/>
                  </a:solidFill>
                </a:uFill>
                <a:hlinkClick r:id="rId3"/>
              </a:rPr>
              <a:t>http://hdl.handle.net/10919/70924 </a:t>
            </a:r>
            <a:endParaRPr lang="en" sz="1700" dirty="0">
              <a:solidFill>
                <a:srgbClr val="FFFFFF"/>
              </a:solidFill>
              <a:uFill>
                <a:solidFill>
                  <a:schemeClr val="bg1"/>
                </a:solidFill>
              </a:uFill>
            </a:endParaRPr>
          </a:p>
          <a:p>
            <a:pPr marL="457200" lvl="0" indent="-3365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Char char="•"/>
            </a:pPr>
            <a:r>
              <a:rPr lang="en" sz="1700" b="1" dirty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</a:rPr>
              <a:t>Event Website</a:t>
            </a:r>
            <a:r>
              <a:rPr lang="en" sz="1700" dirty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</a:rPr>
              <a:t>: </a:t>
            </a:r>
            <a:r>
              <a:rPr lang="en" sz="1700" u="sng" dirty="0" smtClean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</a:rPr>
              <a:t>l</a:t>
            </a:r>
            <a:r>
              <a:rPr lang="en" sz="1200" u="sng" dirty="0" smtClean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</a:rPr>
              <a:t>ib.vt.edu/copyright/fair-use-week/index.html</a:t>
            </a:r>
            <a:endParaRPr lang="en-US" sz="1200" u="sng" dirty="0">
              <a:solidFill>
                <a:schemeClr val="bg1"/>
              </a:solidFill>
              <a:uFill>
                <a:solidFill>
                  <a:schemeClr val="bg1"/>
                </a:solidFill>
              </a:uFill>
            </a:endParaRPr>
          </a:p>
          <a:p>
            <a:pPr marL="12065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</a:pPr>
            <a:endParaRPr lang="en-US" sz="1700" dirty="0" smtClean="0">
              <a:solidFill>
                <a:schemeClr val="bg1"/>
              </a:solidFill>
              <a:uFill>
                <a:solidFill>
                  <a:schemeClr val="bg1"/>
                </a:solidFill>
              </a:uFill>
            </a:endParaRPr>
          </a:p>
          <a:p>
            <a:pPr marL="12065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</a:pPr>
            <a:r>
              <a:rPr lang="en-US" sz="1700" dirty="0" smtClean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</a:rPr>
              <a:t>Contact for Questions: </a:t>
            </a:r>
            <a:r>
              <a:rPr lang="en-US" sz="1700" dirty="0" smtClean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  <a:hlinkClick r:id="rId4"/>
              </a:rPr>
              <a:t>vpannabe@vt.edu</a:t>
            </a:r>
            <a:r>
              <a:rPr lang="en-US" sz="1700" smtClean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</a:rPr>
              <a:t>  </a:t>
            </a:r>
            <a:endParaRPr lang="en-US" sz="1700" dirty="0">
              <a:solidFill>
                <a:schemeClr val="bg1"/>
              </a:solidFill>
              <a:uFill>
                <a:solidFill>
                  <a:schemeClr val="bg1"/>
                </a:solidFill>
              </a:uFill>
            </a:endParaRPr>
          </a:p>
          <a:p>
            <a:pPr marL="12065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</a:pPr>
            <a:endParaRPr lang="en" sz="1700" u="sng" dirty="0">
              <a:solidFill>
                <a:schemeClr val="bg1"/>
              </a:solidFill>
              <a:uFill>
                <a:solidFill>
                  <a:schemeClr val="bg1"/>
                </a:solidFill>
              </a:uFill>
              <a:hlinkClick r:id="rId5"/>
            </a:endParaRPr>
          </a:p>
        </p:txBody>
      </p:sp>
      <p:pic>
        <p:nvPicPr>
          <p:cNvPr id="71" name="Shape 71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874350" y="65274"/>
            <a:ext cx="2689024" cy="2016775"/>
          </a:xfrm>
          <a:prstGeom prst="rect">
            <a:avLst/>
          </a:prstGeom>
          <a:noFill/>
          <a:ln w="38100" cap="flat" cmpd="sng">
            <a:solidFill>
              <a:srgbClr val="3366CC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72" name="Shape 72">
            <a:hlinkClick r:id="rId8"/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802900" y="1238677"/>
            <a:ext cx="2689024" cy="2016810"/>
          </a:xfrm>
          <a:prstGeom prst="rect">
            <a:avLst/>
          </a:prstGeom>
          <a:noFill/>
          <a:ln w="38100" cap="flat" cmpd="sng">
            <a:solidFill>
              <a:srgbClr val="3366CC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0" y="0"/>
            <a:ext cx="5278500" cy="1052700"/>
          </a:xfrm>
          <a:prstGeom prst="rect">
            <a:avLst/>
          </a:prstGeom>
          <a:solidFill>
            <a:srgbClr val="3366CC"/>
          </a:solidFill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2400" dirty="0">
                <a:solidFill>
                  <a:srgbClr val="FFFFFF"/>
                </a:solidFill>
              </a:rPr>
              <a:t>Fair Use Week 2016 at Virginia Tech, University Libraries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5367241" y="3456491"/>
            <a:ext cx="3791700" cy="1701900"/>
          </a:xfrm>
          <a:prstGeom prst="rect">
            <a:avLst/>
          </a:prstGeom>
          <a:solidFill>
            <a:srgbClr val="3366CC"/>
          </a:solidFill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" b="1" dirty="0">
              <a:solidFill>
                <a:srgbClr val="FFFFFF"/>
              </a:solidFill>
            </a:endParaRPr>
          </a:p>
          <a:p>
            <a:pPr lvl="0" rtl="0">
              <a:lnSpc>
                <a:spcPct val="100000"/>
              </a:lnSpc>
              <a:spcBef>
                <a:spcPts val="600"/>
              </a:spcBef>
              <a:buNone/>
            </a:pPr>
            <a:r>
              <a:rPr lang="en" b="1" dirty="0">
                <a:solidFill>
                  <a:srgbClr val="FFFFFF"/>
                </a:solidFill>
              </a:rPr>
              <a:t>Future </a:t>
            </a:r>
            <a:r>
              <a:rPr lang="en" b="1" dirty="0" smtClean="0">
                <a:solidFill>
                  <a:srgbClr val="FFFFFF"/>
                </a:solidFill>
              </a:rPr>
              <a:t>Plans</a:t>
            </a:r>
            <a:endParaRPr lang="en" b="1" dirty="0">
              <a:solidFill>
                <a:srgbClr val="FFFFFF"/>
              </a:solidFill>
            </a:endParaRPr>
          </a:p>
          <a:p>
            <a:pPr marL="514350" lvl="0" indent="-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•"/>
            </a:pPr>
            <a:r>
              <a:rPr lang="en" dirty="0">
                <a:solidFill>
                  <a:srgbClr val="FFFFFF"/>
                </a:solidFill>
              </a:rPr>
              <a:t>Speaker</a:t>
            </a:r>
          </a:p>
          <a:p>
            <a:pPr marL="514350" lvl="0" indent="-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•"/>
            </a:pPr>
            <a:r>
              <a:rPr lang="en" dirty="0">
                <a:solidFill>
                  <a:srgbClr val="FFFFFF"/>
                </a:solidFill>
              </a:rPr>
              <a:t>International copyright info</a:t>
            </a:r>
          </a:p>
          <a:p>
            <a:pPr marL="514350" lvl="0" indent="-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•"/>
            </a:pPr>
            <a:r>
              <a:rPr lang="en" dirty="0">
                <a:solidFill>
                  <a:srgbClr val="FFFFFF"/>
                </a:solidFill>
              </a:rPr>
              <a:t>Student, faculty collaboration</a:t>
            </a:r>
          </a:p>
        </p:txBody>
      </p:sp>
      <p:pic>
        <p:nvPicPr>
          <p:cNvPr id="75" name="Shape 75">
            <a:hlinkClick r:id="rId3"/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107929" y="1787495"/>
            <a:ext cx="1941077" cy="2512026"/>
          </a:xfrm>
          <a:prstGeom prst="rect">
            <a:avLst/>
          </a:prstGeom>
          <a:noFill/>
          <a:ln w="38100" cap="flat" cmpd="sng">
            <a:solidFill>
              <a:srgbClr val="999999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76" name="Shape 76">
            <a:hlinkClick r:id="rId3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23350" y="928287"/>
            <a:ext cx="3496147" cy="2622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Shape 57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3802900" y="3705433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imple-light-2">
  <a:themeElements>
    <a:clrScheme name="Custom 1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FFFFFA"/>
      </a:hlink>
      <a:folHlink>
        <a:srgbClr val="FAF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131</Words>
  <Application>Microsoft Macintosh PowerPoint</Application>
  <PresentationFormat>On-screen Show (16:9)</PresentationFormat>
  <Paragraphs>31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simple-light-2</vt:lpstr>
      <vt:lpstr>"Is It a Fair Use?"  Celebrating Fair Use Week to Promote  Critical Thinking about Copyrights</vt:lpstr>
      <vt:lpstr>Fair Use Week 2016 at Virginia Tech, University Libraries</vt:lpstr>
      <vt:lpstr>Fair Use Week 2016 at Virginia Tech, University Libraries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"Is It a Fair Use?"  Celebrating Fair Use Week to Promote  Critical Thinking about Copyrights</dc:title>
  <dc:subject/>
  <dc:creator/>
  <cp:keywords/>
  <dc:description/>
  <cp:lastModifiedBy>Virginia Pannabecker</cp:lastModifiedBy>
  <cp:revision>10</cp:revision>
  <dcterms:modified xsi:type="dcterms:W3CDTF">2016-06-06T12:32:36Z</dcterms:modified>
  <cp:category/>
</cp:coreProperties>
</file>