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Proxima Nova"/>
      <p:regular r:id="rId22"/>
      <p:bold r:id="rId23"/>
      <p:italic r:id="rId24"/>
      <p:boldItalic r:id="rId25"/>
    </p:embeddedFont>
    <p:embeddedFont>
      <p:font typeface="Montserrat"/>
      <p:regular r:id="rId26"/>
      <p:bold r:id="rId27"/>
      <p:italic r:id="rId28"/>
      <p:boldItalic r:id="rId29"/>
    </p:embeddedFont>
    <p:embeddedFont>
      <p:font typeface="Lat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0D1C0DF4-78BC-4409-8896-EAE070537C4C}">
  <a:tblStyle styleId="{0D1C0DF4-78BC-4409-8896-EAE070537C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ProximaNova-regular.fntdata"/><Relationship Id="rId21" Type="http://schemas.openxmlformats.org/officeDocument/2006/relationships/slide" Target="slides/slide15.xml"/><Relationship Id="rId24" Type="http://schemas.openxmlformats.org/officeDocument/2006/relationships/font" Target="fonts/ProximaNova-italic.fntdata"/><Relationship Id="rId23" Type="http://schemas.openxmlformats.org/officeDocument/2006/relationships/font" Target="fonts/ProximaNova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Montserrat-regular.fntdata"/><Relationship Id="rId25" Type="http://schemas.openxmlformats.org/officeDocument/2006/relationships/font" Target="fonts/ProximaNova-boldItalic.fntdata"/><Relationship Id="rId28" Type="http://schemas.openxmlformats.org/officeDocument/2006/relationships/font" Target="fonts/Montserrat-italic.fntdata"/><Relationship Id="rId27" Type="http://schemas.openxmlformats.org/officeDocument/2006/relationships/font" Target="fonts/Montserrat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5.xml"/><Relationship Id="rId33" Type="http://schemas.openxmlformats.org/officeDocument/2006/relationships/font" Target="fonts/Lato-boldItalic.fntdata"/><Relationship Id="rId10" Type="http://schemas.openxmlformats.org/officeDocument/2006/relationships/slide" Target="slides/slide4.xml"/><Relationship Id="rId32" Type="http://schemas.openxmlformats.org/officeDocument/2006/relationships/font" Target="fonts/Lato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6d1c21c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6d1c21c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513de6eeb7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513de6eeb7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13e22354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13e22354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6d1c21c27_0_4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56d1c21c27_0_4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6d1c21c27_0_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56d1c21c27_0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56d1c21c2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56d1c21c2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13e22354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513e22354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6d1c21c27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6d1c21c27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6d1c21c27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6d1c21c27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56d1c21c27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56d1c21c27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6d1c21c27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6d1c21c27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6d1c21c27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56d1c21c27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6d1c21c27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6d1c21c27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6d1c21c27_0_4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6d1c21c27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13de6eeb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13de6eeb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15925" y="82135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5500">
                <a:latin typeface="Proxima Nova"/>
                <a:ea typeface="Proxima Nova"/>
                <a:cs typeface="Proxima Nova"/>
                <a:sym typeface="Proxima Nova"/>
              </a:rPr>
              <a:t>VertMapViz</a:t>
            </a:r>
            <a:endParaRPr sz="55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3572875" y="2467275"/>
            <a:ext cx="4818900" cy="9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200">
                <a:latin typeface="Proxima Nova"/>
                <a:ea typeface="Proxima Nova"/>
                <a:cs typeface="Proxima Nova"/>
                <a:sym typeface="Proxima Nova"/>
              </a:rPr>
              <a:t>Courtney Duncan, Christian Garcia, Wasay Mehdi, Andre Urcia</a:t>
            </a:r>
            <a:endParaRPr sz="22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3"/>
          <p:cNvSpPr txBox="1"/>
          <p:nvPr/>
        </p:nvSpPr>
        <p:spPr>
          <a:xfrm>
            <a:off x="510450" y="3729525"/>
            <a:ext cx="5878800" cy="10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CS 4624 </a:t>
            </a:r>
            <a:r>
              <a:rPr lang="en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Multimedia, Hypertext, and Information Access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Instructor: Dr. Fox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Virginia Tech, Blacksburg VA 24061, 05/12/19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</a:t>
            </a:r>
            <a:r>
              <a:rPr lang="en"/>
              <a:t>Testing</a:t>
            </a:r>
            <a:endParaRPr/>
          </a:p>
        </p:txBody>
      </p:sp>
      <p:graphicFrame>
        <p:nvGraphicFramePr>
          <p:cNvPr id="205" name="Google Shape;205;p24"/>
          <p:cNvGraphicFramePr/>
          <p:nvPr/>
        </p:nvGraphicFramePr>
        <p:xfrm>
          <a:off x="1887400" y="1038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{0D1C0DF4-78BC-4409-8896-EAE070537C4C}</a:tableStyleId>
              </a:tblPr>
              <a:tblGrid>
                <a:gridCol w="891125"/>
                <a:gridCol w="834750"/>
                <a:gridCol w="868575"/>
                <a:gridCol w="1049050"/>
                <a:gridCol w="970100"/>
                <a:gridCol w="800900"/>
                <a:gridCol w="672025"/>
                <a:gridCol w="952350"/>
              </a:tblGrid>
              <a:tr h="3005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Work Role: User Class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UX Goal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UX Measure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Measuring Instrument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UX Metric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Baseline Level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Target Level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/>
                        <a:t>Avg. </a:t>
                      </a:r>
                      <a:r>
                        <a:rPr b="1" lang="en" sz="800"/>
                        <a:t>Observed Results (sec)</a:t>
                      </a:r>
                      <a:endParaRPr b="1" sz="800"/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</a:tr>
              <a:tr h="697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Someone interested in biology: Using Design for the first time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Ease of Use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Initial User Performance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Access the map page of the website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Average tIme on Task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</a:tr>
              <a:tr h="697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Someone interested in biology: Using Design for the first time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Ease of Use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Initial User Performance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Set the layer to be a certain species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Average tIme on Task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45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30 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</a:tr>
              <a:tr h="697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Someone interested in biology: Using Design for the first time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Ease of Use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Initial User Performance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Access the list Page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Average tIme on Task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</a:tr>
              <a:tr h="697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Someone interested in biology: Using Design for the first time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Ease of Use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Initial User Performance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Find detailed information on a select species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Average tIme on Task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12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</a:tr>
              <a:tr h="697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Someone interested in biology: Using Design for the first time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Ease of Use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Initial User Performance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Access the Reptiles List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Average time on task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 seconds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 seconds 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</a:t>
                      </a:r>
                      <a:endParaRPr sz="800"/>
                    </a:p>
                  </a:txBody>
                  <a:tcPr marT="63500" marB="63500" marR="63500" marL="63500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6" name="Google Shape;206;p24"/>
          <p:cNvSpPr txBox="1"/>
          <p:nvPr/>
        </p:nvSpPr>
        <p:spPr>
          <a:xfrm>
            <a:off x="-113200" y="1464525"/>
            <a:ext cx="1924500" cy="3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Testing Pool:</a:t>
            </a:r>
            <a:b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15 people</a:t>
            </a:r>
            <a:b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</a:b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Backgrounds:</a:t>
            </a: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1" marL="62865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Lato"/>
              <a:buChar char="○"/>
            </a:pPr>
            <a: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Students of multiple majors</a:t>
            </a: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1" marL="62865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Lato"/>
              <a:buChar char="○"/>
            </a:pPr>
            <a: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Technologically savvy/illiterate</a:t>
            </a: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12" name="Google Shape;212;p2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 login feature to easily change dataset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Have more integration across the list and the map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Separate the species into their own layers on the map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Let users create their own filters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Improving UX (Design Patterns)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18" name="Google Shape;218;p2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Angular Material is a good framework for a professional website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Get into contact VT early for website hosting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Esri has a steep learning curve, but is </a:t>
            </a:r>
            <a:r>
              <a:rPr lang="en" sz="1800"/>
              <a:t>versatile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Using 3rd party libraries can make it difficult to customize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Weekly meeting and defined schedules makes for a well structured project 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	</a:t>
            </a:r>
            <a:endParaRPr/>
          </a:p>
        </p:txBody>
      </p:sp>
      <p:sp>
        <p:nvSpPr>
          <p:cNvPr id="224" name="Google Shape;224;p27"/>
          <p:cNvSpPr txBox="1"/>
          <p:nvPr>
            <p:ph idx="1" type="body"/>
          </p:nvPr>
        </p:nvSpPr>
        <p:spPr>
          <a:xfrm>
            <a:off x="1297500" y="1585288"/>
            <a:ext cx="5235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Client: Dr. Mims 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References: 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latin typeface="Montserrat"/>
                <a:ea typeface="Montserrat"/>
                <a:cs typeface="Montserrat"/>
                <a:sym typeface="Montserrat"/>
              </a:rPr>
              <a:t>Functional and geographic components of risk for climate sensitive vertebrates in the Pacific Northwest, USA; Meryl C.Mims, Deanna H.Olson, David S.Pilliod, Jason B.Dunham; December 2018.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25" name="Google Shape;225;p27"/>
          <p:cNvPicPr preferRelativeResize="0"/>
          <p:nvPr/>
        </p:nvPicPr>
        <p:blipFill rotWithShape="1">
          <a:blip r:embed="rId3">
            <a:alphaModFix/>
          </a:blip>
          <a:srcRect b="2839" l="0" r="0" t="-2840"/>
          <a:stretch/>
        </p:blipFill>
        <p:spPr>
          <a:xfrm>
            <a:off x="6533397" y="982413"/>
            <a:ext cx="2540000" cy="3556327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7"/>
          <p:cNvSpPr txBox="1"/>
          <p:nvPr/>
        </p:nvSpPr>
        <p:spPr>
          <a:xfrm>
            <a:off x="3856675" y="4720825"/>
            <a:ext cx="7338300" cy="8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https://www.biol.vt.edu/content/biol_vt_edu/en/faculty/Mims/_jcr_content/bio-image.img.jpg/1487105648189.jpg</a:t>
            </a:r>
            <a:endParaRPr sz="800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Project Description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Work Completed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User Testing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Future Work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Lessons Learned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Acknowledgements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Description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Creating a website that displays data on 114 vertebrates native to the Pacific Northwest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displayed will be in both list and map form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Data separated into Amphibians, Fish, and Reptiles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Displaying major research findings related to the 114 species</a:t>
            </a:r>
            <a:endParaRPr sz="1800"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318800"/>
            <a:ext cx="2355974" cy="14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 txBox="1"/>
          <p:nvPr/>
        </p:nvSpPr>
        <p:spPr>
          <a:xfrm>
            <a:off x="0" y="4754375"/>
            <a:ext cx="28440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EFEFEF"/>
                </a:solidFill>
                <a:latin typeface="Lato"/>
                <a:ea typeface="Lato"/>
                <a:cs typeface="Lato"/>
                <a:sym typeface="Lato"/>
              </a:rPr>
              <a:t>https://i0.wp.com/gonefroggin.com/wp-content/uploads/2018/02/0188.jpeg?resize=622%2C379&amp;ssl=1</a:t>
            </a:r>
            <a:endParaRPr sz="800">
              <a:solidFill>
                <a:srgbClr val="EFEFE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1" name="Google Shape;15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55975" y="3361501"/>
            <a:ext cx="3863925" cy="13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5"/>
          <p:cNvSpPr txBox="1"/>
          <p:nvPr/>
        </p:nvSpPr>
        <p:spPr>
          <a:xfrm>
            <a:off x="2886575" y="4779700"/>
            <a:ext cx="3219000" cy="2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https://idfg.idaho.gov/species/sites/default/files/taxa/11547_orig.jpg</a:t>
            </a:r>
            <a:endParaRPr sz="800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3" name="Google Shape;153;p15"/>
          <p:cNvPicPr preferRelativeResize="0"/>
          <p:nvPr/>
        </p:nvPicPr>
        <p:blipFill rotWithShape="1">
          <a:blip r:embed="rId5">
            <a:alphaModFix/>
          </a:blip>
          <a:srcRect b="15035" l="0" r="9893" t="14243"/>
          <a:stretch/>
        </p:blipFill>
        <p:spPr>
          <a:xfrm>
            <a:off x="6219900" y="3247800"/>
            <a:ext cx="2924101" cy="15319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5"/>
          <p:cNvSpPr txBox="1"/>
          <p:nvPr/>
        </p:nvSpPr>
        <p:spPr>
          <a:xfrm>
            <a:off x="6148150" y="4822150"/>
            <a:ext cx="2879400" cy="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https://static.inaturalist.org/photos/6972589/original.jpg?1491821005</a:t>
            </a:r>
            <a:endParaRPr sz="800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</a:t>
            </a:r>
            <a:endParaRPr/>
          </a:p>
        </p:txBody>
      </p:sp>
      <p:sp>
        <p:nvSpPr>
          <p:cNvPr id="160" name="Google Shape;160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Filled lists and map with species entries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Added species Shape files to the map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Added personal modals with pictures and detailed info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Improved website aesthetics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Separated filtering functionality from table and map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Giving all entries pictures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Made About section with map user guide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8300" y="0"/>
            <a:ext cx="9296400" cy="5277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