
<file path=[Content_Types].xml><?xml version="1.0" encoding="utf-8"?>
<Types xmlns="http://schemas.openxmlformats.org/package/2006/content-types">
  <Default Extension="fntdata" ContentType="application/x-fontdata"/>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5143500" type="screen16x9"/>
  <p:notesSz cx="6858000" cy="9144000"/>
  <p:embeddedFontLst>
    <p:embeddedFont>
      <p:font typeface="Calibri" panose="020F0502020204030204" pitchFamily="34" charset="0"/>
      <p:regular r:id="rId23"/>
      <p:bold r:id="rId24"/>
      <p:italic r:id="rId25"/>
      <p:boldItalic r:id="rId26"/>
    </p:embeddedFont>
    <p:embeddedFont>
      <p:font typeface="Economica" panose="02000506040000020004" pitchFamily="2" charset="77"/>
      <p:regular r:id="rId27"/>
      <p:bold r:id="rId28"/>
      <p:italic r:id="rId29"/>
      <p:boldItalic r:id="rId30"/>
    </p:embeddedFont>
    <p:embeddedFont>
      <p:font typeface="Open Sans" panose="020B0306030504020204" pitchFamily="34"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704"/>
  </p:normalViewPr>
  <p:slideViewPr>
    <p:cSldViewPr snapToGrid="0">
      <p:cViewPr varScale="1">
        <p:scale>
          <a:sx n="120" d="100"/>
          <a:sy n="120" d="100"/>
        </p:scale>
        <p:origin x="200" y="49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font" Target="fonts/font1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609d8472fc_0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609d8472fc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Building the volunteer project team has been the key to sustaining this project. The project team consists of a digital scholarship coordinator, an archivist, two digital preservationists with different backgrounds, and the researcher. We also looped in IT and data services early on and they are available as consultants. </a:t>
            </a:r>
            <a:endParaRPr/>
          </a:p>
          <a:p>
            <a:pPr marL="0" lvl="0" indent="0" algn="l" rtl="0">
              <a:spcBef>
                <a:spcPts val="0"/>
              </a:spcBef>
              <a:spcAft>
                <a:spcPts val="0"/>
              </a:spcAft>
              <a:buNone/>
            </a:pPr>
            <a:endParaRPr/>
          </a:p>
          <a:p>
            <a:pPr marL="0" lvl="0" indent="0" algn="l" rtl="0">
              <a:spcBef>
                <a:spcPts val="0"/>
              </a:spcBef>
              <a:spcAft>
                <a:spcPts val="0"/>
              </a:spcAft>
              <a:buNone/>
            </a:pPr>
            <a:r>
              <a:rPr lang="en"/>
              <a:t>We also realized that our project group and our LIbrary ITS couldn’t reasonably handle some of the technical work in the first phase of this project, so we have outsourced the database components to Performant Software. We are in regular communication with them and have already hosted an all-day, in-person retreat to hammer out the details. Finally, we are in the process of building an advisory board consisting of individuals outside of Virginia Tech.</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609efdc931_0_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609efdc931_0_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As we’ve built our team and have developed our individual roles, our next steps are to document those roles in some form of MOU or agreement, so that it is clear to Radcliffe and others (including ourselves!) who has committed what to this project. </a:t>
            </a:r>
            <a:endParaRPr/>
          </a:p>
          <a:p>
            <a:pPr marL="0" lvl="0" indent="0" algn="l" rtl="0">
              <a:spcBef>
                <a:spcPts val="0"/>
              </a:spcBef>
              <a:spcAft>
                <a:spcPts val="0"/>
              </a:spcAft>
              <a:buNone/>
            </a:pPr>
            <a:endParaRPr/>
          </a:p>
          <a:p>
            <a:pPr marL="0" lvl="0" indent="0" algn="l" rtl="0">
              <a:spcBef>
                <a:spcPts val="0"/>
              </a:spcBef>
              <a:spcAft>
                <a:spcPts val="0"/>
              </a:spcAft>
              <a:buNone/>
            </a:pPr>
            <a:r>
              <a:rPr lang="en"/>
              <a:t>For the Data Management plan, we have met with our Data Management Consultant and began developing a plan that meet grant requirements, but also includes steps that are possible to actually carry out so it will be clear to us and whoever else may be working on this in the future what needs to be done. </a:t>
            </a:r>
            <a:endParaRPr/>
          </a:p>
          <a:p>
            <a:pPr marL="0" lvl="0" indent="0" algn="l" rtl="0">
              <a:spcBef>
                <a:spcPts val="0"/>
              </a:spcBef>
              <a:spcAft>
                <a:spcPts val="0"/>
              </a:spcAft>
              <a:buNone/>
            </a:pPr>
            <a:endParaRPr/>
          </a:p>
          <a:p>
            <a:pPr marL="0" lvl="0" indent="0" algn="l" rtl="0">
              <a:spcBef>
                <a:spcPts val="0"/>
              </a:spcBef>
              <a:spcAft>
                <a:spcPts val="0"/>
              </a:spcAft>
              <a:buNone/>
            </a:pPr>
            <a:r>
              <a:rPr lang="en"/>
              <a:t>We are using a preservation profile to develop a preservation policy that will be tied to the University LIbraries’ preservation policy. </a:t>
            </a:r>
            <a:endParaRPr/>
          </a:p>
          <a:p>
            <a:pPr marL="0" lvl="0" indent="0" algn="l" rtl="0">
              <a:spcBef>
                <a:spcPts val="0"/>
              </a:spcBef>
              <a:spcAft>
                <a:spcPts val="0"/>
              </a:spcAft>
              <a:buNone/>
            </a:pPr>
            <a:endParaRPr/>
          </a:p>
          <a:p>
            <a:pPr marL="0" lvl="0" indent="0" algn="l" rtl="0">
              <a:spcBef>
                <a:spcPts val="0"/>
              </a:spcBef>
              <a:spcAft>
                <a:spcPts val="0"/>
              </a:spcAft>
              <a:buNone/>
            </a:pPr>
            <a:r>
              <a:rPr lang="en"/>
              <a:t>We will also be developing a succession plan, which the researcher is less willing to discuss because it implies that the project will end. We are trying to organize the data using archival strategies from the beginning and provide relevant READ ME files and other documentation then this should be less of an issue, but we still need to find a way to approach our researcher about this topic.</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609efdc931_0_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5" name="Google Shape;135;g609efdc931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While Radcliffe is extremely knowledgeable on his research, he will completely admit that he doesn’t understand the needs of the full project life cycle and for that reason  he wants the project to be managed by a whole team rather than just himself and with that we have determined responsibilities between who is working on schemas, documentation, grant writing, etc.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609d8472fc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609d8472fc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terms of documentation that is not a policy or plan or preparation for a policy or a plan, we first outlined two phases and developed potential steps for each. In our case we have two major phases, the first being a planning phase and also when we get the XML file split and ingested into a Git database; and the second phase is developing and designing the public interface and conducting user and accessibility tests. </a:t>
            </a:r>
            <a:endParaRPr/>
          </a:p>
          <a:p>
            <a:pPr marL="0" lvl="0" indent="0" algn="l" rtl="0">
              <a:spcBef>
                <a:spcPts val="0"/>
              </a:spcBef>
              <a:spcAft>
                <a:spcPts val="0"/>
              </a:spcAft>
              <a:buNone/>
            </a:pPr>
            <a:endParaRPr/>
          </a:p>
          <a:p>
            <a:pPr marL="0" lvl="0" indent="0" algn="l" rtl="0">
              <a:spcBef>
                <a:spcPts val="0"/>
              </a:spcBef>
              <a:spcAft>
                <a:spcPts val="0"/>
              </a:spcAft>
              <a:buNone/>
            </a:pPr>
            <a:r>
              <a:rPr lang="en"/>
              <a:t>We also wanted to outline the needs and the potential process for these phases, and at this point we have developed a gantt chart and schedule of completion that we are constantly adapting. </a:t>
            </a:r>
            <a:endParaRPr/>
          </a:p>
          <a:p>
            <a:pPr marL="0" lvl="0" indent="0" algn="l" rtl="0">
              <a:spcBef>
                <a:spcPts val="0"/>
              </a:spcBef>
              <a:spcAft>
                <a:spcPts val="0"/>
              </a:spcAft>
              <a:buNone/>
            </a:pPr>
            <a:endParaRPr/>
          </a:p>
          <a:p>
            <a:pPr marL="0" lvl="0" indent="0" algn="l" rtl="0">
              <a:spcBef>
                <a:spcPts val="0"/>
              </a:spcBef>
              <a:spcAft>
                <a:spcPts val="0"/>
              </a:spcAft>
              <a:buNone/>
            </a:pPr>
            <a:r>
              <a:rPr lang="en"/>
              <a:t>Finally, we are generally trying to keep up with our documentation by tracking our decisions and accomplishments (which is also useful as we work on several grants), developing use cases and user stories, and conducting an environmental scan of other similar projects that are publicly accessible.</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609d8472fc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609d8472f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The preservation profile is something that we adapted from a rubric used at Indiana University by our digital preservation technologist. We modified it, adding fields relevant to VTUL and adding more components from ISO 16363, the trusted digital repository standards. We have provided it to the content managers of our institutional repositories for feedback, and they have filled them out. As we preserve each institutional repository collection, the profile serves two purposes; to identify any needs that may prioritize one collection over another to be preserved or addressed first; and two be preserved along with the collection as a general overview. </a:t>
            </a:r>
            <a:endParaRPr>
              <a:solidFill>
                <a:schemeClr val="dk1"/>
              </a:solidFill>
            </a:endParaRPr>
          </a:p>
          <a:p>
            <a:pPr marL="0" lvl="0" indent="0" algn="l" rtl="0">
              <a:spcBef>
                <a:spcPts val="0"/>
              </a:spcBef>
              <a:spcAft>
                <a:spcPts val="0"/>
              </a:spcAft>
              <a:buNone/>
            </a:pP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It’s composed of 10 sections, collected in a spreadsheet, that provide information on various aspects that may require special consideration.</a:t>
            </a:r>
            <a:endParaRPr>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609efdc931_0_4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609efdc931_0_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profile is made for “collection-level” appraisal (“collection referring to a general group of content, not necessarily any one specific definition of collection), but we thought we could use SNiGB to adapt the profile to a project. The primary difference between the collections in our institutional repositories and projects like SNiGB is that there is a combination of datasets, scripts, HTML and CSS, individual profiles in RDF/XML, and so on, and all of these components will continue to be updated for several more years at minimum, meaning ongoing harvesting will be necessary for a longer period of time. The profile helps us to identify these components, determine the best strategies to preserve them, and decide how we are combining those strategies into a single workflow. </a:t>
            </a:r>
            <a:endParaRPr/>
          </a:p>
          <a:p>
            <a:pPr marL="0" lvl="0" indent="0" algn="l" rtl="0">
              <a:spcBef>
                <a:spcPts val="0"/>
              </a:spcBef>
              <a:spcAft>
                <a:spcPts val="0"/>
              </a:spcAft>
              <a:buNone/>
            </a:pPr>
            <a:endParaRPr/>
          </a:p>
          <a:p>
            <a:pPr marL="0" lvl="0" indent="0" algn="l" rtl="0">
              <a:spcBef>
                <a:spcPts val="0"/>
              </a:spcBef>
              <a:spcAft>
                <a:spcPts val="0"/>
              </a:spcAft>
              <a:buNone/>
            </a:pPr>
            <a:r>
              <a:rPr lang="en"/>
              <a:t>This profile will then be translated to a formal preservation plan (hopefully one that can be applied to other future DH projects).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609d8472fc_0_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609d8472fc_0_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packaging and workflow specifics are still a bit elusive since we are in the process of building the database. However, we know that we will be including relevant metadata, paradata and decision documentation, and all other relevant documentation. We also know that we will be bagging and ingesting the data into VTechData, our data repository, which in a few years will also mean automatic ingest into our preservation system. We also use Archive-It for web archiving for the current website and will also add the new website when it is live.</a:t>
            </a:r>
            <a:endParaRPr/>
          </a:p>
          <a:p>
            <a:pPr marL="0" lvl="0" indent="0" algn="l" rtl="0">
              <a:spcBef>
                <a:spcPts val="0"/>
              </a:spcBef>
              <a:spcAft>
                <a:spcPts val="0"/>
              </a:spcAft>
              <a:buNone/>
            </a:pPr>
            <a:endParaRPr/>
          </a:p>
          <a:p>
            <a:pPr marL="0" lvl="0" indent="0" algn="l" rtl="0">
              <a:spcBef>
                <a:spcPts val="0"/>
              </a:spcBef>
              <a:spcAft>
                <a:spcPts val="0"/>
              </a:spcAft>
              <a:buNone/>
            </a:pPr>
            <a:r>
              <a:rPr lang="en"/>
              <a:t>As our Library preservation program evolves, so will the details of the components that we preserve in this and other DH projects. This is just where we are now.</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609efdc931_0_5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609efdc931_0_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everything we’ve presented so far shows how hands-on we’ve been with this project, but that obviously isn’t scalable. As much as I know many would love it, we can’t bring in four librarians to support every DH project at this level. So our hope is to develop templates and workflows that can be shared with future project teams to encourage early planning.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609efdc931_0_6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609efdc931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 the sake of transparency, we wanted to acknowledge that our strategies have their limitations in applicability for other projects. We do have a significant number of people with technical expertise, ontology development, and we have access to several on-site consultants. We also have a Library and University DH communities, and a physical space within the library. Finally, our tools are customized for VTUL policy and procedure, but once we release our templates for public access, they could be adapted.</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609efdc931_0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609efdc931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summary, our strategy has been to plan for sustainability early, even before your have other pressure from external sources like grant requirements or potential deliverables from administration. </a:t>
            </a:r>
            <a:endParaRPr/>
          </a:p>
          <a:p>
            <a:pPr marL="0" lvl="0" indent="0" algn="l" rtl="0">
              <a:spcBef>
                <a:spcPts val="0"/>
              </a:spcBef>
              <a:spcAft>
                <a:spcPts val="0"/>
              </a:spcAft>
              <a:buNone/>
            </a:pPr>
            <a:endParaRPr/>
          </a:p>
          <a:p>
            <a:pPr marL="0" lvl="0" indent="0" algn="l" rtl="0">
              <a:spcBef>
                <a:spcPts val="0"/>
              </a:spcBef>
              <a:spcAft>
                <a:spcPts val="0"/>
              </a:spcAft>
              <a:buNone/>
            </a:pPr>
            <a:r>
              <a:rPr lang="en"/>
              <a:t>With DH projects like this where sustainability is not always the first priority and you have to come into the middle of it and try to adapt it, taking any preventative preservation strategies is better than taking none.</a:t>
            </a:r>
            <a:endParaRPr/>
          </a:p>
          <a:p>
            <a:pPr marL="0" lvl="0" indent="0" algn="l" rtl="0">
              <a:spcBef>
                <a:spcPts val="0"/>
              </a:spcBef>
              <a:spcAft>
                <a:spcPts val="0"/>
              </a:spcAft>
              <a:buNone/>
            </a:pPr>
            <a:endParaRPr/>
          </a:p>
          <a:p>
            <a:pPr marL="0" lvl="0" indent="0" algn="l" rtl="0">
              <a:spcBef>
                <a:spcPts val="0"/>
              </a:spcBef>
              <a:spcAft>
                <a:spcPts val="0"/>
              </a:spcAft>
              <a:buNone/>
            </a:pPr>
            <a:r>
              <a:rPr lang="en"/>
              <a:t>We’ve also planned to break the project into phases with each phase having some sort of outcome (e.g., white paper, shared data, grant proposal, etc.), this is uplifting for the team to feel like they’ve accomplished something, it’s also helpful for promotion and tenure. </a:t>
            </a:r>
            <a:endParaRPr/>
          </a:p>
          <a:p>
            <a:pPr marL="0" lvl="0" indent="0" algn="l" rtl="0">
              <a:spcBef>
                <a:spcPts val="0"/>
              </a:spcBef>
              <a:spcAft>
                <a:spcPts val="0"/>
              </a:spcAft>
              <a:buNone/>
            </a:pPr>
            <a:endParaRPr/>
          </a:p>
          <a:p>
            <a:pPr marL="0" lvl="0" indent="0" algn="l" rtl="0">
              <a:spcBef>
                <a:spcPts val="0"/>
              </a:spcBef>
              <a:spcAft>
                <a:spcPts val="0"/>
              </a:spcAft>
              <a:buNone/>
            </a:pPr>
            <a:r>
              <a:rPr lang="en"/>
              <a:t>It also helps with the idea that there might not be complete success, but some smaller outcomes will still show some success.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609d8472fc_0_4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609d8472fc_0_4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Lord Byron and His Times was Developed by David Radcliffe in the English at Virginia Tech. It is a digital archive of Byron works and letters marked up in TEI. Individuals named in these works were then used to create a prosopography of people active between 1780 and 1830. Radcliffe has since built this prosopography up nearly 30,000 individual records that exist in one very large XML file that is stored on a desktop computer in the professor’s home. The site frequently breaks down because of the size of this file, and it no longer validates in oXygen.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609d8472fc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609d8472fc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Thank you for your time and please feel free to contact us!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609d8472fc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609d8472fc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This prosopography has evolved to be a separate project that we are now calling SNiGB, meaning Social Networks in Georgian Britain. SNiGB will be website and database, and serve as a way for researchers to find connections among people based on their family, career, organizations, etc. </a:t>
            </a:r>
            <a:endParaRPr/>
          </a:p>
          <a:p>
            <a:pPr marL="0" lvl="0" indent="0" algn="l" rtl="0">
              <a:spcBef>
                <a:spcPts val="0"/>
              </a:spcBef>
              <a:spcAft>
                <a:spcPts val="0"/>
              </a:spcAft>
              <a:buNone/>
            </a:pPr>
            <a:endParaRPr/>
          </a:p>
          <a:p>
            <a:pPr marL="0" lvl="0" indent="0" algn="l" rtl="0">
              <a:spcBef>
                <a:spcPts val="0"/>
              </a:spcBef>
              <a:spcAft>
                <a:spcPts val="0"/>
              </a:spcAft>
              <a:buNone/>
            </a:pPr>
            <a:r>
              <a:rPr lang="en"/>
              <a:t>As mentioned, the entire work currently exists solely in its XML/TEI format on Radcliffe’s individual computer. Our goals are to migrate the data to a public git repo containing individual XML files for each record and then build an interactive user interface for data mining, querying, visualizations, and general exploration. To do so, I have gathered a team from the library with people of different areas of expertise to assist in reaching this goal.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609efdc931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609efdc931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However, while this is our first time working with this project, this is the fourth time Radcliffe has worked with someone in the Library on both SNiGB and Lord Byron with no permanent solution or outcome. So our personal goals for us in the library are to: </a:t>
            </a:r>
            <a:endParaRPr/>
          </a:p>
          <a:p>
            <a:pPr marL="457200" lvl="0" indent="-298450" algn="l" rtl="0">
              <a:spcBef>
                <a:spcPts val="0"/>
              </a:spcBef>
              <a:spcAft>
                <a:spcPts val="0"/>
              </a:spcAft>
              <a:buSzPts val="1100"/>
              <a:buAutoNum type="arabicPeriod"/>
            </a:pPr>
            <a:r>
              <a:rPr lang="en"/>
              <a:t>Transition management to the Library: Radcliffe plans to retire in the near future so to ensure long-term success we will need a long-term management plan. </a:t>
            </a:r>
            <a:endParaRPr/>
          </a:p>
          <a:p>
            <a:pPr marL="457200" lvl="0" indent="-298450" algn="l" rtl="0">
              <a:spcBef>
                <a:spcPts val="0"/>
              </a:spcBef>
              <a:spcAft>
                <a:spcPts val="0"/>
              </a:spcAft>
              <a:buSzPts val="1100"/>
              <a:buAutoNum type="arabicPeriod"/>
            </a:pPr>
            <a:r>
              <a:rPr lang="en"/>
              <a:t>Split the XML and develop a database: ultimately, we need to make this data available to other researchers in its XML form for re-use and (leading to our next goal)</a:t>
            </a:r>
            <a:endParaRPr/>
          </a:p>
          <a:p>
            <a:pPr marL="457200" lvl="0" indent="-298450" algn="l" rtl="0">
              <a:spcBef>
                <a:spcPts val="0"/>
              </a:spcBef>
              <a:spcAft>
                <a:spcPts val="0"/>
              </a:spcAft>
              <a:buSzPts val="1100"/>
              <a:buAutoNum type="arabicPeriod"/>
            </a:pPr>
            <a:r>
              <a:rPr lang="en"/>
              <a:t>Develop the interactive user interface: to make it user-friendly for exploration </a:t>
            </a:r>
            <a:endParaRPr/>
          </a:p>
          <a:p>
            <a:pPr marL="457200" lvl="0" indent="-298450" algn="l" rtl="0">
              <a:spcBef>
                <a:spcPts val="0"/>
              </a:spcBef>
              <a:spcAft>
                <a:spcPts val="0"/>
              </a:spcAft>
              <a:buSzPts val="1100"/>
              <a:buAutoNum type="arabicPeriod"/>
            </a:pPr>
            <a:r>
              <a:rPr lang="en"/>
              <a:t>And last and probably most importantly, develop and implement relevant sustainability policy and plans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609efdc931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609efdc931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in looking at this project as a case study, we can identify some common challenges with supporting DH projets.</a:t>
            </a:r>
            <a:endParaRPr/>
          </a:p>
          <a:p>
            <a:pPr marL="457200" lvl="0" indent="-298450" algn="l" rtl="0">
              <a:spcBef>
                <a:spcPts val="0"/>
              </a:spcBef>
              <a:spcAft>
                <a:spcPts val="0"/>
              </a:spcAft>
              <a:buSzPts val="1100"/>
              <a:buChar char="-"/>
            </a:pPr>
            <a:r>
              <a:rPr lang="en"/>
              <a:t>They’re often very complex and dynamic (especially these larger projects), meaning we can’t always have a set workflow or tool for dealing with them.</a:t>
            </a:r>
            <a:endParaRPr/>
          </a:p>
          <a:p>
            <a:pPr marL="457200" lvl="0" indent="-298450" algn="l" rtl="0">
              <a:spcBef>
                <a:spcPts val="0"/>
              </a:spcBef>
              <a:spcAft>
                <a:spcPts val="0"/>
              </a:spcAft>
              <a:buSzPts val="1100"/>
              <a:buChar char="-"/>
            </a:pPr>
            <a:r>
              <a:rPr lang="en"/>
              <a:t>A lot of the time, they lack funding and/or support outside of the main researcher, who most likely does not have experience in every aspect of the project lifecycle, leading to ...</a:t>
            </a:r>
            <a:endParaRPr/>
          </a:p>
          <a:p>
            <a:pPr marL="457200" lvl="0" indent="-298450" algn="l" rtl="0">
              <a:spcBef>
                <a:spcPts val="0"/>
              </a:spcBef>
              <a:spcAft>
                <a:spcPts val="0"/>
              </a:spcAft>
              <a:buSzPts val="1100"/>
              <a:buChar char="-"/>
            </a:pPr>
            <a:r>
              <a:rPr lang="en"/>
              <a:t>They often lack sustainability planning or general maintenance. In my experience working in publishing, a lot of researchers write a book and when its done its done and they don’t have to worry about it, and that carries over to DH projects, where researchers are simply looking for that completion point.</a:t>
            </a:r>
            <a:endParaRPr/>
          </a:p>
          <a:p>
            <a:pPr marL="457200" lvl="0" indent="-298450" algn="l" rtl="0">
              <a:spcBef>
                <a:spcPts val="0"/>
              </a:spcBef>
              <a:spcAft>
                <a:spcPts val="0"/>
              </a:spcAft>
              <a:buSzPts val="1100"/>
              <a:buChar char="-"/>
            </a:pPr>
            <a:r>
              <a:rPr lang="en"/>
              <a:t>Which means, there’s usually no dedicated support after project completion (or whatever is seen as project completion).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609efdc931_0_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609efdc931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In addition to the usual challenges of DH, with SNiGB, we are running into a few specific issues </a:t>
            </a:r>
            <a:endParaRPr/>
          </a:p>
          <a:p>
            <a:pPr marL="457200" lvl="0" indent="-298450" algn="l" rtl="0">
              <a:spcBef>
                <a:spcPts val="0"/>
              </a:spcBef>
              <a:spcAft>
                <a:spcPts val="0"/>
              </a:spcAft>
              <a:buSzPts val="1100"/>
              <a:buChar char="-"/>
            </a:pPr>
            <a:r>
              <a:rPr lang="en"/>
              <a:t>Radcliffe understands the need for the library to take over this project and often says that its a library project, however, he is unable to actually do this which leads to some micromanaging </a:t>
            </a:r>
            <a:endParaRPr/>
          </a:p>
          <a:p>
            <a:pPr marL="457200" lvl="0" indent="-298450" algn="l" rtl="0">
              <a:spcBef>
                <a:spcPts val="0"/>
              </a:spcBef>
              <a:spcAft>
                <a:spcPts val="0"/>
              </a:spcAft>
              <a:buSzPts val="1100"/>
              <a:buChar char="-"/>
            </a:pPr>
            <a:r>
              <a:rPr lang="en"/>
              <a:t>We have a DH space to support Digital Humanities, but no funding for the development </a:t>
            </a:r>
            <a:endParaRPr/>
          </a:p>
          <a:p>
            <a:pPr marL="457200" lvl="0" indent="-298450" algn="l" rtl="0">
              <a:spcBef>
                <a:spcPts val="0"/>
              </a:spcBef>
              <a:spcAft>
                <a:spcPts val="0"/>
              </a:spcAft>
              <a:buSzPts val="1100"/>
              <a:buChar char="-"/>
            </a:pPr>
            <a:r>
              <a:rPr lang="en"/>
              <a:t>There is no dedicated project manager - outside of the time that I am able to give it, which is not enough to take on a project of this size</a:t>
            </a:r>
            <a:endParaRPr/>
          </a:p>
          <a:p>
            <a:pPr marL="457200" lvl="0" indent="-298450" algn="l" rtl="0">
              <a:spcBef>
                <a:spcPts val="0"/>
              </a:spcBef>
              <a:spcAft>
                <a:spcPts val="0"/>
              </a:spcAft>
              <a:buSzPts val="1100"/>
              <a:buChar char="-"/>
            </a:pPr>
            <a:r>
              <a:rPr lang="en"/>
              <a:t>Radcliffe has been working with this data for over 20 years and is unable to consider what we’ve referred to as “the death of the project” or what to do when the interactive user interface is no longer live</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60a8cdc036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60a8cdc036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purpose in documenting how we go about taking ownership of this project and seeing it through is to create a model that we can use to manage future DH projects. This might include creating templates for preservation planning and policy, data management, and others for a more scalable use; we also want to actively document not just our decisions, but our rationale for those decisions; and developing methods for finding funding and developing Memorandum’s of Understanding.</a:t>
            </a:r>
            <a:endParaRPr/>
          </a:p>
          <a:p>
            <a:pPr marL="0" lvl="0" indent="0" algn="l" rtl="0">
              <a:spcBef>
                <a:spcPts val="0"/>
              </a:spcBef>
              <a:spcAft>
                <a:spcPts val="0"/>
              </a:spcAft>
              <a:buNone/>
            </a:pPr>
            <a:endParaRPr/>
          </a:p>
          <a:p>
            <a:pPr marL="0" lvl="0" indent="0" algn="l" rtl="0">
              <a:spcBef>
                <a:spcPts val="0"/>
              </a:spcBef>
              <a:spcAft>
                <a:spcPts val="0"/>
              </a:spcAft>
              <a:buNone/>
            </a:pPr>
            <a:r>
              <a:rPr lang="en"/>
              <a:t>The second purpose is to develop a reasonable preservation plan for a DH project. DH projects are complex, multimodal, and we are in the process of developing a preservation profile and a succession plan.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609efdc931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609efdc931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We’ve condensed our strategies for handling this DH project into these 5 P’s; project management, policy development, procedure and documentation, preservation planning, and prosopographies, all of which we will discuss further.</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609efdc931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609efdc931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Our first strategy (and perhaps our greatest challenge) is project management. As we mentioned, this project is in its fourth iteration of collaboration between the researcher and a Library group and the researcher will retire sooner rather than later, so it’s critical that we bring this project to completion.</a:t>
            </a:r>
            <a:endParaRPr/>
          </a:p>
          <a:p>
            <a:pPr marL="0" lvl="0" indent="0" algn="l" rtl="0">
              <a:spcBef>
                <a:spcPts val="0"/>
              </a:spcBef>
              <a:spcAft>
                <a:spcPts val="0"/>
              </a:spcAft>
              <a:buNone/>
            </a:pPr>
            <a:endParaRPr/>
          </a:p>
          <a:p>
            <a:pPr marL="0" lvl="0" indent="0" algn="l" rtl="0">
              <a:spcBef>
                <a:spcPts val="0"/>
              </a:spcBef>
              <a:spcAft>
                <a:spcPts val="0"/>
              </a:spcAft>
              <a:buNone/>
            </a:pPr>
            <a:r>
              <a:rPr lang="en"/>
              <a:t>First, we built a diverse team, which will be described in the next slide. </a:t>
            </a:r>
            <a:endParaRPr/>
          </a:p>
          <a:p>
            <a:pPr marL="0" lvl="0" indent="0" algn="l" rtl="0">
              <a:spcBef>
                <a:spcPts val="0"/>
              </a:spcBef>
              <a:spcAft>
                <a:spcPts val="0"/>
              </a:spcAft>
              <a:buNone/>
            </a:pPr>
            <a:r>
              <a:rPr lang="en"/>
              <a:t>Second, and I know it’s obvious, but we established regular bi-weekly meeting times with the researcher and the project group, which has kept us more on track than anything. </a:t>
            </a:r>
            <a:endParaRPr/>
          </a:p>
          <a:p>
            <a:pPr marL="0" lvl="0" indent="0" algn="l" rtl="0">
              <a:spcBef>
                <a:spcPts val="0"/>
              </a:spcBef>
              <a:spcAft>
                <a:spcPts val="0"/>
              </a:spcAft>
              <a:buNone/>
            </a:pPr>
            <a:r>
              <a:rPr lang="en"/>
              <a:t>Third, we identified certain documentation needs early on by looking at general grant guidelines, other project management resources in our Library, and some homegrown tools that we developed. </a:t>
            </a:r>
            <a:endParaRPr/>
          </a:p>
          <a:p>
            <a:pPr marL="0" lvl="0" indent="0" algn="l" rtl="0">
              <a:spcBef>
                <a:spcPts val="0"/>
              </a:spcBef>
              <a:spcAft>
                <a:spcPts val="0"/>
              </a:spcAft>
              <a:buNone/>
            </a:pPr>
            <a:r>
              <a:rPr lang="en"/>
              <a:t>Finally, we developed benchmarks with hard and soft deadlines.</a:t>
            </a:r>
            <a:endParaRPr/>
          </a:p>
          <a:p>
            <a:pPr marL="0" lvl="0" indent="0" algn="l" rtl="0">
              <a:spcBef>
                <a:spcPts val="0"/>
              </a:spcBef>
              <a:spcAft>
                <a:spcPts val="0"/>
              </a:spcAft>
              <a:buNone/>
            </a:pPr>
            <a:endParaRPr/>
          </a:p>
          <a:p>
            <a:pPr marL="0" lvl="0" indent="0" algn="l" rtl="0">
              <a:spcBef>
                <a:spcPts val="0"/>
              </a:spcBef>
              <a:spcAft>
                <a:spcPts val="0"/>
              </a:spcAft>
              <a:buNone/>
            </a:pPr>
            <a:r>
              <a:rPr lang="en"/>
              <a:t>We know that all of these things will evolve and need to be adapted to any changes, so it’s important to not get hung up on not meeting a specific self-imposed deadline.</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p:nvPr/>
        </p:nvSpPr>
        <p:spPr>
          <a:xfrm>
            <a:off x="2515413" y="604300"/>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rgbClr val="E87722"/>
            </a:solidFill>
            <a:prstDash val="solid"/>
            <a:miter lim="8000"/>
            <a:headEnd type="none" w="sm" len="sm"/>
            <a:tailEnd type="none" w="sm" len="sm"/>
          </a:ln>
        </p:spPr>
      </p:sp>
      <p:sp>
        <p:nvSpPr>
          <p:cNvPr id="12" name="Google Shape;12;p2"/>
          <p:cNvSpPr/>
          <p:nvPr/>
        </p:nvSpPr>
        <p:spPr>
          <a:xfrm rot="10800000">
            <a:off x="5546950" y="34191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rgbClr val="E87722"/>
            </a:solidFill>
            <a:prstDash val="solid"/>
            <a:miter lim="8000"/>
            <a:headEnd type="none" w="sm" len="sm"/>
            <a:tailEnd type="none" w="sm" len="sm"/>
          </a:ln>
        </p:spPr>
      </p:sp>
      <p:sp>
        <p:nvSpPr>
          <p:cNvPr id="13" name="Google Shape;13;p2"/>
          <p:cNvSpPr txBox="1">
            <a:spLocks noGrp="1"/>
          </p:cNvSpPr>
          <p:nvPr>
            <p:ph type="ctrTitle"/>
          </p:nvPr>
        </p:nvSpPr>
        <p:spPr>
          <a:xfrm>
            <a:off x="3044700" y="1444255"/>
            <a:ext cx="3054600" cy="15372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14" name="Google Shape;14;p2"/>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6" name="Google Shape;16;p2"/>
          <p:cNvCxnSpPr/>
          <p:nvPr/>
        </p:nvCxnSpPr>
        <p:spPr>
          <a:xfrm rot="10800000">
            <a:off x="2405075" y="489575"/>
            <a:ext cx="10500" cy="1145100"/>
          </a:xfrm>
          <a:prstGeom prst="straightConnector1">
            <a:avLst/>
          </a:prstGeom>
          <a:noFill/>
          <a:ln w="19050" cap="flat" cmpd="sng">
            <a:solidFill>
              <a:srgbClr val="E87722"/>
            </a:solidFill>
            <a:prstDash val="dash"/>
            <a:round/>
            <a:headEnd type="none" w="med" len="med"/>
            <a:tailEnd type="none" w="med" len="med"/>
          </a:ln>
        </p:spPr>
      </p:cxnSp>
      <p:cxnSp>
        <p:nvCxnSpPr>
          <p:cNvPr id="17" name="Google Shape;17;p2"/>
          <p:cNvCxnSpPr/>
          <p:nvPr/>
        </p:nvCxnSpPr>
        <p:spPr>
          <a:xfrm rot="10800000">
            <a:off x="2405150" y="489475"/>
            <a:ext cx="1072200" cy="300"/>
          </a:xfrm>
          <a:prstGeom prst="straightConnector1">
            <a:avLst/>
          </a:prstGeom>
          <a:noFill/>
          <a:ln w="19050" cap="flat" cmpd="sng">
            <a:solidFill>
              <a:srgbClr val="E87722"/>
            </a:solidFill>
            <a:prstDash val="dash"/>
            <a:round/>
            <a:headEnd type="none" w="med" len="med"/>
            <a:tailEnd type="none" w="med" len="med"/>
          </a:ln>
        </p:spPr>
      </p:cxnSp>
      <p:cxnSp>
        <p:nvCxnSpPr>
          <p:cNvPr id="18" name="Google Shape;18;p2"/>
          <p:cNvCxnSpPr/>
          <p:nvPr/>
        </p:nvCxnSpPr>
        <p:spPr>
          <a:xfrm>
            <a:off x="6753273" y="3518025"/>
            <a:ext cx="10500" cy="1145100"/>
          </a:xfrm>
          <a:prstGeom prst="straightConnector1">
            <a:avLst/>
          </a:prstGeom>
          <a:noFill/>
          <a:ln w="19050" cap="flat" cmpd="sng">
            <a:solidFill>
              <a:srgbClr val="E87722"/>
            </a:solidFill>
            <a:prstDash val="dash"/>
            <a:round/>
            <a:headEnd type="none" w="med" len="med"/>
            <a:tailEnd type="none" w="med" len="med"/>
          </a:ln>
        </p:spPr>
      </p:cxnSp>
      <p:cxnSp>
        <p:nvCxnSpPr>
          <p:cNvPr id="19" name="Google Shape;19;p2"/>
          <p:cNvCxnSpPr/>
          <p:nvPr/>
        </p:nvCxnSpPr>
        <p:spPr>
          <a:xfrm>
            <a:off x="5691498" y="4662925"/>
            <a:ext cx="1072200" cy="300"/>
          </a:xfrm>
          <a:prstGeom prst="straightConnector1">
            <a:avLst/>
          </a:prstGeom>
          <a:noFill/>
          <a:ln w="19050" cap="flat" cmpd="sng">
            <a:solidFill>
              <a:srgbClr val="E87722"/>
            </a:solidFill>
            <a:prstDash val="dash"/>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7"/>
        <p:cNvGrpSpPr/>
        <p:nvPr/>
      </p:nvGrpSpPr>
      <p:grpSpPr>
        <a:xfrm>
          <a:off x="0" y="0"/>
          <a:ext cx="0" cy="0"/>
          <a:chOff x="0" y="0"/>
          <a:chExt cx="0" cy="0"/>
        </a:xfrm>
      </p:grpSpPr>
      <p:sp>
        <p:nvSpPr>
          <p:cNvPr id="58" name="Google Shape;58;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1"/>
          <p:cNvSpPr txBox="1">
            <a:spLocks noGrp="1"/>
          </p:cNvSpPr>
          <p:nvPr>
            <p:ph type="title" hasCustomPrompt="1"/>
          </p:nvPr>
        </p:nvSpPr>
        <p:spPr>
          <a:xfrm>
            <a:off x="311700" y="957125"/>
            <a:ext cx="8520600" cy="21288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60" name="Google Shape;60;p11"/>
          <p:cNvSpPr txBox="1">
            <a:spLocks noGrp="1"/>
          </p:cNvSpPr>
          <p:nvPr>
            <p:ph type="body" idx="1"/>
          </p:nvPr>
        </p:nvSpPr>
        <p:spPr>
          <a:xfrm>
            <a:off x="311700" y="3162000"/>
            <a:ext cx="8520600" cy="10716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61" name="Google Shape;61;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2"/>
        <p:cNvGrpSpPr/>
        <p:nvPr/>
      </p:nvGrpSpPr>
      <p:grpSpPr>
        <a:xfrm>
          <a:off x="0" y="0"/>
          <a:ext cx="0" cy="0"/>
          <a:chOff x="0" y="0"/>
          <a:chExt cx="0" cy="0"/>
        </a:xfrm>
      </p:grpSpPr>
      <p:sp>
        <p:nvSpPr>
          <p:cNvPr id="63" name="Google Shape;63;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0"/>
        <p:cNvGrpSpPr/>
        <p:nvPr/>
      </p:nvGrpSpPr>
      <p:grpSpPr>
        <a:xfrm>
          <a:off x="0" y="0"/>
          <a:ext cx="0" cy="0"/>
          <a:chOff x="0" y="0"/>
          <a:chExt cx="0" cy="0"/>
        </a:xfrm>
      </p:grpSpPr>
      <p:sp>
        <p:nvSpPr>
          <p:cNvPr id="21" name="Google Shape;21;p3"/>
          <p:cNvSpPr/>
          <p:nvPr/>
        </p:nvSpPr>
        <p:spPr>
          <a:xfrm flipH="1">
            <a:off x="7595938" y="4602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rgbClr val="E87722"/>
            </a:solidFill>
            <a:prstDash val="solid"/>
            <a:miter lim="8000"/>
            <a:headEnd type="none" w="sm" len="sm"/>
            <a:tailEnd type="none" w="sm" len="sm"/>
          </a:ln>
        </p:spPr>
      </p:sp>
      <p:sp>
        <p:nvSpPr>
          <p:cNvPr id="22" name="Google Shape;22;p3"/>
          <p:cNvSpPr/>
          <p:nvPr/>
        </p:nvSpPr>
        <p:spPr>
          <a:xfrm rot="10800000" flipH="1">
            <a:off x="466425" y="35583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rgbClr val="E87722"/>
            </a:solidFill>
            <a:prstDash val="solid"/>
            <a:miter lim="8000"/>
            <a:headEnd type="none" w="sm" len="sm"/>
            <a:tailEnd type="none" w="sm" len="sm"/>
          </a:ln>
        </p:spPr>
      </p:sp>
      <p:sp>
        <p:nvSpPr>
          <p:cNvPr id="23" name="Google Shape;23;p3"/>
          <p:cNvSpPr txBox="1">
            <a:spLocks noGrp="1"/>
          </p:cNvSpPr>
          <p:nvPr>
            <p:ph type="title"/>
          </p:nvPr>
        </p:nvSpPr>
        <p:spPr>
          <a:xfrm>
            <a:off x="773700" y="1806450"/>
            <a:ext cx="7596600" cy="1530600"/>
          </a:xfrm>
          <a:prstGeom prst="rect">
            <a:avLst/>
          </a:prstGeom>
        </p:spPr>
        <p:txBody>
          <a:bodyPr spcFirstLastPara="1" wrap="square" lIns="91425" tIns="91425" rIns="91425" bIns="91425" anchor="ctr" anchorCtr="0">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0" y="5045700"/>
            <a:ext cx="9144000" cy="97800"/>
          </a:xfrm>
          <a:prstGeom prst="rect">
            <a:avLst/>
          </a:prstGeom>
          <a:solidFill>
            <a:srgbClr val="E8772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lvl1pPr lvl="0">
              <a:spcBef>
                <a:spcPts val="0"/>
              </a:spcBef>
              <a:spcAft>
                <a:spcPts val="0"/>
              </a:spcAft>
              <a:buClr>
                <a:srgbClr val="861F41"/>
              </a:buClr>
              <a:buSzPts val="4200"/>
              <a:buNone/>
              <a:defRPr>
                <a:solidFill>
                  <a:srgbClr val="861F41"/>
                </a:solidFill>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28" name="Google Shape;28;p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Clr>
                <a:srgbClr val="E87722"/>
              </a:buClr>
              <a:buSzPts val="1800"/>
              <a:buChar char="&gt;"/>
              <a:defRPr/>
            </a:lvl1pPr>
            <a:lvl2pPr marL="914400" lvl="1" indent="-317500">
              <a:spcBef>
                <a:spcPts val="1600"/>
              </a:spcBef>
              <a:spcAft>
                <a:spcPts val="0"/>
              </a:spcAft>
              <a:buClr>
                <a:srgbClr val="861F41"/>
              </a:buClr>
              <a:buSzPts val="1400"/>
              <a:buChar char="&gt;"/>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30" name="Google Shape;30;p4"/>
          <p:cNvCxnSpPr/>
          <p:nvPr/>
        </p:nvCxnSpPr>
        <p:spPr>
          <a:xfrm>
            <a:off x="0" y="48750"/>
            <a:ext cx="9162600" cy="0"/>
          </a:xfrm>
          <a:prstGeom prst="straightConnector1">
            <a:avLst/>
          </a:prstGeom>
          <a:noFill/>
          <a:ln w="19050" cap="flat" cmpd="sng">
            <a:solidFill>
              <a:srgbClr val="E87722"/>
            </a:solidFill>
            <a:prstDash val="dash"/>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33" name="Google Shape;33;p5"/>
          <p:cNvSpPr txBox="1">
            <a:spLocks noGrp="1"/>
          </p:cNvSpPr>
          <p:nvPr>
            <p:ph type="body" idx="1"/>
          </p:nvPr>
        </p:nvSpPr>
        <p:spPr>
          <a:xfrm>
            <a:off x="311700" y="1225225"/>
            <a:ext cx="3999900" cy="3354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4" name="Google Shape;34;p5"/>
          <p:cNvSpPr txBox="1">
            <a:spLocks noGrp="1"/>
          </p:cNvSpPr>
          <p:nvPr>
            <p:ph type="body" idx="2"/>
          </p:nvPr>
        </p:nvSpPr>
        <p:spPr>
          <a:xfrm>
            <a:off x="4832400" y="1225225"/>
            <a:ext cx="3999900" cy="33540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5" name="Google Shape;3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a:endParaRPr/>
          </a:p>
        </p:txBody>
      </p:sp>
      <p:sp>
        <p:nvSpPr>
          <p:cNvPr id="38" name="Google Shape;3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a:endParaRPr/>
          </a:p>
        </p:txBody>
      </p:sp>
      <p:sp>
        <p:nvSpPr>
          <p:cNvPr id="41" name="Google Shape;41;p7"/>
          <p:cNvSpPr txBox="1">
            <a:spLocks noGrp="1"/>
          </p:cNvSpPr>
          <p:nvPr>
            <p:ph type="body" idx="1"/>
          </p:nvPr>
        </p:nvSpPr>
        <p:spPr>
          <a:xfrm>
            <a:off x="311700" y="1399400"/>
            <a:ext cx="2808000" cy="27849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42" name="Google Shape;4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43"/>
        <p:cNvGrpSpPr/>
        <p:nvPr/>
      </p:nvGrpSpPr>
      <p:grpSpPr>
        <a:xfrm>
          <a:off x="0" y="0"/>
          <a:ext cx="0" cy="0"/>
          <a:chOff x="0" y="0"/>
          <a:chExt cx="0" cy="0"/>
        </a:xfrm>
      </p:grpSpPr>
      <p:sp>
        <p:nvSpPr>
          <p:cNvPr id="44" name="Google Shape;44;p8"/>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45;p8"/>
          <p:cNvSpPr txBox="1">
            <a:spLocks noGrp="1"/>
          </p:cNvSpPr>
          <p:nvPr>
            <p:ph type="title"/>
          </p:nvPr>
        </p:nvSpPr>
        <p:spPr>
          <a:xfrm>
            <a:off x="490250" y="450150"/>
            <a:ext cx="5878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6" name="Google Shape;46;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7"/>
        <p:cNvGrpSpPr/>
        <p:nvPr/>
      </p:nvGrpSpPr>
      <p:grpSpPr>
        <a:xfrm>
          <a:off x="0" y="0"/>
          <a:ext cx="0" cy="0"/>
          <a:chOff x="0" y="0"/>
          <a:chExt cx="0" cy="0"/>
        </a:xfrm>
      </p:grpSpPr>
      <p:sp>
        <p:nvSpPr>
          <p:cNvPr id="48" name="Google Shape;48;p9"/>
          <p:cNvSpPr/>
          <p:nvPr/>
        </p:nvSpPr>
        <p:spPr>
          <a:xfrm>
            <a:off x="4572000" y="-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9" name="Google Shape;49;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50" name="Google Shape;50;p9"/>
          <p:cNvSpPr txBox="1">
            <a:spLocks noGrp="1"/>
          </p:cNvSpPr>
          <p:nvPr>
            <p:ph type="title"/>
          </p:nvPr>
        </p:nvSpPr>
        <p:spPr>
          <a:xfrm>
            <a:off x="265500" y="929275"/>
            <a:ext cx="4045200" cy="1786200"/>
          </a:xfrm>
          <a:prstGeom prst="rect">
            <a:avLst/>
          </a:prstGeom>
        </p:spPr>
        <p:txBody>
          <a:bodyPr spcFirstLastPara="1" wrap="square" lIns="91425" tIns="91425" rIns="91425" bIns="91425" anchor="b" anchorCtr="0">
            <a:no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a:endParaRPr/>
          </a:p>
        </p:txBody>
      </p:sp>
      <p:sp>
        <p:nvSpPr>
          <p:cNvPr id="51" name="Google Shape;51;p9"/>
          <p:cNvSpPr txBox="1">
            <a:spLocks noGrp="1"/>
          </p:cNvSpPr>
          <p:nvPr>
            <p:ph type="subTitle" idx="1"/>
          </p:nvPr>
        </p:nvSpPr>
        <p:spPr>
          <a:xfrm>
            <a:off x="265500" y="2769001"/>
            <a:ext cx="4045200" cy="1574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a:endParaRPr/>
          </a:p>
        </p:txBody>
      </p:sp>
      <p:sp>
        <p:nvSpPr>
          <p:cNvPr id="52" name="Google Shape;52;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53" name="Google Shape;53;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4"/>
        <p:cNvGrpSpPr/>
        <p:nvPr/>
      </p:nvGrpSpPr>
      <p:grpSpPr>
        <a:xfrm>
          <a:off x="0" y="0"/>
          <a:ext cx="0" cy="0"/>
          <a:chOff x="0" y="0"/>
          <a:chExt cx="0" cy="0"/>
        </a:xfrm>
      </p:grpSpPr>
      <p:sp>
        <p:nvSpPr>
          <p:cNvPr id="55" name="Google Shape;55;p10"/>
          <p:cNvSpPr txBox="1">
            <a:spLocks noGrp="1"/>
          </p:cNvSpPr>
          <p:nvPr>
            <p:ph type="body" idx="1"/>
          </p:nvPr>
        </p:nvSpPr>
        <p:spPr>
          <a:xfrm>
            <a:off x="319500" y="4218925"/>
            <a:ext cx="5998800" cy="598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a:endParaRPr/>
          </a:p>
        </p:txBody>
      </p:sp>
      <p:sp>
        <p:nvSpPr>
          <p:cNvPr id="56" name="Google Shape;56;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luxe">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315925"/>
            <a:ext cx="8520600" cy="8313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a:endParaRPr/>
          </a:p>
        </p:txBody>
      </p:sp>
      <p:sp>
        <p:nvSpPr>
          <p:cNvPr id="7" name="Google Shape;7;p1"/>
          <p:cNvSpPr txBox="1">
            <a:spLocks noGrp="1"/>
          </p:cNvSpPr>
          <p:nvPr>
            <p:ph type="body" idx="1"/>
          </p:nvPr>
        </p:nvSpPr>
        <p:spPr>
          <a:xfrm>
            <a:off x="311700" y="1225225"/>
            <a:ext cx="8520600" cy="33540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marL="914400" lvl="1"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marL="1371600" lvl="2"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marL="1828800" lvl="3"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marL="2286000" lvl="4"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marL="2743200" lvl="5"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marL="3200400" lvl="6"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marL="3657600" lvl="7" indent="-3175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marL="4114800" lvl="8" indent="-3175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3">
            <a:alphaModFix/>
          </a:blip>
          <a:stretch>
            <a:fillRect/>
          </a:stretch>
        </p:blipFill>
        <p:spPr>
          <a:xfrm>
            <a:off x="7855525" y="4381500"/>
            <a:ext cx="1217026" cy="56742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mailto:gcorinne@vt.edu"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 Id="rId5" Type="http://schemas.openxmlformats.org/officeDocument/2006/relationships/image" Target="../media/image9.gif"/><Relationship Id="rId4" Type="http://schemas.openxmlformats.org/officeDocument/2006/relationships/hyperlink" Target="mailto:alexk93@vt.ed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3"/>
          <p:cNvSpPr txBox="1">
            <a:spLocks noGrp="1"/>
          </p:cNvSpPr>
          <p:nvPr>
            <p:ph type="ctrTitle"/>
          </p:nvPr>
        </p:nvSpPr>
        <p:spPr>
          <a:xfrm>
            <a:off x="3044700" y="1444255"/>
            <a:ext cx="3054600" cy="1537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400" b="1" dirty="0">
                <a:solidFill>
                  <a:srgbClr val="861F41"/>
                </a:solidFill>
              </a:rPr>
              <a:t>5 P’s of DH:</a:t>
            </a:r>
            <a:endParaRPr sz="4400" b="1" dirty="0">
              <a:solidFill>
                <a:srgbClr val="861F41"/>
              </a:solidFill>
            </a:endParaRPr>
          </a:p>
          <a:p>
            <a:pPr marL="0" lvl="0" indent="0" algn="ctr" rtl="0">
              <a:lnSpc>
                <a:spcPct val="100000"/>
              </a:lnSpc>
              <a:spcBef>
                <a:spcPts val="0"/>
              </a:spcBef>
              <a:spcAft>
                <a:spcPts val="0"/>
              </a:spcAft>
              <a:buNone/>
            </a:pPr>
            <a:r>
              <a:rPr lang="en" sz="2400" b="1" dirty="0">
                <a:solidFill>
                  <a:srgbClr val="861F41"/>
                </a:solidFill>
              </a:rPr>
              <a:t>Project Management, Preservation, Policies, Procedures, and </a:t>
            </a:r>
            <a:r>
              <a:rPr lang="en" sz="2400" b="1" dirty="0" err="1">
                <a:solidFill>
                  <a:srgbClr val="861F41"/>
                </a:solidFill>
              </a:rPr>
              <a:t>Prosopographies</a:t>
            </a:r>
            <a:r>
              <a:rPr lang="en" sz="2400" b="1" dirty="0">
                <a:solidFill>
                  <a:srgbClr val="861F41"/>
                </a:solidFill>
              </a:rPr>
              <a:t> </a:t>
            </a:r>
            <a:endParaRPr sz="2400" b="1" dirty="0">
              <a:solidFill>
                <a:srgbClr val="861F41"/>
              </a:solidFill>
            </a:endParaRPr>
          </a:p>
        </p:txBody>
      </p:sp>
      <p:sp>
        <p:nvSpPr>
          <p:cNvPr id="69" name="Google Shape;69;p13"/>
          <p:cNvSpPr txBox="1">
            <a:spLocks noGrp="1"/>
          </p:cNvSpPr>
          <p:nvPr>
            <p:ph type="subTitle" idx="1"/>
          </p:nvPr>
        </p:nvSpPr>
        <p:spPr>
          <a:xfrm>
            <a:off x="3044700" y="3116580"/>
            <a:ext cx="3054600" cy="701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t>Corinne Guimont</a:t>
            </a:r>
            <a:endParaRPr sz="2400"/>
          </a:p>
          <a:p>
            <a:pPr marL="0" lvl="0" indent="0" algn="ctr" rtl="0">
              <a:spcBef>
                <a:spcPts val="0"/>
              </a:spcBef>
              <a:spcAft>
                <a:spcPts val="0"/>
              </a:spcAft>
              <a:buNone/>
            </a:pPr>
            <a:r>
              <a:rPr lang="en" sz="2400"/>
              <a:t>Alex Kinnaman</a:t>
            </a:r>
            <a:endParaRPr sz="2400"/>
          </a:p>
          <a:p>
            <a:pPr marL="0" lvl="0" indent="0" algn="ctr" rtl="0">
              <a:spcBef>
                <a:spcPts val="0"/>
              </a:spcBef>
              <a:spcAft>
                <a:spcPts val="0"/>
              </a:spcAft>
              <a:buNone/>
            </a:pPr>
            <a:r>
              <a:rPr lang="en" sz="1800"/>
              <a:t>Virginia Tech University Libraries</a:t>
            </a:r>
            <a:endParaRPr sz="18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22"/>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Project Management - Building the Team</a:t>
            </a:r>
            <a:endParaRPr/>
          </a:p>
        </p:txBody>
      </p:sp>
      <p:sp>
        <p:nvSpPr>
          <p:cNvPr id="125" name="Google Shape;125;p22"/>
          <p:cNvSpPr txBox="1">
            <a:spLocks noGrp="1"/>
          </p:cNvSpPr>
          <p:nvPr>
            <p:ph type="body" idx="1"/>
          </p:nvPr>
        </p:nvSpPr>
        <p:spPr>
          <a:xfrm>
            <a:off x="311700" y="1225225"/>
            <a:ext cx="8109900" cy="3354000"/>
          </a:xfrm>
          <a:prstGeom prst="rect">
            <a:avLst/>
          </a:prstGeom>
        </p:spPr>
        <p:txBody>
          <a:bodyPr spcFirstLastPara="1" wrap="square" lIns="91425" tIns="91425" rIns="91425" bIns="91425" anchor="t" anchorCtr="0">
            <a:noAutofit/>
          </a:bodyPr>
          <a:lstStyle/>
          <a:p>
            <a:pPr marL="457200" lvl="0" indent="-355600" algn="l" rtl="0">
              <a:lnSpc>
                <a:spcPct val="150000"/>
              </a:lnSpc>
              <a:spcBef>
                <a:spcPts val="0"/>
              </a:spcBef>
              <a:spcAft>
                <a:spcPts val="0"/>
              </a:spcAft>
              <a:buSzPts val="2000"/>
              <a:buChar char="&gt;"/>
            </a:pPr>
            <a:r>
              <a:rPr lang="en" sz="2000"/>
              <a:t>Project team consists of a publishing specialist, an archivist, 2 digital preservationists, and the researcher </a:t>
            </a:r>
            <a:endParaRPr sz="2000"/>
          </a:p>
          <a:p>
            <a:pPr marL="457200" lvl="0" indent="-355600" algn="l" rtl="0">
              <a:lnSpc>
                <a:spcPct val="150000"/>
              </a:lnSpc>
              <a:spcBef>
                <a:spcPts val="0"/>
              </a:spcBef>
              <a:spcAft>
                <a:spcPts val="0"/>
              </a:spcAft>
              <a:buSzPts val="2000"/>
              <a:buChar char="&gt;"/>
            </a:pPr>
            <a:r>
              <a:rPr lang="en" sz="2000"/>
              <a:t>IT and data services are available as consultants</a:t>
            </a:r>
            <a:endParaRPr sz="2000"/>
          </a:p>
          <a:p>
            <a:pPr marL="457200" lvl="0" indent="-355600" algn="l" rtl="0">
              <a:lnSpc>
                <a:spcPct val="150000"/>
              </a:lnSpc>
              <a:spcBef>
                <a:spcPts val="0"/>
              </a:spcBef>
              <a:spcAft>
                <a:spcPts val="0"/>
              </a:spcAft>
              <a:buSzPts val="2000"/>
              <a:buChar char="&gt;"/>
            </a:pPr>
            <a:r>
              <a:rPr lang="en" sz="2000"/>
              <a:t>Outsourcing database components to Performant</a:t>
            </a:r>
            <a:endParaRPr sz="2000"/>
          </a:p>
          <a:p>
            <a:pPr marL="457200" lvl="0" indent="-355600" algn="l" rtl="0">
              <a:lnSpc>
                <a:spcPct val="150000"/>
              </a:lnSpc>
              <a:spcBef>
                <a:spcPts val="1600"/>
              </a:spcBef>
              <a:spcAft>
                <a:spcPts val="1600"/>
              </a:spcAft>
              <a:buSzPts val="2000"/>
              <a:buChar char="&gt;"/>
            </a:pPr>
            <a:r>
              <a:rPr lang="en" sz="2000"/>
              <a:t>Building an Advisory board</a:t>
            </a: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23"/>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Policy &amp; Plan Development</a:t>
            </a:r>
            <a:endParaRPr/>
          </a:p>
        </p:txBody>
      </p:sp>
      <p:sp>
        <p:nvSpPr>
          <p:cNvPr id="131" name="Google Shape;131;p23"/>
          <p:cNvSpPr txBox="1">
            <a:spLocks noGrp="1"/>
          </p:cNvSpPr>
          <p:nvPr>
            <p:ph type="body" idx="1"/>
          </p:nvPr>
        </p:nvSpPr>
        <p:spPr>
          <a:xfrm>
            <a:off x="311700" y="1225225"/>
            <a:ext cx="8749500" cy="3354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gt;"/>
            </a:pPr>
            <a:r>
              <a:rPr lang="en" sz="2000"/>
              <a:t>MOU to distinguish roles and to determine who retains responsibility for the project during and after completion</a:t>
            </a:r>
            <a:endParaRPr sz="2000"/>
          </a:p>
          <a:p>
            <a:pPr marL="914400" lvl="1" indent="-342900" algn="l" rtl="0">
              <a:spcBef>
                <a:spcPts val="0"/>
              </a:spcBef>
              <a:spcAft>
                <a:spcPts val="0"/>
              </a:spcAft>
              <a:buSzPts val="1800"/>
              <a:buChar char="&gt;"/>
            </a:pPr>
            <a:r>
              <a:rPr lang="en" sz="1800"/>
              <a:t>Don’t bite of more than you can chew</a:t>
            </a:r>
            <a:endParaRPr sz="1800"/>
          </a:p>
          <a:p>
            <a:pPr marL="457200" lvl="0" indent="-355600" algn="l" rtl="0">
              <a:spcBef>
                <a:spcPts val="0"/>
              </a:spcBef>
              <a:spcAft>
                <a:spcPts val="0"/>
              </a:spcAft>
              <a:buSzPts val="2000"/>
              <a:buChar char="&gt;"/>
            </a:pPr>
            <a:r>
              <a:rPr lang="en" sz="2000"/>
              <a:t>Data Management Plan</a:t>
            </a:r>
            <a:endParaRPr sz="2000"/>
          </a:p>
          <a:p>
            <a:pPr marL="914400" lvl="1" indent="-342900" algn="l" rtl="0">
              <a:spcBef>
                <a:spcPts val="0"/>
              </a:spcBef>
              <a:spcAft>
                <a:spcPts val="0"/>
              </a:spcAft>
              <a:buSzPts val="1800"/>
              <a:buChar char="&gt;"/>
            </a:pPr>
            <a:r>
              <a:rPr lang="en" sz="1800"/>
              <a:t>Grant requirements; data handling</a:t>
            </a:r>
            <a:endParaRPr sz="1800"/>
          </a:p>
          <a:p>
            <a:pPr marL="457200" lvl="0" indent="-355600" algn="l" rtl="0">
              <a:spcBef>
                <a:spcPts val="0"/>
              </a:spcBef>
              <a:spcAft>
                <a:spcPts val="0"/>
              </a:spcAft>
              <a:buSzPts val="2000"/>
              <a:buChar char="&gt;"/>
            </a:pPr>
            <a:r>
              <a:rPr lang="en" sz="2000"/>
              <a:t>Preservation Policy</a:t>
            </a:r>
            <a:endParaRPr sz="2000"/>
          </a:p>
          <a:p>
            <a:pPr marL="914400" lvl="1" indent="-342900" algn="l" rtl="0">
              <a:spcBef>
                <a:spcPts val="0"/>
              </a:spcBef>
              <a:spcAft>
                <a:spcPts val="0"/>
              </a:spcAft>
              <a:buSzPts val="1800"/>
              <a:buChar char="&gt;"/>
            </a:pPr>
            <a:r>
              <a:rPr lang="en" sz="1800"/>
              <a:t>Sustainability</a:t>
            </a:r>
            <a:endParaRPr sz="1800"/>
          </a:p>
          <a:p>
            <a:pPr marL="457200" lvl="0" indent="-355600" algn="l" rtl="0">
              <a:spcBef>
                <a:spcPts val="0"/>
              </a:spcBef>
              <a:spcAft>
                <a:spcPts val="0"/>
              </a:spcAft>
              <a:buSzPts val="2000"/>
              <a:buChar char="&gt;"/>
            </a:pPr>
            <a:r>
              <a:rPr lang="en" sz="2000"/>
              <a:t>Succession Plan</a:t>
            </a:r>
            <a:endParaRPr sz="2000"/>
          </a:p>
          <a:p>
            <a:pPr marL="914400" lvl="1" indent="-342900" algn="l" rtl="0">
              <a:spcBef>
                <a:spcPts val="0"/>
              </a:spcBef>
              <a:spcAft>
                <a:spcPts val="0"/>
              </a:spcAft>
              <a:buSzPts val="1800"/>
              <a:buChar char="&gt;"/>
            </a:pPr>
            <a:r>
              <a:rPr lang="en" sz="1800"/>
              <a:t>What happens if….</a:t>
            </a:r>
            <a:endParaRPr sz="1800"/>
          </a:p>
          <a:p>
            <a:pPr marL="0" lvl="0" indent="0" algn="l" rtl="0">
              <a:spcBef>
                <a:spcPts val="1600"/>
              </a:spcBef>
              <a:spcAft>
                <a:spcPts val="1600"/>
              </a:spcAft>
              <a:buNone/>
            </a:pPr>
            <a:endParaRPr/>
          </a:p>
        </p:txBody>
      </p:sp>
      <p:pic>
        <p:nvPicPr>
          <p:cNvPr id="132" name="Google Shape;132;p23" descr="a meme depicting Woody and Buzz from Toy Story and the text &quot;Policies. Policies Everywhere&quot;" title="policies"/>
          <p:cNvPicPr preferRelativeResize="0"/>
          <p:nvPr/>
        </p:nvPicPr>
        <p:blipFill>
          <a:blip r:embed="rId3">
            <a:alphaModFix/>
          </a:blip>
          <a:stretch>
            <a:fillRect/>
          </a:stretch>
        </p:blipFill>
        <p:spPr>
          <a:xfrm>
            <a:off x="6400600" y="2475200"/>
            <a:ext cx="2304525" cy="12584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2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Procedure &amp; Documentation: Procedure</a:t>
            </a:r>
            <a:endParaRPr/>
          </a:p>
        </p:txBody>
      </p:sp>
      <p:sp>
        <p:nvSpPr>
          <p:cNvPr id="138" name="Google Shape;138;p24"/>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2400"/>
              <a:t>Transitioning management from the researcher to the project team</a:t>
            </a:r>
            <a:endParaRPr sz="2400"/>
          </a:p>
          <a:p>
            <a:pPr marL="0" lvl="0" indent="0" algn="l" rtl="0">
              <a:spcBef>
                <a:spcPts val="1600"/>
              </a:spcBef>
              <a:spcAft>
                <a:spcPts val="0"/>
              </a:spcAft>
              <a:buClr>
                <a:schemeClr val="dk1"/>
              </a:buClr>
              <a:buSzPts val="1100"/>
              <a:buFont typeface="Arial"/>
              <a:buNone/>
            </a:pPr>
            <a:r>
              <a:rPr lang="en" sz="2400"/>
              <a:t>Determining responsibilities</a:t>
            </a:r>
            <a:endParaRPr sz="2400"/>
          </a:p>
          <a:p>
            <a:pPr marL="0" lvl="0" indent="0" algn="l" rtl="0">
              <a:spcBef>
                <a:spcPts val="1600"/>
              </a:spcBef>
              <a:spcAft>
                <a:spcPts val="0"/>
              </a:spcAft>
              <a:buClr>
                <a:schemeClr val="dk1"/>
              </a:buClr>
              <a:buSzPts val="1100"/>
              <a:buFont typeface="Arial"/>
              <a:buNone/>
            </a:pPr>
            <a:endParaRPr sz="2400"/>
          </a:p>
          <a:p>
            <a:pPr marL="0" lvl="0" indent="0" algn="l" rtl="0">
              <a:spcBef>
                <a:spcPts val="1600"/>
              </a:spcBef>
              <a:spcAft>
                <a:spcPts val="1600"/>
              </a:spcAft>
              <a:buNone/>
            </a:pPr>
            <a:endParaRPr/>
          </a:p>
        </p:txBody>
      </p:sp>
      <p:pic>
        <p:nvPicPr>
          <p:cNvPr id="139" name="Google Shape;139;p24" descr="image of a woman in front of a world map with the text &quot;Trying to be cool by going over boring class procedures using funny internet memes&quot;" title="meme"/>
          <p:cNvPicPr preferRelativeResize="0"/>
          <p:nvPr/>
        </p:nvPicPr>
        <p:blipFill rotWithShape="1">
          <a:blip r:embed="rId3">
            <a:alphaModFix/>
          </a:blip>
          <a:srcRect l="9220" t="6133" r="9179" b="4187"/>
          <a:stretch/>
        </p:blipFill>
        <p:spPr>
          <a:xfrm>
            <a:off x="6225800" y="2198650"/>
            <a:ext cx="2918200" cy="19987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Procedure &amp; Documentation: Documentation</a:t>
            </a:r>
            <a:endParaRPr/>
          </a:p>
        </p:txBody>
      </p:sp>
      <p:sp>
        <p:nvSpPr>
          <p:cNvPr id="145" name="Google Shape;145;p25"/>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2000"/>
              <a:t>Develop phases with steps for each phase</a:t>
            </a:r>
            <a:endParaRPr sz="2000"/>
          </a:p>
          <a:p>
            <a:pPr marL="457200" lvl="0" indent="-342900" algn="l" rtl="0">
              <a:lnSpc>
                <a:spcPct val="115000"/>
              </a:lnSpc>
              <a:spcBef>
                <a:spcPts val="1600"/>
              </a:spcBef>
              <a:spcAft>
                <a:spcPts val="0"/>
              </a:spcAft>
              <a:buSzPts val="1800"/>
              <a:buAutoNum type="arabicPeriod"/>
            </a:pPr>
            <a:r>
              <a:rPr lang="en"/>
              <a:t>Planning &amp; splitting XML file, developing the</a:t>
            </a:r>
            <a:endParaRPr/>
          </a:p>
          <a:p>
            <a:pPr marL="457200" lvl="0" indent="0" algn="l" rtl="0">
              <a:lnSpc>
                <a:spcPct val="115000"/>
              </a:lnSpc>
              <a:spcBef>
                <a:spcPts val="0"/>
              </a:spcBef>
              <a:spcAft>
                <a:spcPts val="0"/>
              </a:spcAft>
              <a:buNone/>
            </a:pPr>
            <a:r>
              <a:rPr lang="en"/>
              <a:t>Database in GIT</a:t>
            </a:r>
            <a:endParaRPr/>
          </a:p>
          <a:p>
            <a:pPr marL="457200" lvl="0" indent="-342900" algn="l" rtl="0">
              <a:lnSpc>
                <a:spcPct val="115000"/>
              </a:lnSpc>
              <a:spcBef>
                <a:spcPts val="0"/>
              </a:spcBef>
              <a:spcAft>
                <a:spcPts val="0"/>
              </a:spcAft>
              <a:buSzPts val="1800"/>
              <a:buAutoNum type="arabicPeriod"/>
            </a:pPr>
            <a:r>
              <a:rPr lang="en"/>
              <a:t>Public interface, design and testing</a:t>
            </a:r>
            <a:endParaRPr/>
          </a:p>
          <a:p>
            <a:pPr marL="0" lvl="0" indent="0" algn="l" rtl="0">
              <a:lnSpc>
                <a:spcPct val="115000"/>
              </a:lnSpc>
              <a:spcBef>
                <a:spcPts val="0"/>
              </a:spcBef>
              <a:spcAft>
                <a:spcPts val="0"/>
              </a:spcAft>
              <a:buNone/>
            </a:pPr>
            <a:r>
              <a:rPr lang="en" sz="2000"/>
              <a:t>Outlining the process and needs before development begins</a:t>
            </a:r>
            <a:endParaRPr sz="2000"/>
          </a:p>
          <a:p>
            <a:pPr marL="457200" lvl="0" indent="-342900" algn="l" rtl="0">
              <a:lnSpc>
                <a:spcPct val="115000"/>
              </a:lnSpc>
              <a:spcBef>
                <a:spcPts val="1600"/>
              </a:spcBef>
              <a:spcAft>
                <a:spcPts val="0"/>
              </a:spcAft>
              <a:buSzPts val="1800"/>
              <a:buChar char="&gt;"/>
            </a:pPr>
            <a:r>
              <a:rPr lang="en"/>
              <a:t>Gantt chart, schedule of completion</a:t>
            </a:r>
            <a:endParaRPr sz="2000"/>
          </a:p>
          <a:p>
            <a:pPr marL="0" lvl="0" indent="0" algn="l" rtl="0">
              <a:lnSpc>
                <a:spcPct val="115000"/>
              </a:lnSpc>
              <a:spcBef>
                <a:spcPts val="1600"/>
              </a:spcBef>
              <a:spcAft>
                <a:spcPts val="0"/>
              </a:spcAft>
              <a:buClr>
                <a:schemeClr val="dk1"/>
              </a:buClr>
              <a:buSzPts val="1100"/>
              <a:buFont typeface="Arial"/>
              <a:buNone/>
            </a:pPr>
            <a:r>
              <a:rPr lang="en" sz="2000"/>
              <a:t>Continuously adding to and appraising documentation</a:t>
            </a:r>
            <a:endParaRPr sz="2000"/>
          </a:p>
          <a:p>
            <a:pPr marL="457200" lvl="0" indent="-342900" algn="l" rtl="0">
              <a:lnSpc>
                <a:spcPct val="115000"/>
              </a:lnSpc>
              <a:spcBef>
                <a:spcPts val="1600"/>
              </a:spcBef>
              <a:spcAft>
                <a:spcPts val="0"/>
              </a:spcAft>
              <a:buSzPts val="1800"/>
              <a:buChar char="&gt;"/>
            </a:pPr>
            <a:r>
              <a:rPr lang="en"/>
              <a:t>Decision records, use cases, environmental scan</a:t>
            </a:r>
            <a:endParaRPr/>
          </a:p>
        </p:txBody>
      </p:sp>
      <p:pic>
        <p:nvPicPr>
          <p:cNvPr id="146" name="Google Shape;146;p25" descr="a disgruntled office worker sitting at a desk in a cubicle with the text &quot;I was told there would be documentation&quot;" title="documentation meme"/>
          <p:cNvPicPr preferRelativeResize="0"/>
          <p:nvPr/>
        </p:nvPicPr>
        <p:blipFill>
          <a:blip r:embed="rId3">
            <a:alphaModFix/>
          </a:blip>
          <a:stretch>
            <a:fillRect/>
          </a:stretch>
        </p:blipFill>
        <p:spPr>
          <a:xfrm>
            <a:off x="6537975" y="1077850"/>
            <a:ext cx="2227700" cy="17412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Preservation Profile</a:t>
            </a:r>
            <a:endParaRPr/>
          </a:p>
        </p:txBody>
      </p:sp>
      <p:sp>
        <p:nvSpPr>
          <p:cNvPr id="152" name="Google Shape;152;p26"/>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10 components:</a:t>
            </a:r>
            <a:endParaRPr sz="2400"/>
          </a:p>
          <a:p>
            <a:pPr marL="457200" lvl="0" indent="-355600" algn="l" rtl="0">
              <a:spcBef>
                <a:spcPts val="1600"/>
              </a:spcBef>
              <a:spcAft>
                <a:spcPts val="0"/>
              </a:spcAft>
              <a:buSzPts val="2000"/>
              <a:buAutoNum type="arabicPeriod"/>
            </a:pPr>
            <a:r>
              <a:rPr lang="en" sz="2000"/>
              <a:t>Basic Info</a:t>
            </a:r>
            <a:endParaRPr sz="2000"/>
          </a:p>
          <a:p>
            <a:pPr marL="457200" lvl="0" indent="-355600" algn="l" rtl="0">
              <a:spcBef>
                <a:spcPts val="0"/>
              </a:spcBef>
              <a:spcAft>
                <a:spcPts val="0"/>
              </a:spcAft>
              <a:buSzPts val="2000"/>
              <a:buAutoNum type="arabicPeriod"/>
            </a:pPr>
            <a:r>
              <a:rPr lang="en" sz="2000"/>
              <a:t>Responsible Parties</a:t>
            </a:r>
            <a:endParaRPr sz="2000"/>
          </a:p>
          <a:p>
            <a:pPr marL="457200" lvl="0" indent="-355600" algn="l" rtl="0">
              <a:spcBef>
                <a:spcPts val="0"/>
              </a:spcBef>
              <a:spcAft>
                <a:spcPts val="0"/>
              </a:spcAft>
              <a:buSzPts val="2000"/>
              <a:buAutoNum type="arabicPeriod"/>
            </a:pPr>
            <a:r>
              <a:rPr lang="en" sz="2000"/>
              <a:t>Content Type profile</a:t>
            </a:r>
            <a:endParaRPr sz="2000"/>
          </a:p>
          <a:p>
            <a:pPr marL="457200" lvl="0" indent="-355600" algn="l" rtl="0">
              <a:spcBef>
                <a:spcPts val="0"/>
              </a:spcBef>
              <a:spcAft>
                <a:spcPts val="0"/>
              </a:spcAft>
              <a:buSzPts val="2000"/>
              <a:buAutoNum type="arabicPeriod"/>
            </a:pPr>
            <a:r>
              <a:rPr lang="en" sz="2000"/>
              <a:t>Preservation Storage</a:t>
            </a:r>
            <a:endParaRPr sz="2000"/>
          </a:p>
          <a:p>
            <a:pPr marL="457200" lvl="0" indent="-355600" algn="l" rtl="0">
              <a:spcBef>
                <a:spcPts val="0"/>
              </a:spcBef>
              <a:spcAft>
                <a:spcPts val="0"/>
              </a:spcAft>
              <a:buSzPts val="2000"/>
              <a:buAutoNum type="arabicPeriod"/>
            </a:pPr>
            <a:r>
              <a:rPr lang="en" sz="2000"/>
              <a:t>Preservation Activities</a:t>
            </a:r>
            <a:endParaRPr sz="2000"/>
          </a:p>
          <a:p>
            <a:pPr marL="457200" lvl="0" indent="-355600" algn="l" rtl="0">
              <a:spcBef>
                <a:spcPts val="0"/>
              </a:spcBef>
              <a:spcAft>
                <a:spcPts val="0"/>
              </a:spcAft>
              <a:buSzPts val="2000"/>
              <a:buAutoNum type="arabicPeriod"/>
            </a:pPr>
            <a:r>
              <a:rPr lang="en" sz="2000"/>
              <a:t>Access, Search, &amp; Retrieval</a:t>
            </a:r>
            <a:endParaRPr sz="2000"/>
          </a:p>
          <a:p>
            <a:pPr marL="457200" lvl="0" indent="0" algn="l" rtl="0">
              <a:spcBef>
                <a:spcPts val="1600"/>
              </a:spcBef>
              <a:spcAft>
                <a:spcPts val="1600"/>
              </a:spcAft>
              <a:buNone/>
            </a:pPr>
            <a:endParaRPr sz="2400"/>
          </a:p>
        </p:txBody>
      </p:sp>
      <p:sp>
        <p:nvSpPr>
          <p:cNvPr id="153" name="Google Shape;153;p26"/>
          <p:cNvSpPr txBox="1">
            <a:spLocks noGrp="1"/>
          </p:cNvSpPr>
          <p:nvPr>
            <p:ph type="body" idx="4294967295"/>
          </p:nvPr>
        </p:nvSpPr>
        <p:spPr>
          <a:xfrm>
            <a:off x="4311600" y="1225225"/>
            <a:ext cx="41355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7.  Usage and Impact</a:t>
            </a:r>
            <a:endParaRPr sz="2000"/>
          </a:p>
          <a:p>
            <a:pPr marL="0" lvl="0" indent="0" algn="l" rtl="0">
              <a:lnSpc>
                <a:spcPct val="100000"/>
              </a:lnSpc>
              <a:spcBef>
                <a:spcPts val="1600"/>
              </a:spcBef>
              <a:spcAft>
                <a:spcPts val="0"/>
              </a:spcAft>
              <a:buNone/>
            </a:pPr>
            <a:r>
              <a:rPr lang="en" sz="2000"/>
              <a:t>8.  Metadata and </a:t>
            </a:r>
            <a:endParaRPr sz="2000"/>
          </a:p>
          <a:p>
            <a:pPr marL="0" lvl="0" indent="457200" algn="l" rtl="0">
              <a:lnSpc>
                <a:spcPct val="100000"/>
              </a:lnSpc>
              <a:spcBef>
                <a:spcPts val="0"/>
              </a:spcBef>
              <a:spcAft>
                <a:spcPts val="0"/>
              </a:spcAft>
              <a:buNone/>
            </a:pPr>
            <a:r>
              <a:rPr lang="en" sz="2000"/>
              <a:t>Controlled Vocabularies</a:t>
            </a:r>
            <a:endParaRPr sz="2000"/>
          </a:p>
          <a:p>
            <a:pPr marL="0" lvl="0" indent="0" algn="l" rtl="0">
              <a:spcBef>
                <a:spcPts val="0"/>
              </a:spcBef>
              <a:spcAft>
                <a:spcPts val="0"/>
              </a:spcAft>
              <a:buNone/>
            </a:pPr>
            <a:r>
              <a:rPr lang="en" sz="2000"/>
              <a:t>9.  Government or Other </a:t>
            </a:r>
            <a:endParaRPr sz="2000"/>
          </a:p>
          <a:p>
            <a:pPr marL="0" lvl="0" indent="457200" algn="l" rtl="0">
              <a:spcBef>
                <a:spcPts val="0"/>
              </a:spcBef>
              <a:spcAft>
                <a:spcPts val="0"/>
              </a:spcAft>
              <a:buNone/>
            </a:pPr>
            <a:r>
              <a:rPr lang="en" sz="2000"/>
              <a:t>Funding Reqs</a:t>
            </a:r>
            <a:endParaRPr sz="2000"/>
          </a:p>
          <a:p>
            <a:pPr marL="0" lvl="0" indent="0" algn="l" rtl="0">
              <a:spcBef>
                <a:spcPts val="0"/>
              </a:spcBef>
              <a:spcAft>
                <a:spcPts val="0"/>
              </a:spcAft>
              <a:buNone/>
            </a:pPr>
            <a:r>
              <a:rPr lang="en" sz="2000"/>
              <a:t>10.  Intellectual Property </a:t>
            </a:r>
            <a:endParaRPr sz="2000"/>
          </a:p>
          <a:p>
            <a:pPr marL="457200" lvl="0" indent="0" algn="l" rtl="0">
              <a:spcBef>
                <a:spcPts val="0"/>
              </a:spcBef>
              <a:spcAft>
                <a:spcPts val="0"/>
              </a:spcAft>
              <a:buNone/>
            </a:pPr>
            <a:r>
              <a:rPr lang="en" sz="2000"/>
              <a:t>Rights, Rights, PII, and other Sensitive Content</a:t>
            </a:r>
            <a:endParaRPr sz="2000"/>
          </a:p>
          <a:p>
            <a:pPr marL="0" lvl="0" indent="0" algn="l" rtl="0">
              <a:spcBef>
                <a:spcPts val="0"/>
              </a:spcBef>
              <a:spcAft>
                <a:spcPts val="0"/>
              </a:spcAft>
              <a:buNone/>
            </a:pPr>
            <a:endParaRPr/>
          </a:p>
          <a:p>
            <a:pPr marL="0" lvl="0" indent="0" algn="l" rtl="0">
              <a:spcBef>
                <a:spcPts val="1600"/>
              </a:spcBef>
              <a:spcAft>
                <a:spcPts val="1600"/>
              </a:spcAft>
              <a:buNone/>
            </a:pPr>
            <a:endParaRPr/>
          </a:p>
        </p:txBody>
      </p:sp>
      <p:pic>
        <p:nvPicPr>
          <p:cNvPr id="154" name="Google Shape;154;p26" descr="A still from the show Futurama with the text &quot;You can solve all your problems by freezing them!&quot;" title="digital preservation meme"/>
          <p:cNvPicPr preferRelativeResize="0"/>
          <p:nvPr/>
        </p:nvPicPr>
        <p:blipFill rotWithShape="1">
          <a:blip r:embed="rId3">
            <a:alphaModFix/>
          </a:blip>
          <a:srcRect t="7023" b="21312"/>
          <a:stretch/>
        </p:blipFill>
        <p:spPr>
          <a:xfrm>
            <a:off x="6777050" y="0"/>
            <a:ext cx="2366950" cy="1272226"/>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Preservation Plan</a:t>
            </a:r>
            <a:endParaRPr/>
          </a:p>
        </p:txBody>
      </p:sp>
      <p:sp>
        <p:nvSpPr>
          <p:cNvPr id="160" name="Google Shape;160;p27"/>
          <p:cNvSpPr txBox="1">
            <a:spLocks noGrp="1"/>
          </p:cNvSpPr>
          <p:nvPr>
            <p:ph type="body" idx="1"/>
          </p:nvPr>
        </p:nvSpPr>
        <p:spPr>
          <a:xfrm>
            <a:off x="311700" y="1291875"/>
            <a:ext cx="7074300" cy="33540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gt;"/>
            </a:pPr>
            <a:r>
              <a:rPr lang="en" sz="2400" dirty="0"/>
              <a:t>Profile to identify all aspects of a project and its data</a:t>
            </a:r>
            <a:endParaRPr sz="2400" dirty="0"/>
          </a:p>
          <a:p>
            <a:pPr marL="914400" lvl="1" indent="-342900" algn="l" rtl="0">
              <a:spcBef>
                <a:spcPts val="0"/>
              </a:spcBef>
              <a:spcAft>
                <a:spcPts val="0"/>
              </a:spcAft>
              <a:buSzPts val="1800"/>
              <a:buChar char="&gt;"/>
            </a:pPr>
            <a:r>
              <a:rPr lang="en" sz="1800" dirty="0"/>
              <a:t>File types/formats; special software; grant requirements; other special considerations</a:t>
            </a:r>
            <a:endParaRPr sz="1800" dirty="0"/>
          </a:p>
          <a:p>
            <a:pPr marL="457200" lvl="0" indent="-381000" algn="l" rtl="0">
              <a:spcBef>
                <a:spcPts val="0"/>
              </a:spcBef>
              <a:spcAft>
                <a:spcPts val="0"/>
              </a:spcAft>
              <a:buSzPts val="2400"/>
              <a:buChar char="&gt;"/>
            </a:pPr>
            <a:r>
              <a:rPr lang="en" sz="2400" dirty="0"/>
              <a:t>Fill out the profile as we develop</a:t>
            </a:r>
            <a:endParaRPr sz="2400" dirty="0"/>
          </a:p>
          <a:p>
            <a:pPr marL="457200" lvl="0" indent="-381000" algn="l" rtl="0">
              <a:spcBef>
                <a:spcPts val="0"/>
              </a:spcBef>
              <a:spcAft>
                <a:spcPts val="0"/>
              </a:spcAft>
              <a:buSzPts val="2400"/>
              <a:buChar char="&gt;"/>
            </a:pPr>
            <a:r>
              <a:rPr lang="en" sz="2400" dirty="0"/>
              <a:t>Helps to guide decision-making</a:t>
            </a:r>
            <a:endParaRPr sz="2400" dirty="0"/>
          </a:p>
          <a:p>
            <a:pPr marL="457200" lvl="0" indent="-381000" algn="l" rtl="0">
              <a:spcBef>
                <a:spcPts val="0"/>
              </a:spcBef>
              <a:spcAft>
                <a:spcPts val="0"/>
              </a:spcAft>
              <a:buSzPts val="2400"/>
              <a:buChar char="&gt;"/>
            </a:pPr>
            <a:r>
              <a:rPr lang="en" sz="2400" dirty="0"/>
              <a:t>Tracks progress </a:t>
            </a:r>
            <a:endParaRPr sz="2400" dirty="0"/>
          </a:p>
          <a:p>
            <a:pPr marL="457200" lvl="0" indent="-381000" algn="l" rtl="0">
              <a:spcBef>
                <a:spcPts val="0"/>
              </a:spcBef>
              <a:spcAft>
                <a:spcPts val="0"/>
              </a:spcAft>
              <a:buSzPts val="2400"/>
              <a:buChar char="&gt;"/>
            </a:pPr>
            <a:r>
              <a:rPr lang="en" sz="2400" dirty="0"/>
              <a:t>Final preservation plan is based on the profile</a:t>
            </a:r>
            <a:endParaRPr sz="2400" dirty="0"/>
          </a:p>
          <a:p>
            <a:pPr marL="0" lvl="0" indent="0" algn="l" rtl="0">
              <a:spcBef>
                <a:spcPts val="1600"/>
              </a:spcBef>
              <a:spcAft>
                <a:spcPts val="1600"/>
              </a:spcAft>
              <a:buNone/>
            </a:pPr>
            <a:endParaRPr dirty="0"/>
          </a:p>
        </p:txBody>
      </p:sp>
      <p:pic>
        <p:nvPicPr>
          <p:cNvPr id="161" name="Google Shape;161;p27" descr="an image of Boromir from Lord of the Rings with the text &quot;One does not simply right click and save&quot;" title="digital preservation meme 2"/>
          <p:cNvPicPr preferRelativeResize="0"/>
          <p:nvPr/>
        </p:nvPicPr>
        <p:blipFill>
          <a:blip r:embed="rId3">
            <a:alphaModFix/>
          </a:blip>
          <a:stretch>
            <a:fillRect/>
          </a:stretch>
        </p:blipFill>
        <p:spPr>
          <a:xfrm>
            <a:off x="6290900" y="2220388"/>
            <a:ext cx="2541400" cy="14969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5"/>
        <p:cNvGrpSpPr/>
        <p:nvPr/>
      </p:nvGrpSpPr>
      <p:grpSpPr>
        <a:xfrm>
          <a:off x="0" y="0"/>
          <a:ext cx="0" cy="0"/>
          <a:chOff x="0" y="0"/>
          <a:chExt cx="0" cy="0"/>
        </a:xfrm>
      </p:grpSpPr>
      <p:sp>
        <p:nvSpPr>
          <p:cNvPr id="166" name="Google Shape;166;p28"/>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Preservation Plan</a:t>
            </a:r>
            <a:endParaRPr/>
          </a:p>
        </p:txBody>
      </p:sp>
      <p:sp>
        <p:nvSpPr>
          <p:cNvPr id="167" name="Google Shape;167;p28"/>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Packaging and workflow: TBD!</a:t>
            </a:r>
            <a:endParaRPr sz="2000"/>
          </a:p>
          <a:p>
            <a:pPr marL="0" lvl="0" indent="0" algn="l" rtl="0">
              <a:spcBef>
                <a:spcPts val="1600"/>
              </a:spcBef>
              <a:spcAft>
                <a:spcPts val="0"/>
              </a:spcAft>
              <a:buNone/>
            </a:pPr>
            <a:r>
              <a:rPr lang="en" sz="2000"/>
              <a:t>Include metadata, paradata, READ ME files, and other relevant documentation</a:t>
            </a:r>
            <a:endParaRPr sz="2000"/>
          </a:p>
          <a:p>
            <a:pPr marL="0" lvl="0" indent="0" algn="l" rtl="0">
              <a:spcBef>
                <a:spcPts val="1600"/>
              </a:spcBef>
              <a:spcAft>
                <a:spcPts val="0"/>
              </a:spcAft>
              <a:buNone/>
            </a:pPr>
            <a:r>
              <a:rPr lang="en" sz="2000"/>
              <a:t>Ingest into VTechData, our data repository → Automatic ingest into our preservation system</a:t>
            </a:r>
            <a:endParaRPr sz="2000"/>
          </a:p>
          <a:p>
            <a:pPr marL="0" lvl="0" indent="0" algn="l" rtl="0">
              <a:spcBef>
                <a:spcPts val="1600"/>
              </a:spcBef>
              <a:spcAft>
                <a:spcPts val="0"/>
              </a:spcAft>
              <a:buNone/>
            </a:pPr>
            <a:r>
              <a:rPr lang="en" sz="2000"/>
              <a:t>Web Archiving in the VTWA</a:t>
            </a:r>
            <a:endParaRPr sz="2000"/>
          </a:p>
          <a:p>
            <a:pPr marL="0" lvl="0" indent="0" algn="l" rtl="0">
              <a:spcBef>
                <a:spcPts val="1600"/>
              </a:spcBef>
              <a:spcAft>
                <a:spcPts val="0"/>
              </a:spcAft>
              <a:buNone/>
            </a:pPr>
            <a:r>
              <a:rPr lang="en" sz="2000"/>
              <a:t>Current in-progress strategy is this, but will be adapting as we go forward</a:t>
            </a:r>
            <a:endParaRPr sz="2000"/>
          </a:p>
          <a:p>
            <a:pPr marL="0" lvl="0" indent="0" algn="l" rtl="0">
              <a:spcBef>
                <a:spcPts val="1600"/>
              </a:spcBef>
              <a:spcAft>
                <a:spcPts val="1600"/>
              </a:spcAft>
              <a:buNone/>
            </a:pPr>
            <a:r>
              <a:rPr lang="en"/>
              <a:t>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p29"/>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Moving Forward</a:t>
            </a:r>
            <a:endParaRPr/>
          </a:p>
        </p:txBody>
      </p:sp>
      <p:sp>
        <p:nvSpPr>
          <p:cNvPr id="173" name="Google Shape;173;p29"/>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81000" algn="l" rtl="0">
              <a:spcBef>
                <a:spcPts val="0"/>
              </a:spcBef>
              <a:spcAft>
                <a:spcPts val="0"/>
              </a:spcAft>
              <a:buSzPts val="2400"/>
              <a:buChar char="&gt;"/>
            </a:pPr>
            <a:r>
              <a:rPr lang="en" sz="2400"/>
              <a:t>Scalability: this project is hands-on, but how can our process scale to support multiple projects</a:t>
            </a:r>
            <a:endParaRPr sz="2400"/>
          </a:p>
          <a:p>
            <a:pPr marL="914400" lvl="1" indent="-342900" algn="l" rtl="0">
              <a:spcBef>
                <a:spcPts val="0"/>
              </a:spcBef>
              <a:spcAft>
                <a:spcPts val="0"/>
              </a:spcAft>
              <a:buSzPts val="1800"/>
              <a:buChar char="&gt;"/>
            </a:pPr>
            <a:r>
              <a:rPr lang="en" sz="1800"/>
              <a:t>Different levels of support provided</a:t>
            </a:r>
            <a:endParaRPr sz="1800"/>
          </a:p>
          <a:p>
            <a:pPr marL="914400" lvl="1" indent="-342900" algn="l" rtl="0">
              <a:spcBef>
                <a:spcPts val="0"/>
              </a:spcBef>
              <a:spcAft>
                <a:spcPts val="0"/>
              </a:spcAft>
              <a:buSzPts val="1800"/>
              <a:buChar char="&gt;"/>
            </a:pPr>
            <a:r>
              <a:rPr lang="en" sz="1800"/>
              <a:t>Different project sizes</a:t>
            </a:r>
            <a:endParaRPr sz="1800"/>
          </a:p>
          <a:p>
            <a:pPr marL="457200" lvl="0" indent="-381000" algn="l" rtl="0">
              <a:spcBef>
                <a:spcPts val="0"/>
              </a:spcBef>
              <a:spcAft>
                <a:spcPts val="0"/>
              </a:spcAft>
              <a:buSzPts val="2400"/>
              <a:buChar char="&gt;"/>
            </a:pPr>
            <a:r>
              <a:rPr lang="en" sz="2400"/>
              <a:t>Outreach: How do we encourage other project managers to plan early on</a:t>
            </a:r>
            <a:endParaRPr sz="2400"/>
          </a:p>
          <a:p>
            <a:pPr marL="914400" lvl="1" indent="-342900" algn="l" rtl="0">
              <a:spcBef>
                <a:spcPts val="0"/>
              </a:spcBef>
              <a:spcAft>
                <a:spcPts val="0"/>
              </a:spcAft>
              <a:buSzPts val="1800"/>
              <a:buChar char="&gt;"/>
            </a:pPr>
            <a:r>
              <a:rPr lang="en" sz="1800"/>
              <a:t>Any templates we can provide to ease the process (DMP questionnaire, preservation profile), and provide additional resources in a centralized location </a:t>
            </a:r>
            <a:endParaRPr sz="1800"/>
          </a:p>
          <a:p>
            <a:pPr marL="0" lvl="0" indent="0" algn="l" rtl="0">
              <a:spcBef>
                <a:spcPts val="1600"/>
              </a:spcBef>
              <a:spcAft>
                <a:spcPts val="1600"/>
              </a:spcAft>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30"/>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Limitations in applicability</a:t>
            </a:r>
            <a:endParaRPr/>
          </a:p>
        </p:txBody>
      </p:sp>
      <p:sp>
        <p:nvSpPr>
          <p:cNvPr id="179" name="Google Shape;179;p30"/>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Our situation doesn’t apply well to people/institutions with limited technical expertise or highly limited technology</a:t>
            </a:r>
            <a:endParaRPr sz="2000"/>
          </a:p>
          <a:p>
            <a:pPr marL="0" lvl="0" indent="0" algn="l" rtl="0">
              <a:spcBef>
                <a:spcPts val="1600"/>
              </a:spcBef>
              <a:spcAft>
                <a:spcPts val="0"/>
              </a:spcAft>
              <a:buNone/>
            </a:pPr>
            <a:r>
              <a:rPr lang="en" sz="2000"/>
              <a:t>We also have a DH community and space within the Library and University</a:t>
            </a:r>
            <a:endParaRPr sz="2000"/>
          </a:p>
          <a:p>
            <a:pPr marL="0" lvl="0" indent="0" algn="l" rtl="0">
              <a:spcBef>
                <a:spcPts val="1600"/>
              </a:spcBef>
              <a:spcAft>
                <a:spcPts val="0"/>
              </a:spcAft>
              <a:buNone/>
            </a:pPr>
            <a:r>
              <a:rPr lang="en" sz="2000"/>
              <a:t>Our tools are customized for VTUL policy and procedure, but they could be adapted</a:t>
            </a:r>
            <a:endParaRPr sz="2000"/>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31"/>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Takeaways </a:t>
            </a:r>
            <a:endParaRPr/>
          </a:p>
        </p:txBody>
      </p:sp>
      <p:sp>
        <p:nvSpPr>
          <p:cNvPr id="185" name="Google Shape;185;p31"/>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gt;"/>
            </a:pPr>
            <a:r>
              <a:rPr lang="en"/>
              <a:t>Plan for sustainability early, even before you have to deal with grant requirements</a:t>
            </a:r>
            <a:endParaRPr/>
          </a:p>
          <a:p>
            <a:pPr marL="914400" lvl="1" indent="-317500" algn="l" rtl="0">
              <a:lnSpc>
                <a:spcPct val="150000"/>
              </a:lnSpc>
              <a:spcBef>
                <a:spcPts val="0"/>
              </a:spcBef>
              <a:spcAft>
                <a:spcPts val="0"/>
              </a:spcAft>
              <a:buSzPts val="1400"/>
              <a:buChar char="&gt;"/>
            </a:pPr>
            <a:r>
              <a:rPr lang="en"/>
              <a:t>Preservation profile, plan, data management</a:t>
            </a:r>
            <a:endParaRPr/>
          </a:p>
          <a:p>
            <a:pPr marL="457200" lvl="0" indent="-342900" algn="l" rtl="0">
              <a:lnSpc>
                <a:spcPct val="150000"/>
              </a:lnSpc>
              <a:spcBef>
                <a:spcPts val="0"/>
              </a:spcBef>
              <a:spcAft>
                <a:spcPts val="0"/>
              </a:spcAft>
              <a:buSzPts val="1800"/>
              <a:buChar char="&gt;"/>
            </a:pPr>
            <a:r>
              <a:rPr lang="en"/>
              <a:t>With preservation, doing anything is better than nothing</a:t>
            </a:r>
            <a:endParaRPr/>
          </a:p>
          <a:p>
            <a:pPr marL="457200" lvl="0" indent="-342900" algn="l" rtl="0">
              <a:lnSpc>
                <a:spcPct val="150000"/>
              </a:lnSpc>
              <a:spcBef>
                <a:spcPts val="0"/>
              </a:spcBef>
              <a:spcAft>
                <a:spcPts val="0"/>
              </a:spcAft>
              <a:buSzPts val="1800"/>
              <a:buChar char="&gt;"/>
            </a:pPr>
            <a:r>
              <a:rPr lang="en"/>
              <a:t>Break up your project into phases with their own benchmarks</a:t>
            </a:r>
            <a:endParaRPr/>
          </a:p>
          <a:p>
            <a:pPr marL="457200" lvl="0" indent="-342900" algn="l" rtl="0">
              <a:lnSpc>
                <a:spcPct val="150000"/>
              </a:lnSpc>
              <a:spcBef>
                <a:spcPts val="0"/>
              </a:spcBef>
              <a:spcAft>
                <a:spcPts val="0"/>
              </a:spcAft>
              <a:buSzPts val="1800"/>
              <a:buChar char="&gt;"/>
            </a:pPr>
            <a:r>
              <a:rPr lang="en"/>
              <a:t>Be prepared to not have complete success</a:t>
            </a:r>
            <a:endParaRPr/>
          </a:p>
          <a:p>
            <a:pPr marL="457200" lvl="0" indent="-342900" algn="l" rtl="0">
              <a:lnSpc>
                <a:spcPct val="150000"/>
              </a:lnSpc>
              <a:spcBef>
                <a:spcPts val="0"/>
              </a:spcBef>
              <a:spcAft>
                <a:spcPts val="0"/>
              </a:spcAft>
              <a:buSzPts val="1800"/>
              <a:buChar char="&gt;"/>
            </a:pPr>
            <a:r>
              <a:rPr lang="en"/>
              <a:t>Produce deliverables - make the data and content accessible somewhere, even if it isn’t in it’s ideal format</a:t>
            </a:r>
            <a:endParaRPr/>
          </a:p>
          <a:p>
            <a:pPr marL="0" lvl="0" indent="0" algn="l" rtl="0">
              <a:spcBef>
                <a:spcPts val="1600"/>
              </a:spcBef>
              <a:spcAft>
                <a:spcPts val="160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4"/>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Lord Byron and His Times</a:t>
            </a:r>
            <a:endParaRPr/>
          </a:p>
        </p:txBody>
      </p:sp>
      <p:sp>
        <p:nvSpPr>
          <p:cNvPr id="75" name="Google Shape;75;p14"/>
          <p:cNvSpPr txBox="1">
            <a:spLocks noGrp="1"/>
          </p:cNvSpPr>
          <p:nvPr>
            <p:ph type="body" idx="1"/>
          </p:nvPr>
        </p:nvSpPr>
        <p:spPr>
          <a:xfrm>
            <a:off x="311700" y="1225225"/>
            <a:ext cx="7257000" cy="3354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gt;"/>
            </a:pPr>
            <a:r>
              <a:rPr lang="en" sz="2000"/>
              <a:t>Lordbyron.org </a:t>
            </a:r>
            <a:endParaRPr sz="2000"/>
          </a:p>
          <a:p>
            <a:pPr marL="457200" lvl="0" indent="-355600" algn="l" rtl="0">
              <a:spcBef>
                <a:spcPts val="1000"/>
              </a:spcBef>
              <a:spcAft>
                <a:spcPts val="0"/>
              </a:spcAft>
              <a:buSzPts val="2000"/>
              <a:buChar char="&gt;"/>
            </a:pPr>
            <a:r>
              <a:rPr lang="en" sz="2000"/>
              <a:t>Developed by David Radcliffe of the Virginia Tech English Department</a:t>
            </a:r>
            <a:endParaRPr sz="2000"/>
          </a:p>
          <a:p>
            <a:pPr marL="457200" lvl="0" indent="-355600" algn="l" rtl="0">
              <a:lnSpc>
                <a:spcPct val="100000"/>
              </a:lnSpc>
              <a:spcBef>
                <a:spcPts val="1000"/>
              </a:spcBef>
              <a:spcAft>
                <a:spcPts val="0"/>
              </a:spcAft>
              <a:buSzPts val="2000"/>
              <a:buChar char="&gt;"/>
            </a:pPr>
            <a:r>
              <a:rPr lang="en" sz="2000"/>
              <a:t>Began with TEI markup of Byron works and letters and led to a collection of individuals and connections between English society active between 1780 and 1830 containing linked data for persons in literature, politics, and high society </a:t>
            </a:r>
            <a:endParaRPr sz="2000"/>
          </a:p>
          <a:p>
            <a:pPr marL="457200" lvl="0" indent="-355600" algn="l" rtl="0">
              <a:spcBef>
                <a:spcPts val="1000"/>
              </a:spcBef>
              <a:spcAft>
                <a:spcPts val="0"/>
              </a:spcAft>
              <a:buSzPts val="2000"/>
              <a:buChar char="&gt;"/>
            </a:pPr>
            <a:r>
              <a:rPr lang="en" sz="2000"/>
              <a:t>The XML exists in one large file to power the site which frequently breaks down</a:t>
            </a:r>
            <a:endParaRPr/>
          </a:p>
          <a:p>
            <a:pPr marL="0" lvl="0" indent="0" algn="l" rtl="0">
              <a:lnSpc>
                <a:spcPct val="100000"/>
              </a:lnSpc>
              <a:spcBef>
                <a:spcPts val="1000"/>
              </a:spcBef>
              <a:spcAft>
                <a:spcPts val="0"/>
              </a:spcAft>
              <a:buClr>
                <a:schemeClr val="dk1"/>
              </a:buClr>
              <a:buSzPts val="1100"/>
              <a:buFont typeface="Arial"/>
              <a:buNone/>
            </a:pPr>
            <a:endParaRPr sz="1200">
              <a:latin typeface="Calibri"/>
              <a:ea typeface="Calibri"/>
              <a:cs typeface="Calibri"/>
              <a:sym typeface="Calibri"/>
            </a:endParaRPr>
          </a:p>
        </p:txBody>
      </p:sp>
      <p:pic>
        <p:nvPicPr>
          <p:cNvPr id="76" name="Google Shape;76;p14" descr="The logo for the current site Lord Byron and His Times depicting a silhouette of Lord Byron in white with a grey background" title="Lord Byron and His Time logo"/>
          <p:cNvPicPr preferRelativeResize="0"/>
          <p:nvPr/>
        </p:nvPicPr>
        <p:blipFill>
          <a:blip r:embed="rId3">
            <a:alphaModFix/>
          </a:blip>
          <a:stretch>
            <a:fillRect/>
          </a:stretch>
        </p:blipFill>
        <p:spPr>
          <a:xfrm>
            <a:off x="7419300" y="1275875"/>
            <a:ext cx="1619250" cy="16954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2"/>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Thank you!</a:t>
            </a:r>
            <a:endParaRPr/>
          </a:p>
        </p:txBody>
      </p:sp>
      <p:sp>
        <p:nvSpPr>
          <p:cNvPr id="191" name="Google Shape;191;p32"/>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2400"/>
              <a:t>Corinne Guimont</a:t>
            </a:r>
            <a:endParaRPr sz="2400"/>
          </a:p>
          <a:p>
            <a:pPr marL="0" lvl="0" indent="0" algn="l" rtl="0">
              <a:lnSpc>
                <a:spcPct val="100000"/>
              </a:lnSpc>
              <a:spcBef>
                <a:spcPts val="0"/>
              </a:spcBef>
              <a:spcAft>
                <a:spcPts val="0"/>
              </a:spcAft>
              <a:buNone/>
            </a:pPr>
            <a:r>
              <a:rPr lang="en"/>
              <a:t>Digital Scholarship Coordinator</a:t>
            </a:r>
            <a:endParaRPr/>
          </a:p>
          <a:p>
            <a:pPr marL="0" lvl="0" indent="0" algn="l" rtl="0">
              <a:lnSpc>
                <a:spcPct val="100000"/>
              </a:lnSpc>
              <a:spcBef>
                <a:spcPts val="0"/>
              </a:spcBef>
              <a:spcAft>
                <a:spcPts val="0"/>
              </a:spcAft>
              <a:buNone/>
            </a:pPr>
            <a:r>
              <a:rPr lang="en" u="sng">
                <a:solidFill>
                  <a:schemeClr val="hlink"/>
                </a:solidFill>
                <a:hlinkClick r:id="rId3"/>
              </a:rPr>
              <a:t>gcorinne@vt.edu</a:t>
            </a:r>
            <a:endParaRPr/>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r>
              <a:rPr lang="en" sz="2400"/>
              <a:t>Alex Kinnaman</a:t>
            </a:r>
            <a:endParaRPr sz="2400"/>
          </a:p>
          <a:p>
            <a:pPr marL="0" lvl="0" indent="0" algn="l" rtl="0">
              <a:lnSpc>
                <a:spcPct val="100000"/>
              </a:lnSpc>
              <a:spcBef>
                <a:spcPts val="0"/>
              </a:spcBef>
              <a:spcAft>
                <a:spcPts val="0"/>
              </a:spcAft>
              <a:buNone/>
            </a:pPr>
            <a:r>
              <a:rPr lang="en"/>
              <a:t>Digital Preservation Coordinator</a:t>
            </a:r>
            <a:endParaRPr/>
          </a:p>
          <a:p>
            <a:pPr marL="0" lvl="0" indent="0" algn="l" rtl="0">
              <a:lnSpc>
                <a:spcPct val="100000"/>
              </a:lnSpc>
              <a:spcBef>
                <a:spcPts val="0"/>
              </a:spcBef>
              <a:spcAft>
                <a:spcPts val="0"/>
              </a:spcAft>
              <a:buNone/>
            </a:pPr>
            <a:r>
              <a:rPr lang="en" u="sng">
                <a:solidFill>
                  <a:schemeClr val="hlink"/>
                </a:solidFill>
                <a:hlinkClick r:id="rId4"/>
              </a:rPr>
              <a:t>alexk93@vt.edu</a:t>
            </a:r>
            <a:r>
              <a:rPr lang="en"/>
              <a:t> </a:t>
            </a:r>
            <a:endParaRPr/>
          </a:p>
        </p:txBody>
      </p:sp>
      <p:pic>
        <p:nvPicPr>
          <p:cNvPr id="192" name="Google Shape;192;p32" descr="a gif of a man sneaking up behind another man and woman with the text &quot;Any questions?&quot;" title="questions gif"/>
          <p:cNvPicPr preferRelativeResize="0"/>
          <p:nvPr/>
        </p:nvPicPr>
        <p:blipFill>
          <a:blip r:embed="rId5">
            <a:alphaModFix/>
          </a:blip>
          <a:stretch>
            <a:fillRect/>
          </a:stretch>
        </p:blipFill>
        <p:spPr>
          <a:xfrm>
            <a:off x="4260300" y="1285875"/>
            <a:ext cx="4572000" cy="2571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5"/>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SNiGB: Social Networks in Georgian Britain</a:t>
            </a:r>
            <a:endParaRPr/>
          </a:p>
        </p:txBody>
      </p:sp>
      <p:sp>
        <p:nvSpPr>
          <p:cNvPr id="82" name="Google Shape;82;p15"/>
          <p:cNvSpPr txBox="1">
            <a:spLocks noGrp="1"/>
          </p:cNvSpPr>
          <p:nvPr>
            <p:ph type="body" idx="1"/>
          </p:nvPr>
        </p:nvSpPr>
        <p:spPr>
          <a:xfrm>
            <a:off x="311700" y="1213525"/>
            <a:ext cx="7854600" cy="3354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gt;"/>
            </a:pPr>
            <a:r>
              <a:rPr lang="en" sz="2000"/>
              <a:t>The person data from Lord Byron and His Times has led to SNiGB, an English society digital prosopography</a:t>
            </a:r>
            <a:endParaRPr sz="2000"/>
          </a:p>
          <a:p>
            <a:pPr marL="457200" lvl="0" indent="-355600" algn="l" rtl="0">
              <a:spcBef>
                <a:spcPts val="1000"/>
              </a:spcBef>
              <a:spcAft>
                <a:spcPts val="0"/>
              </a:spcAft>
              <a:buSzPts val="2000"/>
              <a:buChar char="&gt;"/>
            </a:pPr>
            <a:r>
              <a:rPr lang="en" sz="2000"/>
              <a:t>Prosopography:  a description of a person's social and family connections, career, etc., or a collection of such descriptions</a:t>
            </a:r>
            <a:endParaRPr sz="2000"/>
          </a:p>
          <a:p>
            <a:pPr marL="457200" lvl="0" indent="-355600" algn="l" rtl="0">
              <a:spcBef>
                <a:spcPts val="1000"/>
              </a:spcBef>
              <a:spcAft>
                <a:spcPts val="0"/>
              </a:spcAft>
              <a:buSzPts val="2000"/>
              <a:buChar char="&gt;"/>
            </a:pPr>
            <a:r>
              <a:rPr lang="en" sz="2000"/>
              <a:t>Now managed jointly by the researcher and the University Libraries</a:t>
            </a:r>
            <a:endParaRPr sz="2000"/>
          </a:p>
          <a:p>
            <a:pPr marL="457200" lvl="0" indent="-355600" algn="l" rtl="0">
              <a:spcBef>
                <a:spcPts val="1000"/>
              </a:spcBef>
              <a:spcAft>
                <a:spcPts val="0"/>
              </a:spcAft>
              <a:buSzPts val="2000"/>
              <a:buChar char="&gt;"/>
            </a:pPr>
            <a:r>
              <a:rPr lang="en" sz="2000"/>
              <a:t>Goal to transition project data into a more user-friendly tool for data mining, querying, visualizing, and general exploration of this collection</a:t>
            </a:r>
            <a:endParaRPr sz="2000"/>
          </a:p>
          <a:p>
            <a:pPr marL="0" lvl="0" indent="0" algn="l" rtl="0">
              <a:spcBef>
                <a:spcPts val="10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6"/>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Project Background</a:t>
            </a:r>
            <a:endParaRPr/>
          </a:p>
        </p:txBody>
      </p:sp>
      <p:sp>
        <p:nvSpPr>
          <p:cNvPr id="88" name="Google Shape;88;p16"/>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000"/>
              <a:t>This is the 4th iteration of collaboration with the University Libraries</a:t>
            </a:r>
            <a:endParaRPr sz="2000"/>
          </a:p>
          <a:p>
            <a:pPr marL="0" lvl="0" indent="0" algn="l" rtl="0">
              <a:spcBef>
                <a:spcPts val="1600"/>
              </a:spcBef>
              <a:spcAft>
                <a:spcPts val="0"/>
              </a:spcAft>
              <a:buNone/>
            </a:pPr>
            <a:r>
              <a:rPr lang="en" sz="2000"/>
              <a:t>Project Goals:</a:t>
            </a:r>
            <a:endParaRPr sz="2000"/>
          </a:p>
          <a:p>
            <a:pPr marL="457200" lvl="0" indent="-355600" algn="l" rtl="0">
              <a:spcBef>
                <a:spcPts val="1600"/>
              </a:spcBef>
              <a:spcAft>
                <a:spcPts val="0"/>
              </a:spcAft>
              <a:buSzPts val="2000"/>
              <a:buAutoNum type="arabicPeriod"/>
            </a:pPr>
            <a:r>
              <a:rPr lang="en" sz="2000"/>
              <a:t>Transition management to the Library</a:t>
            </a:r>
            <a:endParaRPr sz="2000"/>
          </a:p>
          <a:p>
            <a:pPr marL="457200" lvl="0" indent="-355600" algn="l" rtl="0">
              <a:spcBef>
                <a:spcPts val="0"/>
              </a:spcBef>
              <a:spcAft>
                <a:spcPts val="0"/>
              </a:spcAft>
              <a:buSzPts val="2000"/>
              <a:buAutoNum type="arabicPeriod"/>
            </a:pPr>
            <a:r>
              <a:rPr lang="en" sz="2000"/>
              <a:t>Split the XML file and develop a database</a:t>
            </a:r>
            <a:endParaRPr sz="2000"/>
          </a:p>
          <a:p>
            <a:pPr marL="457200" lvl="0" indent="-355600" algn="l" rtl="0">
              <a:spcBef>
                <a:spcPts val="0"/>
              </a:spcBef>
              <a:spcAft>
                <a:spcPts val="0"/>
              </a:spcAft>
              <a:buSzPts val="2000"/>
              <a:buAutoNum type="arabicPeriod"/>
            </a:pPr>
            <a:r>
              <a:rPr lang="en" sz="2000"/>
              <a:t>Develop the components for a public website, individual profiles, and interactive social networking tools</a:t>
            </a:r>
            <a:endParaRPr sz="2000"/>
          </a:p>
          <a:p>
            <a:pPr marL="457200" lvl="0" indent="-355600" algn="l" rtl="0">
              <a:spcBef>
                <a:spcPts val="0"/>
              </a:spcBef>
              <a:spcAft>
                <a:spcPts val="0"/>
              </a:spcAft>
              <a:buSzPts val="2000"/>
              <a:buAutoNum type="arabicPeriod"/>
            </a:pPr>
            <a:r>
              <a:rPr lang="en" sz="2000"/>
              <a:t>Develop and implement relevant sustainability policy and plans</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Challenges in DH</a:t>
            </a:r>
            <a:endParaRPr/>
          </a:p>
        </p:txBody>
      </p:sp>
      <p:sp>
        <p:nvSpPr>
          <p:cNvPr id="94" name="Google Shape;94;p17"/>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gt;"/>
            </a:pPr>
            <a:r>
              <a:rPr lang="en" sz="2000"/>
              <a:t>DH projects are complex and dynamic</a:t>
            </a:r>
            <a:endParaRPr sz="2000"/>
          </a:p>
          <a:p>
            <a:pPr marL="457200" lvl="0" indent="-355600" algn="l" rtl="0">
              <a:spcBef>
                <a:spcPts val="1000"/>
              </a:spcBef>
              <a:spcAft>
                <a:spcPts val="0"/>
              </a:spcAft>
              <a:buSzPts val="2000"/>
              <a:buChar char="&gt;"/>
            </a:pPr>
            <a:r>
              <a:rPr lang="en" sz="2000"/>
              <a:t>May often have limited funding and/or supporting personnel</a:t>
            </a:r>
            <a:endParaRPr sz="2000"/>
          </a:p>
          <a:p>
            <a:pPr marL="457200" lvl="0" indent="-355600" algn="l" rtl="0">
              <a:spcBef>
                <a:spcPts val="1000"/>
              </a:spcBef>
              <a:spcAft>
                <a:spcPts val="0"/>
              </a:spcAft>
              <a:buSzPts val="2000"/>
              <a:buChar char="&gt;"/>
            </a:pPr>
            <a:r>
              <a:rPr lang="en" sz="2000"/>
              <a:t>Lack of sustainability planning or general maintenance, especially with class projects</a:t>
            </a:r>
            <a:endParaRPr sz="2000"/>
          </a:p>
          <a:p>
            <a:pPr marL="457200" lvl="0" indent="-355600" algn="l" rtl="0">
              <a:spcBef>
                <a:spcPts val="1000"/>
              </a:spcBef>
              <a:spcAft>
                <a:spcPts val="0"/>
              </a:spcAft>
              <a:buSzPts val="2000"/>
              <a:buChar char="&gt;"/>
            </a:pPr>
            <a:r>
              <a:rPr lang="en" sz="2000"/>
              <a:t>Lack of dedicated support after project completion or grant completion</a:t>
            </a:r>
            <a:endParaRPr sz="2000"/>
          </a:p>
          <a:p>
            <a:pPr marL="0" lvl="0" indent="0" algn="l" rtl="0">
              <a:spcBef>
                <a:spcPts val="1000"/>
              </a:spcBef>
              <a:spcAft>
                <a:spcPts val="1600"/>
              </a:spcAft>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8"/>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Additional SNiGB Challenges</a:t>
            </a:r>
            <a:endParaRPr/>
          </a:p>
        </p:txBody>
      </p:sp>
      <p:sp>
        <p:nvSpPr>
          <p:cNvPr id="100" name="Google Shape;100;p18"/>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gt;"/>
            </a:pPr>
            <a:r>
              <a:rPr lang="en" sz="2000"/>
              <a:t>Researcher depends on the Library for tech support, but also micromanages decision-making</a:t>
            </a:r>
            <a:endParaRPr sz="2000"/>
          </a:p>
          <a:p>
            <a:pPr marL="457200" lvl="0" indent="-355600" algn="l" rtl="0">
              <a:spcBef>
                <a:spcPts val="1000"/>
              </a:spcBef>
              <a:spcAft>
                <a:spcPts val="0"/>
              </a:spcAft>
              <a:buSzPts val="2000"/>
              <a:buChar char="&gt;"/>
            </a:pPr>
            <a:r>
              <a:rPr lang="en" sz="2000"/>
              <a:t>We have space, but no Library-supported funding for DH at this time</a:t>
            </a:r>
            <a:endParaRPr sz="2000"/>
          </a:p>
          <a:p>
            <a:pPr marL="457200" lvl="0" indent="-355600" algn="l" rtl="0">
              <a:spcBef>
                <a:spcPts val="1000"/>
              </a:spcBef>
              <a:spcAft>
                <a:spcPts val="0"/>
              </a:spcAft>
              <a:buSzPts val="2000"/>
              <a:buChar char="&gt;"/>
            </a:pPr>
            <a:r>
              <a:rPr lang="en" sz="2000"/>
              <a:t>No dedicated project manager</a:t>
            </a:r>
            <a:endParaRPr sz="2000"/>
          </a:p>
          <a:p>
            <a:pPr marL="457200" lvl="0" indent="-355600" algn="l" rtl="0">
              <a:spcBef>
                <a:spcPts val="1000"/>
              </a:spcBef>
              <a:spcAft>
                <a:spcPts val="0"/>
              </a:spcAft>
              <a:buSzPts val="2000"/>
              <a:buChar char="&gt;"/>
            </a:pPr>
            <a:r>
              <a:rPr lang="en" sz="2000"/>
              <a:t>How to communicate with the researcher about succession planning and “the death of the project”</a:t>
            </a:r>
            <a:endParaRPr sz="2000"/>
          </a:p>
          <a:p>
            <a:pPr marL="0" lvl="0" indent="0" algn="l" rtl="0">
              <a:spcBef>
                <a:spcPts val="1000"/>
              </a:spcBef>
              <a:spcAft>
                <a:spcPts val="1600"/>
              </a:spcAft>
              <a:buNone/>
            </a:pP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9"/>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Purpose</a:t>
            </a:r>
            <a:endParaRPr/>
          </a:p>
        </p:txBody>
      </p:sp>
      <p:sp>
        <p:nvSpPr>
          <p:cNvPr id="106" name="Google Shape;106;p19"/>
          <p:cNvSpPr txBox="1">
            <a:spLocks noGrp="1"/>
          </p:cNvSpPr>
          <p:nvPr>
            <p:ph type="body" idx="1"/>
          </p:nvPr>
        </p:nvSpPr>
        <p:spPr>
          <a:xfrm>
            <a:off x="311700" y="1225225"/>
            <a:ext cx="8520600" cy="3354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Create a model for managing DH projects </a:t>
            </a:r>
            <a:endParaRPr sz="2400"/>
          </a:p>
          <a:p>
            <a:pPr marL="457200" lvl="0" indent="-342900" algn="l" rtl="0">
              <a:spcBef>
                <a:spcPts val="1600"/>
              </a:spcBef>
              <a:spcAft>
                <a:spcPts val="0"/>
              </a:spcAft>
              <a:buSzPts val="1800"/>
              <a:buChar char="&gt;"/>
            </a:pPr>
            <a:r>
              <a:rPr lang="en"/>
              <a:t>Create basic templates for future projects to make this more scalable </a:t>
            </a:r>
            <a:endParaRPr/>
          </a:p>
          <a:p>
            <a:pPr marL="457200" lvl="0" indent="-342900" algn="l" rtl="0">
              <a:spcBef>
                <a:spcPts val="0"/>
              </a:spcBef>
              <a:spcAft>
                <a:spcPts val="0"/>
              </a:spcAft>
              <a:buSzPts val="1800"/>
              <a:buChar char="&gt;"/>
            </a:pPr>
            <a:r>
              <a:rPr lang="en"/>
              <a:t>Actively document decisions</a:t>
            </a:r>
            <a:endParaRPr/>
          </a:p>
          <a:p>
            <a:pPr marL="457200" lvl="0" indent="-342900" algn="l" rtl="0">
              <a:spcBef>
                <a:spcPts val="0"/>
              </a:spcBef>
              <a:spcAft>
                <a:spcPts val="0"/>
              </a:spcAft>
              <a:buSzPts val="1800"/>
              <a:buChar char="&gt;"/>
            </a:pPr>
            <a:r>
              <a:rPr lang="en"/>
              <a:t>MOUs, finding funding</a:t>
            </a:r>
            <a:endParaRPr/>
          </a:p>
          <a:p>
            <a:pPr marL="0" lvl="0" indent="0" algn="l" rtl="0">
              <a:spcBef>
                <a:spcPts val="1600"/>
              </a:spcBef>
              <a:spcAft>
                <a:spcPts val="0"/>
              </a:spcAft>
              <a:buNone/>
            </a:pPr>
            <a:r>
              <a:rPr lang="en" sz="2400"/>
              <a:t>Develop a reasonable preservation plan for a DH project</a:t>
            </a:r>
            <a:endParaRPr sz="2400"/>
          </a:p>
          <a:p>
            <a:pPr marL="457200" lvl="0" indent="-342900" algn="l" rtl="0">
              <a:spcBef>
                <a:spcPts val="1600"/>
              </a:spcBef>
              <a:spcAft>
                <a:spcPts val="0"/>
              </a:spcAft>
              <a:buSzPts val="1800"/>
              <a:buChar char="&gt;"/>
            </a:pPr>
            <a:r>
              <a:rPr lang="en"/>
              <a:t>Preservation profile, succession plan</a:t>
            </a:r>
            <a:endParaRPr/>
          </a:p>
          <a:p>
            <a:pPr marL="0" lvl="0" indent="0" algn="l" rtl="0">
              <a:spcBef>
                <a:spcPts val="1600"/>
              </a:spcBef>
              <a:spcAft>
                <a:spcPts val="0"/>
              </a:spcAft>
              <a:buNone/>
            </a:pPr>
            <a:endParaRPr sz="2400"/>
          </a:p>
          <a:p>
            <a:pPr marL="0" lvl="0" indent="0" algn="l" rtl="0">
              <a:spcBef>
                <a:spcPts val="1600"/>
              </a:spcBef>
              <a:spcAft>
                <a:spcPts val="1600"/>
              </a:spcAft>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0"/>
          <p:cNvSpPr txBox="1">
            <a:spLocks noGrp="1"/>
          </p:cNvSpPr>
          <p:nvPr>
            <p:ph type="title"/>
          </p:nvPr>
        </p:nvSpPr>
        <p:spPr>
          <a:xfrm>
            <a:off x="615700" y="946650"/>
            <a:ext cx="3398700" cy="3250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solidFill>
                  <a:srgbClr val="861F41"/>
                </a:solidFill>
              </a:rPr>
              <a:t>Strategies	</a:t>
            </a:r>
            <a:endParaRPr>
              <a:solidFill>
                <a:srgbClr val="861F41"/>
              </a:solidFill>
            </a:endParaRPr>
          </a:p>
        </p:txBody>
      </p:sp>
      <p:sp>
        <p:nvSpPr>
          <p:cNvPr id="112" name="Google Shape;112;p20"/>
          <p:cNvSpPr txBox="1">
            <a:spLocks noGrp="1"/>
          </p:cNvSpPr>
          <p:nvPr>
            <p:ph type="subTitle" idx="4294967295"/>
          </p:nvPr>
        </p:nvSpPr>
        <p:spPr>
          <a:xfrm>
            <a:off x="4572000" y="1106124"/>
            <a:ext cx="4045200" cy="32502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solidFill>
                  <a:srgbClr val="E87722"/>
                </a:solidFill>
                <a:latin typeface="Open Sans"/>
                <a:ea typeface="Open Sans"/>
                <a:cs typeface="Open Sans"/>
                <a:sym typeface="Open Sans"/>
              </a:rPr>
              <a:t>The 5 P’s</a:t>
            </a:r>
            <a:endParaRPr>
              <a:solidFill>
                <a:srgbClr val="E87722"/>
              </a:solidFill>
              <a:latin typeface="Open Sans"/>
              <a:ea typeface="Open Sans"/>
              <a:cs typeface="Open Sans"/>
              <a:sym typeface="Open Sans"/>
            </a:endParaRPr>
          </a:p>
          <a:p>
            <a:pPr marL="457200" lvl="0" indent="-381000" algn="l" rtl="0">
              <a:lnSpc>
                <a:spcPct val="115000"/>
              </a:lnSpc>
              <a:spcBef>
                <a:spcPts val="1600"/>
              </a:spcBef>
              <a:spcAft>
                <a:spcPts val="0"/>
              </a:spcAft>
              <a:buClr>
                <a:srgbClr val="E87722"/>
              </a:buClr>
              <a:buSzPts val="2400"/>
              <a:buFont typeface="Open Sans"/>
              <a:buAutoNum type="arabicPeriod"/>
            </a:pPr>
            <a:r>
              <a:rPr lang="en">
                <a:solidFill>
                  <a:srgbClr val="E87722"/>
                </a:solidFill>
                <a:latin typeface="Open Sans"/>
                <a:ea typeface="Open Sans"/>
                <a:cs typeface="Open Sans"/>
                <a:sym typeface="Open Sans"/>
              </a:rPr>
              <a:t>Project Management</a:t>
            </a:r>
            <a:endParaRPr>
              <a:solidFill>
                <a:srgbClr val="E87722"/>
              </a:solidFill>
              <a:latin typeface="Open Sans"/>
              <a:ea typeface="Open Sans"/>
              <a:cs typeface="Open Sans"/>
              <a:sym typeface="Open Sans"/>
            </a:endParaRPr>
          </a:p>
          <a:p>
            <a:pPr marL="457200" lvl="0" indent="-381000" algn="l" rtl="0">
              <a:lnSpc>
                <a:spcPct val="115000"/>
              </a:lnSpc>
              <a:spcBef>
                <a:spcPts val="0"/>
              </a:spcBef>
              <a:spcAft>
                <a:spcPts val="0"/>
              </a:spcAft>
              <a:buClr>
                <a:srgbClr val="E87722"/>
              </a:buClr>
              <a:buSzPts val="2400"/>
              <a:buFont typeface="Open Sans"/>
              <a:buAutoNum type="arabicPeriod"/>
            </a:pPr>
            <a:r>
              <a:rPr lang="en">
                <a:solidFill>
                  <a:srgbClr val="E87722"/>
                </a:solidFill>
                <a:latin typeface="Open Sans"/>
                <a:ea typeface="Open Sans"/>
                <a:cs typeface="Open Sans"/>
                <a:sym typeface="Open Sans"/>
              </a:rPr>
              <a:t>Policy Development</a:t>
            </a:r>
            <a:endParaRPr>
              <a:solidFill>
                <a:srgbClr val="E87722"/>
              </a:solidFill>
              <a:latin typeface="Open Sans"/>
              <a:ea typeface="Open Sans"/>
              <a:cs typeface="Open Sans"/>
              <a:sym typeface="Open Sans"/>
            </a:endParaRPr>
          </a:p>
          <a:p>
            <a:pPr marL="457200" lvl="0" indent="-381000" algn="l" rtl="0">
              <a:lnSpc>
                <a:spcPct val="115000"/>
              </a:lnSpc>
              <a:spcBef>
                <a:spcPts val="0"/>
              </a:spcBef>
              <a:spcAft>
                <a:spcPts val="0"/>
              </a:spcAft>
              <a:buClr>
                <a:srgbClr val="E87722"/>
              </a:buClr>
              <a:buSzPts val="2400"/>
              <a:buFont typeface="Open Sans"/>
              <a:buAutoNum type="arabicPeriod"/>
            </a:pPr>
            <a:r>
              <a:rPr lang="en">
                <a:solidFill>
                  <a:srgbClr val="E87722"/>
                </a:solidFill>
                <a:latin typeface="Open Sans"/>
                <a:ea typeface="Open Sans"/>
                <a:cs typeface="Open Sans"/>
                <a:sym typeface="Open Sans"/>
              </a:rPr>
              <a:t>Procedure &amp; Documentation</a:t>
            </a:r>
            <a:endParaRPr>
              <a:solidFill>
                <a:srgbClr val="E87722"/>
              </a:solidFill>
              <a:latin typeface="Open Sans"/>
              <a:ea typeface="Open Sans"/>
              <a:cs typeface="Open Sans"/>
              <a:sym typeface="Open Sans"/>
            </a:endParaRPr>
          </a:p>
          <a:p>
            <a:pPr marL="457200" lvl="0" indent="-381000" algn="l" rtl="0">
              <a:lnSpc>
                <a:spcPct val="115000"/>
              </a:lnSpc>
              <a:spcBef>
                <a:spcPts val="0"/>
              </a:spcBef>
              <a:spcAft>
                <a:spcPts val="0"/>
              </a:spcAft>
              <a:buClr>
                <a:srgbClr val="E87722"/>
              </a:buClr>
              <a:buSzPts val="2400"/>
              <a:buFont typeface="Open Sans"/>
              <a:buAutoNum type="arabicPeriod"/>
            </a:pPr>
            <a:r>
              <a:rPr lang="en">
                <a:solidFill>
                  <a:srgbClr val="E87722"/>
                </a:solidFill>
                <a:latin typeface="Open Sans"/>
                <a:ea typeface="Open Sans"/>
                <a:cs typeface="Open Sans"/>
                <a:sym typeface="Open Sans"/>
              </a:rPr>
              <a:t>Preservation Planning</a:t>
            </a:r>
            <a:endParaRPr>
              <a:solidFill>
                <a:srgbClr val="E87722"/>
              </a:solidFill>
              <a:latin typeface="Open Sans"/>
              <a:ea typeface="Open Sans"/>
              <a:cs typeface="Open Sans"/>
              <a:sym typeface="Open Sans"/>
            </a:endParaRPr>
          </a:p>
          <a:p>
            <a:pPr marL="457200" lvl="0" indent="-381000" algn="l" rtl="0">
              <a:lnSpc>
                <a:spcPct val="115000"/>
              </a:lnSpc>
              <a:spcBef>
                <a:spcPts val="0"/>
              </a:spcBef>
              <a:spcAft>
                <a:spcPts val="0"/>
              </a:spcAft>
              <a:buClr>
                <a:srgbClr val="E87722"/>
              </a:buClr>
              <a:buSzPts val="2400"/>
              <a:buFont typeface="Open Sans"/>
              <a:buAutoNum type="arabicPeriod"/>
            </a:pPr>
            <a:r>
              <a:rPr lang="en">
                <a:solidFill>
                  <a:srgbClr val="E87722"/>
                </a:solidFill>
                <a:latin typeface="Open Sans"/>
                <a:ea typeface="Open Sans"/>
                <a:cs typeface="Open Sans"/>
                <a:sym typeface="Open Sans"/>
              </a:rPr>
              <a:t>Prosopographies</a:t>
            </a:r>
            <a:endParaRPr>
              <a:solidFill>
                <a:srgbClr val="E87722"/>
              </a:solidFill>
              <a:latin typeface="Open Sans"/>
              <a:ea typeface="Open Sans"/>
              <a:cs typeface="Open Sans"/>
              <a:sym typeface="Open Sans"/>
            </a:endParaRPr>
          </a:p>
          <a:p>
            <a:pPr marL="0" lvl="0" indent="0" algn="l" rtl="0">
              <a:lnSpc>
                <a:spcPct val="115000"/>
              </a:lnSpc>
              <a:spcBef>
                <a:spcPts val="1600"/>
              </a:spcBef>
              <a:spcAft>
                <a:spcPts val="0"/>
              </a:spcAft>
              <a:buClr>
                <a:schemeClr val="dk1"/>
              </a:buClr>
              <a:buSzPts val="1100"/>
              <a:buFont typeface="Arial"/>
              <a:buNone/>
            </a:pPr>
            <a:endParaRPr sz="1800">
              <a:solidFill>
                <a:srgbClr val="E87722"/>
              </a:solidFill>
              <a:latin typeface="Open Sans"/>
              <a:ea typeface="Open Sans"/>
              <a:cs typeface="Open Sans"/>
              <a:sym typeface="Open Sans"/>
            </a:endParaRPr>
          </a:p>
          <a:p>
            <a:pPr marL="0" lvl="0" indent="0" algn="l" rtl="0">
              <a:spcBef>
                <a:spcPts val="1600"/>
              </a:spcBef>
              <a:spcAft>
                <a:spcPts val="1600"/>
              </a:spcAft>
              <a:buNone/>
            </a:pPr>
            <a:endParaRPr>
              <a:solidFill>
                <a:schemeClr val="lt1"/>
              </a:solidFill>
              <a:latin typeface="Open Sans"/>
              <a:ea typeface="Open Sans"/>
              <a:cs typeface="Open Sans"/>
              <a:sym typeface="Ope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1"/>
          <p:cNvSpPr txBox="1">
            <a:spLocks noGrp="1"/>
          </p:cNvSpPr>
          <p:nvPr>
            <p:ph type="title"/>
          </p:nvPr>
        </p:nvSpPr>
        <p:spPr>
          <a:xfrm>
            <a:off x="311700" y="315925"/>
            <a:ext cx="8520600" cy="8313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Project Management</a:t>
            </a:r>
            <a:endParaRPr/>
          </a:p>
        </p:txBody>
      </p:sp>
      <p:sp>
        <p:nvSpPr>
          <p:cNvPr id="118" name="Google Shape;118;p21"/>
          <p:cNvSpPr txBox="1">
            <a:spLocks noGrp="1"/>
          </p:cNvSpPr>
          <p:nvPr>
            <p:ph type="body" idx="1"/>
          </p:nvPr>
        </p:nvSpPr>
        <p:spPr>
          <a:xfrm>
            <a:off x="311700" y="1305875"/>
            <a:ext cx="4987200" cy="3565200"/>
          </a:xfrm>
          <a:prstGeom prst="rect">
            <a:avLst/>
          </a:prstGeom>
        </p:spPr>
        <p:txBody>
          <a:bodyPr spcFirstLastPara="1" wrap="square" lIns="91425" tIns="91425" rIns="91425" bIns="91425" anchor="t" anchorCtr="0">
            <a:noAutofit/>
          </a:bodyPr>
          <a:lstStyle/>
          <a:p>
            <a:pPr marL="457200" lvl="0" indent="-355600" algn="l" rtl="0">
              <a:spcBef>
                <a:spcPts val="0"/>
              </a:spcBef>
              <a:spcAft>
                <a:spcPts val="0"/>
              </a:spcAft>
              <a:buSzPts val="2000"/>
              <a:buChar char="&gt;"/>
            </a:pPr>
            <a:r>
              <a:rPr lang="en" sz="2000"/>
              <a:t>Building the team</a:t>
            </a:r>
            <a:endParaRPr sz="2000"/>
          </a:p>
          <a:p>
            <a:pPr marL="457200" lvl="0" indent="-355600" algn="l" rtl="0">
              <a:spcBef>
                <a:spcPts val="1000"/>
              </a:spcBef>
              <a:spcAft>
                <a:spcPts val="0"/>
              </a:spcAft>
              <a:buSzPts val="2000"/>
              <a:buChar char="&gt;"/>
            </a:pPr>
            <a:r>
              <a:rPr lang="en" sz="2000"/>
              <a:t>Regular meeting times</a:t>
            </a:r>
            <a:endParaRPr sz="2000"/>
          </a:p>
          <a:p>
            <a:pPr marL="457200" lvl="0" indent="-355600" algn="l" rtl="0">
              <a:spcBef>
                <a:spcPts val="1000"/>
              </a:spcBef>
              <a:spcAft>
                <a:spcPts val="0"/>
              </a:spcAft>
              <a:buSzPts val="2000"/>
              <a:buChar char="&gt;"/>
            </a:pPr>
            <a:r>
              <a:rPr lang="en" sz="2000"/>
              <a:t>Identifying documentation needs early on </a:t>
            </a:r>
            <a:endParaRPr sz="2000"/>
          </a:p>
          <a:p>
            <a:pPr marL="457200" lvl="0" indent="-355600" algn="l" rtl="0">
              <a:spcBef>
                <a:spcPts val="1000"/>
              </a:spcBef>
              <a:spcAft>
                <a:spcPts val="0"/>
              </a:spcAft>
              <a:buSzPts val="2000"/>
              <a:buChar char="&gt;"/>
            </a:pPr>
            <a:r>
              <a:rPr lang="en" sz="2000"/>
              <a:t>Developing benchmarks with deadlines </a:t>
            </a:r>
            <a:endParaRPr sz="2000"/>
          </a:p>
          <a:p>
            <a:pPr marL="0" lvl="0" indent="0" algn="l" rtl="0">
              <a:spcBef>
                <a:spcPts val="1000"/>
              </a:spcBef>
              <a:spcAft>
                <a:spcPts val="0"/>
              </a:spcAft>
              <a:buNone/>
            </a:pPr>
            <a:endParaRPr/>
          </a:p>
          <a:p>
            <a:pPr marL="0" lvl="0" indent="0" algn="l" rtl="0">
              <a:spcBef>
                <a:spcPts val="1600"/>
              </a:spcBef>
              <a:spcAft>
                <a:spcPts val="1600"/>
              </a:spcAft>
              <a:buNone/>
            </a:pPr>
            <a:endParaRPr/>
          </a:p>
        </p:txBody>
      </p:sp>
      <p:pic>
        <p:nvPicPr>
          <p:cNvPr id="119" name="Google Shape;119;p21" descr="Michael Scott from The Office with the text &quot;Please tell us about your experience with project management&quot; &quot;So project management... ya know, I like, manage the projects...&quot;" title="project management meme"/>
          <p:cNvPicPr preferRelativeResize="0"/>
          <p:nvPr/>
        </p:nvPicPr>
        <p:blipFill>
          <a:blip r:embed="rId3">
            <a:alphaModFix/>
          </a:blip>
          <a:stretch>
            <a:fillRect/>
          </a:stretch>
        </p:blipFill>
        <p:spPr>
          <a:xfrm>
            <a:off x="5298900" y="1491452"/>
            <a:ext cx="3845100" cy="2160600"/>
          </a:xfrm>
          <a:prstGeom prst="rect">
            <a:avLst/>
          </a:prstGeom>
          <a:noFill/>
          <a:ln>
            <a:noFill/>
          </a:ln>
        </p:spPr>
      </p:pic>
    </p:spTree>
  </p:cSld>
  <p:clrMapOvr>
    <a:masterClrMapping/>
  </p:clrMapOvr>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3265</Words>
  <Application>Microsoft Macintosh PowerPoint</Application>
  <PresentationFormat>On-screen Show (16:9)</PresentationFormat>
  <Paragraphs>198</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Economica</vt:lpstr>
      <vt:lpstr>Calibri</vt:lpstr>
      <vt:lpstr>Arial</vt:lpstr>
      <vt:lpstr>Open Sans</vt:lpstr>
      <vt:lpstr>Luxe</vt:lpstr>
      <vt:lpstr>5 P’s of DH: Project Management, Preservation, Policies, Procedures, and Prosopographies </vt:lpstr>
      <vt:lpstr>Lord Byron and His Times</vt:lpstr>
      <vt:lpstr>SNiGB: Social Networks in Georgian Britain</vt:lpstr>
      <vt:lpstr>Project Background</vt:lpstr>
      <vt:lpstr>Challenges in DH</vt:lpstr>
      <vt:lpstr>Additional SNiGB Challenges</vt:lpstr>
      <vt:lpstr>Purpose</vt:lpstr>
      <vt:lpstr>Strategies </vt:lpstr>
      <vt:lpstr>Project Management</vt:lpstr>
      <vt:lpstr>Project Management - Building the Team</vt:lpstr>
      <vt:lpstr>Policy &amp; Plan Development</vt:lpstr>
      <vt:lpstr>Procedure &amp; Documentation: Procedure</vt:lpstr>
      <vt:lpstr>Procedure &amp; Documentation: Documentation</vt:lpstr>
      <vt:lpstr>Preservation Profile</vt:lpstr>
      <vt:lpstr>Preservation Plan</vt:lpstr>
      <vt:lpstr>Preservation Plan</vt:lpstr>
      <vt:lpstr>Moving Forward</vt:lpstr>
      <vt:lpstr>Limitations in applicability</vt:lpstr>
      <vt:lpstr>Takeaways </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P’s of DH: Project Management, Preservation, Policies, Procedures, and Prosopographies </dc:title>
  <cp:lastModifiedBy>Kinnaman, Alex</cp:lastModifiedBy>
  <cp:revision>1</cp:revision>
  <dcterms:modified xsi:type="dcterms:W3CDTF">2019-10-18T21:05:33Z</dcterms:modified>
</cp:coreProperties>
</file>