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374" r:id="rId2"/>
    <p:sldId id="906" r:id="rId3"/>
    <p:sldId id="909" r:id="rId4"/>
    <p:sldId id="913" r:id="rId5"/>
    <p:sldId id="932" r:id="rId6"/>
    <p:sldId id="912" r:id="rId7"/>
    <p:sldId id="931" r:id="rId8"/>
    <p:sldId id="923" r:id="rId9"/>
    <p:sldId id="926" r:id="rId10"/>
    <p:sldId id="933" r:id="rId11"/>
    <p:sldId id="953" r:id="rId12"/>
    <p:sldId id="946" r:id="rId13"/>
    <p:sldId id="947" r:id="rId14"/>
    <p:sldId id="949" r:id="rId15"/>
    <p:sldId id="950" r:id="rId16"/>
    <p:sldId id="951" r:id="rId17"/>
    <p:sldId id="945" r:id="rId18"/>
    <p:sldId id="952" r:id="rId19"/>
    <p:sldId id="944" r:id="rId20"/>
    <p:sldId id="943" r:id="rId21"/>
    <p:sldId id="929" r:id="rId22"/>
  </p:sldIdLst>
  <p:sldSz cx="9144000" cy="6858000" type="screen4x3"/>
  <p:notesSz cx="7315200" cy="96012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Lucida Sans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564D6-0A76-41A2-847A-B0D366C17B91}">
          <p14:sldIdLst>
            <p14:sldId id="374"/>
            <p14:sldId id="906"/>
            <p14:sldId id="909"/>
            <p14:sldId id="913"/>
            <p14:sldId id="932"/>
            <p14:sldId id="912"/>
            <p14:sldId id="931"/>
            <p14:sldId id="923"/>
            <p14:sldId id="926"/>
            <p14:sldId id="933"/>
            <p14:sldId id="953"/>
            <p14:sldId id="946"/>
            <p14:sldId id="947"/>
            <p14:sldId id="949"/>
            <p14:sldId id="950"/>
            <p14:sldId id="951"/>
            <p14:sldId id="945"/>
            <p14:sldId id="952"/>
            <p14:sldId id="944"/>
            <p14:sldId id="943"/>
            <p14:sldId id="9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8300"/>
    <a:srgbClr val="2A7041"/>
    <a:srgbClr val="BDD3E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96" autoAdjust="0"/>
    <p:restoredTop sz="86335" autoAdjust="0"/>
  </p:normalViewPr>
  <p:slideViewPr>
    <p:cSldViewPr>
      <p:cViewPr varScale="1">
        <p:scale>
          <a:sx n="79" d="100"/>
          <a:sy n="79" d="100"/>
        </p:scale>
        <p:origin x="834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072"/>
    </p:cViewPr>
  </p:sorterViewPr>
  <p:notesViewPr>
    <p:cSldViewPr>
      <p:cViewPr varScale="1">
        <p:scale>
          <a:sx n="35" d="100"/>
          <a:sy n="35" d="100"/>
        </p:scale>
        <p:origin x="-157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FAC8717C-415A-44F2-932B-9470F257B40D}" type="datetimeFigureOut">
              <a:rPr lang="de-DE"/>
              <a:pPr>
                <a:defRPr/>
              </a:pPr>
              <a:t>06.12.2012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436286E6-33A4-43B5-AF89-26A9B7F2651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554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288776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20725"/>
            <a:ext cx="4794250" cy="35941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974725" y="4560888"/>
            <a:ext cx="5359400" cy="431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400" tIns="47520" rIns="95400" bIns="475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144963" y="9120188"/>
            <a:ext cx="3163887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5400" tIns="47520" rIns="95400" bIns="475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655445CD-BE69-4A95-B1A9-CC7D8B1B0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7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1075" cy="3594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5445CD-BE69-4A95-B1A9-CC7D8B1B044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4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1075" cy="3594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5445CD-BE69-4A95-B1A9-CC7D8B1B04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40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0725"/>
            <a:ext cx="4791075" cy="3594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55445CD-BE69-4A95-B1A9-CC7D8B1B044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3EAC6-B8A6-4729-9D15-CF6953B4D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F79C-A3E0-437E-9228-F93ACDA80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104775"/>
            <a:ext cx="2055812" cy="6365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4775"/>
            <a:ext cx="6015038" cy="6365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B26C3-184D-4A6F-A3A7-0B42231C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775"/>
            <a:ext cx="8223250" cy="1306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5425" cy="487045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600200"/>
            <a:ext cx="4035425" cy="4870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0DBE6-CC6A-4EC5-BBD5-8C98EA060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63340-DC82-45FA-A377-A7AB4170F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DC507-14BC-4563-BC2B-526CB70EC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870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6212D-7737-4098-AF0E-481200E4A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F8727-6850-4BD8-A734-C0D1C5560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1DFBC-2454-451B-9C42-04D7F7243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F2C0F-05D6-4882-A325-BE3946027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6A624-A21F-4536-94D3-C1AEDDF98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FD112-2322-4E3C-9DD3-0E36B4B34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3733800" cy="274638"/>
          </a:xfrm>
          <a:prstGeom prst="rect">
            <a:avLst/>
          </a:prstGeom>
          <a:solidFill>
            <a:srgbClr val="0E4851"/>
          </a:solidFill>
          <a:ln w="9525">
            <a:noFill/>
            <a:round/>
            <a:headEnd/>
            <a:tailEnd/>
          </a:ln>
          <a:effectLst>
            <a:outerShdw dist="23040" dir="5400000" algn="ctr" rotWithShape="0">
              <a:srgbClr val="80808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i="1">
                <a:solidFill>
                  <a:srgbClr val="FFFFFF"/>
                </a:solidFill>
                <a:latin typeface="Calibri" charset="0"/>
                <a:cs typeface="Arial Unicode MS" charset="0"/>
              </a:rPr>
              <a:t>Introduction to Information Retrieval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733800" y="0"/>
            <a:ext cx="3886200" cy="274638"/>
          </a:xfrm>
          <a:prstGeom prst="rect">
            <a:avLst/>
          </a:prstGeom>
          <a:solidFill>
            <a:srgbClr val="0E4851"/>
          </a:solidFill>
          <a:ln w="9525">
            <a:noFill/>
            <a:round/>
            <a:headEnd/>
            <a:tailEnd/>
          </a:ln>
          <a:effectLst>
            <a:outerShdw dist="23040" dir="5400000" algn="ctr" rotWithShape="0">
              <a:srgbClr val="80808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>
                <a:solidFill>
                  <a:srgbClr val="FFFFFF"/>
                </a:solidFill>
                <a:latin typeface="Calibri" charset="0"/>
                <a:cs typeface="Arial Unicode MS" charset="0"/>
              </a:rPr>
              <a:t>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620000" y="0"/>
            <a:ext cx="1524000" cy="274638"/>
          </a:xfrm>
          <a:prstGeom prst="rect">
            <a:avLst/>
          </a:prstGeom>
          <a:solidFill>
            <a:srgbClr val="139CB7"/>
          </a:solidFill>
          <a:ln w="9525">
            <a:noFill/>
            <a:round/>
            <a:headEnd/>
            <a:tailEnd/>
          </a:ln>
          <a:effectLst>
            <a:outerShdw dist="23040" dir="5400000" algn="ctr" rotWithShape="0">
              <a:srgbClr val="80808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>
                <a:solidFill>
                  <a:srgbClr val="FFFFFF"/>
                </a:solidFill>
                <a:latin typeface="Calibri" charset="0"/>
                <a:cs typeface="Arial Unicode MS" charset="0"/>
              </a:rPr>
              <a:t> 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28600" y="1447800"/>
            <a:ext cx="8686800" cy="1588"/>
          </a:xfrm>
          <a:prstGeom prst="line">
            <a:avLst/>
          </a:prstGeom>
          <a:noFill/>
          <a:ln w="38160">
            <a:solidFill>
              <a:srgbClr val="139CB7"/>
            </a:solidFill>
            <a:miter lim="800000"/>
            <a:headEnd/>
            <a:tailEnd/>
          </a:ln>
          <a:effectLst>
            <a:outerShdw dist="20160" dir="5400000" algn="ctr" rotWithShape="0">
              <a:srgbClr val="808080">
                <a:alpha val="38034"/>
              </a:srgbClr>
            </a:outerShdw>
          </a:effec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7885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4775"/>
            <a:ext cx="8223250" cy="1306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7885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87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57200" y="6369050"/>
            <a:ext cx="2133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24200" y="6369050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ea typeface="+mn-ea"/>
              <a:cs typeface="Arial Unicode MS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456363"/>
            <a:ext cx="2127250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+mn-lt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F1FB7D08-67DA-430D-B31F-1498AA06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128.173.98.199:8082/granit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CS 5604: Information Storage and Retrieval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3" name="Text 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726902"/>
            <a:ext cx="8223250" cy="487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b="1" dirty="0" smtClean="0">
              <a:solidFill>
                <a:srgbClr val="C00000"/>
              </a:solidFill>
              <a:latin typeface="Calibri" charset="0"/>
            </a:endParaRP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1" dirty="0" err="1" smtClean="0">
                <a:solidFill>
                  <a:srgbClr val="C00000"/>
                </a:solidFill>
                <a:latin typeface="Calibri" charset="0"/>
              </a:rPr>
              <a:t>ProjCINETViz</a:t>
            </a:r>
            <a:endParaRPr lang="en-US" sz="3200" b="1" dirty="0">
              <a:solidFill>
                <a:srgbClr val="C00000"/>
              </a:solidFill>
              <a:latin typeface="Calibri" charset="0"/>
            </a:endParaRP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>
              <a:latin typeface="Calibri" charset="0"/>
              <a:cs typeface="Times New Roman" pitchFamily="16" charset="0"/>
            </a:endParaRP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 smtClean="0">
                <a:latin typeface="Calibri" charset="0"/>
                <a:cs typeface="Times New Roman" pitchFamily="16" charset="0"/>
              </a:rPr>
              <a:t>by</a:t>
            </a: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Maksudul</a:t>
            </a:r>
            <a:r>
              <a:rPr lang="en-US" dirty="0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Alam</a:t>
            </a:r>
            <a:r>
              <a:rPr lang="en-US" dirty="0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, </a:t>
            </a: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S M Arifuzzaman, and </a:t>
            </a:r>
          </a:p>
          <a:p>
            <a:pPr marL="0" indent="0" algn="ctr">
              <a:spcBef>
                <a:spcPts val="7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Md</a:t>
            </a:r>
            <a:r>
              <a:rPr lang="en-US" dirty="0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Hasanuzzaman</a:t>
            </a:r>
            <a:r>
              <a:rPr lang="en-US" dirty="0" smtClean="0">
                <a:solidFill>
                  <a:srgbClr val="002060"/>
                </a:solidFill>
                <a:latin typeface="Calibri" charset="0"/>
                <a:cs typeface="Times New Roman" pitchFamily="16" charset="0"/>
              </a:rPr>
              <a:t> Bhuiyan</a:t>
            </a:r>
          </a:p>
          <a:p>
            <a:pPr marL="0" indent="0" algn="ctr"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>
              <a:latin typeface="+mj-lt"/>
              <a:cs typeface="Times New Roman" pitchFamily="16" charset="0"/>
            </a:endParaRPr>
          </a:p>
          <a:p>
            <a:pPr marL="0" indent="0" algn="ctr"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>
              <a:solidFill>
                <a:schemeClr val="tx1"/>
              </a:solidFill>
              <a:latin typeface="+mj-lt"/>
              <a:cs typeface="Times New Roman" pitchFamily="16" charset="0"/>
            </a:endParaRPr>
          </a:p>
          <a:p>
            <a:pPr marL="0" indent="0" algn="ctr"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>
              <a:solidFill>
                <a:schemeClr val="tx1"/>
              </a:solidFill>
              <a:latin typeface="+mj-lt"/>
              <a:cs typeface="Times New Roman" pitchFamily="1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49280"/>
            <a:ext cx="8858419" cy="5655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Typical Visualization Workflow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08" y="3501008"/>
            <a:ext cx="914400" cy="914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670" y="6291734"/>
            <a:ext cx="159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  <a:latin typeface="Corbel" panose="020B0503020204020204" pitchFamily="34" charset="0"/>
              </a:rPr>
              <a:t>CINETViz</a:t>
            </a:r>
            <a:endParaRPr lang="en-US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954560" y="1700808"/>
            <a:ext cx="914400" cy="914400"/>
            <a:chOff x="2530624" y="1848810"/>
            <a:chExt cx="914400" cy="9144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0624" y="1848810"/>
              <a:ext cx="914400" cy="9144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784" y="1916064"/>
              <a:ext cx="360808" cy="360808"/>
            </a:xfrm>
            <a:prstGeom prst="rect">
              <a:avLst/>
            </a:prstGeom>
          </p:spPr>
        </p:pic>
      </p:grpSp>
      <p:pic>
        <p:nvPicPr>
          <p:cNvPr id="1028" name="Picture 4" descr="http://www.physik.uni-wuerzburg.de/typo3temp/pics/858ca462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406759"/>
            <a:ext cx="1188720" cy="66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1.gstatic.com/images?q=tbn:ANd9GcQb0ZlZumU-T-VltlvzInVfIxYRT07mGjIfq2Vm4wx3aM82gw8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210" y="4882878"/>
            <a:ext cx="1107030" cy="11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764" y="3210064"/>
            <a:ext cx="914400" cy="9144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115" y="5034880"/>
            <a:ext cx="914400" cy="9144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965438" y="5869865"/>
            <a:ext cx="1442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70C0"/>
                </a:solidFill>
                <a:latin typeface="Corbel" panose="020B0503020204020204" pitchFamily="34" charset="0"/>
              </a:rPr>
              <a:t>Gexf</a:t>
            </a:r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 Generation</a:t>
            </a:r>
          </a:p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Core</a:t>
            </a:r>
            <a:endParaRPr lang="en-US" sz="1800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22" name="Left-Right Arrow 21"/>
          <p:cNvSpPr/>
          <p:nvPr/>
        </p:nvSpPr>
        <p:spPr bwMode="auto">
          <a:xfrm rot="18629497">
            <a:off x="3009137" y="4523016"/>
            <a:ext cx="1096449" cy="182880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3515863" y="5445225"/>
            <a:ext cx="1922640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18154018">
            <a:off x="6597069" y="4676477"/>
            <a:ext cx="1348585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37218" y="6045513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Layout Core</a:t>
            </a:r>
            <a:endParaRPr lang="en-US" sz="1800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84368" y="4022064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Network Analysis Core</a:t>
            </a:r>
            <a:endParaRPr lang="en-US" sz="1800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364088" y="1599662"/>
            <a:ext cx="1698916" cy="1530854"/>
            <a:chOff x="5148064" y="2103718"/>
            <a:chExt cx="1698916" cy="153085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8503" y="2103718"/>
              <a:ext cx="914400" cy="9144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5148064" y="2988241"/>
              <a:ext cx="16989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70C0"/>
                  </a:solidFill>
                  <a:latin typeface="Corbel" panose="020B0503020204020204" pitchFamily="34" charset="0"/>
                </a:rPr>
                <a:t>Visualization</a:t>
              </a:r>
            </a:p>
            <a:p>
              <a:pPr algn="ctr"/>
              <a:r>
                <a:rPr lang="en-US" sz="1800" b="1" dirty="0" smtClean="0">
                  <a:solidFill>
                    <a:srgbClr val="0070C0"/>
                  </a:solidFill>
                  <a:latin typeface="Corbel" panose="020B0503020204020204" pitchFamily="34" charset="0"/>
                </a:rPr>
                <a:t>Core</a:t>
              </a:r>
              <a:endParaRPr lang="en-US" sz="1800" b="1" dirty="0">
                <a:solidFill>
                  <a:srgbClr val="0070C0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91680" y="2554113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Web Rendering</a:t>
            </a:r>
          </a:p>
          <a:p>
            <a:pPr algn="ctr"/>
            <a:r>
              <a:rPr lang="en-US" sz="1800" b="1" dirty="0" smtClean="0">
                <a:solidFill>
                  <a:srgbClr val="0070C0"/>
                </a:solidFill>
                <a:latin typeface="Corbel" panose="020B0503020204020204" pitchFamily="34" charset="0"/>
              </a:rPr>
              <a:t>Script</a:t>
            </a:r>
            <a:endParaRPr lang="en-US" sz="1800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37" name="Right Arrow 36"/>
          <p:cNvSpPr/>
          <p:nvPr/>
        </p:nvSpPr>
        <p:spPr bwMode="auto">
          <a:xfrm rot="2108929">
            <a:off x="917131" y="4670611"/>
            <a:ext cx="1364332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90044" y="4072441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rbel" panose="020B0503020204020204" pitchFamily="34" charset="0"/>
              </a:rPr>
              <a:t>CINET Server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39" name="Right Arrow 38"/>
          <p:cNvSpPr/>
          <p:nvPr/>
        </p:nvSpPr>
        <p:spPr bwMode="auto">
          <a:xfrm rot="8009847">
            <a:off x="4497778" y="2787886"/>
            <a:ext cx="1199288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40" name="Right Arrow 39"/>
          <p:cNvSpPr/>
          <p:nvPr/>
        </p:nvSpPr>
        <p:spPr bwMode="auto">
          <a:xfrm rot="13759554">
            <a:off x="6480616" y="2683995"/>
            <a:ext cx="1429844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41" name="Right Arrow 40"/>
          <p:cNvSpPr/>
          <p:nvPr/>
        </p:nvSpPr>
        <p:spPr bwMode="auto">
          <a:xfrm rot="10800000">
            <a:off x="3090099" y="2112931"/>
            <a:ext cx="2383569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 rot="8009847">
            <a:off x="537435" y="2785219"/>
            <a:ext cx="1613047" cy="182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Lucida Sans" charset="0"/>
              <a:cs typeface="Arial Unicode MS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27" y="4594616"/>
            <a:ext cx="304800" cy="3048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69817" y="494116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User Parameters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93646" y="3941748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Generate </a:t>
            </a:r>
            <a:r>
              <a:rPr lang="en-US" sz="1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Gexf</a:t>
            </a:r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 from CINET Graphs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90764" y="557994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Apply Layout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72200" y="412991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Network Analysis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48264" y="227687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Color, Size, Label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91879" y="1628800"/>
            <a:ext cx="1721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Process Data for Web Browser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35896" y="2545740"/>
            <a:ext cx="1721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Store Rendered Graph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-108520" y="2420888"/>
            <a:ext cx="168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anose="020E0502030303020204" pitchFamily="34" charset="0"/>
              </a:rPr>
              <a:t>Display Network in Web Browser</a:t>
            </a:r>
            <a:endParaRPr lang="en-US" sz="1400" b="1" i="1" dirty="0">
              <a:solidFill>
                <a:schemeClr val="tx1">
                  <a:lumMod val="95000"/>
                  <a:lumOff val="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-36512" y="424257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rbel" panose="020B0503020204020204" pitchFamily="34" charset="0"/>
              </a:rPr>
              <a:t>User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40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CINETViz</a:t>
            </a:r>
            <a:r>
              <a:rPr lang="en-US" dirty="0" smtClean="0">
                <a:solidFill>
                  <a:srgbClr val="0070C0"/>
                </a:solidFill>
              </a:rPr>
              <a:t> – Features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Mimic the core functionalities of </a:t>
            </a:r>
            <a:r>
              <a:rPr lang="en-US" dirty="0" err="1" smtClean="0"/>
              <a:t>Gephi</a:t>
            </a:r>
            <a:r>
              <a:rPr lang="en-US" dirty="0" smtClean="0"/>
              <a:t> Desktop Application into web interface:</a:t>
            </a:r>
          </a:p>
          <a:p>
            <a:pPr lvl="1"/>
            <a:r>
              <a:rPr lang="en-US" dirty="0" smtClean="0"/>
              <a:t>Layout</a:t>
            </a:r>
          </a:p>
          <a:p>
            <a:pPr lvl="1"/>
            <a:r>
              <a:rPr lang="en-US" dirty="0" smtClean="0"/>
              <a:t>Ranking based on parameters</a:t>
            </a:r>
          </a:p>
          <a:p>
            <a:pPr lvl="1"/>
            <a:r>
              <a:rPr lang="en-US" dirty="0" smtClean="0"/>
              <a:t>Partitioning</a:t>
            </a:r>
          </a:p>
          <a:p>
            <a:r>
              <a:rPr lang="en-US" dirty="0" smtClean="0"/>
              <a:t>Dynamic range of visualization</a:t>
            </a:r>
          </a:p>
          <a:p>
            <a:pPr lvl="1"/>
            <a:r>
              <a:rPr lang="en-US" dirty="0" smtClean="0"/>
              <a:t>User can pick how the node color, size would vary and by how much</a:t>
            </a:r>
          </a:p>
          <a:p>
            <a:r>
              <a:rPr lang="en-US" dirty="0" smtClean="0"/>
              <a:t>Store rendered networks into organized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65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CINETViz</a:t>
            </a:r>
            <a:r>
              <a:rPr lang="en-US" dirty="0">
                <a:solidFill>
                  <a:srgbClr val="0070C0"/>
                </a:solidFill>
              </a:rPr>
              <a:t>-DEMO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</a:t>
            </a:r>
            <a:r>
              <a:rPr lang="en-US" dirty="0" smtClean="0"/>
              <a:t>Screen</a:t>
            </a:r>
          </a:p>
          <a:p>
            <a:r>
              <a:rPr lang="en-US" dirty="0" smtClean="0">
                <a:hlinkClick r:id="rId2"/>
              </a:rPr>
              <a:t>http://128.173.98.199:8082/granite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67744"/>
            <a:ext cx="650557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4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CINETViz</a:t>
            </a:r>
            <a:r>
              <a:rPr lang="en-US" dirty="0">
                <a:solidFill>
                  <a:srgbClr val="0070C0"/>
                </a:solidFill>
              </a:rPr>
              <a:t>-DEMO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Visualization integrated as a Tab into CINET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525" y="2623516"/>
            <a:ext cx="62103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8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CINETViz</a:t>
            </a:r>
            <a:r>
              <a:rPr lang="en-US" dirty="0" smtClean="0">
                <a:solidFill>
                  <a:srgbClr val="0070C0"/>
                </a:solidFill>
              </a:rPr>
              <a:t>-DEMO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can visualize pre-rendered network or submit new network visualization.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2795736"/>
            <a:ext cx="62103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94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CINETViz</a:t>
            </a:r>
            <a:r>
              <a:rPr lang="en-US" dirty="0" smtClean="0">
                <a:solidFill>
                  <a:srgbClr val="0070C0"/>
                </a:solidFill>
              </a:rPr>
              <a:t>-DEMO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can visualize pre-rendered network or submit new network visualization.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525" y="2936081"/>
            <a:ext cx="62103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92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CINETViz</a:t>
            </a:r>
            <a:r>
              <a:rPr lang="en-US" dirty="0" smtClean="0">
                <a:solidFill>
                  <a:srgbClr val="0070C0"/>
                </a:solidFill>
              </a:rPr>
              <a:t>-DEMO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generate new network visualization user can pick a network and select appropriate visualization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011760"/>
            <a:ext cx="62103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80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Difficulties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format</a:t>
            </a:r>
          </a:p>
          <a:p>
            <a:pPr lvl="1"/>
            <a:r>
              <a:rPr lang="en-US" dirty="0" smtClean="0"/>
              <a:t>Diverse</a:t>
            </a:r>
          </a:p>
          <a:p>
            <a:pPr lvl="1"/>
            <a:r>
              <a:rPr lang="en-US" dirty="0" smtClean="0"/>
              <a:t>Conversion</a:t>
            </a:r>
            <a:endParaRPr lang="en-US" dirty="0"/>
          </a:p>
          <a:p>
            <a:r>
              <a:rPr lang="en-US" dirty="0" smtClean="0"/>
              <a:t>Data transfer from server to web app</a:t>
            </a:r>
          </a:p>
          <a:p>
            <a:pPr lvl="1"/>
            <a:r>
              <a:rPr lang="en-US" dirty="0" smtClean="0"/>
              <a:t>Latency, bandwidth, browser compatibility and support</a:t>
            </a:r>
          </a:p>
          <a:p>
            <a:r>
              <a:rPr lang="en-US" dirty="0" smtClean="0"/>
              <a:t>Integration with CINET</a:t>
            </a:r>
          </a:p>
          <a:p>
            <a:pPr lvl="1"/>
            <a:r>
              <a:rPr lang="en-US" dirty="0" smtClean="0"/>
              <a:t>Compatibility with existing architecture</a:t>
            </a:r>
          </a:p>
          <a:p>
            <a:pPr lvl="1"/>
            <a:r>
              <a:rPr lang="en-US" dirty="0" smtClean="0"/>
              <a:t>Issues with smart-</a:t>
            </a:r>
            <a:r>
              <a:rPr lang="en-US" dirty="0" err="1" smtClean="0"/>
              <a:t>gwt</a:t>
            </a:r>
            <a:r>
              <a:rPr lang="en-US" dirty="0" smtClean="0"/>
              <a:t> etc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61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CINETViz</a:t>
            </a:r>
            <a:r>
              <a:rPr lang="en-US" dirty="0" smtClean="0">
                <a:solidFill>
                  <a:srgbClr val="0070C0"/>
                </a:solidFill>
              </a:rPr>
              <a:t> Implementation Challenges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of CINET GRANITE framework</a:t>
            </a:r>
          </a:p>
          <a:p>
            <a:r>
              <a:rPr lang="en-US" dirty="0" smtClean="0"/>
              <a:t>Integration of visualization toolkit into web browser</a:t>
            </a:r>
          </a:p>
          <a:p>
            <a:pPr lvl="1"/>
            <a:r>
              <a:rPr lang="en-US" dirty="0" smtClean="0"/>
              <a:t>Communicate between GWT and </a:t>
            </a:r>
            <a:r>
              <a:rPr lang="en-US" dirty="0" err="1" smtClean="0"/>
              <a:t>sigmajs</a:t>
            </a:r>
            <a:r>
              <a:rPr lang="en-US" dirty="0" smtClean="0"/>
              <a:t> visualization library using native </a:t>
            </a:r>
            <a:r>
              <a:rPr lang="en-US" dirty="0" err="1" smtClean="0"/>
              <a:t>javascript</a:t>
            </a:r>
            <a:endParaRPr lang="en-US" dirty="0" smtClean="0"/>
          </a:p>
          <a:p>
            <a:r>
              <a:rPr lang="en-US" dirty="0" smtClean="0"/>
              <a:t>Communication between web server and high performance cluster</a:t>
            </a:r>
          </a:p>
          <a:p>
            <a:r>
              <a:rPr lang="en-US" dirty="0" smtClean="0"/>
              <a:t>Implementation of visualization methods (coloring, sizing, </a:t>
            </a:r>
            <a:r>
              <a:rPr lang="en-US" dirty="0" err="1" smtClean="0"/>
              <a:t>layouting</a:t>
            </a:r>
            <a:r>
              <a:rPr lang="en-US" dirty="0" smtClean="0"/>
              <a:t>) using </a:t>
            </a:r>
            <a:r>
              <a:rPr lang="en-US" dirty="0" err="1" smtClean="0"/>
              <a:t>gephi</a:t>
            </a:r>
            <a:r>
              <a:rPr lang="en-US" dirty="0" smtClean="0"/>
              <a:t>-toolkit programmatically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54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Visualizing Large Networks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network if |V| &gt;= 10,000 or |E| &gt;= 50,000</a:t>
            </a:r>
          </a:p>
          <a:p>
            <a:r>
              <a:rPr lang="en-US" dirty="0" smtClean="0"/>
              <a:t>Choose a root node</a:t>
            </a:r>
          </a:p>
          <a:p>
            <a:pPr lvl="1"/>
            <a:r>
              <a:rPr lang="en-US" dirty="0" smtClean="0"/>
              <a:t>Randomly</a:t>
            </a:r>
          </a:p>
          <a:p>
            <a:pPr lvl="1"/>
            <a:r>
              <a:rPr lang="en-US" dirty="0" smtClean="0"/>
              <a:t>User defined</a:t>
            </a:r>
          </a:p>
          <a:p>
            <a:r>
              <a:rPr lang="en-US" dirty="0" smtClean="0"/>
              <a:t>Using BFS, explore from root up to:</a:t>
            </a:r>
          </a:p>
          <a:p>
            <a:pPr lvl="1"/>
            <a:r>
              <a:rPr lang="en-US" dirty="0" smtClean="0"/>
              <a:t>Pre-specified depth (i.e., 4 or 5)</a:t>
            </a:r>
          </a:p>
          <a:p>
            <a:pPr lvl="1"/>
            <a:r>
              <a:rPr lang="en-US" dirty="0" smtClean="0"/>
              <a:t>Pre-specified number of nodes (i.e., 200 nodes)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26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214313" y="104775"/>
            <a:ext cx="8223250" cy="130651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Overview</a:t>
            </a:r>
            <a:endParaRPr lang="de-DE" dirty="0" smtClean="0">
              <a:solidFill>
                <a:srgbClr val="0070C0"/>
              </a:solidFill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138113" y="1774825"/>
            <a:ext cx="8505825" cy="47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514350" indent="-514350">
              <a:lnSpc>
                <a:spcPct val="150000"/>
              </a:lnSpc>
              <a:spcBef>
                <a:spcPts val="700"/>
              </a:spcBef>
              <a:buClr>
                <a:srgbClr val="336699"/>
              </a:buClr>
              <a:buSzPct val="80000"/>
              <a:buFont typeface="Wingdings" panose="05000000000000000000" pitchFamily="2" charset="2"/>
              <a:buChar char="q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3400" dirty="0" smtClean="0">
                <a:solidFill>
                  <a:schemeClr val="tx1"/>
                </a:solidFill>
                <a:latin typeface="Calibri" charset="0"/>
              </a:rPr>
              <a:t>Recap</a:t>
            </a:r>
            <a:endParaRPr lang="en-US" sz="3400" dirty="0">
              <a:solidFill>
                <a:schemeClr val="tx1"/>
              </a:solidFill>
              <a:latin typeface="Calibri" charset="0"/>
            </a:endParaRPr>
          </a:p>
          <a:p>
            <a:pPr marL="514350" indent="-514350">
              <a:lnSpc>
                <a:spcPct val="150000"/>
              </a:lnSpc>
              <a:spcBef>
                <a:spcPts val="700"/>
              </a:spcBef>
              <a:buClr>
                <a:srgbClr val="336699"/>
              </a:buClr>
              <a:buSzPct val="80000"/>
              <a:buFont typeface="Wingdings" panose="05000000000000000000" pitchFamily="2" charset="2"/>
              <a:buChar char="q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3400" dirty="0" smtClean="0">
                <a:solidFill>
                  <a:schemeClr val="tx1"/>
                </a:solidFill>
                <a:latin typeface="Calibri" charset="0"/>
              </a:rPr>
              <a:t>Features</a:t>
            </a:r>
          </a:p>
          <a:p>
            <a:pPr marL="514350" indent="-514350">
              <a:lnSpc>
                <a:spcPct val="150000"/>
              </a:lnSpc>
              <a:spcBef>
                <a:spcPts val="700"/>
              </a:spcBef>
              <a:buClr>
                <a:srgbClr val="336699"/>
              </a:buClr>
              <a:buSzPct val="80000"/>
              <a:buFont typeface="Wingdings" panose="05000000000000000000" pitchFamily="2" charset="2"/>
              <a:buChar char="q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3400" dirty="0" smtClean="0">
                <a:solidFill>
                  <a:schemeClr val="tx1"/>
                </a:solidFill>
                <a:latin typeface="Calibri" charset="0"/>
              </a:rPr>
              <a:t>Demonstration</a:t>
            </a:r>
          </a:p>
          <a:p>
            <a:pPr marL="514350" indent="-514350">
              <a:lnSpc>
                <a:spcPct val="150000"/>
              </a:lnSpc>
              <a:spcBef>
                <a:spcPts val="700"/>
              </a:spcBef>
              <a:buClr>
                <a:srgbClr val="336699"/>
              </a:buClr>
              <a:buSzPct val="80000"/>
              <a:buFont typeface="Wingdings" panose="05000000000000000000" pitchFamily="2" charset="2"/>
              <a:buChar char="q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3400" dirty="0" smtClean="0">
                <a:solidFill>
                  <a:schemeClr val="tx1"/>
                </a:solidFill>
                <a:latin typeface="Calibri" charset="0"/>
              </a:rPr>
              <a:t>Technical Challenges</a:t>
            </a:r>
          </a:p>
          <a:p>
            <a:pPr marL="514350" indent="-514350">
              <a:lnSpc>
                <a:spcPct val="150000"/>
              </a:lnSpc>
              <a:spcBef>
                <a:spcPts val="700"/>
              </a:spcBef>
              <a:buClr>
                <a:srgbClr val="336699"/>
              </a:buClr>
              <a:buSzPct val="80000"/>
              <a:buFont typeface="Wingdings" panose="05000000000000000000" pitchFamily="2" charset="2"/>
              <a:buChar char="q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en-US" sz="3400" dirty="0" smtClean="0">
                <a:solidFill>
                  <a:schemeClr val="tx1"/>
                </a:solidFill>
                <a:latin typeface="Calibri" charset="0"/>
              </a:rPr>
              <a:t>Future work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6231DFBC-2454-451B-9C42-04D7F724382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32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Future Work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Workflow</a:t>
            </a:r>
          </a:p>
          <a:p>
            <a:pPr lvl="1"/>
            <a:r>
              <a:rPr lang="en-US" sz="2000" dirty="0" smtClean="0"/>
              <a:t>Visualizing the output</a:t>
            </a:r>
          </a:p>
          <a:p>
            <a:r>
              <a:rPr lang="en-US" sz="2400" dirty="0" smtClean="0"/>
              <a:t>Providing more information</a:t>
            </a:r>
          </a:p>
          <a:p>
            <a:pPr lvl="1"/>
            <a:r>
              <a:rPr lang="en-US" sz="2000" dirty="0" smtClean="0"/>
              <a:t>Showing node label, id, edge weight and etc.</a:t>
            </a:r>
          </a:p>
          <a:p>
            <a:r>
              <a:rPr lang="en-US" sz="2400" dirty="0" smtClean="0"/>
              <a:t>Filtering</a:t>
            </a:r>
          </a:p>
          <a:p>
            <a:pPr lvl="1"/>
            <a:r>
              <a:rPr lang="en-US" sz="2000" dirty="0" smtClean="0"/>
              <a:t>Visualize small part of graph</a:t>
            </a:r>
          </a:p>
          <a:p>
            <a:r>
              <a:rPr lang="en-US" sz="2400" dirty="0" smtClean="0"/>
              <a:t>Graph organization by applying multiple algorithms</a:t>
            </a:r>
          </a:p>
          <a:p>
            <a:pPr lvl="1"/>
            <a:r>
              <a:rPr lang="en-US" sz="2000" dirty="0" smtClean="0"/>
              <a:t>For example, we want to apply both page rank and </a:t>
            </a:r>
            <a:r>
              <a:rPr lang="en-US" sz="2000" dirty="0" err="1" smtClean="0"/>
              <a:t>betweenness</a:t>
            </a:r>
            <a:r>
              <a:rPr lang="en-US" sz="2000" dirty="0" smtClean="0"/>
              <a:t> centrality</a:t>
            </a:r>
          </a:p>
          <a:p>
            <a:r>
              <a:rPr lang="en-US" sz="2400" dirty="0" smtClean="0"/>
              <a:t>Comparison of the different visualization</a:t>
            </a:r>
          </a:p>
          <a:p>
            <a:pPr lvl="1"/>
            <a:r>
              <a:rPr lang="en-US" sz="2000" dirty="0" smtClean="0"/>
              <a:t>Using different measures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86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Questions and Comments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s://encrypted-tbn0.gstatic.com/images?q=tbn:ANd9GcQopo6NlxG7lJLUmQcytojzpxU0Yk2u_30FyphQNF1ynpyuFGtAW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7" y="2809081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38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Project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Description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500"/>
              </a:spcAft>
            </a:pPr>
            <a:r>
              <a:rPr lang="en-US" dirty="0" smtClean="0"/>
              <a:t>Developed </a:t>
            </a:r>
            <a:r>
              <a:rPr lang="en-US" dirty="0"/>
              <a:t>a </a:t>
            </a:r>
            <a:r>
              <a:rPr lang="en-US" b="1" dirty="0"/>
              <a:t>visualization </a:t>
            </a:r>
            <a:r>
              <a:rPr lang="en-US" b="1" dirty="0" smtClean="0"/>
              <a:t>module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b="1" dirty="0" smtClean="0">
                <a:solidFill>
                  <a:srgbClr val="C00000"/>
                </a:solidFill>
              </a:rPr>
              <a:t>Visualize</a:t>
            </a:r>
            <a:r>
              <a:rPr lang="en-US" dirty="0" smtClean="0"/>
              <a:t> graphs using </a:t>
            </a:r>
            <a:r>
              <a:rPr lang="en-US" dirty="0" err="1" smtClean="0"/>
              <a:t>Gephi</a:t>
            </a:r>
            <a:endParaRPr lang="en-US" dirty="0" smtClean="0"/>
          </a:p>
          <a:p>
            <a:pPr lvl="1">
              <a:spcBef>
                <a:spcPts val="1000"/>
              </a:spcBef>
              <a:spcAft>
                <a:spcPts val="1000"/>
              </a:spcAft>
            </a:pPr>
            <a:r>
              <a:rPr lang="en-US" b="1" dirty="0" smtClean="0">
                <a:solidFill>
                  <a:srgbClr val="0070C0"/>
                </a:solidFill>
              </a:rPr>
              <a:t>Integrate</a:t>
            </a:r>
            <a:r>
              <a:rPr lang="en-US" b="1" dirty="0" smtClean="0"/>
              <a:t> </a:t>
            </a:r>
            <a:r>
              <a:rPr lang="en-US" dirty="0" smtClean="0"/>
              <a:t>this visualization module with CINET</a:t>
            </a:r>
          </a:p>
          <a:p>
            <a:r>
              <a:rPr lang="en-US" dirty="0" smtClean="0"/>
              <a:t>Supports large </a:t>
            </a:r>
            <a:r>
              <a:rPr lang="en-US" dirty="0"/>
              <a:t>network graphs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04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Gephi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000"/>
              </a:spcAft>
            </a:pPr>
            <a:r>
              <a:rPr lang="en-US" dirty="0" smtClean="0">
                <a:solidFill>
                  <a:srgbClr val="C00000"/>
                </a:solidFill>
              </a:rPr>
              <a:t>Java based</a:t>
            </a:r>
            <a:r>
              <a:rPr lang="en-US" dirty="0" smtClean="0"/>
              <a:t> visualization and exploration platform</a:t>
            </a:r>
          </a:p>
          <a:p>
            <a:pPr>
              <a:spcAft>
                <a:spcPts val="1000"/>
              </a:spcAft>
            </a:pPr>
            <a:r>
              <a:rPr lang="en-US" dirty="0" smtClean="0">
                <a:solidFill>
                  <a:srgbClr val="C00000"/>
                </a:solidFill>
              </a:rPr>
              <a:t>Interactive</a:t>
            </a:r>
          </a:p>
          <a:p>
            <a:pPr>
              <a:spcAft>
                <a:spcPts val="1000"/>
              </a:spcAft>
            </a:pPr>
            <a:r>
              <a:rPr lang="en-US" dirty="0" smtClean="0"/>
              <a:t>Visualize </a:t>
            </a:r>
            <a:r>
              <a:rPr lang="en-US" dirty="0" smtClean="0">
                <a:solidFill>
                  <a:srgbClr val="C00000"/>
                </a:solidFill>
              </a:rPr>
              <a:t>all kinds of networks</a:t>
            </a:r>
            <a:endParaRPr lang="en-US" dirty="0" smtClean="0"/>
          </a:p>
          <a:p>
            <a:pPr>
              <a:spcAft>
                <a:spcPts val="1000"/>
              </a:spcAft>
            </a:pPr>
            <a:r>
              <a:rPr lang="en-US" dirty="0" smtClean="0">
                <a:solidFill>
                  <a:srgbClr val="C00000"/>
                </a:solidFill>
              </a:rPr>
              <a:t>Compatible</a:t>
            </a:r>
            <a:r>
              <a:rPr lang="en-US" dirty="0" smtClean="0"/>
              <a:t> with </a:t>
            </a:r>
            <a:r>
              <a:rPr lang="en-US" dirty="0"/>
              <a:t>Windows, Linux and Mac OS </a:t>
            </a:r>
            <a:r>
              <a:rPr lang="en-US" dirty="0" smtClean="0"/>
              <a:t>X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Open-source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free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1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How to use </a:t>
            </a:r>
            <a:r>
              <a:rPr lang="en-US" dirty="0" err="1" smtClean="0">
                <a:solidFill>
                  <a:srgbClr val="0070C0"/>
                </a:solidFill>
              </a:rPr>
              <a:t>Gephi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Stand-alone desktop application</a:t>
            </a:r>
          </a:p>
          <a:p>
            <a:r>
              <a:rPr lang="en-US" dirty="0" smtClean="0"/>
              <a:t>Java based </a:t>
            </a:r>
            <a:r>
              <a:rPr lang="en-US" dirty="0" err="1" smtClean="0"/>
              <a:t>Gephi</a:t>
            </a:r>
            <a:r>
              <a:rPr lang="en-US" dirty="0" smtClean="0"/>
              <a:t> Toolkit library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will use </a:t>
            </a:r>
            <a:r>
              <a:rPr lang="en-US" dirty="0" err="1" smtClean="0">
                <a:solidFill>
                  <a:srgbClr val="C00000"/>
                </a:solidFill>
              </a:rPr>
              <a:t>Gephi</a:t>
            </a:r>
            <a:r>
              <a:rPr lang="en-US" dirty="0" smtClean="0">
                <a:solidFill>
                  <a:srgbClr val="C00000"/>
                </a:solidFill>
              </a:rPr>
              <a:t> Toolkit library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 smtClean="0"/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1028" name="Picture 4" descr="https://gephi.org/wp-content/uploads/2010/06/schema-toolk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876" y="2636912"/>
            <a:ext cx="4183324" cy="312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98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Network Representation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91" y="1567752"/>
            <a:ext cx="6658620" cy="44179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2173" y="4127157"/>
            <a:ext cx="5498757" cy="3212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78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Network Visualization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3250" cy="604664"/>
          </a:xfrm>
        </p:spPr>
        <p:txBody>
          <a:bodyPr>
            <a:normAutofit/>
          </a:bodyPr>
          <a:lstStyle/>
          <a:p>
            <a:r>
              <a:rPr lang="en-US" smtClean="0"/>
              <a:t>Typical steps to visualize a network:</a:t>
            </a:r>
          </a:p>
          <a:p>
            <a:endParaRPr lang="en-US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72069" y="2393776"/>
            <a:ext cx="2371739" cy="38721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1. Layout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Random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Force Atlas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Yifan</a:t>
            </a:r>
            <a:r>
              <a:rPr lang="en-US" dirty="0" smtClean="0"/>
              <a:t> Hu’s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 indent="-342900">
              <a:buFont typeface="Wingdings" panose="05000000000000000000" pitchFamily="2" charset="2"/>
              <a:buChar char="§"/>
            </a:pP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5" name="Content Placeholder 11"/>
          <p:cNvSpPr txBox="1">
            <a:spLocks/>
          </p:cNvSpPr>
          <p:nvPr/>
        </p:nvSpPr>
        <p:spPr bwMode="auto">
          <a:xfrm>
            <a:off x="3059832" y="2420888"/>
            <a:ext cx="2592287" cy="3872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4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1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olidFill>
                  <a:srgbClr val="C00000"/>
                </a:solidFill>
              </a:rPr>
              <a:t>2. </a:t>
            </a:r>
            <a:r>
              <a:rPr lang="en-US" dirty="0">
                <a:solidFill>
                  <a:srgbClr val="C00000"/>
                </a:solidFill>
              </a:rPr>
              <a:t>Feature based </a:t>
            </a:r>
            <a:r>
              <a:rPr lang="en-US" dirty="0" smtClean="0">
                <a:solidFill>
                  <a:srgbClr val="C00000"/>
                </a:solidFill>
              </a:rPr>
              <a:t>organization</a:t>
            </a:r>
            <a:endParaRPr lang="en-US" kern="0" dirty="0" smtClean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Degree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Betweenness</a:t>
            </a:r>
            <a:r>
              <a:rPr lang="en-US" dirty="0" smtClean="0"/>
              <a:t> centrality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Closeness centrality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Modularity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kern="0" dirty="0" smtClean="0"/>
          </a:p>
          <a:p>
            <a:pPr lvl="1" indent="-342900">
              <a:buFont typeface="Wingdings" panose="05000000000000000000" pitchFamily="2" charset="2"/>
              <a:buChar char="§"/>
            </a:pPr>
            <a:endParaRPr lang="en-US" kern="0" dirty="0">
              <a:solidFill>
                <a:srgbClr val="C00000"/>
              </a:solidFill>
            </a:endParaRPr>
          </a:p>
        </p:txBody>
      </p:sp>
      <p:sp>
        <p:nvSpPr>
          <p:cNvPr id="16" name="Content Placeholder 11"/>
          <p:cNvSpPr txBox="1">
            <a:spLocks/>
          </p:cNvSpPr>
          <p:nvPr/>
        </p:nvSpPr>
        <p:spPr bwMode="auto">
          <a:xfrm>
            <a:off x="6084168" y="2420888"/>
            <a:ext cx="2487595" cy="3872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24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–"/>
              <a:defRPr sz="1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olidFill>
                  <a:srgbClr val="C00000"/>
                </a:solidFill>
              </a:rPr>
              <a:t>3. </a:t>
            </a:r>
            <a:r>
              <a:rPr lang="en-US" dirty="0">
                <a:solidFill>
                  <a:srgbClr val="C00000"/>
                </a:solidFill>
              </a:rPr>
              <a:t>Visualization in </a:t>
            </a:r>
            <a:r>
              <a:rPr lang="en-US" dirty="0" smtClean="0">
                <a:solidFill>
                  <a:srgbClr val="C00000"/>
                </a:solidFill>
              </a:rPr>
              <a:t>Web 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rowser</a:t>
            </a:r>
            <a:endParaRPr lang="en-US" kern="0" dirty="0" smtClean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Java Applet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tx1"/>
                </a:solidFill>
              </a:rPr>
              <a:t>Javascript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Flash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WebGL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kern="0" dirty="0" smtClean="0"/>
          </a:p>
          <a:p>
            <a:pPr lvl="1" indent="-342900">
              <a:buFont typeface="Wingdings" panose="05000000000000000000" pitchFamily="2" charset="2"/>
              <a:buChar char="§"/>
            </a:pPr>
            <a:endParaRPr lang="en-US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32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CINET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799" y="1828801"/>
            <a:ext cx="7889790" cy="4351337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yber-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/>
              <a:t>nfrastructure for </a:t>
            </a:r>
            <a:r>
              <a:rPr lang="en-US" dirty="0" err="1" smtClean="0">
                <a:solidFill>
                  <a:srgbClr val="FF0000"/>
                </a:solidFill>
              </a:rPr>
              <a:t>NET</a:t>
            </a:r>
            <a:r>
              <a:rPr lang="en-US" dirty="0" err="1" smtClean="0"/>
              <a:t>work</a:t>
            </a:r>
            <a:r>
              <a:rPr lang="en-US" dirty="0" smtClean="0"/>
              <a:t> Science</a:t>
            </a:r>
          </a:p>
          <a:p>
            <a:r>
              <a:rPr lang="en-US" dirty="0" smtClean="0"/>
              <a:t>Easy-to-use cyber-environment</a:t>
            </a:r>
          </a:p>
          <a:p>
            <a:r>
              <a:rPr lang="en-US" dirty="0" smtClean="0"/>
              <a:t>Provides computational and analytic environment for network analysis</a:t>
            </a:r>
          </a:p>
          <a:p>
            <a:r>
              <a:rPr lang="en-US" dirty="0"/>
              <a:t>Developed in NDSSL </a:t>
            </a:r>
            <a:r>
              <a:rPr lang="en-US" dirty="0" smtClean="0"/>
              <a:t>lab</a:t>
            </a:r>
          </a:p>
          <a:p>
            <a:r>
              <a:rPr lang="en-US" dirty="0" smtClean="0"/>
              <a:t>Funded by NSF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80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70C0"/>
                </a:solidFill>
              </a:rPr>
              <a:t>Integration of Visualization to CINET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4" name="Content Placeholder 2" descr="HighLevelArch-small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1" b="9973"/>
          <a:stretch/>
        </p:blipFill>
        <p:spPr>
          <a:xfrm>
            <a:off x="908397" y="1569302"/>
            <a:ext cx="7539640" cy="4633788"/>
          </a:xfrm>
        </p:spPr>
      </p:pic>
      <p:sp>
        <p:nvSpPr>
          <p:cNvPr id="3" name="Rectangle 2"/>
          <p:cNvSpPr/>
          <p:nvPr/>
        </p:nvSpPr>
        <p:spPr>
          <a:xfrm>
            <a:off x="1421026" y="2075936"/>
            <a:ext cx="926758" cy="568410"/>
          </a:xfrm>
          <a:prstGeom prst="rect">
            <a:avLst/>
          </a:prstGeom>
          <a:solidFill>
            <a:srgbClr val="6B010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Viz. Interface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3319" y="1691322"/>
            <a:ext cx="1285103" cy="3980429"/>
          </a:xfrm>
          <a:prstGeom prst="rect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28486" y="1865873"/>
            <a:ext cx="1182130" cy="568410"/>
          </a:xfrm>
          <a:prstGeom prst="rect">
            <a:avLst/>
          </a:prstGeom>
          <a:solidFill>
            <a:srgbClr val="6B010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Preprocessed viz. data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02697" y="1569302"/>
            <a:ext cx="4868557" cy="1136829"/>
          </a:xfrm>
          <a:prstGeom prst="rect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D463340-DC82-45FA-A377-A7AB4170FD4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74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527</Words>
  <Application>Microsoft Office PowerPoint</Application>
  <PresentationFormat>On-screen Show (4:3)</PresentationFormat>
  <Paragraphs>162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 Unicode MS</vt:lpstr>
      <vt:lpstr>ＭＳ Ｐゴシック</vt:lpstr>
      <vt:lpstr>Calibri</vt:lpstr>
      <vt:lpstr>Candara</vt:lpstr>
      <vt:lpstr>Corbel</vt:lpstr>
      <vt:lpstr>Lucida Sans</vt:lpstr>
      <vt:lpstr>Times New Roman</vt:lpstr>
      <vt:lpstr>Wingdings</vt:lpstr>
      <vt:lpstr>2_Office Theme</vt:lpstr>
      <vt:lpstr>CS 5604: Information Storage and Retrieval</vt:lpstr>
      <vt:lpstr>Overview</vt:lpstr>
      <vt:lpstr>Project Description</vt:lpstr>
      <vt:lpstr>Gephi</vt:lpstr>
      <vt:lpstr>How to use Gephi?</vt:lpstr>
      <vt:lpstr>Network Representation</vt:lpstr>
      <vt:lpstr>Network Visualization</vt:lpstr>
      <vt:lpstr>CINET</vt:lpstr>
      <vt:lpstr>Integration of Visualization to CINET</vt:lpstr>
      <vt:lpstr>Typical Visualization Workflow</vt:lpstr>
      <vt:lpstr>CINETViz – Features</vt:lpstr>
      <vt:lpstr>CINETViz-DEMO</vt:lpstr>
      <vt:lpstr>CINETViz-DEMO</vt:lpstr>
      <vt:lpstr>CINETViz-DEMO</vt:lpstr>
      <vt:lpstr>CINETViz-DEMO</vt:lpstr>
      <vt:lpstr>CINETViz-DEMO</vt:lpstr>
      <vt:lpstr>Difficulties</vt:lpstr>
      <vt:lpstr>CINETViz Implementation Challenges</vt:lpstr>
      <vt:lpstr>Visualizing Large Networks</vt:lpstr>
      <vt:lpstr>Future Work</vt:lpstr>
      <vt:lpstr>Questions and Comments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Christopher Manning</dc:creator>
  <cp:lastModifiedBy>Maksudul Alam</cp:lastModifiedBy>
  <cp:revision>1169</cp:revision>
  <cp:lastPrinted>2009-09-22T15:48:09Z</cp:lastPrinted>
  <dcterms:created xsi:type="dcterms:W3CDTF">2009-09-21T23:46:17Z</dcterms:created>
  <dcterms:modified xsi:type="dcterms:W3CDTF">2012-12-06T15:17:29Z</dcterms:modified>
</cp:coreProperties>
</file>